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65" r:id="rId2"/>
  </p:sldMasterIdLst>
  <p:notesMasterIdLst>
    <p:notesMasterId r:id="rId95"/>
  </p:notesMasterIdLst>
  <p:sldIdLst>
    <p:sldId id="396" r:id="rId3"/>
    <p:sldId id="479" r:id="rId4"/>
    <p:sldId id="480" r:id="rId5"/>
    <p:sldId id="481" r:id="rId6"/>
    <p:sldId id="486" r:id="rId7"/>
    <p:sldId id="451" r:id="rId8"/>
    <p:sldId id="460" r:id="rId9"/>
    <p:sldId id="461" r:id="rId10"/>
    <p:sldId id="462" r:id="rId11"/>
    <p:sldId id="467" r:id="rId12"/>
    <p:sldId id="463" r:id="rId13"/>
    <p:sldId id="468" r:id="rId14"/>
    <p:sldId id="482" r:id="rId15"/>
    <p:sldId id="483" r:id="rId16"/>
    <p:sldId id="484" r:id="rId17"/>
    <p:sldId id="487" r:id="rId18"/>
    <p:sldId id="469" r:id="rId19"/>
    <p:sldId id="470" r:id="rId20"/>
    <p:sldId id="471" r:id="rId21"/>
    <p:sldId id="472" r:id="rId22"/>
    <p:sldId id="473" r:id="rId23"/>
    <p:sldId id="475" r:id="rId24"/>
    <p:sldId id="485" r:id="rId25"/>
    <p:sldId id="476" r:id="rId26"/>
    <p:sldId id="477" r:id="rId27"/>
    <p:sldId id="478" r:id="rId28"/>
    <p:sldId id="488" r:id="rId29"/>
    <p:sldId id="489" r:id="rId30"/>
    <p:sldId id="490" r:id="rId31"/>
    <p:sldId id="491" r:id="rId32"/>
    <p:sldId id="492" r:id="rId33"/>
    <p:sldId id="493" r:id="rId34"/>
    <p:sldId id="562" r:id="rId35"/>
    <p:sldId id="494" r:id="rId36"/>
    <p:sldId id="495" r:id="rId37"/>
    <p:sldId id="496" r:id="rId38"/>
    <p:sldId id="497" r:id="rId39"/>
    <p:sldId id="498" r:id="rId40"/>
    <p:sldId id="499" r:id="rId41"/>
    <p:sldId id="500" r:id="rId42"/>
    <p:sldId id="501" r:id="rId43"/>
    <p:sldId id="503" r:id="rId44"/>
    <p:sldId id="504" r:id="rId45"/>
    <p:sldId id="505" r:id="rId46"/>
    <p:sldId id="563" r:id="rId47"/>
    <p:sldId id="507" r:id="rId48"/>
    <p:sldId id="508" r:id="rId49"/>
    <p:sldId id="509" r:id="rId50"/>
    <p:sldId id="511" r:id="rId51"/>
    <p:sldId id="512" r:id="rId52"/>
    <p:sldId id="513" r:id="rId53"/>
    <p:sldId id="514" r:id="rId54"/>
    <p:sldId id="515" r:id="rId55"/>
    <p:sldId id="564" r:id="rId56"/>
    <p:sldId id="517" r:id="rId57"/>
    <p:sldId id="516" r:id="rId58"/>
    <p:sldId id="518" r:id="rId59"/>
    <p:sldId id="519" r:id="rId60"/>
    <p:sldId id="520" r:id="rId61"/>
    <p:sldId id="521" r:id="rId62"/>
    <p:sldId id="526" r:id="rId63"/>
    <p:sldId id="527" r:id="rId64"/>
    <p:sldId id="528" r:id="rId65"/>
    <p:sldId id="529" r:id="rId66"/>
    <p:sldId id="530" r:id="rId67"/>
    <p:sldId id="565" r:id="rId68"/>
    <p:sldId id="531" r:id="rId69"/>
    <p:sldId id="535" r:id="rId70"/>
    <p:sldId id="536" r:id="rId71"/>
    <p:sldId id="532" r:id="rId72"/>
    <p:sldId id="533" r:id="rId73"/>
    <p:sldId id="537" r:id="rId74"/>
    <p:sldId id="538" r:id="rId75"/>
    <p:sldId id="566" r:id="rId76"/>
    <p:sldId id="550" r:id="rId77"/>
    <p:sldId id="539" r:id="rId78"/>
    <p:sldId id="540" r:id="rId79"/>
    <p:sldId id="541" r:id="rId80"/>
    <p:sldId id="542" r:id="rId81"/>
    <p:sldId id="544" r:id="rId82"/>
    <p:sldId id="549" r:id="rId83"/>
    <p:sldId id="545" r:id="rId84"/>
    <p:sldId id="546" r:id="rId85"/>
    <p:sldId id="547" r:id="rId86"/>
    <p:sldId id="551" r:id="rId87"/>
    <p:sldId id="567" r:id="rId88"/>
    <p:sldId id="552" r:id="rId89"/>
    <p:sldId id="553" r:id="rId90"/>
    <p:sldId id="554" r:id="rId91"/>
    <p:sldId id="560" r:id="rId92"/>
    <p:sldId id="561" r:id="rId93"/>
    <p:sldId id="555" r:id="rId9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6600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36" autoAdjust="0"/>
  </p:normalViewPr>
  <p:slideViewPr>
    <p:cSldViewPr showGuides="1">
      <p:cViewPr varScale="1">
        <p:scale>
          <a:sx n="67" d="100"/>
          <a:sy n="67" d="100"/>
        </p:scale>
        <p:origin x="147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BD1B172-AE0D-4FAB-9DD3-D9B59E343C9A}" type="datetimeFigureOut">
              <a:rPr lang="zh-CN" altLang="en-US"/>
              <a:pPr>
                <a:defRPr/>
              </a:pPr>
              <a:t>2015/5/13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DAFDE63-365A-4E29-A343-93161BAD4F5B}" type="slidenum">
              <a:rPr lang="zh-CN" altLang="en-US"/>
              <a:pPr/>
              <a:t>‹#›</a:t>
            </a:fld>
            <a:endParaRPr lang="zh-CN" altLang="en-US"/>
          </a:p>
        </p:txBody>
      </p:sp>
    </p:spTree>
    <p:extLst>
      <p:ext uri="{BB962C8B-B14F-4D97-AF65-F5344CB8AC3E}">
        <p14:creationId xmlns:p14="http://schemas.microsoft.com/office/powerpoint/2010/main" val="10770679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系统类实现了用户使用资源时的系统无关编程接口：是最终类；所有变量和方法都是静态的；不用初始化（</a:t>
            </a:r>
            <a:r>
              <a:rPr lang="en-US" altLang="zh-CN" smtClean="0"/>
              <a:t>NEW</a:t>
            </a:r>
            <a:r>
              <a:rPr lang="zh-CN" altLang="en-US" smtClean="0"/>
              <a:t>）就可以使用</a:t>
            </a:r>
          </a:p>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42022D-6E7A-48FE-8D62-D0C52F2E6712}" type="slidenum">
              <a:rPr lang="zh-CN" altLang="en-US">
                <a:latin typeface="Calibri" panose="020F0502020204030204" pitchFamily="34" charset="0"/>
              </a:rPr>
              <a:pPr eaLnBrk="1" hangingPunct="1"/>
              <a:t>16</a:t>
            </a:fld>
            <a:endParaRPr lang="zh-CN" altLang="en-US">
              <a:latin typeface="Calibri" panose="020F0502020204030204" pitchFamily="34" charset="0"/>
            </a:endParaRPr>
          </a:p>
        </p:txBody>
      </p:sp>
    </p:spTree>
    <p:extLst>
      <p:ext uri="{BB962C8B-B14F-4D97-AF65-F5344CB8AC3E}">
        <p14:creationId xmlns:p14="http://schemas.microsoft.com/office/powerpoint/2010/main" val="1225649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系统类实现了用户使用资源时的系统无关编程接口：是最终类；所有变量和方法都是静态的；不用初始化（</a:t>
            </a:r>
            <a:r>
              <a:rPr lang="en-US" altLang="zh-CN" smtClean="0"/>
              <a:t>NEW</a:t>
            </a:r>
            <a:r>
              <a:rPr lang="zh-CN" altLang="en-US" smtClean="0"/>
              <a:t>）就可以使用</a:t>
            </a:r>
          </a:p>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D6E590-86BD-430E-9F6E-A2BF8B51A17A}" type="slidenum">
              <a:rPr lang="zh-CN" altLang="en-US">
                <a:latin typeface="Calibri" panose="020F0502020204030204" pitchFamily="34" charset="0"/>
              </a:rPr>
              <a:pPr eaLnBrk="1" hangingPunct="1"/>
              <a:t>17</a:t>
            </a:fld>
            <a:endParaRPr lang="zh-CN" altLang="en-US">
              <a:latin typeface="Calibri" panose="020F0502020204030204" pitchFamily="34" charset="0"/>
            </a:endParaRPr>
          </a:p>
        </p:txBody>
      </p:sp>
    </p:spTree>
    <p:extLst>
      <p:ext uri="{BB962C8B-B14F-4D97-AF65-F5344CB8AC3E}">
        <p14:creationId xmlns:p14="http://schemas.microsoft.com/office/powerpoint/2010/main" val="227137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573BAE-A0EE-4550-9627-7D3844C520A2}" type="slidenum">
              <a:rPr lang="zh-CN" altLang="en-US">
                <a:latin typeface="Calibri" panose="020F0502020204030204" pitchFamily="34" charset="0"/>
              </a:rPr>
              <a:pPr eaLnBrk="1" hangingPunct="1"/>
              <a:t>37</a:t>
            </a:fld>
            <a:endParaRPr lang="zh-CN" altLang="en-US">
              <a:latin typeface="Calibri" panose="020F0502020204030204" pitchFamily="34" charset="0"/>
            </a:endParaRPr>
          </a:p>
        </p:txBody>
      </p:sp>
    </p:spTree>
    <p:extLst>
      <p:ext uri="{BB962C8B-B14F-4D97-AF65-F5344CB8AC3E}">
        <p14:creationId xmlns:p14="http://schemas.microsoft.com/office/powerpoint/2010/main" val="567194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235CA6-B030-47FE-B5B9-73D69AEB7EF4}" type="slidenum">
              <a:rPr lang="zh-CN" altLang="en-US">
                <a:latin typeface="Calibri" panose="020F0502020204030204" pitchFamily="34" charset="0"/>
              </a:rPr>
              <a:pPr eaLnBrk="1" hangingPunct="1"/>
              <a:t>44</a:t>
            </a:fld>
            <a:endParaRPr lang="zh-CN" altLang="en-US">
              <a:latin typeface="Calibri" panose="020F0502020204030204" pitchFamily="34" charset="0"/>
            </a:endParaRPr>
          </a:p>
        </p:txBody>
      </p:sp>
    </p:spTree>
    <p:extLst>
      <p:ext uri="{BB962C8B-B14F-4D97-AF65-F5344CB8AC3E}">
        <p14:creationId xmlns:p14="http://schemas.microsoft.com/office/powerpoint/2010/main" val="58947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AFDE63-365A-4E29-A343-93161BAD4F5B}" type="slidenum">
              <a:rPr lang="zh-CN" altLang="en-US" smtClean="0"/>
              <a:pPr/>
              <a:t>45</a:t>
            </a:fld>
            <a:endParaRPr lang="zh-CN" altLang="en-US"/>
          </a:p>
        </p:txBody>
      </p:sp>
    </p:spTree>
    <p:extLst>
      <p:ext uri="{BB962C8B-B14F-4D97-AF65-F5344CB8AC3E}">
        <p14:creationId xmlns:p14="http://schemas.microsoft.com/office/powerpoint/2010/main" val="158542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0" y="0"/>
            <a:chExt cx="843" cy="1379"/>
          </a:xfrm>
        </p:grpSpPr>
        <p:sp>
          <p:nvSpPr>
            <p:cNvPr id="6" name="Oval 9"/>
            <p:cNvSpPr>
              <a:spLocks noChangeArrowheads="1"/>
            </p:cNvSpPr>
            <p:nvPr/>
          </p:nvSpPr>
          <p:spPr bwMode="auto">
            <a:xfrm>
              <a:off x="0"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7" name="Oval 10"/>
            <p:cNvSpPr>
              <a:spLocks noChangeArrowheads="1"/>
            </p:cNvSpPr>
            <p:nvPr/>
          </p:nvSpPr>
          <p:spPr bwMode="auto">
            <a:xfrm>
              <a:off x="179"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8" name="Oval 11"/>
            <p:cNvSpPr>
              <a:spLocks noChangeArrowheads="1"/>
            </p:cNvSpPr>
            <p:nvPr/>
          </p:nvSpPr>
          <p:spPr bwMode="auto">
            <a:xfrm>
              <a:off x="358"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9" name="Oval 12"/>
            <p:cNvSpPr>
              <a:spLocks noChangeArrowheads="1"/>
            </p:cNvSpPr>
            <p:nvPr/>
          </p:nvSpPr>
          <p:spPr bwMode="auto">
            <a:xfrm>
              <a:off x="0"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 name="Oval 13"/>
            <p:cNvSpPr>
              <a:spLocks noChangeArrowheads="1"/>
            </p:cNvSpPr>
            <p:nvPr/>
          </p:nvSpPr>
          <p:spPr bwMode="auto">
            <a:xfrm>
              <a:off x="179"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1" name="Oval 14"/>
            <p:cNvSpPr>
              <a:spLocks noChangeArrowheads="1"/>
            </p:cNvSpPr>
            <p:nvPr/>
          </p:nvSpPr>
          <p:spPr bwMode="auto">
            <a:xfrm>
              <a:off x="358"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2" name="Oval 15"/>
            <p:cNvSpPr>
              <a:spLocks noChangeArrowheads="1"/>
            </p:cNvSpPr>
            <p:nvPr/>
          </p:nvSpPr>
          <p:spPr bwMode="auto">
            <a:xfrm>
              <a:off x="537" y="1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3" name="Oval 16"/>
            <p:cNvSpPr>
              <a:spLocks noChangeArrowheads="1"/>
            </p:cNvSpPr>
            <p:nvPr/>
          </p:nvSpPr>
          <p:spPr bwMode="auto">
            <a:xfrm>
              <a:off x="0" y="358"/>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4" name="Oval 17"/>
            <p:cNvSpPr>
              <a:spLocks noChangeArrowheads="1"/>
            </p:cNvSpPr>
            <p:nvPr/>
          </p:nvSpPr>
          <p:spPr bwMode="auto">
            <a:xfrm>
              <a:off x="179" y="358"/>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5" name="Oval 18"/>
            <p:cNvSpPr>
              <a:spLocks noChangeArrowheads="1"/>
            </p:cNvSpPr>
            <p:nvPr/>
          </p:nvSpPr>
          <p:spPr bwMode="auto">
            <a:xfrm>
              <a:off x="358" y="358"/>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6" name="Oval 19"/>
            <p:cNvSpPr>
              <a:spLocks noChangeArrowheads="1"/>
            </p:cNvSpPr>
            <p:nvPr/>
          </p:nvSpPr>
          <p:spPr bwMode="auto">
            <a:xfrm>
              <a:off x="537" y="358"/>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7" name="Oval 20"/>
            <p:cNvSpPr>
              <a:spLocks noChangeArrowheads="1"/>
            </p:cNvSpPr>
            <p:nvPr/>
          </p:nvSpPr>
          <p:spPr bwMode="auto">
            <a:xfrm>
              <a:off x="716" y="3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8" name="Oval 21"/>
            <p:cNvSpPr>
              <a:spLocks noChangeArrowheads="1"/>
            </p:cNvSpPr>
            <p:nvPr/>
          </p:nvSpPr>
          <p:spPr bwMode="auto">
            <a:xfrm>
              <a:off x="0" y="536"/>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9" name="Oval 22"/>
            <p:cNvSpPr>
              <a:spLocks noChangeArrowheads="1"/>
            </p:cNvSpPr>
            <p:nvPr/>
          </p:nvSpPr>
          <p:spPr bwMode="auto">
            <a:xfrm>
              <a:off x="179" y="536"/>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0" name="Oval 23"/>
            <p:cNvSpPr>
              <a:spLocks noChangeArrowheads="1"/>
            </p:cNvSpPr>
            <p:nvPr/>
          </p:nvSpPr>
          <p:spPr bwMode="auto">
            <a:xfrm>
              <a:off x="358" y="536"/>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1" name="Oval 24"/>
            <p:cNvSpPr>
              <a:spLocks noChangeArrowheads="1"/>
            </p:cNvSpPr>
            <p:nvPr/>
          </p:nvSpPr>
          <p:spPr bwMode="auto">
            <a:xfrm>
              <a:off x="537" y="536"/>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2" name="Oval 25"/>
            <p:cNvSpPr>
              <a:spLocks noChangeArrowheads="1"/>
            </p:cNvSpPr>
            <p:nvPr/>
          </p:nvSpPr>
          <p:spPr bwMode="auto">
            <a:xfrm>
              <a:off x="0" y="715"/>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3" name="Oval 26"/>
            <p:cNvSpPr>
              <a:spLocks noChangeArrowheads="1"/>
            </p:cNvSpPr>
            <p:nvPr/>
          </p:nvSpPr>
          <p:spPr bwMode="auto">
            <a:xfrm>
              <a:off x="179" y="715"/>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4" name="Oval 27"/>
            <p:cNvSpPr>
              <a:spLocks noChangeArrowheads="1"/>
            </p:cNvSpPr>
            <p:nvPr/>
          </p:nvSpPr>
          <p:spPr bwMode="auto">
            <a:xfrm>
              <a:off x="358" y="715"/>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5" name="Oval 28"/>
            <p:cNvSpPr>
              <a:spLocks noChangeArrowheads="1"/>
            </p:cNvSpPr>
            <p:nvPr/>
          </p:nvSpPr>
          <p:spPr bwMode="auto">
            <a:xfrm>
              <a:off x="537" y="715"/>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6" name="Oval 29"/>
            <p:cNvSpPr>
              <a:spLocks noChangeArrowheads="1"/>
            </p:cNvSpPr>
            <p:nvPr/>
          </p:nvSpPr>
          <p:spPr bwMode="auto">
            <a:xfrm>
              <a:off x="716" y="715"/>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7" name="Oval 30"/>
            <p:cNvSpPr>
              <a:spLocks noChangeArrowheads="1"/>
            </p:cNvSpPr>
            <p:nvPr/>
          </p:nvSpPr>
          <p:spPr bwMode="auto">
            <a:xfrm>
              <a:off x="0" y="89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8" name="Oval 31"/>
            <p:cNvSpPr>
              <a:spLocks noChangeArrowheads="1"/>
            </p:cNvSpPr>
            <p:nvPr/>
          </p:nvSpPr>
          <p:spPr bwMode="auto">
            <a:xfrm>
              <a:off x="179" y="894"/>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9" name="Oval 32"/>
            <p:cNvSpPr>
              <a:spLocks noChangeArrowheads="1"/>
            </p:cNvSpPr>
            <p:nvPr/>
          </p:nvSpPr>
          <p:spPr bwMode="auto">
            <a:xfrm>
              <a:off x="358" y="894"/>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 name="Oval 33"/>
            <p:cNvSpPr>
              <a:spLocks noChangeArrowheads="1"/>
            </p:cNvSpPr>
            <p:nvPr/>
          </p:nvSpPr>
          <p:spPr bwMode="auto">
            <a:xfrm>
              <a:off x="537" y="894"/>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 name="Oval 34"/>
            <p:cNvSpPr>
              <a:spLocks noChangeArrowheads="1"/>
            </p:cNvSpPr>
            <p:nvPr/>
          </p:nvSpPr>
          <p:spPr bwMode="auto">
            <a:xfrm>
              <a:off x="0" y="107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2" name="Oval 35"/>
            <p:cNvSpPr>
              <a:spLocks noChangeArrowheads="1"/>
            </p:cNvSpPr>
            <p:nvPr/>
          </p:nvSpPr>
          <p:spPr bwMode="auto">
            <a:xfrm>
              <a:off x="179" y="107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3" name="Oval 36"/>
            <p:cNvSpPr>
              <a:spLocks noChangeArrowheads="1"/>
            </p:cNvSpPr>
            <p:nvPr/>
          </p:nvSpPr>
          <p:spPr bwMode="auto">
            <a:xfrm>
              <a:off x="358" y="1073"/>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4" name="Oval 37"/>
            <p:cNvSpPr>
              <a:spLocks noChangeArrowheads="1"/>
            </p:cNvSpPr>
            <p:nvPr/>
          </p:nvSpPr>
          <p:spPr bwMode="auto">
            <a:xfrm>
              <a:off x="537" y="1073"/>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5" name="Oval 38"/>
            <p:cNvSpPr>
              <a:spLocks noChangeArrowheads="1"/>
            </p:cNvSpPr>
            <p:nvPr/>
          </p:nvSpPr>
          <p:spPr bwMode="auto">
            <a:xfrm>
              <a:off x="179" y="1252"/>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6" name="Oval 39"/>
            <p:cNvSpPr>
              <a:spLocks noChangeArrowheads="1"/>
            </p:cNvSpPr>
            <p:nvPr/>
          </p:nvSpPr>
          <p:spPr bwMode="auto">
            <a:xfrm>
              <a:off x="537" y="1252"/>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 name="Rectangle 3"/>
          <p:cNvSpPr>
            <a:spLocks noGrp="1" noChangeArrowheads="1"/>
          </p:cNvSpPr>
          <p:nvPr>
            <p:ph type="ctrTitle"/>
          </p:nvPr>
        </p:nvSpPr>
        <p:spPr>
          <a:xfrm>
            <a:off x="315913" y="466725"/>
            <a:ext cx="6781800" cy="2133600"/>
          </a:xfrm>
        </p:spPr>
        <p:txBody>
          <a:bodyPr/>
          <a:lstStyle>
            <a:lvl1pPr algn="r">
              <a:defRPr sz="4600"/>
            </a:lvl1pPr>
          </a:lstStyle>
          <a:p>
            <a:r>
              <a:rPr lang="en-GB" altLang="zh-CN"/>
              <a:t>Click to edit Master title style</a:t>
            </a:r>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en-GB" altLang="zh-CN"/>
              <a:t>Click to edit Master subtitle style</a:t>
            </a:r>
          </a:p>
        </p:txBody>
      </p:sp>
      <p:sp>
        <p:nvSpPr>
          <p:cNvPr id="38" name="Rectangle 5"/>
          <p:cNvSpPr>
            <a:spLocks noGrp="1" noChangeArrowheads="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39" name="Rectangle 6"/>
          <p:cNvSpPr>
            <a:spLocks noGrp="1" noChangeArrowheads="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40" name="Rectangle 7"/>
          <p:cNvSpPr>
            <a:spLocks noGrp="1" noChangeArrowheads="1"/>
          </p:cNvSpPr>
          <p:nvPr>
            <p:ph type="sldNum" sz="quarter" idx="12"/>
          </p:nvPr>
        </p:nvSpPr>
        <p:spPr>
          <a:xfrm>
            <a:off x="6553200" y="6248400"/>
            <a:ext cx="2133600" cy="457200"/>
          </a:xfrm>
        </p:spPr>
        <p:txBody>
          <a:bodyPr/>
          <a:lstStyle>
            <a:lvl1pPr>
              <a:defRPr sz="1000" b="0">
                <a:solidFill>
                  <a:srgbClr val="000000"/>
                </a:solidFill>
              </a:defRPr>
            </a:lvl1pPr>
          </a:lstStyle>
          <a:p>
            <a:fld id="{E95F5AE1-B278-4172-B5B9-915FF06CA8C2}" type="slidenum">
              <a:rPr lang="en-GB" altLang="en-US"/>
              <a:pPr/>
              <a:t>‹#›</a:t>
            </a:fld>
            <a:endParaRPr lang="en-GB" altLang="en-US"/>
          </a:p>
        </p:txBody>
      </p:sp>
    </p:spTree>
    <p:extLst>
      <p:ext uri="{BB962C8B-B14F-4D97-AF65-F5344CB8AC3E}">
        <p14:creationId xmlns:p14="http://schemas.microsoft.com/office/powerpoint/2010/main" val="156908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6" name="灯片编号占位符 5"/>
          <p:cNvSpPr>
            <a:spLocks noGrp="1"/>
          </p:cNvSpPr>
          <p:nvPr>
            <p:ph type="sldNum" sz="quarter" idx="12"/>
          </p:nvPr>
        </p:nvSpPr>
        <p:spPr/>
        <p:txBody>
          <a:bodyPr/>
          <a:lstStyle>
            <a:lvl1pPr>
              <a:defRPr/>
            </a:lvl1pPr>
          </a:lstStyle>
          <a:p>
            <a:fld id="{08F71BD7-AFEE-4FAF-A032-119EA69281EE}" type="slidenum">
              <a:rPr lang="en-GB" altLang="en-US"/>
              <a:pPr/>
              <a:t>‹#›</a:t>
            </a:fld>
            <a:endParaRPr lang="en-GB" altLang="en-US"/>
          </a:p>
        </p:txBody>
      </p:sp>
    </p:spTree>
    <p:extLst>
      <p:ext uri="{BB962C8B-B14F-4D97-AF65-F5344CB8AC3E}">
        <p14:creationId xmlns:p14="http://schemas.microsoft.com/office/powerpoint/2010/main" val="261075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88913"/>
            <a:ext cx="2057400"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19800"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6" name="灯片编号占位符 5"/>
          <p:cNvSpPr>
            <a:spLocks noGrp="1"/>
          </p:cNvSpPr>
          <p:nvPr>
            <p:ph type="sldNum" sz="quarter" idx="12"/>
          </p:nvPr>
        </p:nvSpPr>
        <p:spPr/>
        <p:txBody>
          <a:bodyPr/>
          <a:lstStyle>
            <a:lvl1pPr>
              <a:defRPr/>
            </a:lvl1pPr>
          </a:lstStyle>
          <a:p>
            <a:fld id="{57017EC3-E1C5-4DF1-A4E7-B6F76F25200A}" type="slidenum">
              <a:rPr lang="en-GB" altLang="en-US"/>
              <a:pPr/>
              <a:t>‹#›</a:t>
            </a:fld>
            <a:endParaRPr lang="en-GB" altLang="en-US"/>
          </a:p>
        </p:txBody>
      </p:sp>
    </p:spTree>
    <p:extLst>
      <p:ext uri="{BB962C8B-B14F-4D97-AF65-F5344CB8AC3E}">
        <p14:creationId xmlns:p14="http://schemas.microsoft.com/office/powerpoint/2010/main" val="351938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019800" cy="6858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381000" y="1066800"/>
            <a:ext cx="8382000" cy="5486400"/>
          </a:xfrm>
        </p:spPr>
        <p:txBody>
          <a:bodyPr/>
          <a:lstStyle/>
          <a:p>
            <a:pPr lvl="0"/>
            <a:endParaRPr lang="zh-CN" altLang="en-US" noProof="0"/>
          </a:p>
        </p:txBody>
      </p:sp>
    </p:spTree>
    <p:extLst>
      <p:ext uri="{BB962C8B-B14F-4D97-AF65-F5344CB8AC3E}">
        <p14:creationId xmlns:p14="http://schemas.microsoft.com/office/powerpoint/2010/main" val="1126127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p:cNvSpPr>
            <a:spLocks noGrp="1" noChangeArrowheads="1"/>
          </p:cNvSpPr>
          <p:nvPr>
            <p:ph type="sldNum" sz="quarter" idx="12"/>
          </p:nvPr>
        </p:nvSpPr>
        <p:spPr>
          <a:ln/>
        </p:spPr>
        <p:txBody>
          <a:bodyPr/>
          <a:lstStyle>
            <a:lvl1pPr>
              <a:defRPr/>
            </a:lvl1pPr>
          </a:lstStyle>
          <a:p>
            <a:fld id="{670D98C8-6EBB-4A23-A483-4E77F7F4D889}" type="slidenum">
              <a:rPr lang="en-GB" altLang="en-US"/>
              <a:pPr/>
              <a:t>‹#›</a:t>
            </a:fld>
            <a:endParaRPr lang="en-GB" altLang="en-US"/>
          </a:p>
        </p:txBody>
      </p:sp>
    </p:spTree>
    <p:extLst>
      <p:ext uri="{BB962C8B-B14F-4D97-AF65-F5344CB8AC3E}">
        <p14:creationId xmlns:p14="http://schemas.microsoft.com/office/powerpoint/2010/main" val="1635937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p:cNvSpPr>
            <a:spLocks noGrp="1" noChangeArrowheads="1"/>
          </p:cNvSpPr>
          <p:nvPr>
            <p:ph type="sldNum" sz="quarter" idx="12"/>
          </p:nvPr>
        </p:nvSpPr>
        <p:spPr>
          <a:ln/>
        </p:spPr>
        <p:txBody>
          <a:bodyPr/>
          <a:lstStyle>
            <a:lvl1pPr>
              <a:defRPr/>
            </a:lvl1pPr>
          </a:lstStyle>
          <a:p>
            <a:fld id="{D754E0CE-4773-4B2C-93CC-96A42D6AB8E5}" type="slidenum">
              <a:rPr lang="en-GB" altLang="en-US"/>
              <a:pPr/>
              <a:t>‹#›</a:t>
            </a:fld>
            <a:endParaRPr lang="en-GB" altLang="en-US"/>
          </a:p>
        </p:txBody>
      </p:sp>
    </p:spTree>
    <p:extLst>
      <p:ext uri="{BB962C8B-B14F-4D97-AF65-F5344CB8AC3E}">
        <p14:creationId xmlns:p14="http://schemas.microsoft.com/office/powerpoint/2010/main" val="1978926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p:cNvSpPr>
            <a:spLocks noGrp="1" noChangeArrowheads="1"/>
          </p:cNvSpPr>
          <p:nvPr>
            <p:ph type="sldNum" sz="quarter" idx="12"/>
          </p:nvPr>
        </p:nvSpPr>
        <p:spPr>
          <a:ln/>
        </p:spPr>
        <p:txBody>
          <a:bodyPr/>
          <a:lstStyle>
            <a:lvl1pPr>
              <a:defRPr/>
            </a:lvl1pPr>
          </a:lstStyle>
          <a:p>
            <a:fld id="{2A7BB95D-FEAC-4657-BFCC-CD3006717741}" type="slidenum">
              <a:rPr lang="en-GB" altLang="en-US"/>
              <a:pPr/>
              <a:t>‹#›</a:t>
            </a:fld>
            <a:endParaRPr lang="en-GB" altLang="en-US"/>
          </a:p>
        </p:txBody>
      </p:sp>
    </p:spTree>
    <p:extLst>
      <p:ext uri="{BB962C8B-B14F-4D97-AF65-F5344CB8AC3E}">
        <p14:creationId xmlns:p14="http://schemas.microsoft.com/office/powerpoint/2010/main" val="116600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981075"/>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981075"/>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7"/>
          <p:cNvSpPr>
            <a:spLocks noGrp="1" noChangeArrowheads="1"/>
          </p:cNvSpPr>
          <p:nvPr>
            <p:ph type="sldNum" sz="quarter" idx="12"/>
          </p:nvPr>
        </p:nvSpPr>
        <p:spPr>
          <a:ln/>
        </p:spPr>
        <p:txBody>
          <a:bodyPr/>
          <a:lstStyle>
            <a:lvl1pPr>
              <a:defRPr/>
            </a:lvl1pPr>
          </a:lstStyle>
          <a:p>
            <a:fld id="{E34E7A19-F4CA-41E2-B14B-72CBE40D8814}" type="slidenum">
              <a:rPr lang="en-GB" altLang="en-US"/>
              <a:pPr/>
              <a:t>‹#›</a:t>
            </a:fld>
            <a:endParaRPr lang="en-GB" altLang="en-US"/>
          </a:p>
        </p:txBody>
      </p:sp>
    </p:spTree>
    <p:extLst>
      <p:ext uri="{BB962C8B-B14F-4D97-AF65-F5344CB8AC3E}">
        <p14:creationId xmlns:p14="http://schemas.microsoft.com/office/powerpoint/2010/main" val="1214672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7"/>
          <p:cNvSpPr>
            <a:spLocks noGrp="1" noChangeArrowheads="1"/>
          </p:cNvSpPr>
          <p:nvPr>
            <p:ph type="sldNum" sz="quarter" idx="12"/>
          </p:nvPr>
        </p:nvSpPr>
        <p:spPr>
          <a:ln/>
        </p:spPr>
        <p:txBody>
          <a:bodyPr/>
          <a:lstStyle>
            <a:lvl1pPr>
              <a:defRPr/>
            </a:lvl1pPr>
          </a:lstStyle>
          <a:p>
            <a:fld id="{20D8ED70-77DE-41A9-933F-47B395F764E9}" type="slidenum">
              <a:rPr lang="en-GB" altLang="en-US"/>
              <a:pPr/>
              <a:t>‹#›</a:t>
            </a:fld>
            <a:endParaRPr lang="en-GB" altLang="en-US"/>
          </a:p>
        </p:txBody>
      </p:sp>
    </p:spTree>
    <p:extLst>
      <p:ext uri="{BB962C8B-B14F-4D97-AF65-F5344CB8AC3E}">
        <p14:creationId xmlns:p14="http://schemas.microsoft.com/office/powerpoint/2010/main" val="2241690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7"/>
          <p:cNvSpPr>
            <a:spLocks noGrp="1" noChangeArrowheads="1"/>
          </p:cNvSpPr>
          <p:nvPr>
            <p:ph type="sldNum" sz="quarter" idx="12"/>
          </p:nvPr>
        </p:nvSpPr>
        <p:spPr>
          <a:ln/>
        </p:spPr>
        <p:txBody>
          <a:bodyPr/>
          <a:lstStyle>
            <a:lvl1pPr>
              <a:defRPr/>
            </a:lvl1pPr>
          </a:lstStyle>
          <a:p>
            <a:fld id="{C8B6D513-4180-4F44-B510-72D2887B8B2B}" type="slidenum">
              <a:rPr lang="en-GB" altLang="en-US"/>
              <a:pPr/>
              <a:t>‹#›</a:t>
            </a:fld>
            <a:endParaRPr lang="en-GB" altLang="en-US"/>
          </a:p>
        </p:txBody>
      </p:sp>
    </p:spTree>
    <p:extLst>
      <p:ext uri="{BB962C8B-B14F-4D97-AF65-F5344CB8AC3E}">
        <p14:creationId xmlns:p14="http://schemas.microsoft.com/office/powerpoint/2010/main" val="1610838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7"/>
          <p:cNvSpPr>
            <a:spLocks noGrp="1" noChangeArrowheads="1"/>
          </p:cNvSpPr>
          <p:nvPr>
            <p:ph type="sldNum" sz="quarter" idx="12"/>
          </p:nvPr>
        </p:nvSpPr>
        <p:spPr>
          <a:ln/>
        </p:spPr>
        <p:txBody>
          <a:bodyPr/>
          <a:lstStyle>
            <a:lvl1pPr>
              <a:defRPr/>
            </a:lvl1pPr>
          </a:lstStyle>
          <a:p>
            <a:fld id="{F9FF8233-FB37-467B-A369-E118C6BEA11B}" type="slidenum">
              <a:rPr lang="en-GB" altLang="en-US"/>
              <a:pPr/>
              <a:t>‹#›</a:t>
            </a:fld>
            <a:endParaRPr lang="en-GB" altLang="en-US"/>
          </a:p>
        </p:txBody>
      </p:sp>
    </p:spTree>
    <p:extLst>
      <p:ext uri="{BB962C8B-B14F-4D97-AF65-F5344CB8AC3E}">
        <p14:creationId xmlns:p14="http://schemas.microsoft.com/office/powerpoint/2010/main" val="63047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6" name="灯片编号占位符 5"/>
          <p:cNvSpPr>
            <a:spLocks noGrp="1"/>
          </p:cNvSpPr>
          <p:nvPr>
            <p:ph type="sldNum" sz="quarter" idx="12"/>
          </p:nvPr>
        </p:nvSpPr>
        <p:spPr/>
        <p:txBody>
          <a:bodyPr/>
          <a:lstStyle>
            <a:lvl1pPr>
              <a:defRPr/>
            </a:lvl1pPr>
          </a:lstStyle>
          <a:p>
            <a:fld id="{674F770A-BA1C-4F89-B23C-E2BCA3DC8D52}" type="slidenum">
              <a:rPr lang="en-GB" altLang="en-US"/>
              <a:pPr/>
              <a:t>‹#›</a:t>
            </a:fld>
            <a:endParaRPr lang="en-GB" altLang="en-US"/>
          </a:p>
        </p:txBody>
      </p:sp>
    </p:spTree>
    <p:extLst>
      <p:ext uri="{BB962C8B-B14F-4D97-AF65-F5344CB8AC3E}">
        <p14:creationId xmlns:p14="http://schemas.microsoft.com/office/powerpoint/2010/main" val="2479149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7"/>
          <p:cNvSpPr>
            <a:spLocks noGrp="1" noChangeArrowheads="1"/>
          </p:cNvSpPr>
          <p:nvPr>
            <p:ph type="sldNum" sz="quarter" idx="12"/>
          </p:nvPr>
        </p:nvSpPr>
        <p:spPr>
          <a:ln/>
        </p:spPr>
        <p:txBody>
          <a:bodyPr/>
          <a:lstStyle>
            <a:lvl1pPr>
              <a:defRPr/>
            </a:lvl1pPr>
          </a:lstStyle>
          <a:p>
            <a:fld id="{1EBCBD22-2924-48FC-8AB4-7DB023BD6761}" type="slidenum">
              <a:rPr lang="en-GB" altLang="en-US"/>
              <a:pPr/>
              <a:t>‹#›</a:t>
            </a:fld>
            <a:endParaRPr lang="en-GB" altLang="en-US"/>
          </a:p>
        </p:txBody>
      </p:sp>
    </p:spTree>
    <p:extLst>
      <p:ext uri="{BB962C8B-B14F-4D97-AF65-F5344CB8AC3E}">
        <p14:creationId xmlns:p14="http://schemas.microsoft.com/office/powerpoint/2010/main" val="3795864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7"/>
          <p:cNvSpPr>
            <a:spLocks noGrp="1" noChangeArrowheads="1"/>
          </p:cNvSpPr>
          <p:nvPr>
            <p:ph type="sldNum" sz="quarter" idx="12"/>
          </p:nvPr>
        </p:nvSpPr>
        <p:spPr>
          <a:ln/>
        </p:spPr>
        <p:txBody>
          <a:bodyPr/>
          <a:lstStyle>
            <a:lvl1pPr>
              <a:defRPr/>
            </a:lvl1pPr>
          </a:lstStyle>
          <a:p>
            <a:fld id="{4E23B864-D1B2-41F8-B5A8-DA69A8128968}" type="slidenum">
              <a:rPr lang="en-GB" altLang="en-US"/>
              <a:pPr/>
              <a:t>‹#›</a:t>
            </a:fld>
            <a:endParaRPr lang="en-GB" altLang="en-US"/>
          </a:p>
        </p:txBody>
      </p:sp>
    </p:spTree>
    <p:extLst>
      <p:ext uri="{BB962C8B-B14F-4D97-AF65-F5344CB8AC3E}">
        <p14:creationId xmlns:p14="http://schemas.microsoft.com/office/powerpoint/2010/main" val="269626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p:cNvSpPr>
            <a:spLocks noGrp="1" noChangeArrowheads="1"/>
          </p:cNvSpPr>
          <p:nvPr>
            <p:ph type="sldNum" sz="quarter" idx="12"/>
          </p:nvPr>
        </p:nvSpPr>
        <p:spPr>
          <a:ln/>
        </p:spPr>
        <p:txBody>
          <a:bodyPr/>
          <a:lstStyle>
            <a:lvl1pPr>
              <a:defRPr/>
            </a:lvl1pPr>
          </a:lstStyle>
          <a:p>
            <a:fld id="{DEF6C54B-514A-4A09-AF04-7FC34663E44C}" type="slidenum">
              <a:rPr lang="en-GB" altLang="en-US"/>
              <a:pPr/>
              <a:t>‹#›</a:t>
            </a:fld>
            <a:endParaRPr lang="en-GB" altLang="en-US"/>
          </a:p>
        </p:txBody>
      </p:sp>
    </p:spTree>
    <p:extLst>
      <p:ext uri="{BB962C8B-B14F-4D97-AF65-F5344CB8AC3E}">
        <p14:creationId xmlns:p14="http://schemas.microsoft.com/office/powerpoint/2010/main" val="42253985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88913"/>
            <a:ext cx="2057400"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19800"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p:cNvSpPr>
            <a:spLocks noGrp="1" noChangeArrowheads="1"/>
          </p:cNvSpPr>
          <p:nvPr>
            <p:ph type="sldNum" sz="quarter" idx="12"/>
          </p:nvPr>
        </p:nvSpPr>
        <p:spPr>
          <a:ln/>
        </p:spPr>
        <p:txBody>
          <a:bodyPr/>
          <a:lstStyle>
            <a:lvl1pPr>
              <a:defRPr/>
            </a:lvl1pPr>
          </a:lstStyle>
          <a:p>
            <a:fld id="{59D31B69-B652-45E8-B314-5F0E919A3A62}" type="slidenum">
              <a:rPr lang="en-GB" altLang="en-US"/>
              <a:pPr/>
              <a:t>‹#›</a:t>
            </a:fld>
            <a:endParaRPr lang="en-GB" altLang="en-US"/>
          </a:p>
        </p:txBody>
      </p:sp>
    </p:spTree>
    <p:extLst>
      <p:ext uri="{BB962C8B-B14F-4D97-AF65-F5344CB8AC3E}">
        <p14:creationId xmlns:p14="http://schemas.microsoft.com/office/powerpoint/2010/main" val="224617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6" name="灯片编号占位符 5"/>
          <p:cNvSpPr>
            <a:spLocks noGrp="1"/>
          </p:cNvSpPr>
          <p:nvPr>
            <p:ph type="sldNum" sz="quarter" idx="12"/>
          </p:nvPr>
        </p:nvSpPr>
        <p:spPr/>
        <p:txBody>
          <a:bodyPr/>
          <a:lstStyle>
            <a:lvl1pPr>
              <a:defRPr/>
            </a:lvl1pPr>
          </a:lstStyle>
          <a:p>
            <a:fld id="{93682A99-3BA0-4770-A835-BFD47F51C799}" type="slidenum">
              <a:rPr lang="en-GB" altLang="en-US"/>
              <a:pPr/>
              <a:t>‹#›</a:t>
            </a:fld>
            <a:endParaRPr lang="en-GB" altLang="en-US"/>
          </a:p>
        </p:txBody>
      </p:sp>
    </p:spTree>
    <p:extLst>
      <p:ext uri="{BB962C8B-B14F-4D97-AF65-F5344CB8AC3E}">
        <p14:creationId xmlns:p14="http://schemas.microsoft.com/office/powerpoint/2010/main" val="116145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981075"/>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981075"/>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6" name="页脚占位符 5"/>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7" name="灯片编号占位符 6"/>
          <p:cNvSpPr>
            <a:spLocks noGrp="1"/>
          </p:cNvSpPr>
          <p:nvPr>
            <p:ph type="sldNum" sz="quarter" idx="12"/>
          </p:nvPr>
        </p:nvSpPr>
        <p:spPr/>
        <p:txBody>
          <a:bodyPr/>
          <a:lstStyle>
            <a:lvl1pPr>
              <a:defRPr/>
            </a:lvl1pPr>
          </a:lstStyle>
          <a:p>
            <a:fld id="{29379F54-6D24-4173-8971-861591EFD3D0}" type="slidenum">
              <a:rPr lang="en-GB" altLang="en-US"/>
              <a:pPr/>
              <a:t>‹#›</a:t>
            </a:fld>
            <a:endParaRPr lang="en-GB" altLang="en-US"/>
          </a:p>
        </p:txBody>
      </p:sp>
    </p:spTree>
    <p:extLst>
      <p:ext uri="{BB962C8B-B14F-4D97-AF65-F5344CB8AC3E}">
        <p14:creationId xmlns:p14="http://schemas.microsoft.com/office/powerpoint/2010/main" val="303229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8" name="页脚占位符 7"/>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9" name="灯片编号占位符 8"/>
          <p:cNvSpPr>
            <a:spLocks noGrp="1"/>
          </p:cNvSpPr>
          <p:nvPr>
            <p:ph type="sldNum" sz="quarter" idx="12"/>
          </p:nvPr>
        </p:nvSpPr>
        <p:spPr/>
        <p:txBody>
          <a:bodyPr/>
          <a:lstStyle>
            <a:lvl1pPr>
              <a:defRPr/>
            </a:lvl1pPr>
          </a:lstStyle>
          <a:p>
            <a:fld id="{1052D595-B2B3-486D-8FAB-8ABC8731915E}" type="slidenum">
              <a:rPr lang="en-GB" altLang="en-US"/>
              <a:pPr/>
              <a:t>‹#›</a:t>
            </a:fld>
            <a:endParaRPr lang="en-GB" altLang="en-US"/>
          </a:p>
        </p:txBody>
      </p:sp>
    </p:spTree>
    <p:extLst>
      <p:ext uri="{BB962C8B-B14F-4D97-AF65-F5344CB8AC3E}">
        <p14:creationId xmlns:p14="http://schemas.microsoft.com/office/powerpoint/2010/main" val="366055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4" name="页脚占位符 3"/>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5" name="灯片编号占位符 4"/>
          <p:cNvSpPr>
            <a:spLocks noGrp="1"/>
          </p:cNvSpPr>
          <p:nvPr>
            <p:ph type="sldNum" sz="quarter" idx="12"/>
          </p:nvPr>
        </p:nvSpPr>
        <p:spPr/>
        <p:txBody>
          <a:bodyPr/>
          <a:lstStyle>
            <a:lvl1pPr>
              <a:defRPr/>
            </a:lvl1pPr>
          </a:lstStyle>
          <a:p>
            <a:fld id="{C9A5DB87-5F95-481F-A8CE-BEA488C6B94F}" type="slidenum">
              <a:rPr lang="en-GB" altLang="en-US"/>
              <a:pPr/>
              <a:t>‹#›</a:t>
            </a:fld>
            <a:endParaRPr lang="en-GB" altLang="en-US"/>
          </a:p>
        </p:txBody>
      </p:sp>
    </p:spTree>
    <p:extLst>
      <p:ext uri="{BB962C8B-B14F-4D97-AF65-F5344CB8AC3E}">
        <p14:creationId xmlns:p14="http://schemas.microsoft.com/office/powerpoint/2010/main" val="256743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3" name="页脚占位符 2"/>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4" name="灯片编号占位符 3"/>
          <p:cNvSpPr>
            <a:spLocks noGrp="1"/>
          </p:cNvSpPr>
          <p:nvPr>
            <p:ph type="sldNum" sz="quarter" idx="12"/>
          </p:nvPr>
        </p:nvSpPr>
        <p:spPr/>
        <p:txBody>
          <a:bodyPr/>
          <a:lstStyle>
            <a:lvl1pPr>
              <a:defRPr/>
            </a:lvl1pPr>
          </a:lstStyle>
          <a:p>
            <a:fld id="{1F001190-B905-4658-9052-54C97C51EC8C}" type="slidenum">
              <a:rPr lang="en-GB" altLang="en-US"/>
              <a:pPr/>
              <a:t>‹#›</a:t>
            </a:fld>
            <a:endParaRPr lang="en-GB" altLang="en-US"/>
          </a:p>
        </p:txBody>
      </p:sp>
    </p:spTree>
    <p:extLst>
      <p:ext uri="{BB962C8B-B14F-4D97-AF65-F5344CB8AC3E}">
        <p14:creationId xmlns:p14="http://schemas.microsoft.com/office/powerpoint/2010/main" val="405307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6" name="页脚占位符 5"/>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7" name="灯片编号占位符 6"/>
          <p:cNvSpPr>
            <a:spLocks noGrp="1"/>
          </p:cNvSpPr>
          <p:nvPr>
            <p:ph type="sldNum" sz="quarter" idx="12"/>
          </p:nvPr>
        </p:nvSpPr>
        <p:spPr/>
        <p:txBody>
          <a:bodyPr/>
          <a:lstStyle>
            <a:lvl1pPr>
              <a:defRPr/>
            </a:lvl1pPr>
          </a:lstStyle>
          <a:p>
            <a:fld id="{49F41AAC-7B67-408C-A82D-E51CD8910B8E}" type="slidenum">
              <a:rPr lang="en-GB" altLang="en-US"/>
              <a:pPr/>
              <a:t>‹#›</a:t>
            </a:fld>
            <a:endParaRPr lang="en-GB" altLang="en-US"/>
          </a:p>
        </p:txBody>
      </p:sp>
    </p:spTree>
    <p:extLst>
      <p:ext uri="{BB962C8B-B14F-4D97-AF65-F5344CB8AC3E}">
        <p14:creationId xmlns:p14="http://schemas.microsoft.com/office/powerpoint/2010/main" val="65511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6" name="页脚占位符 5"/>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7" name="灯片编号占位符 6"/>
          <p:cNvSpPr>
            <a:spLocks noGrp="1"/>
          </p:cNvSpPr>
          <p:nvPr>
            <p:ph type="sldNum" sz="quarter" idx="12"/>
          </p:nvPr>
        </p:nvSpPr>
        <p:spPr/>
        <p:txBody>
          <a:bodyPr/>
          <a:lstStyle>
            <a:lvl1pPr>
              <a:defRPr/>
            </a:lvl1pPr>
          </a:lstStyle>
          <a:p>
            <a:fld id="{147FDCD0-7857-4A01-9082-4DD4914D1228}" type="slidenum">
              <a:rPr lang="en-GB" altLang="en-US"/>
              <a:pPr/>
              <a:t>‹#›</a:t>
            </a:fld>
            <a:endParaRPr lang="en-GB" altLang="en-US"/>
          </a:p>
        </p:txBody>
      </p:sp>
    </p:spTree>
    <p:extLst>
      <p:ext uri="{BB962C8B-B14F-4D97-AF65-F5344CB8AC3E}">
        <p14:creationId xmlns:p14="http://schemas.microsoft.com/office/powerpoint/2010/main" val="292553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68313" y="188913"/>
            <a:ext cx="75438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zh-CN" smtClean="0"/>
              <a:t>Click to edit Master title style</a:t>
            </a:r>
          </a:p>
        </p:txBody>
      </p:sp>
      <p:sp>
        <p:nvSpPr>
          <p:cNvPr id="1028" name="Rectangle 4"/>
          <p:cNvSpPr>
            <a:spLocks noGrp="1" noChangeArrowheads="1"/>
          </p:cNvSpPr>
          <p:nvPr>
            <p:ph type="body" idx="1"/>
          </p:nvPr>
        </p:nvSpPr>
        <p:spPr bwMode="auto">
          <a:xfrm>
            <a:off x="468313" y="981075"/>
            <a:ext cx="8229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000000"/>
                </a:solidFill>
                <a:latin typeface="+mn-lt"/>
                <a:ea typeface="+mn-ea"/>
              </a:defRPr>
            </a:lvl1pPr>
          </a:lstStyle>
          <a:p>
            <a:pPr>
              <a:defRPr/>
            </a:pPr>
            <a:endParaRPr lang="en-GB" altLang="en-US"/>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000000"/>
                </a:solidFill>
                <a:latin typeface="+mn-lt"/>
                <a:ea typeface="+mn-ea"/>
              </a:defRPr>
            </a:lvl1pPr>
          </a:lstStyle>
          <a:p>
            <a:pPr>
              <a:defRPr/>
            </a:pPr>
            <a:endParaRPr lang="en-GB" altLang="en-US"/>
          </a:p>
        </p:txBody>
      </p:sp>
      <p:sp>
        <p:nvSpPr>
          <p:cNvPr id="1031" name="Rectangle 7"/>
          <p:cNvSpPr>
            <a:spLocks noGrp="1" noChangeArrowheads="1"/>
          </p:cNvSpPr>
          <p:nvPr>
            <p:ph type="sldNum" sz="quarter" idx="4"/>
          </p:nvPr>
        </p:nvSpPr>
        <p:spPr bwMode="auto">
          <a:xfrm>
            <a:off x="7596188" y="6248400"/>
            <a:ext cx="10906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CC0000"/>
                </a:solidFill>
              </a:defRPr>
            </a:lvl1pPr>
          </a:lstStyle>
          <a:p>
            <a:fld id="{1F853BB6-0C74-4BBA-B433-FF5F6B7026DF}" type="slidenum">
              <a:rPr lang="en-GB" altLang="en-US"/>
              <a:pPr/>
              <a:t>‹#›</a:t>
            </a:fld>
            <a:endParaRPr lang="en-GB" altLang="en-US"/>
          </a:p>
        </p:txBody>
      </p:sp>
      <p:grpSp>
        <p:nvGrpSpPr>
          <p:cNvPr id="1032" name="Group 8"/>
          <p:cNvGrpSpPr>
            <a:grpSpLocks/>
          </p:cNvGrpSpPr>
          <p:nvPr/>
        </p:nvGrpSpPr>
        <p:grpSpPr bwMode="auto">
          <a:xfrm>
            <a:off x="8153400" y="152400"/>
            <a:ext cx="792163" cy="1295400"/>
            <a:chOff x="0" y="0"/>
            <a:chExt cx="528" cy="864"/>
          </a:xfrm>
        </p:grpSpPr>
        <p:sp>
          <p:nvSpPr>
            <p:cNvPr id="1034" name="Oval 9"/>
            <p:cNvSpPr>
              <a:spLocks noChangeArrowheads="1"/>
            </p:cNvSpPr>
            <p:nvPr/>
          </p:nvSpPr>
          <p:spPr bwMode="auto">
            <a:xfrm>
              <a:off x="0"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5" name="Oval 10"/>
            <p:cNvSpPr>
              <a:spLocks noChangeArrowheads="1"/>
            </p:cNvSpPr>
            <p:nvPr/>
          </p:nvSpPr>
          <p:spPr bwMode="auto">
            <a:xfrm>
              <a:off x="112"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6" name="Oval 11"/>
            <p:cNvSpPr>
              <a:spLocks noChangeArrowheads="1"/>
            </p:cNvSpPr>
            <p:nvPr/>
          </p:nvSpPr>
          <p:spPr bwMode="auto">
            <a:xfrm>
              <a:off x="224"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7" name="Oval 12"/>
            <p:cNvSpPr>
              <a:spLocks noChangeArrowheads="1"/>
            </p:cNvSpPr>
            <p:nvPr/>
          </p:nvSpPr>
          <p:spPr bwMode="auto">
            <a:xfrm>
              <a:off x="0"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8" name="Oval 13"/>
            <p:cNvSpPr>
              <a:spLocks noChangeArrowheads="1"/>
            </p:cNvSpPr>
            <p:nvPr/>
          </p:nvSpPr>
          <p:spPr bwMode="auto">
            <a:xfrm>
              <a:off x="112"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9" name="Oval 14"/>
            <p:cNvSpPr>
              <a:spLocks noChangeArrowheads="1"/>
            </p:cNvSpPr>
            <p:nvPr/>
          </p:nvSpPr>
          <p:spPr bwMode="auto">
            <a:xfrm>
              <a:off x="224"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0" name="Oval 15"/>
            <p:cNvSpPr>
              <a:spLocks noChangeArrowheads="1"/>
            </p:cNvSpPr>
            <p:nvPr/>
          </p:nvSpPr>
          <p:spPr bwMode="auto">
            <a:xfrm>
              <a:off x="336" y="11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1" name="Oval 16"/>
            <p:cNvSpPr>
              <a:spLocks noChangeArrowheads="1"/>
            </p:cNvSpPr>
            <p:nvPr/>
          </p:nvSpPr>
          <p:spPr bwMode="auto">
            <a:xfrm>
              <a:off x="0" y="22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2" name="Oval 17"/>
            <p:cNvSpPr>
              <a:spLocks noChangeArrowheads="1"/>
            </p:cNvSpPr>
            <p:nvPr/>
          </p:nvSpPr>
          <p:spPr bwMode="auto">
            <a:xfrm>
              <a:off x="112" y="22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3" name="Oval 18"/>
            <p:cNvSpPr>
              <a:spLocks noChangeArrowheads="1"/>
            </p:cNvSpPr>
            <p:nvPr/>
          </p:nvSpPr>
          <p:spPr bwMode="auto">
            <a:xfrm>
              <a:off x="224" y="22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4" name="Oval 19"/>
            <p:cNvSpPr>
              <a:spLocks noChangeArrowheads="1"/>
            </p:cNvSpPr>
            <p:nvPr/>
          </p:nvSpPr>
          <p:spPr bwMode="auto">
            <a:xfrm>
              <a:off x="336" y="22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5" name="Oval 20"/>
            <p:cNvSpPr>
              <a:spLocks noChangeArrowheads="1"/>
            </p:cNvSpPr>
            <p:nvPr/>
          </p:nvSpPr>
          <p:spPr bwMode="auto">
            <a:xfrm>
              <a:off x="448" y="22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6" name="Oval 21"/>
            <p:cNvSpPr>
              <a:spLocks noChangeArrowheads="1"/>
            </p:cNvSpPr>
            <p:nvPr/>
          </p:nvSpPr>
          <p:spPr bwMode="auto">
            <a:xfrm>
              <a:off x="0" y="33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7" name="Oval 22"/>
            <p:cNvSpPr>
              <a:spLocks noChangeArrowheads="1"/>
            </p:cNvSpPr>
            <p:nvPr/>
          </p:nvSpPr>
          <p:spPr bwMode="auto">
            <a:xfrm>
              <a:off x="112" y="33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8" name="Oval 23"/>
            <p:cNvSpPr>
              <a:spLocks noChangeArrowheads="1"/>
            </p:cNvSpPr>
            <p:nvPr/>
          </p:nvSpPr>
          <p:spPr bwMode="auto">
            <a:xfrm>
              <a:off x="224" y="33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9" name="Oval 24"/>
            <p:cNvSpPr>
              <a:spLocks noChangeArrowheads="1"/>
            </p:cNvSpPr>
            <p:nvPr/>
          </p:nvSpPr>
          <p:spPr bwMode="auto">
            <a:xfrm>
              <a:off x="336" y="33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0" name="Oval 25"/>
            <p:cNvSpPr>
              <a:spLocks noChangeArrowheads="1"/>
            </p:cNvSpPr>
            <p:nvPr/>
          </p:nvSpPr>
          <p:spPr bwMode="auto">
            <a:xfrm>
              <a:off x="0" y="44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1" name="Oval 26"/>
            <p:cNvSpPr>
              <a:spLocks noChangeArrowheads="1"/>
            </p:cNvSpPr>
            <p:nvPr/>
          </p:nvSpPr>
          <p:spPr bwMode="auto">
            <a:xfrm>
              <a:off x="112" y="44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2" name="Oval 27"/>
            <p:cNvSpPr>
              <a:spLocks noChangeArrowheads="1"/>
            </p:cNvSpPr>
            <p:nvPr/>
          </p:nvSpPr>
          <p:spPr bwMode="auto">
            <a:xfrm>
              <a:off x="224" y="44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3" name="Oval 28"/>
            <p:cNvSpPr>
              <a:spLocks noChangeArrowheads="1"/>
            </p:cNvSpPr>
            <p:nvPr/>
          </p:nvSpPr>
          <p:spPr bwMode="auto">
            <a:xfrm>
              <a:off x="336" y="44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4" name="Oval 29"/>
            <p:cNvSpPr>
              <a:spLocks noChangeArrowheads="1"/>
            </p:cNvSpPr>
            <p:nvPr/>
          </p:nvSpPr>
          <p:spPr bwMode="auto">
            <a:xfrm>
              <a:off x="448" y="44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5" name="Oval 30"/>
            <p:cNvSpPr>
              <a:spLocks noChangeArrowheads="1"/>
            </p:cNvSpPr>
            <p:nvPr/>
          </p:nvSpPr>
          <p:spPr bwMode="auto">
            <a:xfrm>
              <a:off x="0" y="56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6" name="Oval 31"/>
            <p:cNvSpPr>
              <a:spLocks noChangeArrowheads="1"/>
            </p:cNvSpPr>
            <p:nvPr/>
          </p:nvSpPr>
          <p:spPr bwMode="auto">
            <a:xfrm>
              <a:off x="112" y="56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7" name="Oval 32"/>
            <p:cNvSpPr>
              <a:spLocks noChangeArrowheads="1"/>
            </p:cNvSpPr>
            <p:nvPr/>
          </p:nvSpPr>
          <p:spPr bwMode="auto">
            <a:xfrm>
              <a:off x="224" y="56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8" name="Oval 33"/>
            <p:cNvSpPr>
              <a:spLocks noChangeArrowheads="1"/>
            </p:cNvSpPr>
            <p:nvPr/>
          </p:nvSpPr>
          <p:spPr bwMode="auto">
            <a:xfrm>
              <a:off x="336" y="56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9" name="Oval 34"/>
            <p:cNvSpPr>
              <a:spLocks noChangeArrowheads="1"/>
            </p:cNvSpPr>
            <p:nvPr/>
          </p:nvSpPr>
          <p:spPr bwMode="auto">
            <a:xfrm>
              <a:off x="0" y="67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0" name="Oval 35"/>
            <p:cNvSpPr>
              <a:spLocks noChangeArrowheads="1"/>
            </p:cNvSpPr>
            <p:nvPr/>
          </p:nvSpPr>
          <p:spPr bwMode="auto">
            <a:xfrm>
              <a:off x="112" y="67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1" name="Oval 36"/>
            <p:cNvSpPr>
              <a:spLocks noChangeArrowheads="1"/>
            </p:cNvSpPr>
            <p:nvPr/>
          </p:nvSpPr>
          <p:spPr bwMode="auto">
            <a:xfrm>
              <a:off x="224" y="67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2" name="Oval 37"/>
            <p:cNvSpPr>
              <a:spLocks noChangeArrowheads="1"/>
            </p:cNvSpPr>
            <p:nvPr/>
          </p:nvSpPr>
          <p:spPr bwMode="auto">
            <a:xfrm>
              <a:off x="336" y="67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3" name="Oval 38"/>
            <p:cNvSpPr>
              <a:spLocks noChangeArrowheads="1"/>
            </p:cNvSpPr>
            <p:nvPr/>
          </p:nvSpPr>
          <p:spPr bwMode="auto">
            <a:xfrm>
              <a:off x="112" y="78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4" name="Oval 39"/>
            <p:cNvSpPr>
              <a:spLocks noChangeArrowheads="1"/>
            </p:cNvSpPr>
            <p:nvPr/>
          </p:nvSpPr>
          <p:spPr bwMode="auto">
            <a:xfrm>
              <a:off x="336" y="78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grpSp>
      <p:sp>
        <p:nvSpPr>
          <p:cNvPr id="1033" name="Text Box 40"/>
          <p:cNvSpPr txBox="1">
            <a:spLocks noChangeArrowheads="1"/>
          </p:cNvSpPr>
          <p:nvPr userDrawn="1"/>
        </p:nvSpPr>
        <p:spPr bwMode="auto">
          <a:xfrm>
            <a:off x="8532813" y="6308725"/>
            <a:ext cx="436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4AA881-C16F-4825-ADFE-01D66AE0706A}" type="slidenum">
              <a:rPr lang="en-GB" altLang="en-US" b="1">
                <a:solidFill>
                  <a:srgbClr val="CC0000"/>
                </a:solidFill>
              </a:rPr>
              <a:pPr eaLnBrk="1" hangingPunct="1"/>
              <a:t>‹#›</a:t>
            </a:fld>
            <a:endParaRPr lang="zh-CN" altLang="en-US" b="1">
              <a:solidFill>
                <a:srgbClr val="CC0000"/>
              </a:solidFill>
            </a:endParaRPr>
          </a:p>
        </p:txBody>
      </p:sp>
    </p:spTree>
  </p:cSld>
  <p:clrMap bg1="lt1" tx1="dk1" bg2="lt2" tx2="dk2" accent1="accent1" accent2="accent2" accent3="accent3" accent4="accent4" accent5="accent5" accent6="accent6" hlink="hlink" folHlink="folHlink"/>
  <p:sldLayoutIdLst>
    <p:sldLayoutId id="2147484849" r:id="rId1"/>
    <p:sldLayoutId id="2147484850" r:id="rId2"/>
    <p:sldLayoutId id="2147484851" r:id="rId3"/>
    <p:sldLayoutId id="2147484852" r:id="rId4"/>
    <p:sldLayoutId id="2147484853" r:id="rId5"/>
    <p:sldLayoutId id="2147484854" r:id="rId6"/>
    <p:sldLayoutId id="2147484855" r:id="rId7"/>
    <p:sldLayoutId id="2147484856" r:id="rId8"/>
    <p:sldLayoutId id="2147484857" r:id="rId9"/>
    <p:sldLayoutId id="2147484858" r:id="rId10"/>
    <p:sldLayoutId id="2147484859" r:id="rId11"/>
    <p:sldLayoutId id="2147484860" r:id="rId12"/>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 name="Rectangle 3"/>
          <p:cNvSpPr>
            <a:spLocks noGrp="1" noChangeArrowheads="1"/>
          </p:cNvSpPr>
          <p:nvPr>
            <p:ph type="title"/>
          </p:nvPr>
        </p:nvSpPr>
        <p:spPr bwMode="auto">
          <a:xfrm>
            <a:off x="468313" y="188913"/>
            <a:ext cx="75438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zh-CN" smtClean="0"/>
              <a:t>Click to edit Master title style</a:t>
            </a:r>
          </a:p>
        </p:txBody>
      </p:sp>
      <p:sp>
        <p:nvSpPr>
          <p:cNvPr id="3076" name="Rectangle 4"/>
          <p:cNvSpPr>
            <a:spLocks noGrp="1" noChangeArrowheads="1"/>
          </p:cNvSpPr>
          <p:nvPr>
            <p:ph type="body" idx="1"/>
          </p:nvPr>
        </p:nvSpPr>
        <p:spPr bwMode="auto">
          <a:xfrm>
            <a:off x="468313" y="981075"/>
            <a:ext cx="8229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solidFill>
                  <a:srgbClr val="000000"/>
                </a:solidFill>
                <a:latin typeface="+mn-lt"/>
                <a:ea typeface="+mn-ea"/>
              </a:defRPr>
            </a:lvl1pPr>
          </a:lstStyle>
          <a:p>
            <a:pPr>
              <a:defRPr/>
            </a:pPr>
            <a:endParaRPr lang="en-GB" altLang="en-US"/>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a:solidFill>
                  <a:srgbClr val="000000"/>
                </a:solidFill>
                <a:latin typeface="+mn-lt"/>
                <a:ea typeface="+mn-ea"/>
              </a:defRPr>
            </a:lvl1pPr>
          </a:lstStyle>
          <a:p>
            <a:pPr>
              <a:defRPr/>
            </a:pPr>
            <a:endParaRPr lang="en-GB" altLang="en-US"/>
          </a:p>
        </p:txBody>
      </p:sp>
      <p:sp>
        <p:nvSpPr>
          <p:cNvPr id="1031" name="Rectangle 7"/>
          <p:cNvSpPr>
            <a:spLocks noGrp="1" noChangeArrowheads="1"/>
          </p:cNvSpPr>
          <p:nvPr>
            <p:ph type="sldNum" sz="quarter" idx="4"/>
          </p:nvPr>
        </p:nvSpPr>
        <p:spPr bwMode="auto">
          <a:xfrm>
            <a:off x="7596188" y="6248400"/>
            <a:ext cx="1090612"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1">
                <a:solidFill>
                  <a:srgbClr val="CC0000"/>
                </a:solidFill>
              </a:defRPr>
            </a:lvl1pPr>
          </a:lstStyle>
          <a:p>
            <a:fld id="{CBDE9D8C-10CB-45A9-940D-462E44BF9CA4}" type="slidenum">
              <a:rPr lang="en-GB" altLang="en-US"/>
              <a:pPr/>
              <a:t>‹#›</a:t>
            </a:fld>
            <a:endParaRPr lang="en-GB" altLang="en-US"/>
          </a:p>
        </p:txBody>
      </p:sp>
      <p:grpSp>
        <p:nvGrpSpPr>
          <p:cNvPr id="3080" name="Group 8"/>
          <p:cNvGrpSpPr>
            <a:grpSpLocks/>
          </p:cNvGrpSpPr>
          <p:nvPr/>
        </p:nvGrpSpPr>
        <p:grpSpPr bwMode="auto">
          <a:xfrm>
            <a:off x="8153400" y="152400"/>
            <a:ext cx="792163" cy="1295400"/>
            <a:chOff x="0" y="0"/>
            <a:chExt cx="528" cy="864"/>
          </a:xfrm>
        </p:grpSpPr>
        <p:sp>
          <p:nvSpPr>
            <p:cNvPr id="3082" name="Oval 9"/>
            <p:cNvSpPr>
              <a:spLocks noChangeArrowheads="1"/>
            </p:cNvSpPr>
            <p:nvPr/>
          </p:nvSpPr>
          <p:spPr bwMode="auto">
            <a:xfrm>
              <a:off x="0"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83" name="Oval 10"/>
            <p:cNvSpPr>
              <a:spLocks noChangeArrowheads="1"/>
            </p:cNvSpPr>
            <p:nvPr/>
          </p:nvSpPr>
          <p:spPr bwMode="auto">
            <a:xfrm>
              <a:off x="112" y="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84" name="Oval 11"/>
            <p:cNvSpPr>
              <a:spLocks noChangeArrowheads="1"/>
            </p:cNvSpPr>
            <p:nvPr/>
          </p:nvSpPr>
          <p:spPr bwMode="auto">
            <a:xfrm>
              <a:off x="224" y="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85" name="Oval 12"/>
            <p:cNvSpPr>
              <a:spLocks noChangeArrowheads="1"/>
            </p:cNvSpPr>
            <p:nvPr/>
          </p:nvSpPr>
          <p:spPr bwMode="auto">
            <a:xfrm>
              <a:off x="0" y="112"/>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86" name="Oval 13"/>
            <p:cNvSpPr>
              <a:spLocks noChangeArrowheads="1"/>
            </p:cNvSpPr>
            <p:nvPr/>
          </p:nvSpPr>
          <p:spPr bwMode="auto">
            <a:xfrm>
              <a:off x="112" y="112"/>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87" name="Oval 14"/>
            <p:cNvSpPr>
              <a:spLocks noChangeArrowheads="1"/>
            </p:cNvSpPr>
            <p:nvPr/>
          </p:nvSpPr>
          <p:spPr bwMode="auto">
            <a:xfrm>
              <a:off x="224" y="112"/>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88" name="Oval 15"/>
            <p:cNvSpPr>
              <a:spLocks noChangeArrowheads="1"/>
            </p:cNvSpPr>
            <p:nvPr/>
          </p:nvSpPr>
          <p:spPr bwMode="auto">
            <a:xfrm>
              <a:off x="336" y="112"/>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89" name="Oval 16"/>
            <p:cNvSpPr>
              <a:spLocks noChangeArrowheads="1"/>
            </p:cNvSpPr>
            <p:nvPr/>
          </p:nvSpPr>
          <p:spPr bwMode="auto">
            <a:xfrm>
              <a:off x="0" y="224"/>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0" name="Oval 17"/>
            <p:cNvSpPr>
              <a:spLocks noChangeArrowheads="1"/>
            </p:cNvSpPr>
            <p:nvPr/>
          </p:nvSpPr>
          <p:spPr bwMode="auto">
            <a:xfrm>
              <a:off x="112" y="224"/>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1" name="Oval 18"/>
            <p:cNvSpPr>
              <a:spLocks noChangeArrowheads="1"/>
            </p:cNvSpPr>
            <p:nvPr/>
          </p:nvSpPr>
          <p:spPr bwMode="auto">
            <a:xfrm>
              <a:off x="224" y="224"/>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2" name="Oval 19"/>
            <p:cNvSpPr>
              <a:spLocks noChangeArrowheads="1"/>
            </p:cNvSpPr>
            <p:nvPr/>
          </p:nvSpPr>
          <p:spPr bwMode="auto">
            <a:xfrm>
              <a:off x="336" y="224"/>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3" name="Oval 20"/>
            <p:cNvSpPr>
              <a:spLocks noChangeArrowheads="1"/>
            </p:cNvSpPr>
            <p:nvPr/>
          </p:nvSpPr>
          <p:spPr bwMode="auto">
            <a:xfrm>
              <a:off x="448" y="224"/>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4" name="Oval 21"/>
            <p:cNvSpPr>
              <a:spLocks noChangeArrowheads="1"/>
            </p:cNvSpPr>
            <p:nvPr/>
          </p:nvSpPr>
          <p:spPr bwMode="auto">
            <a:xfrm>
              <a:off x="0" y="33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5" name="Oval 22"/>
            <p:cNvSpPr>
              <a:spLocks noChangeArrowheads="1"/>
            </p:cNvSpPr>
            <p:nvPr/>
          </p:nvSpPr>
          <p:spPr bwMode="auto">
            <a:xfrm>
              <a:off x="112" y="33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6" name="Oval 23"/>
            <p:cNvSpPr>
              <a:spLocks noChangeArrowheads="1"/>
            </p:cNvSpPr>
            <p:nvPr/>
          </p:nvSpPr>
          <p:spPr bwMode="auto">
            <a:xfrm>
              <a:off x="224" y="33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7" name="Oval 24"/>
            <p:cNvSpPr>
              <a:spLocks noChangeArrowheads="1"/>
            </p:cNvSpPr>
            <p:nvPr/>
          </p:nvSpPr>
          <p:spPr bwMode="auto">
            <a:xfrm>
              <a:off x="336" y="336"/>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8" name="Oval 25"/>
            <p:cNvSpPr>
              <a:spLocks noChangeArrowheads="1"/>
            </p:cNvSpPr>
            <p:nvPr/>
          </p:nvSpPr>
          <p:spPr bwMode="auto">
            <a:xfrm>
              <a:off x="0" y="44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99" name="Oval 26"/>
            <p:cNvSpPr>
              <a:spLocks noChangeArrowheads="1"/>
            </p:cNvSpPr>
            <p:nvPr/>
          </p:nvSpPr>
          <p:spPr bwMode="auto">
            <a:xfrm>
              <a:off x="112" y="44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0" name="Oval 27"/>
            <p:cNvSpPr>
              <a:spLocks noChangeArrowheads="1"/>
            </p:cNvSpPr>
            <p:nvPr/>
          </p:nvSpPr>
          <p:spPr bwMode="auto">
            <a:xfrm>
              <a:off x="224" y="448"/>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1" name="Oval 28"/>
            <p:cNvSpPr>
              <a:spLocks noChangeArrowheads="1"/>
            </p:cNvSpPr>
            <p:nvPr/>
          </p:nvSpPr>
          <p:spPr bwMode="auto">
            <a:xfrm>
              <a:off x="336" y="448"/>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2" name="Oval 29"/>
            <p:cNvSpPr>
              <a:spLocks noChangeArrowheads="1"/>
            </p:cNvSpPr>
            <p:nvPr/>
          </p:nvSpPr>
          <p:spPr bwMode="auto">
            <a:xfrm>
              <a:off x="448" y="44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3" name="Oval 30"/>
            <p:cNvSpPr>
              <a:spLocks noChangeArrowheads="1"/>
            </p:cNvSpPr>
            <p:nvPr/>
          </p:nvSpPr>
          <p:spPr bwMode="auto">
            <a:xfrm>
              <a:off x="0" y="56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4" name="Oval 31"/>
            <p:cNvSpPr>
              <a:spLocks noChangeArrowheads="1"/>
            </p:cNvSpPr>
            <p:nvPr/>
          </p:nvSpPr>
          <p:spPr bwMode="auto">
            <a:xfrm>
              <a:off x="112" y="56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5" name="Oval 32"/>
            <p:cNvSpPr>
              <a:spLocks noChangeArrowheads="1"/>
            </p:cNvSpPr>
            <p:nvPr/>
          </p:nvSpPr>
          <p:spPr bwMode="auto">
            <a:xfrm>
              <a:off x="224" y="56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6" name="Oval 33"/>
            <p:cNvSpPr>
              <a:spLocks noChangeArrowheads="1"/>
            </p:cNvSpPr>
            <p:nvPr/>
          </p:nvSpPr>
          <p:spPr bwMode="auto">
            <a:xfrm>
              <a:off x="336" y="560"/>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7" name="Oval 34"/>
            <p:cNvSpPr>
              <a:spLocks noChangeArrowheads="1"/>
            </p:cNvSpPr>
            <p:nvPr/>
          </p:nvSpPr>
          <p:spPr bwMode="auto">
            <a:xfrm>
              <a:off x="0" y="672"/>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8" name="Oval 35"/>
            <p:cNvSpPr>
              <a:spLocks noChangeArrowheads="1"/>
            </p:cNvSpPr>
            <p:nvPr/>
          </p:nvSpPr>
          <p:spPr bwMode="auto">
            <a:xfrm>
              <a:off x="112" y="672"/>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09" name="Oval 36"/>
            <p:cNvSpPr>
              <a:spLocks noChangeArrowheads="1"/>
            </p:cNvSpPr>
            <p:nvPr/>
          </p:nvSpPr>
          <p:spPr bwMode="auto">
            <a:xfrm>
              <a:off x="224" y="672"/>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10" name="Oval 37"/>
            <p:cNvSpPr>
              <a:spLocks noChangeArrowheads="1"/>
            </p:cNvSpPr>
            <p:nvPr/>
          </p:nvSpPr>
          <p:spPr bwMode="auto">
            <a:xfrm>
              <a:off x="336" y="672"/>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11" name="Oval 38"/>
            <p:cNvSpPr>
              <a:spLocks noChangeArrowheads="1"/>
            </p:cNvSpPr>
            <p:nvPr/>
          </p:nvSpPr>
          <p:spPr bwMode="auto">
            <a:xfrm>
              <a:off x="112" y="78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12" name="Oval 39"/>
            <p:cNvSpPr>
              <a:spLocks noChangeArrowheads="1"/>
            </p:cNvSpPr>
            <p:nvPr/>
          </p:nvSpPr>
          <p:spPr bwMode="auto">
            <a:xfrm>
              <a:off x="336" y="78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grpSp>
      <p:sp>
        <p:nvSpPr>
          <p:cNvPr id="1033" name="Text Box 40"/>
          <p:cNvSpPr txBox="1">
            <a:spLocks noChangeArrowheads="1"/>
          </p:cNvSpPr>
          <p:nvPr userDrawn="1"/>
        </p:nvSpPr>
        <p:spPr bwMode="auto">
          <a:xfrm>
            <a:off x="8532813" y="630872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8E27FB-6654-4472-8E4C-A89ACB0C8403}" type="slidenum">
              <a:rPr lang="en-GB" altLang="en-US" b="1">
                <a:solidFill>
                  <a:srgbClr val="CC0000"/>
                </a:solidFill>
              </a:rPr>
              <a:pPr eaLnBrk="1" hangingPunct="1"/>
              <a:t>‹#›</a:t>
            </a:fld>
            <a:endParaRPr lang="zh-CN" altLang="en-US" b="1">
              <a:solidFill>
                <a:srgbClr val="CC0000"/>
              </a:solidFill>
            </a:endParaRPr>
          </a:p>
        </p:txBody>
      </p:sp>
    </p:spTree>
  </p:cSld>
  <p:clrMap bg1="lt1" tx1="dk1" bg2="lt2" tx2="dk2" accent1="accent1" accent2="accent2" accent3="accent3" accent4="accent4" accent5="accent5" accent6="accent6" hlink="hlink" folHlink="folHlink"/>
  <p:sldLayoutIdLst>
    <p:sldLayoutId id="2147484838" r:id="rId1"/>
    <p:sldLayoutId id="2147484839" r:id="rId2"/>
    <p:sldLayoutId id="2147484840" r:id="rId3"/>
    <p:sldLayoutId id="2147484841" r:id="rId4"/>
    <p:sldLayoutId id="2147484842" r:id="rId5"/>
    <p:sldLayoutId id="2147484843" r:id="rId6"/>
    <p:sldLayoutId id="2147484844" r:id="rId7"/>
    <p:sldLayoutId id="2147484845" r:id="rId8"/>
    <p:sldLayoutId id="2147484846" r:id="rId9"/>
    <p:sldLayoutId id="2147484847" r:id="rId10"/>
    <p:sldLayoutId id="2147484848"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eaLnBrk="0" fontAlgn="base" hangingPunct="0">
        <a:spcBef>
          <a:spcPct val="0"/>
        </a:spcBef>
        <a:spcAft>
          <a:spcPct val="0"/>
        </a:spcAft>
        <a:defRPr sz="3600" b="1">
          <a:solidFill>
            <a:schemeClr val="tx2"/>
          </a:solidFill>
          <a:latin typeface="Arial" pitchFamily="34" charset="0"/>
        </a:defRPr>
      </a:lvl6pPr>
      <a:lvl7pPr marL="914400" algn="l" rtl="0" eaLnBrk="0" fontAlgn="base" hangingPunct="0">
        <a:spcBef>
          <a:spcPct val="0"/>
        </a:spcBef>
        <a:spcAft>
          <a:spcPct val="0"/>
        </a:spcAft>
        <a:defRPr sz="3600" b="1">
          <a:solidFill>
            <a:schemeClr val="tx2"/>
          </a:solidFill>
          <a:latin typeface="Arial" pitchFamily="34" charset="0"/>
        </a:defRPr>
      </a:lvl7pPr>
      <a:lvl8pPr marL="1371600" algn="l" rtl="0" eaLnBrk="0" fontAlgn="base" hangingPunct="0">
        <a:spcBef>
          <a:spcPct val="0"/>
        </a:spcBef>
        <a:spcAft>
          <a:spcPct val="0"/>
        </a:spcAft>
        <a:defRPr sz="3600" b="1">
          <a:solidFill>
            <a:schemeClr val="tx2"/>
          </a:solidFill>
          <a:latin typeface="Arial" pitchFamily="34" charset="0"/>
        </a:defRPr>
      </a:lvl8pPr>
      <a:lvl9pPr marL="1828800" algn="l" rtl="0" eaLnBrk="0" fontAlgn="base" hangingPunct="0">
        <a:spcBef>
          <a:spcPct val="0"/>
        </a:spcBef>
        <a:spcAft>
          <a:spcPct val="0"/>
        </a:spcAft>
        <a:defRPr sz="36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eaLnBrk="0" fontAlgn="base" hangingPunct="0">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eaLnBrk="0" fontAlgn="base" hangingPunct="0">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eaLnBrk="0" fontAlgn="base" hangingPunct="0">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eaLnBrk="0" fontAlgn="base" hangingPunct="0">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332656"/>
            <a:ext cx="6858000" cy="533400"/>
          </a:xfrm>
        </p:spPr>
        <p:txBody>
          <a:bodyPr/>
          <a:lstStyle/>
          <a:p>
            <a:pPr marL="838200" indent="-838200" eaLnBrk="1" hangingPunct="1"/>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第六章 输入</a:t>
            </a: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输出流和文件</a:t>
            </a:r>
            <a:endPar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035" name="Rectangle 3"/>
          <p:cNvSpPr>
            <a:spLocks noGrp="1" noChangeArrowheads="1"/>
          </p:cNvSpPr>
          <p:nvPr>
            <p:ph idx="1"/>
          </p:nvPr>
        </p:nvSpPr>
        <p:spPr>
          <a:xfrm>
            <a:off x="609600" y="1295400"/>
            <a:ext cx="7467600" cy="5257800"/>
          </a:xfrm>
        </p:spPr>
        <p:txBody>
          <a:bodyPr/>
          <a:lstStyle/>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6.1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a:t>
            </a:r>
          </a:p>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6.2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文件读写</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53251" name="内容占位符 2"/>
          <p:cNvSpPr>
            <a:spLocks noGrp="1"/>
          </p:cNvSpPr>
          <p:nvPr>
            <p:ph idx="1"/>
          </p:nvPr>
        </p:nvSpPr>
        <p:spPr>
          <a:xfrm>
            <a:off x="468313" y="981075"/>
            <a:ext cx="8229600" cy="5472113"/>
          </a:xfrm>
        </p:spPr>
        <p:txBody>
          <a:bodyPr/>
          <a:lstStyle/>
          <a:p>
            <a:pPr>
              <a:lnSpc>
                <a:spcPct val="12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面向字符的流</a:t>
            </a:r>
          </a:p>
          <a:p>
            <a:pPr lvl="1">
              <a:lnSpc>
                <a:spcPct val="120000"/>
              </a:lnSpc>
            </a:pPr>
            <a:r>
              <a:rPr lang="zh-CN" altLang="en-US" b="0" dirty="0" smtClean="0">
                <a:ea typeface="黑体" panose="02010609060101010101" pitchFamily="49" charset="-122"/>
                <a:cs typeface="Times New Roman" panose="02020603050405020304" pitchFamily="18" charset="0"/>
              </a:rPr>
              <a:t>针对字符数据的特点进行过优化，提供一些面向字符的有用特性</a:t>
            </a:r>
          </a:p>
          <a:p>
            <a:pPr lvl="1">
              <a:lnSpc>
                <a:spcPct val="120000"/>
              </a:lnSpc>
            </a:pPr>
            <a:r>
              <a:rPr lang="zh-CN" altLang="en-US" b="0" dirty="0" smtClean="0">
                <a:solidFill>
                  <a:srgbClr val="FF0000"/>
                </a:solidFill>
                <a:ea typeface="黑体" panose="02010609060101010101" pitchFamily="49" charset="-122"/>
                <a:cs typeface="Times New Roman" panose="02020603050405020304" pitchFamily="18" charset="0"/>
              </a:rPr>
              <a:t>源或目标通常是文本文件</a:t>
            </a:r>
            <a:endParaRPr lang="en-US" altLang="zh-CN" b="0" dirty="0" smtClean="0">
              <a:solidFill>
                <a:srgbClr val="FF0000"/>
              </a:solidFill>
              <a:ea typeface="黑体" panose="02010609060101010101" pitchFamily="49" charset="-122"/>
              <a:cs typeface="Times New Roman" panose="02020603050405020304" pitchFamily="18" charset="0"/>
            </a:endParaRPr>
          </a:p>
          <a:p>
            <a:pPr lvl="1">
              <a:lnSpc>
                <a:spcPct val="120000"/>
              </a:lnSpc>
            </a:pPr>
            <a:endParaRPr lang="en-US" altLang="zh-CN" b="0" dirty="0" smtClean="0">
              <a:ea typeface="黑体" panose="02010609060101010101" pitchFamily="49" charset="-122"/>
              <a:cs typeface="Times New Roman" panose="02020603050405020304" pitchFamily="18" charset="0"/>
            </a:endParaRPr>
          </a:p>
          <a:p>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实现内部格式和文本文件中的外部格式之间转换</a:t>
            </a:r>
            <a:endParaRPr lang="en-GB"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GB" b="0" dirty="0" smtClean="0">
                <a:ea typeface="黑体" panose="02010609060101010101" pitchFamily="49" charset="-122"/>
                <a:cs typeface="Times New Roman" panose="02020603050405020304" pitchFamily="18" charset="0"/>
              </a:rPr>
              <a:t>内部格式：</a:t>
            </a:r>
            <a:r>
              <a:rPr lang="en-GB" altLang="zh-CN" b="0" dirty="0" smtClean="0">
                <a:ea typeface="黑体" panose="02010609060101010101" pitchFamily="49" charset="-122"/>
                <a:cs typeface="Times New Roman" panose="02020603050405020304" pitchFamily="18" charset="0"/>
              </a:rPr>
              <a:t>16-bit char </a:t>
            </a:r>
            <a:r>
              <a:rPr lang="zh-CN" altLang="en-GB" b="0" dirty="0" smtClean="0">
                <a:ea typeface="黑体" panose="02010609060101010101" pitchFamily="49" charset="-122"/>
                <a:cs typeface="Times New Roman" panose="02020603050405020304" pitchFamily="18" charset="0"/>
              </a:rPr>
              <a:t>数据类型 </a:t>
            </a:r>
          </a:p>
          <a:p>
            <a:pPr lvl="1"/>
            <a:r>
              <a:rPr lang="zh-CN" altLang="en-GB" b="0" dirty="0" smtClean="0">
                <a:ea typeface="黑体" panose="02010609060101010101" pitchFamily="49" charset="-122"/>
                <a:cs typeface="Times New Roman" panose="02020603050405020304" pitchFamily="18" charset="0"/>
              </a:rPr>
              <a:t>外部格式：</a:t>
            </a:r>
          </a:p>
          <a:p>
            <a:pPr lvl="2"/>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UTF(Universal character set Transformation Format)：</a:t>
            </a:r>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很多人称之为</a:t>
            </a:r>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"Universal Text Format"</a:t>
            </a:r>
          </a:p>
          <a:p>
            <a:pPr lvl="2"/>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包括</a:t>
            </a:r>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ASCII</a:t>
            </a:r>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 码及非</a:t>
            </a:r>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ASCII</a:t>
            </a:r>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 码字符，比如： 斯拉夫</a:t>
            </a:r>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(Cyrillic)</a:t>
            </a:r>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字符</a:t>
            </a:r>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希腊字符</a:t>
            </a:r>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亚洲字符等</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54275" name="内容占位符 2"/>
          <p:cNvSpPr>
            <a:spLocks noGrp="1"/>
          </p:cNvSpPr>
          <p:nvPr>
            <p:ph idx="1"/>
          </p:nvPr>
        </p:nvSpPr>
        <p:spPr/>
        <p:txBody>
          <a:bodyPr/>
          <a:lstStyle/>
          <a:p>
            <a:pPr>
              <a:lnSpc>
                <a:spcPct val="11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面向字符的抽象类</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——Reader</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Writer</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10000"/>
              </a:lnSpc>
            </a:pPr>
            <a:r>
              <a:rPr lang="en-US" altLang="zh-CN" b="0" dirty="0" smtClean="0">
                <a:ea typeface="黑体" panose="02010609060101010101" pitchFamily="49" charset="-122"/>
                <a:cs typeface="Times New Roman" panose="02020603050405020304" pitchFamily="18" charset="0"/>
              </a:rPr>
              <a:t>java.io</a:t>
            </a:r>
            <a:r>
              <a:rPr lang="zh-CN" altLang="en-US" b="0" dirty="0" smtClean="0">
                <a:ea typeface="黑体" panose="02010609060101010101" pitchFamily="49" charset="-122"/>
                <a:cs typeface="Times New Roman" panose="02020603050405020304" pitchFamily="18" charset="0"/>
              </a:rPr>
              <a:t>包中所有字符流的抽象基类</a:t>
            </a:r>
          </a:p>
          <a:p>
            <a:pPr lvl="1">
              <a:lnSpc>
                <a:spcPct val="110000"/>
              </a:lnSpc>
            </a:pPr>
            <a:r>
              <a:rPr lang="en-US" altLang="zh-CN" b="0" dirty="0" smtClean="0">
                <a:ea typeface="黑体" panose="02010609060101010101" pitchFamily="49" charset="-122"/>
                <a:cs typeface="Times New Roman" panose="02020603050405020304" pitchFamily="18" charset="0"/>
              </a:rPr>
              <a:t>Reader</a:t>
            </a:r>
            <a:r>
              <a:rPr lang="zh-CN" altLang="en-US" b="0" dirty="0" smtClean="0">
                <a:ea typeface="黑体" panose="02010609060101010101" pitchFamily="49" charset="-122"/>
                <a:cs typeface="Times New Roman" panose="02020603050405020304" pitchFamily="18" charset="0"/>
              </a:rPr>
              <a:t>提供了输入字符的</a:t>
            </a:r>
            <a:r>
              <a:rPr lang="en-US" altLang="zh-CN" b="0" dirty="0" smtClean="0">
                <a:ea typeface="黑体" panose="02010609060101010101" pitchFamily="49" charset="-122"/>
                <a:cs typeface="Times New Roman" panose="02020603050405020304" pitchFamily="18" charset="0"/>
              </a:rPr>
              <a:t>API</a:t>
            </a:r>
            <a:endParaRPr lang="zh-CN" altLang="en-US" b="0" dirty="0" smtClean="0">
              <a:ea typeface="黑体" panose="02010609060101010101" pitchFamily="49" charset="-122"/>
              <a:cs typeface="Times New Roman" panose="02020603050405020304" pitchFamily="18" charset="0"/>
            </a:endParaRPr>
          </a:p>
          <a:p>
            <a:pPr lvl="1">
              <a:lnSpc>
                <a:spcPct val="110000"/>
              </a:lnSpc>
            </a:pPr>
            <a:r>
              <a:rPr lang="en-US" altLang="zh-CN" b="0" dirty="0" smtClean="0">
                <a:ea typeface="黑体" panose="02010609060101010101" pitchFamily="49" charset="-122"/>
                <a:cs typeface="Times New Roman" panose="02020603050405020304" pitchFamily="18" charset="0"/>
              </a:rPr>
              <a:t>Writer</a:t>
            </a:r>
            <a:r>
              <a:rPr lang="zh-CN" altLang="en-US" b="0" dirty="0" smtClean="0">
                <a:ea typeface="黑体" panose="02010609060101010101" pitchFamily="49" charset="-122"/>
                <a:cs typeface="Times New Roman" panose="02020603050405020304" pitchFamily="18" charset="0"/>
              </a:rPr>
              <a:t>提供了输出字符的</a:t>
            </a:r>
            <a:r>
              <a:rPr lang="en-US" altLang="zh-CN" b="0" dirty="0" smtClean="0">
                <a:ea typeface="黑体" panose="02010609060101010101" pitchFamily="49" charset="-122"/>
                <a:cs typeface="Times New Roman" panose="02020603050405020304" pitchFamily="18" charset="0"/>
              </a:rPr>
              <a:t>API</a:t>
            </a:r>
            <a:endParaRPr lang="zh-CN" altLang="en-US" b="0" dirty="0" smtClean="0">
              <a:ea typeface="黑体" panose="02010609060101010101" pitchFamily="49" charset="-122"/>
              <a:cs typeface="Times New Roman" panose="02020603050405020304" pitchFamily="18" charset="0"/>
            </a:endParaRPr>
          </a:p>
          <a:p>
            <a:pPr lvl="1">
              <a:lnSpc>
                <a:spcPct val="110000"/>
              </a:lnSpc>
            </a:pPr>
            <a:r>
              <a:rPr lang="zh-CN" altLang="en-US" b="0" dirty="0" smtClean="0">
                <a:ea typeface="黑体" panose="02010609060101010101" pitchFamily="49" charset="-122"/>
                <a:cs typeface="Times New Roman" panose="02020603050405020304" pitchFamily="18" charset="0"/>
              </a:rPr>
              <a:t>它们的子类又可分为两大类</a:t>
            </a:r>
          </a:p>
          <a:p>
            <a:pPr lvl="2">
              <a:lnSpc>
                <a:spcPct val="110000"/>
              </a:lnSpc>
            </a:pPr>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节点流：从数据源读入数据或往目的地写出数据</a:t>
            </a:r>
          </a:p>
          <a:p>
            <a:pPr lvl="2">
              <a:lnSpc>
                <a:spcPct val="110000"/>
              </a:lnSpc>
            </a:pPr>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处理流：对数据执行某种处理</a:t>
            </a:r>
          </a:p>
          <a:p>
            <a:pPr lvl="1">
              <a:lnSpc>
                <a:spcPct val="110000"/>
              </a:lnSpc>
            </a:pPr>
            <a:r>
              <a:rPr lang="zh-CN" altLang="en-US" b="0" dirty="0" smtClean="0">
                <a:ea typeface="黑体" panose="02010609060101010101" pitchFamily="49" charset="-122"/>
                <a:cs typeface="Times New Roman" panose="02020603050405020304" pitchFamily="18" charset="0"/>
              </a:rPr>
              <a:t>多数程序使用这两个抽象类的一系列子类来读入/写出文本信息</a:t>
            </a:r>
          </a:p>
          <a:p>
            <a:pPr lvl="2">
              <a:lnSpc>
                <a:spcPct val="11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2400" dirty="0" err="1"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FileReader</a:t>
            </a:r>
            <a:r>
              <a:rPr lang="en-US" altLang="zh-CN" sz="2400" dirty="0" smtClean="0">
                <a:solidFill>
                  <a:srgbClr val="99CC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FileWriter</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用来读/写文本文件</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8613" y="914400"/>
            <a:ext cx="8491537" cy="51069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299" name="Text Box 13"/>
          <p:cNvSpPr txBox="1">
            <a:spLocks noChangeArrowheads="1"/>
          </p:cNvSpPr>
          <p:nvPr/>
        </p:nvSpPr>
        <p:spPr bwMode="auto">
          <a:xfrm>
            <a:off x="5827018" y="5013176"/>
            <a:ext cx="2989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黑体" panose="02010609060101010101" pitchFamily="49" charset="-122"/>
                <a:ea typeface="黑体" panose="02010609060101010101" pitchFamily="49" charset="-122"/>
              </a:rPr>
              <a:t>阴影部分为节点流</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56323" name="内容占位符 2"/>
          <p:cNvSpPr>
            <a:spLocks noGrp="1"/>
          </p:cNvSpPr>
          <p:nvPr>
            <p:ph idx="1"/>
          </p:nvPr>
        </p:nvSpPr>
        <p:spPr>
          <a:xfrm>
            <a:off x="468313" y="981075"/>
            <a:ext cx="7776095" cy="5184775"/>
          </a:xfrm>
        </p:spPr>
        <p:txBody>
          <a:bodyPr/>
          <a:lstStyle/>
          <a:p>
            <a:pPr>
              <a:lnSpc>
                <a:spcPct val="15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面向字节的流</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pPr>
            <a:r>
              <a:rPr lang="zh-CN" altLang="en-US" b="0" dirty="0" smtClean="0">
                <a:ea typeface="黑体" panose="02010609060101010101" pitchFamily="49" charset="-122"/>
                <a:cs typeface="Times New Roman" panose="02020603050405020304" pitchFamily="18" charset="0"/>
              </a:rPr>
              <a:t>数据源或目标中</a:t>
            </a:r>
            <a:r>
              <a:rPr lang="zh-CN" altLang="en-US" b="0" dirty="0" smtClean="0">
                <a:solidFill>
                  <a:srgbClr val="FF0000"/>
                </a:solidFill>
                <a:ea typeface="黑体" panose="02010609060101010101" pitchFamily="49" charset="-122"/>
                <a:cs typeface="Times New Roman" panose="02020603050405020304" pitchFamily="18" charset="0"/>
              </a:rPr>
              <a:t>含有非字符</a:t>
            </a:r>
            <a:r>
              <a:rPr lang="zh-CN" altLang="en-US" b="0" dirty="0" smtClean="0">
                <a:ea typeface="黑体" panose="02010609060101010101" pitchFamily="49" charset="-122"/>
                <a:cs typeface="Times New Roman" panose="02020603050405020304" pitchFamily="18" charset="0"/>
              </a:rPr>
              <a:t>数据，</a:t>
            </a:r>
            <a:r>
              <a:rPr lang="zh-CN" altLang="en-US" b="0" dirty="0" smtClean="0">
                <a:solidFill>
                  <a:srgbClr val="FF0000"/>
                </a:solidFill>
                <a:ea typeface="黑体" panose="02010609060101010101" pitchFamily="49" charset="-122"/>
                <a:cs typeface="Times New Roman" panose="02020603050405020304" pitchFamily="18" charset="0"/>
              </a:rPr>
              <a:t>必须用字节流</a:t>
            </a:r>
            <a:r>
              <a:rPr lang="zh-CN" altLang="en-US" b="0" dirty="0" smtClean="0">
                <a:ea typeface="黑体" panose="02010609060101010101" pitchFamily="49" charset="-122"/>
                <a:cs typeface="Times New Roman" panose="02020603050405020304" pitchFamily="18" charset="0"/>
              </a:rPr>
              <a:t>来输入/输出</a:t>
            </a:r>
          </a:p>
          <a:p>
            <a:pPr lvl="1">
              <a:lnSpc>
                <a:spcPct val="150000"/>
              </a:lnSpc>
            </a:pPr>
            <a:r>
              <a:rPr lang="zh-CN" altLang="en-US" b="0" dirty="0" smtClean="0">
                <a:ea typeface="黑体" panose="02010609060101010101" pitchFamily="49" charset="-122"/>
                <a:cs typeface="Times New Roman" panose="02020603050405020304" pitchFamily="18" charset="0"/>
              </a:rPr>
              <a:t>通常被用来读写诸如图片、声音之类的二进制数据</a:t>
            </a:r>
          </a:p>
          <a:p>
            <a:pPr lvl="1">
              <a:lnSpc>
                <a:spcPct val="150000"/>
              </a:lnSpc>
            </a:pPr>
            <a:r>
              <a:rPr lang="zh-CN" altLang="en-US" b="0" dirty="0" smtClean="0">
                <a:ea typeface="黑体" panose="02010609060101010101" pitchFamily="49" charset="-122"/>
                <a:cs typeface="Times New Roman" panose="02020603050405020304" pitchFamily="18" charset="0"/>
              </a:rPr>
              <a:t>绝大多数数据是被存储为二进制文件的，世界上的文本文件大约只能占到2％，通常二进制文件要比含有相同数据量的文本文件小得多。</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57347"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面向字节的流</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b="0" dirty="0" err="1" smtClean="0">
                <a:solidFill>
                  <a:srgbClr val="FF0000"/>
                </a:solidFill>
                <a:ea typeface="黑体" panose="02010609060101010101" pitchFamily="49" charset="-122"/>
                <a:cs typeface="Times New Roman" panose="02020603050405020304" pitchFamily="18" charset="0"/>
              </a:rPr>
              <a:t>InputStream</a:t>
            </a:r>
            <a:r>
              <a:rPr lang="zh-CN" altLang="en-US" b="0" dirty="0" smtClean="0">
                <a:solidFill>
                  <a:srgbClr val="FF0000"/>
                </a:solidFill>
                <a:ea typeface="黑体" panose="02010609060101010101" pitchFamily="49" charset="-122"/>
                <a:cs typeface="Times New Roman" panose="02020603050405020304" pitchFamily="18" charset="0"/>
              </a:rPr>
              <a:t>和</a:t>
            </a:r>
            <a:r>
              <a:rPr lang="en-US" altLang="zh-CN" b="0" dirty="0" err="1" smtClean="0">
                <a:solidFill>
                  <a:srgbClr val="FF0000"/>
                </a:solidFill>
                <a:ea typeface="黑体" panose="02010609060101010101" pitchFamily="49" charset="-122"/>
                <a:cs typeface="Times New Roman" panose="02020603050405020304" pitchFamily="18" charset="0"/>
              </a:rPr>
              <a:t>OutputStream</a:t>
            </a:r>
            <a:endParaRPr lang="en-US" altLang="zh-CN" b="0" dirty="0" smtClean="0">
              <a:solidFill>
                <a:srgbClr val="FF0000"/>
              </a:solidFill>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是用来处理8位字节流的抽象基类，程序使用这两个类的子类来读写8位的字节信息</a:t>
            </a:r>
          </a:p>
          <a:p>
            <a:pPr lvl="1"/>
            <a:r>
              <a:rPr lang="zh-CN" altLang="en-US" b="0" dirty="0" smtClean="0">
                <a:ea typeface="黑体" panose="02010609060101010101" pitchFamily="49" charset="-122"/>
                <a:cs typeface="Times New Roman" panose="02020603050405020304" pitchFamily="18" charset="0"/>
              </a:rPr>
              <a:t>分为两部分</a:t>
            </a:r>
          </a:p>
          <a:p>
            <a:pPr lvl="2"/>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节点流</a:t>
            </a:r>
          </a:p>
          <a:p>
            <a:pPr lvl="2"/>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处理流</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58371"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面向字节的流</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pic>
        <p:nvPicPr>
          <p:cNvPr id="58372" name="Picture 1028" descr="Java7_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31950"/>
            <a:ext cx="7110412" cy="258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8373" name="Picture 1029" descr="Java7_g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3" y="3997325"/>
            <a:ext cx="7113587" cy="1846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8374" name="Text Box 1034"/>
          <p:cNvSpPr txBox="1">
            <a:spLocks noChangeArrowheads="1"/>
          </p:cNvSpPr>
          <p:nvPr/>
        </p:nvSpPr>
        <p:spPr bwMode="auto">
          <a:xfrm>
            <a:off x="5564386" y="5416450"/>
            <a:ext cx="316909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黑体" panose="02010609060101010101" pitchFamily="49" charset="-122"/>
                <a:ea typeface="黑体" panose="02010609060101010101" pitchFamily="49" charset="-122"/>
              </a:rPr>
              <a:t>阴影部分为节点流</a:t>
            </a:r>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59395" name="内容占位符 2"/>
          <p:cNvSpPr>
            <a:spLocks noGrp="1"/>
          </p:cNvSpPr>
          <p:nvPr>
            <p:ph idx="1"/>
          </p:nvPr>
        </p:nvSpPr>
        <p:spPr>
          <a:xfrm>
            <a:off x="323850" y="1124744"/>
            <a:ext cx="8496300" cy="5184775"/>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标准输入输出</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标准输入输出流属于</a:t>
            </a:r>
            <a:r>
              <a:rPr lang="en-US" altLang="zh-CN" b="0" dirty="0" smtClean="0">
                <a:ea typeface="黑体" panose="02010609060101010101" pitchFamily="49" charset="-122"/>
                <a:cs typeface="Times New Roman" panose="02020603050405020304" pitchFamily="18" charset="0"/>
              </a:rPr>
              <a:t>System</a:t>
            </a:r>
            <a:r>
              <a:rPr lang="zh-CN" altLang="en-US" b="0" dirty="0" smtClean="0">
                <a:ea typeface="黑体" panose="02010609060101010101" pitchFamily="49" charset="-122"/>
                <a:cs typeface="Times New Roman" panose="02020603050405020304" pitchFamily="18" charset="0"/>
              </a:rPr>
              <a:t>类。</a:t>
            </a:r>
            <a:endParaRPr lang="en-US" altLang="zh-CN" b="0" dirty="0" smtClean="0">
              <a:ea typeface="黑体" panose="02010609060101010101" pitchFamily="49" charset="-122"/>
              <a:cs typeface="Times New Roman" panose="02020603050405020304" pitchFamily="18" charset="0"/>
            </a:endParaRPr>
          </a:p>
          <a:p>
            <a:pPr lvl="1"/>
            <a:r>
              <a:rPr lang="en-US" altLang="zh-CN" b="0" dirty="0" smtClean="0">
                <a:ea typeface="黑体" panose="02010609060101010101" pitchFamily="49" charset="-122"/>
                <a:cs typeface="Times New Roman" panose="02020603050405020304" pitchFamily="18" charset="0"/>
              </a:rPr>
              <a:t>System</a:t>
            </a:r>
            <a:r>
              <a:rPr lang="zh-CN" altLang="en-US" b="0" dirty="0" smtClean="0">
                <a:ea typeface="黑体" panose="02010609060101010101" pitchFamily="49" charset="-122"/>
                <a:cs typeface="Times New Roman" panose="02020603050405020304" pitchFamily="18" charset="0"/>
              </a:rPr>
              <a:t>类实现了用户使用资源时的系统无关编程接口；是</a:t>
            </a:r>
            <a:r>
              <a:rPr lang="en-US" altLang="zh-CN" b="0" dirty="0" smtClean="0">
                <a:ea typeface="黑体" panose="02010609060101010101" pitchFamily="49" charset="-122"/>
                <a:cs typeface="Times New Roman" panose="02020603050405020304" pitchFamily="18" charset="0"/>
              </a:rPr>
              <a:t>final</a:t>
            </a:r>
            <a:r>
              <a:rPr lang="zh-CN" altLang="en-US" b="0" dirty="0" smtClean="0">
                <a:ea typeface="黑体" panose="02010609060101010101" pitchFamily="49" charset="-122"/>
                <a:cs typeface="Times New Roman" panose="02020603050405020304" pitchFamily="18" charset="0"/>
              </a:rPr>
              <a:t>类；所有变量和方法都是</a:t>
            </a:r>
            <a:r>
              <a:rPr lang="en-US" altLang="zh-CN" b="0" dirty="0" smtClean="0">
                <a:ea typeface="黑体" panose="02010609060101010101" pitchFamily="49" charset="-122"/>
                <a:cs typeface="Times New Roman" panose="02020603050405020304" pitchFamily="18" charset="0"/>
              </a:rPr>
              <a:t>static</a:t>
            </a:r>
            <a:r>
              <a:rPr lang="zh-CN" altLang="en-US" b="0" dirty="0" smtClean="0">
                <a:ea typeface="黑体" panose="02010609060101010101" pitchFamily="49" charset="-122"/>
                <a:cs typeface="Times New Roman" panose="02020603050405020304" pitchFamily="18" charset="0"/>
              </a:rPr>
              <a:t>的；不用初始化（</a:t>
            </a:r>
            <a:r>
              <a:rPr lang="en-US" altLang="zh-CN" b="0" dirty="0" smtClean="0">
                <a:ea typeface="黑体" panose="02010609060101010101" pitchFamily="49" charset="-122"/>
                <a:cs typeface="Times New Roman" panose="02020603050405020304" pitchFamily="18" charset="0"/>
              </a:rPr>
              <a:t>new </a:t>
            </a:r>
            <a:r>
              <a:rPr lang="zh-CN" altLang="en-US" b="0" dirty="0" smtClean="0">
                <a:ea typeface="黑体" panose="02010609060101010101" pitchFamily="49" charset="-122"/>
                <a:cs typeface="Times New Roman" panose="02020603050405020304" pitchFamily="18" charset="0"/>
              </a:rPr>
              <a:t>）就可以使用</a:t>
            </a:r>
          </a:p>
          <a:p>
            <a:pPr lvl="1"/>
            <a:r>
              <a:rPr lang="en-US" altLang="zh-CN" b="0" dirty="0" smtClean="0">
                <a:ea typeface="黑体" panose="02010609060101010101" pitchFamily="49" charset="-122"/>
                <a:cs typeface="Times New Roman" panose="02020603050405020304" pitchFamily="18" charset="0"/>
              </a:rPr>
              <a:t>System</a:t>
            </a:r>
            <a:r>
              <a:rPr lang="zh-CN" altLang="en-US" b="0" dirty="0" smtClean="0">
                <a:ea typeface="黑体" panose="02010609060101010101" pitchFamily="49" charset="-122"/>
                <a:cs typeface="Times New Roman" panose="02020603050405020304" pitchFamily="18" charset="0"/>
              </a:rPr>
              <a:t>类的静态成员变量</a:t>
            </a:r>
          </a:p>
          <a:p>
            <a:pPr lvl="2"/>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System.in</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InputStream</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类型的，代表标准输入流，这个流是已经打开了的，默认状态对应于键盘输入。</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sz="24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System.out</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：PrintStream</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类型的，代表标准输出流，默认状态对应于屏幕输出</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sz="24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System.err</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：PrintStream</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类型的，代表标准错误信息输出流，默认状态对应于屏幕输出</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60419" name="内容占位符 2"/>
          <p:cNvSpPr>
            <a:spLocks noGrp="1"/>
          </p:cNvSpPr>
          <p:nvPr>
            <p:ph idx="1"/>
          </p:nvPr>
        </p:nvSpPr>
        <p:spPr>
          <a:xfrm>
            <a:off x="468313" y="981075"/>
            <a:ext cx="8496300" cy="5184775"/>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标准输入输出</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10000"/>
              </a:lnSpc>
            </a:pPr>
            <a:r>
              <a:rPr lang="en-US" altLang="zh-CN" b="0" dirty="0" smtClean="0">
                <a:solidFill>
                  <a:srgbClr val="FF0000"/>
                </a:solidFill>
                <a:ea typeface="黑体" panose="02010609060101010101" pitchFamily="49" charset="-122"/>
                <a:cs typeface="Times New Roman" panose="02020603050405020304" pitchFamily="18" charset="0"/>
              </a:rPr>
              <a:t>System.in</a:t>
            </a:r>
          </a:p>
          <a:p>
            <a:pPr lvl="1" eaLnBrk="1" hangingPunct="1">
              <a:lnSpc>
                <a:spcPct val="110000"/>
              </a:lnSpc>
              <a:buFontTx/>
              <a:buNone/>
            </a:pPr>
            <a:r>
              <a:rPr lang="en-US" altLang="zh-CN" b="0" dirty="0" smtClean="0">
                <a:ea typeface="黑体" panose="02010609060101010101" pitchFamily="49" charset="-122"/>
                <a:cs typeface="Times New Roman" panose="02020603050405020304" pitchFamily="18" charset="0"/>
              </a:rPr>
              <a:t>    public final static </a:t>
            </a:r>
            <a:r>
              <a:rPr lang="en-US" altLang="zh-CN" b="0" dirty="0" err="1" smtClean="0">
                <a:ea typeface="黑体" panose="02010609060101010101" pitchFamily="49" charset="-122"/>
                <a:cs typeface="Times New Roman" panose="02020603050405020304" pitchFamily="18" charset="0"/>
              </a:rPr>
              <a:t>InputStream</a:t>
            </a:r>
            <a:r>
              <a:rPr lang="en-US" altLang="zh-CN" b="0" dirty="0" smtClean="0">
                <a:ea typeface="黑体" panose="02010609060101010101" pitchFamily="49" charset="-122"/>
                <a:cs typeface="Times New Roman" panose="02020603050405020304" pitchFamily="18" charset="0"/>
              </a:rPr>
              <a:t> in = new </a:t>
            </a:r>
            <a:r>
              <a:rPr lang="en-US" altLang="zh-CN" b="0" dirty="0" err="1" smtClean="0">
                <a:ea typeface="黑体" panose="02010609060101010101" pitchFamily="49" charset="-122"/>
                <a:cs typeface="Times New Roman" panose="02020603050405020304" pitchFamily="18" charset="0"/>
              </a:rPr>
              <a:t>InputStream</a:t>
            </a:r>
            <a:r>
              <a:rPr lang="en-US" altLang="zh-CN" b="0" dirty="0" smtClean="0">
                <a:ea typeface="黑体" panose="02010609060101010101" pitchFamily="49" charset="-122"/>
                <a:cs typeface="Times New Roman" panose="02020603050405020304" pitchFamily="18" charset="0"/>
              </a:rPr>
              <a:t>();</a:t>
            </a:r>
          </a:p>
          <a:p>
            <a:pPr lvl="1" eaLnBrk="1" hangingPunct="1">
              <a:lnSpc>
                <a:spcPct val="110000"/>
              </a:lnSpc>
              <a:buFontTx/>
              <a:buNone/>
            </a:pPr>
            <a:r>
              <a:rPr lang="en-US" altLang="zh-CN" b="0" dirty="0" smtClean="0">
                <a:ea typeface="黑体" panose="02010609060101010101" pitchFamily="49" charset="-122"/>
                <a:cs typeface="Times New Roman" panose="02020603050405020304" pitchFamily="18" charset="0"/>
              </a:rPr>
              <a:t>	read(), read(byte b[],</a:t>
            </a:r>
            <a:r>
              <a:rPr lang="en-US" altLang="zh-CN" b="0" dirty="0" err="1" smtClean="0">
                <a:ea typeface="黑体" panose="02010609060101010101" pitchFamily="49" charset="-122"/>
                <a:cs typeface="Times New Roman" panose="02020603050405020304" pitchFamily="18" charset="0"/>
              </a:rPr>
              <a:t>int</a:t>
            </a:r>
            <a:r>
              <a:rPr lang="en-US" altLang="zh-CN" b="0" dirty="0" smtClean="0">
                <a:ea typeface="黑体" panose="02010609060101010101" pitchFamily="49" charset="-122"/>
                <a:cs typeface="Times New Roman" panose="02020603050405020304" pitchFamily="18" charset="0"/>
              </a:rPr>
              <a:t> off, </a:t>
            </a:r>
            <a:r>
              <a:rPr lang="en-US" altLang="zh-CN" b="0" dirty="0" err="1" smtClean="0">
                <a:ea typeface="黑体" panose="02010609060101010101" pitchFamily="49" charset="-122"/>
                <a:cs typeface="Times New Roman" panose="02020603050405020304" pitchFamily="18" charset="0"/>
              </a:rPr>
              <a:t>int</a:t>
            </a: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len</a:t>
            </a:r>
            <a:r>
              <a:rPr lang="en-US" altLang="zh-CN" b="0" dirty="0" smtClean="0">
                <a:ea typeface="黑体" panose="02010609060101010101" pitchFamily="49" charset="-122"/>
                <a:cs typeface="Times New Roman" panose="02020603050405020304" pitchFamily="18" charset="0"/>
              </a:rPr>
              <a:t>), read(byte b[])</a:t>
            </a:r>
          </a:p>
          <a:p>
            <a:pPr lvl="1" eaLnBrk="1" hangingPunct="1">
              <a:lnSpc>
                <a:spcPct val="110000"/>
              </a:lnSpc>
            </a:pPr>
            <a:r>
              <a:rPr lang="en-US" altLang="zh-CN" b="0" dirty="0" err="1" smtClean="0">
                <a:solidFill>
                  <a:srgbClr val="FF0000"/>
                </a:solidFill>
                <a:ea typeface="黑体" panose="02010609060101010101" pitchFamily="49" charset="-122"/>
                <a:cs typeface="Times New Roman" panose="02020603050405020304" pitchFamily="18" charset="0"/>
              </a:rPr>
              <a:t>System.out</a:t>
            </a:r>
            <a:endParaRPr lang="en-US" altLang="zh-CN" b="0" dirty="0" smtClean="0">
              <a:solidFill>
                <a:srgbClr val="FF0000"/>
              </a:solidFill>
              <a:ea typeface="黑体" panose="02010609060101010101" pitchFamily="49" charset="-122"/>
              <a:cs typeface="Times New Roman" panose="02020603050405020304" pitchFamily="18" charset="0"/>
            </a:endParaRPr>
          </a:p>
          <a:p>
            <a:pPr lvl="1" eaLnBrk="1" hangingPunct="1">
              <a:lnSpc>
                <a:spcPct val="110000"/>
              </a:lnSpc>
              <a:buFontTx/>
              <a:buNone/>
            </a:pPr>
            <a:r>
              <a:rPr lang="en-US" altLang="zh-CN" b="0" dirty="0" smtClean="0">
                <a:ea typeface="黑体" panose="02010609060101010101" pitchFamily="49" charset="-122"/>
                <a:cs typeface="Times New Roman" panose="02020603050405020304" pitchFamily="18" charset="0"/>
              </a:rPr>
              <a:t>      public final static </a:t>
            </a:r>
            <a:r>
              <a:rPr lang="en-US" altLang="zh-CN" b="0" dirty="0" err="1" smtClean="0">
                <a:ea typeface="黑体" panose="02010609060101010101" pitchFamily="49" charset="-122"/>
                <a:cs typeface="Times New Roman" panose="02020603050405020304" pitchFamily="18" charset="0"/>
              </a:rPr>
              <a:t>PrintStream</a:t>
            </a:r>
            <a:r>
              <a:rPr lang="en-US" altLang="zh-CN" b="0" dirty="0" smtClean="0">
                <a:ea typeface="黑体" panose="02010609060101010101" pitchFamily="49" charset="-122"/>
                <a:cs typeface="Times New Roman" panose="02020603050405020304" pitchFamily="18" charset="0"/>
              </a:rPr>
              <a:t> out = new </a:t>
            </a:r>
            <a:r>
              <a:rPr lang="en-US" altLang="zh-CN" b="0" dirty="0" err="1" smtClean="0">
                <a:ea typeface="黑体" panose="02010609060101010101" pitchFamily="49" charset="-122"/>
                <a:cs typeface="Times New Roman" panose="02020603050405020304" pitchFamily="18" charset="0"/>
              </a:rPr>
              <a:t>PrintStream</a:t>
            </a:r>
            <a:r>
              <a:rPr lang="en-US" altLang="zh-CN" b="0" dirty="0" smtClean="0">
                <a:ea typeface="黑体" panose="02010609060101010101" pitchFamily="49" charset="-122"/>
                <a:cs typeface="Times New Roman" panose="02020603050405020304" pitchFamily="18" charset="0"/>
              </a:rPr>
              <a:t>(); </a:t>
            </a:r>
          </a:p>
          <a:p>
            <a:pPr lvl="1" eaLnBrk="1" hangingPunct="1">
              <a:lnSpc>
                <a:spcPct val="110000"/>
              </a:lnSpc>
              <a:buFontTx/>
              <a:buNone/>
            </a:pPr>
            <a:r>
              <a:rPr lang="en-US" altLang="zh-CN" b="0" dirty="0" smtClean="0">
                <a:ea typeface="黑体" panose="02010609060101010101" pitchFamily="49" charset="-122"/>
                <a:cs typeface="Times New Roman" panose="02020603050405020304" pitchFamily="18" charset="0"/>
              </a:rPr>
              <a:t>      print(), </a:t>
            </a:r>
            <a:r>
              <a:rPr lang="en-US" altLang="zh-CN" b="0" dirty="0" err="1" smtClean="0">
                <a:ea typeface="黑体" panose="02010609060101010101" pitchFamily="49" charset="-122"/>
                <a:cs typeface="Times New Roman" panose="02020603050405020304" pitchFamily="18" charset="0"/>
              </a:rPr>
              <a:t>println</a:t>
            </a:r>
            <a:r>
              <a:rPr lang="en-US" altLang="zh-CN" b="0" dirty="0" smtClean="0">
                <a:ea typeface="黑体" panose="02010609060101010101" pitchFamily="49" charset="-122"/>
                <a:cs typeface="Times New Roman" panose="02020603050405020304" pitchFamily="18" charset="0"/>
              </a:rPr>
              <a:t>(), write()</a:t>
            </a:r>
          </a:p>
          <a:p>
            <a:pPr lvl="1" eaLnBrk="1" hangingPunct="1">
              <a:lnSpc>
                <a:spcPct val="110000"/>
              </a:lnSpc>
            </a:pPr>
            <a:r>
              <a:rPr lang="en-US" altLang="zh-CN" b="0" dirty="0" err="1" smtClean="0">
                <a:solidFill>
                  <a:srgbClr val="FF0000"/>
                </a:solidFill>
                <a:ea typeface="黑体" panose="02010609060101010101" pitchFamily="49" charset="-122"/>
                <a:cs typeface="Times New Roman" panose="02020603050405020304" pitchFamily="18" charset="0"/>
              </a:rPr>
              <a:t>System.err</a:t>
            </a:r>
            <a:endParaRPr lang="en-US" altLang="zh-CN" b="0" dirty="0" smtClean="0">
              <a:solidFill>
                <a:srgbClr val="FF0000"/>
              </a:solidFill>
              <a:ea typeface="黑体" panose="02010609060101010101" pitchFamily="49" charset="-122"/>
              <a:cs typeface="Times New Roman" panose="02020603050405020304" pitchFamily="18" charset="0"/>
            </a:endParaRPr>
          </a:p>
          <a:p>
            <a:pPr lvl="1" eaLnBrk="1" hangingPunct="1">
              <a:lnSpc>
                <a:spcPct val="110000"/>
              </a:lnSpc>
              <a:buFontTx/>
              <a:buNone/>
            </a:pPr>
            <a:r>
              <a:rPr lang="en-US" altLang="zh-CN" b="0" dirty="0" smtClean="0">
                <a:ea typeface="黑体" panose="02010609060101010101" pitchFamily="49" charset="-122"/>
                <a:cs typeface="Times New Roman" panose="02020603050405020304" pitchFamily="18" charset="0"/>
              </a:rPr>
              <a:t>      public final static </a:t>
            </a:r>
            <a:r>
              <a:rPr lang="en-US" altLang="zh-CN" b="0" dirty="0" err="1" smtClean="0">
                <a:ea typeface="黑体" panose="02010609060101010101" pitchFamily="49" charset="-122"/>
                <a:cs typeface="Times New Roman" panose="02020603050405020304" pitchFamily="18" charset="0"/>
              </a:rPr>
              <a:t>PrintStream</a:t>
            </a:r>
            <a:r>
              <a:rPr lang="en-US" altLang="zh-CN" b="0" dirty="0" smtClean="0">
                <a:ea typeface="黑体" panose="02010609060101010101" pitchFamily="49" charset="-122"/>
                <a:cs typeface="Times New Roman" panose="02020603050405020304" pitchFamily="18" charset="0"/>
              </a:rPr>
              <a:t> err = new </a:t>
            </a:r>
            <a:r>
              <a:rPr lang="en-US" altLang="zh-CN" b="0" dirty="0" err="1" smtClean="0">
                <a:ea typeface="黑体" panose="02010609060101010101" pitchFamily="49" charset="-122"/>
                <a:cs typeface="Times New Roman" panose="02020603050405020304" pitchFamily="18" charset="0"/>
              </a:rPr>
              <a:t>PrintStream</a:t>
            </a:r>
            <a:r>
              <a:rPr lang="en-US" altLang="zh-CN" b="0" dirty="0" smtClean="0">
                <a:ea typeface="黑体" panose="02010609060101010101" pitchFamily="49" charset="-122"/>
                <a:cs typeface="Times New Roman" panose="02020603050405020304" pitchFamily="18" charset="0"/>
              </a:rPr>
              <a:t>(); </a:t>
            </a:r>
          </a:p>
          <a:p>
            <a:pPr lvl="1" eaLnBrk="1" hangingPunct="1">
              <a:lnSpc>
                <a:spcPct val="110000"/>
              </a:lnSpc>
              <a:buFontTx/>
              <a:buNone/>
            </a:pPr>
            <a:r>
              <a:rPr lang="en-US" altLang="zh-CN" b="0" dirty="0" smtClean="0">
                <a:ea typeface="黑体" panose="02010609060101010101" pitchFamily="49" charset="-122"/>
                <a:cs typeface="Times New Roman" panose="02020603050405020304" pitchFamily="18" charset="0"/>
              </a:rPr>
              <a:t>      print(), </a:t>
            </a:r>
            <a:r>
              <a:rPr lang="en-US" altLang="zh-CN" b="0" dirty="0" err="1" smtClean="0">
                <a:ea typeface="黑体" panose="02010609060101010101" pitchFamily="49" charset="-122"/>
                <a:cs typeface="Times New Roman" panose="02020603050405020304" pitchFamily="18" charset="0"/>
              </a:rPr>
              <a:t>println</a:t>
            </a:r>
            <a:r>
              <a:rPr lang="en-US" altLang="zh-CN" b="0" dirty="0" smtClean="0">
                <a:ea typeface="黑体" panose="02010609060101010101" pitchFamily="49" charset="-122"/>
                <a:cs typeface="Times New Roman" panose="02020603050405020304" pitchFamily="18" charset="0"/>
              </a:rPr>
              <a:t>(), write()</a:t>
            </a:r>
            <a:endParaRPr lang="en-US" altLang="zh-CN" sz="3200" b="0" dirty="0" smtClean="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61443"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从键盘读入信息并在显示器上显示</a:t>
            </a:r>
          </a:p>
        </p:txBody>
      </p:sp>
      <p:sp>
        <p:nvSpPr>
          <p:cNvPr id="61444" name="Rectangle 3"/>
          <p:cNvSpPr txBox="1">
            <a:spLocks noChangeArrowheads="1"/>
          </p:cNvSpPr>
          <p:nvPr/>
        </p:nvSpPr>
        <p:spPr bwMode="auto">
          <a:xfrm>
            <a:off x="282575" y="1700213"/>
            <a:ext cx="8682038" cy="417671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import java.io.*;</a:t>
            </a:r>
          </a:p>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public class Echo {</a:t>
            </a:r>
          </a:p>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    public static void main(String[] </a:t>
            </a:r>
            <a:r>
              <a:rPr lang="en-US" altLang="zh-CN" sz="2400" b="1" dirty="0" err="1">
                <a:latin typeface="Times New Roman" panose="02020603050405020304" pitchFamily="18" charset="0"/>
                <a:cs typeface="Times New Roman" panose="02020603050405020304" pitchFamily="18" charset="0"/>
              </a:rPr>
              <a:t>args</a:t>
            </a:r>
            <a:r>
              <a:rPr lang="en-US" altLang="zh-CN" sz="2400" b="1" dirty="0">
                <a:latin typeface="Times New Roman" panose="02020603050405020304" pitchFamily="18" charset="0"/>
                <a:cs typeface="Times New Roman" panose="02020603050405020304" pitchFamily="18" charset="0"/>
              </a:rPr>
              <a:t>)  throws </a:t>
            </a:r>
            <a:r>
              <a:rPr lang="en-US" altLang="zh-CN" sz="2400" b="1" dirty="0" err="1">
                <a:latin typeface="Times New Roman" panose="02020603050405020304" pitchFamily="18" charset="0"/>
                <a:cs typeface="Times New Roman" panose="02020603050405020304" pitchFamily="18" charset="0"/>
              </a:rPr>
              <a:t>IOException</a:t>
            </a:r>
            <a:r>
              <a:rPr lang="en-US" altLang="zh-CN" sz="24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BufferedReader</a:t>
            </a:r>
            <a:r>
              <a:rPr lang="en-US" altLang="zh-CN" sz="2400" b="1" dirty="0">
                <a:latin typeface="Times New Roman" panose="02020603050405020304" pitchFamily="18" charset="0"/>
                <a:cs typeface="Times New Roman" panose="02020603050405020304" pitchFamily="18" charset="0"/>
              </a:rPr>
              <a:t> in = new </a:t>
            </a:r>
            <a:r>
              <a:rPr lang="en-US" altLang="zh-CN" sz="2400" b="1" dirty="0" err="1">
                <a:solidFill>
                  <a:srgbClr val="009900"/>
                </a:solidFill>
                <a:latin typeface="Times New Roman" panose="02020603050405020304" pitchFamily="18" charset="0"/>
                <a:cs typeface="Times New Roman" panose="02020603050405020304" pitchFamily="18" charset="0"/>
              </a:rPr>
              <a:t>BufferedReader</a:t>
            </a:r>
            <a:r>
              <a:rPr lang="en-US" altLang="zh-CN" sz="24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                                            new </a:t>
            </a:r>
            <a:r>
              <a:rPr lang="en-US" altLang="zh-CN" sz="2400" b="1" dirty="0" err="1">
                <a:solidFill>
                  <a:srgbClr val="009900"/>
                </a:solidFill>
                <a:latin typeface="Times New Roman" panose="02020603050405020304" pitchFamily="18" charset="0"/>
                <a:cs typeface="Times New Roman" panose="02020603050405020304" pitchFamily="18" charset="0"/>
              </a:rPr>
              <a:t>InputStreamReader</a:t>
            </a:r>
            <a:r>
              <a:rPr lang="en-US" altLang="zh-CN" sz="2400" b="1" dirty="0">
                <a:latin typeface="Times New Roman" panose="02020603050405020304" pitchFamily="18" charset="0"/>
                <a:cs typeface="Times New Roman" panose="02020603050405020304" pitchFamily="18" charset="0"/>
              </a:rPr>
              <a:t>(</a:t>
            </a:r>
            <a:r>
              <a:rPr lang="en-US" altLang="zh-CN" sz="2400" b="1" dirty="0">
                <a:solidFill>
                  <a:srgbClr val="0000FF"/>
                </a:solidFill>
                <a:latin typeface="Times New Roman" panose="02020603050405020304" pitchFamily="18" charset="0"/>
                <a:cs typeface="Times New Roman" panose="02020603050405020304" pitchFamily="18" charset="0"/>
              </a:rPr>
              <a:t>System.in</a:t>
            </a:r>
            <a:r>
              <a:rPr lang="en-US" altLang="zh-CN" sz="24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        String s;</a:t>
            </a:r>
          </a:p>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        while(</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s = </a:t>
            </a:r>
            <a:r>
              <a:rPr lang="en-US" altLang="zh-CN" sz="2400" b="1" dirty="0" err="1">
                <a:solidFill>
                  <a:srgbClr val="FF0000"/>
                </a:solidFill>
                <a:latin typeface="Times New Roman" panose="02020603050405020304" pitchFamily="18" charset="0"/>
                <a:cs typeface="Times New Roman" panose="02020603050405020304" pitchFamily="18" charset="0"/>
              </a:rPr>
              <a:t>in.readLine</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0000FF"/>
                </a:solidFill>
                <a:latin typeface="Times New Roman" panose="02020603050405020304" pitchFamily="18" charset="0"/>
                <a:cs typeface="Times New Roman" panose="02020603050405020304" pitchFamily="18" charset="0"/>
              </a:rPr>
              <a:t>).length() != 0</a:t>
            </a:r>
            <a:r>
              <a:rPr lang="en-US" altLang="zh-CN" sz="24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System.out.println</a:t>
            </a:r>
            <a:r>
              <a:rPr lang="en-US" altLang="zh-CN" sz="2400" b="1" dirty="0">
                <a:latin typeface="Times New Roman" panose="02020603050405020304" pitchFamily="18" charset="0"/>
                <a:cs typeface="Times New Roman" panose="02020603050405020304" pitchFamily="18" charset="0"/>
              </a:rPr>
              <a:t>(s);</a:t>
            </a:r>
          </a:p>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400" b="1" dirty="0">
                <a:latin typeface="Times New Roman" panose="02020603050405020304" pitchFamily="18" charset="0"/>
                <a:cs typeface="Times New Roman" panose="02020603050405020304" pitchFamily="18" charset="0"/>
              </a:rPr>
              <a:t>  } </a:t>
            </a:r>
          </a:p>
        </p:txBody>
      </p:sp>
      <p:sp>
        <p:nvSpPr>
          <p:cNvPr id="61445" name="Text Box 6"/>
          <p:cNvSpPr txBox="1">
            <a:spLocks noChangeArrowheads="1"/>
          </p:cNvSpPr>
          <p:nvPr/>
        </p:nvSpPr>
        <p:spPr bwMode="auto">
          <a:xfrm>
            <a:off x="6950223" y="4811713"/>
            <a:ext cx="1728788" cy="984250"/>
          </a:xfrm>
          <a:prstGeom prst="rect">
            <a:avLst/>
          </a:prstGeom>
          <a:noFill/>
          <a:ln w="12700" cap="sq">
            <a:solidFill>
              <a:srgbClr val="FFFF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运行结果</a:t>
            </a:r>
          </a:p>
          <a:p>
            <a:pPr lvl="1" eaLnBrk="1" hangingPunct="1"/>
            <a:r>
              <a:rPr lang="en-US" altLang="zh-CN" sz="2000" b="1">
                <a:solidFill>
                  <a:srgbClr val="0000FF"/>
                </a:solidFill>
              </a:rPr>
              <a:t>Hello!</a:t>
            </a:r>
          </a:p>
          <a:p>
            <a:pPr lvl="1" eaLnBrk="1" hangingPunct="1"/>
            <a:r>
              <a:rPr lang="en-US" altLang="zh-CN" sz="2000" b="1">
                <a:solidFill>
                  <a:srgbClr val="0000FF"/>
                </a:solidFill>
              </a:rPr>
              <a:t>Hello!</a:t>
            </a:r>
            <a:endParaRPr lang="zh-CN" altLang="en-US" sz="2000" b="1">
              <a:solidFill>
                <a:srgbClr val="0000FF"/>
              </a:solidFill>
            </a:endParaRPr>
          </a:p>
        </p:txBody>
      </p:sp>
      <p:cxnSp>
        <p:nvCxnSpPr>
          <p:cNvPr id="6" name="直接连接符 5"/>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62467" name="内容占位符 2"/>
          <p:cNvSpPr>
            <a:spLocks noGrp="1"/>
          </p:cNvSpPr>
          <p:nvPr>
            <p:ph idx="1"/>
          </p:nvPr>
        </p:nvSpPr>
        <p:spPr>
          <a:xfrm>
            <a:off x="468313" y="981075"/>
            <a:ext cx="7992119" cy="5184775"/>
          </a:xfrm>
        </p:spPr>
        <p:txBody>
          <a:bodyPr/>
          <a:lstStyle/>
          <a:p>
            <a:pPr>
              <a:lnSpc>
                <a:spcPct val="120000"/>
              </a:lnSpc>
              <a:spcBef>
                <a:spcPts val="0"/>
              </a:spcBef>
            </a:pPr>
            <a:r>
              <a:rPr lang="en-US" altLang="zh-CN" b="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System.in</a:t>
            </a:r>
          </a:p>
          <a:p>
            <a:pPr lvl="1">
              <a:lnSpc>
                <a:spcPct val="120000"/>
              </a:lnSpc>
              <a:spcBef>
                <a:spcPts val="0"/>
              </a:spcBef>
            </a:pPr>
            <a:r>
              <a:rPr lang="zh-CN" altLang="en-US" b="0" dirty="0" smtClean="0">
                <a:ea typeface="黑体" panose="02010609060101010101" pitchFamily="49" charset="-122"/>
                <a:cs typeface="Times New Roman" panose="02020603050405020304" pitchFamily="18" charset="0"/>
              </a:rPr>
              <a:t>程序启动时由</a:t>
            </a:r>
            <a:r>
              <a:rPr lang="en-US" altLang="zh-CN" b="0" dirty="0" smtClean="0">
                <a:ea typeface="黑体" panose="02010609060101010101" pitchFamily="49" charset="-122"/>
                <a:cs typeface="Times New Roman" panose="02020603050405020304" pitchFamily="18" charset="0"/>
              </a:rPr>
              <a:t>Java</a:t>
            </a:r>
            <a:r>
              <a:rPr lang="zh-CN" altLang="en-US" b="0" dirty="0" smtClean="0">
                <a:ea typeface="黑体" panose="02010609060101010101" pitchFamily="49" charset="-122"/>
                <a:cs typeface="Times New Roman" panose="02020603050405020304" pitchFamily="18" charset="0"/>
              </a:rPr>
              <a:t>系统自动创建的流对象，它是原始的字节流，不能直接从中读取字符，需要对其进行进一步的处理</a:t>
            </a:r>
          </a:p>
          <a:p>
            <a:pPr>
              <a:lnSpc>
                <a:spcPct val="120000"/>
              </a:lnSpc>
              <a:spcBef>
                <a:spcPts val="0"/>
              </a:spcBef>
            </a:pPr>
            <a:r>
              <a:rPr lang="en-US" altLang="zh-CN" b="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InputStreamReader</a:t>
            </a:r>
            <a:r>
              <a:rPr lang="en-US" altLang="zh-CN" b="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(System.in)</a:t>
            </a:r>
            <a:endParaRPr lang="zh-CN" altLang="en-US" b="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spcBef>
                <a:spcPts val="0"/>
              </a:spcBef>
            </a:pPr>
            <a:r>
              <a:rPr lang="zh-CN" altLang="en-US" b="0" dirty="0" smtClean="0">
                <a:ea typeface="黑体" panose="02010609060101010101" pitchFamily="49" charset="-122"/>
                <a:cs typeface="Times New Roman" panose="02020603050405020304" pitchFamily="18" charset="0"/>
              </a:rPr>
              <a:t>以</a:t>
            </a:r>
            <a:r>
              <a:rPr lang="en-US" altLang="zh-CN" b="0" dirty="0" smtClean="0">
                <a:solidFill>
                  <a:srgbClr val="0000FF"/>
                </a:solidFill>
                <a:ea typeface="黑体" panose="02010609060101010101" pitchFamily="49" charset="-122"/>
                <a:cs typeface="Times New Roman" panose="02020603050405020304" pitchFamily="18" charset="0"/>
              </a:rPr>
              <a:t>System.in</a:t>
            </a:r>
            <a:r>
              <a:rPr lang="zh-CN" altLang="en-US" b="0" dirty="0" smtClean="0">
                <a:ea typeface="黑体" panose="02010609060101010101" pitchFamily="49" charset="-122"/>
                <a:cs typeface="Times New Roman" panose="02020603050405020304" pitchFamily="18" charset="0"/>
              </a:rPr>
              <a:t>为参数创建一个</a:t>
            </a:r>
            <a:r>
              <a:rPr lang="en-US" altLang="zh-CN" b="0" dirty="0" err="1" smtClean="0">
                <a:solidFill>
                  <a:schemeClr val="tx2"/>
                </a:solidFill>
                <a:ea typeface="黑体" panose="02010609060101010101" pitchFamily="49" charset="-122"/>
                <a:cs typeface="Times New Roman" panose="02020603050405020304" pitchFamily="18" charset="0"/>
              </a:rPr>
              <a:t>InputStreamReader</a:t>
            </a:r>
            <a:r>
              <a:rPr lang="zh-CN" altLang="en-US" b="0" dirty="0" smtClean="0">
                <a:ea typeface="黑体" panose="02010609060101010101" pitchFamily="49" charset="-122"/>
                <a:cs typeface="Times New Roman" panose="02020603050405020304" pitchFamily="18" charset="0"/>
              </a:rPr>
              <a:t>流对象，相当于字节流和字符流之间的一座桥梁，读取字节并将其转换为字符</a:t>
            </a:r>
          </a:p>
          <a:p>
            <a:pPr>
              <a:lnSpc>
                <a:spcPct val="120000"/>
              </a:lnSpc>
              <a:spcBef>
                <a:spcPts val="0"/>
              </a:spcBef>
            </a:pPr>
            <a:r>
              <a:rPr lang="en-US" altLang="zh-CN" b="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BufferedReader</a:t>
            </a:r>
            <a:r>
              <a:rPr lang="en-US" altLang="zh-CN" b="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in</a:t>
            </a:r>
          </a:p>
          <a:p>
            <a:pPr lvl="1">
              <a:lnSpc>
                <a:spcPct val="120000"/>
              </a:lnSpc>
              <a:spcBef>
                <a:spcPts val="0"/>
              </a:spcBef>
            </a:pPr>
            <a:r>
              <a:rPr lang="zh-CN" altLang="en-US" b="0" dirty="0" smtClean="0">
                <a:ea typeface="黑体" panose="02010609060101010101" pitchFamily="49" charset="-122"/>
                <a:cs typeface="Times New Roman" panose="02020603050405020304" pitchFamily="18" charset="0"/>
              </a:rPr>
              <a:t>对</a:t>
            </a:r>
            <a:r>
              <a:rPr lang="en-US" altLang="zh-CN" b="0" dirty="0" err="1" smtClean="0">
                <a:solidFill>
                  <a:srgbClr val="0000FF"/>
                </a:solidFill>
                <a:ea typeface="黑体" panose="02010609060101010101" pitchFamily="49" charset="-122"/>
                <a:cs typeface="Times New Roman" panose="02020603050405020304" pitchFamily="18" charset="0"/>
              </a:rPr>
              <a:t>InputStreamReader</a:t>
            </a:r>
            <a:r>
              <a:rPr lang="zh-CN" altLang="en-US" b="0" dirty="0" smtClean="0">
                <a:ea typeface="黑体" panose="02010609060101010101" pitchFamily="49" charset="-122"/>
                <a:cs typeface="Times New Roman" panose="02020603050405020304" pitchFamily="18" charset="0"/>
              </a:rPr>
              <a:t>处理后的信息进行缓冲，以提高效率</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输出流</a:t>
            </a:r>
          </a:p>
        </p:txBody>
      </p:sp>
      <p:sp>
        <p:nvSpPr>
          <p:cNvPr id="45059" name="内容占位符 2"/>
          <p:cNvSpPr>
            <a:spLocks noGrp="1"/>
          </p:cNvSpPr>
          <p:nvPr>
            <p:ph idx="1"/>
          </p:nvPr>
        </p:nvSpPr>
        <p:spPr>
          <a:xfrm>
            <a:off x="468313" y="981075"/>
            <a:ext cx="7704087" cy="5184775"/>
          </a:xfrm>
        </p:spPr>
        <p:txBody>
          <a:bodyPr/>
          <a:lstStyle/>
          <a:p>
            <a:pPr>
              <a:lnSpc>
                <a:spcPct val="15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通常程序需要从外部获取/输出信息</a:t>
            </a:r>
          </a:p>
          <a:p>
            <a:pPr lvl="1">
              <a:lnSpc>
                <a:spcPct val="150000"/>
              </a:lnSpc>
            </a:pPr>
            <a:r>
              <a:rPr lang="zh-CN" altLang="en-US" b="0" dirty="0" smtClean="0">
                <a:ea typeface="黑体" panose="02010609060101010101" pitchFamily="49" charset="-122"/>
                <a:cs typeface="Times New Roman" panose="02020603050405020304" pitchFamily="18" charset="0"/>
              </a:rPr>
              <a:t>这个“外部”范围很广，包括诸如键盘、显示器、文件、磁盘、网络、另外一个程序等</a:t>
            </a:r>
          </a:p>
          <a:p>
            <a:pPr lvl="1">
              <a:lnSpc>
                <a:spcPct val="150000"/>
              </a:lnSpc>
            </a:pPr>
            <a:r>
              <a:rPr lang="zh-CN" altLang="en-US" b="0" dirty="0" smtClean="0">
                <a:ea typeface="黑体" panose="02010609060101010101" pitchFamily="49" charset="-122"/>
                <a:cs typeface="Times New Roman" panose="02020603050405020304" pitchFamily="18" charset="0"/>
              </a:rPr>
              <a:t>“信息”也可以是任何类型的，例如一个对象、串字符、图像、声音等</a:t>
            </a:r>
          </a:p>
          <a:p>
            <a:pPr>
              <a:lnSpc>
                <a:spcPct val="15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通过使用</a:t>
            </a:r>
            <a:r>
              <a:rPr lang="en-US" altLang="zh-CN"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java.io</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包中的输入/输出流类就可以达到输入输出信息的目的</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63491" name="内容占位符 2"/>
          <p:cNvSpPr>
            <a:spLocks noGrp="1"/>
          </p:cNvSpPr>
          <p:nvPr>
            <p:ph idx="1"/>
          </p:nvPr>
        </p:nvSpPr>
        <p:spPr/>
        <p:txBody>
          <a:bodyPr/>
          <a:lstStyle/>
          <a:p>
            <a:pPr>
              <a:lnSpc>
                <a:spcPct val="9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一个方便的扫描</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API: </a:t>
            </a:r>
          </a:p>
          <a:p>
            <a:pPr lvl="1">
              <a:lnSpc>
                <a:spcPct val="90000"/>
              </a:lnSpc>
            </a:pPr>
            <a:r>
              <a:rPr lang="zh-CN" altLang="en-US" b="0" dirty="0" smtClean="0">
                <a:ea typeface="黑体" panose="02010609060101010101" pitchFamily="49" charset="-122"/>
                <a:cs typeface="Times New Roman" panose="02020603050405020304" pitchFamily="18" charset="0"/>
              </a:rPr>
              <a:t>把文本转化成基本类型或者</a:t>
            </a:r>
            <a:r>
              <a:rPr lang="en-US" altLang="zh-CN" b="0" dirty="0" smtClean="0">
                <a:ea typeface="黑体" panose="02010609060101010101" pitchFamily="49" charset="-122"/>
                <a:cs typeface="Times New Roman" panose="02020603050405020304" pitchFamily="18" charset="0"/>
              </a:rPr>
              <a:t>String</a:t>
            </a:r>
          </a:p>
          <a:p>
            <a:pPr lvl="1">
              <a:lnSpc>
                <a:spcPct val="90000"/>
              </a:lnSpc>
              <a:buFontTx/>
              <a:buNone/>
            </a:pPr>
            <a:r>
              <a:rPr lang="en-US" altLang="zh-CN" b="0" dirty="0" smtClean="0">
                <a:solidFill>
                  <a:srgbClr val="0000FF"/>
                </a:solidFill>
                <a:ea typeface="黑体" panose="02010609060101010101" pitchFamily="49" charset="-122"/>
                <a:cs typeface="Times New Roman" panose="02020603050405020304" pitchFamily="18" charset="0"/>
              </a:rPr>
              <a:t>     Scanner s = new Scanner(System.in);</a:t>
            </a:r>
          </a:p>
          <a:p>
            <a:pPr lvl="1">
              <a:lnSpc>
                <a:spcPct val="90000"/>
              </a:lnSpc>
              <a:buFontTx/>
              <a:buNone/>
            </a:pPr>
            <a:r>
              <a:rPr lang="en-US" altLang="zh-CN" b="0" dirty="0" smtClean="0">
                <a:solidFill>
                  <a:srgbClr val="0000FF"/>
                </a:solidFill>
                <a:ea typeface="黑体" panose="02010609060101010101" pitchFamily="49" charset="-122"/>
                <a:cs typeface="Times New Roman" panose="02020603050405020304" pitchFamily="18" charset="0"/>
              </a:rPr>
              <a:t>     </a:t>
            </a:r>
            <a:r>
              <a:rPr lang="en-US" altLang="zh-CN" b="0" dirty="0" err="1" smtClean="0">
                <a:solidFill>
                  <a:srgbClr val="0000FF"/>
                </a:solidFill>
                <a:ea typeface="黑体" panose="02010609060101010101" pitchFamily="49" charset="-122"/>
                <a:cs typeface="Times New Roman" panose="02020603050405020304" pitchFamily="18" charset="0"/>
              </a:rPr>
              <a:t>int</a:t>
            </a:r>
            <a:r>
              <a:rPr lang="en-US" altLang="zh-CN" b="0" dirty="0" smtClean="0">
                <a:solidFill>
                  <a:srgbClr val="0000FF"/>
                </a:solidFill>
                <a:ea typeface="黑体" panose="02010609060101010101" pitchFamily="49" charset="-122"/>
                <a:cs typeface="Times New Roman" panose="02020603050405020304" pitchFamily="18" charset="0"/>
              </a:rPr>
              <a:t> n = </a:t>
            </a:r>
            <a:r>
              <a:rPr lang="en-US" altLang="zh-CN" b="0" dirty="0" err="1" smtClean="0">
                <a:solidFill>
                  <a:srgbClr val="0000FF"/>
                </a:solidFill>
                <a:ea typeface="黑体" panose="02010609060101010101" pitchFamily="49" charset="-122"/>
                <a:cs typeface="Times New Roman" panose="02020603050405020304" pitchFamily="18" charset="0"/>
              </a:rPr>
              <a:t>s.nextInt</a:t>
            </a:r>
            <a:r>
              <a:rPr lang="en-US" altLang="zh-CN" b="0" dirty="0" smtClean="0">
                <a:solidFill>
                  <a:srgbClr val="0000FF"/>
                </a:solidFill>
                <a:ea typeface="黑体" panose="02010609060101010101" pitchFamily="49" charset="-122"/>
                <a:cs typeface="Times New Roman" panose="02020603050405020304" pitchFamily="18" charset="0"/>
              </a:rPr>
              <a:t>();</a:t>
            </a:r>
          </a:p>
          <a:p>
            <a:pPr lvl="1">
              <a:lnSpc>
                <a:spcPct val="90000"/>
              </a:lnSpc>
            </a:pPr>
            <a:r>
              <a:rPr lang="zh-CN" altLang="en-US" b="0" dirty="0" smtClean="0">
                <a:ea typeface="黑体" panose="02010609060101010101" pitchFamily="49" charset="-122"/>
                <a:cs typeface="Times New Roman" panose="02020603050405020304" pitchFamily="18" charset="0"/>
              </a:rPr>
              <a:t>还有下列方法：</a:t>
            </a:r>
            <a:r>
              <a:rPr lang="en-US" altLang="zh-CN" b="0" dirty="0" smtClean="0">
                <a:ea typeface="黑体" panose="02010609060101010101" pitchFamily="49" charset="-122"/>
                <a:cs typeface="Times New Roman" panose="02020603050405020304" pitchFamily="18" charset="0"/>
              </a:rPr>
              <a:t/>
            </a:r>
            <a:br>
              <a:rPr lang="en-US" altLang="zh-CN" b="0" dirty="0" smtClean="0">
                <a:ea typeface="黑体" panose="02010609060101010101" pitchFamily="49" charset="-122"/>
                <a:cs typeface="Times New Roman" panose="02020603050405020304" pitchFamily="18" charset="0"/>
              </a:rPr>
            </a:br>
            <a:r>
              <a:rPr lang="en-US" altLang="zh-CN" b="0" dirty="0" err="1" smtClean="0">
                <a:ea typeface="黑体" panose="02010609060101010101" pitchFamily="49" charset="-122"/>
                <a:cs typeface="Times New Roman" panose="02020603050405020304" pitchFamily="18" charset="0"/>
              </a:rPr>
              <a:t>nextByte</a:t>
            </a:r>
            <a:r>
              <a:rPr lang="en-US" altLang="zh-CN" b="0" dirty="0" smtClean="0">
                <a:ea typeface="黑体" panose="02010609060101010101" pitchFamily="49" charset="-122"/>
                <a:cs typeface="Times New Roman" panose="02020603050405020304" pitchFamily="18" charset="0"/>
              </a:rPr>
              <a:t>(), </a:t>
            </a:r>
          </a:p>
          <a:p>
            <a:pPr lvl="1">
              <a:lnSpc>
                <a:spcPct val="90000"/>
              </a:lnSpc>
              <a:buFont typeface="Wingdings" panose="05000000000000000000" pitchFamily="2" charset="2"/>
              <a:buNone/>
            </a:pP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nextDouble</a:t>
            </a:r>
            <a:r>
              <a:rPr lang="en-US" altLang="zh-CN" b="0" dirty="0" smtClean="0">
                <a:ea typeface="黑体" panose="02010609060101010101" pitchFamily="49" charset="-122"/>
                <a:cs typeface="Times New Roman" panose="02020603050405020304" pitchFamily="18" charset="0"/>
              </a:rPr>
              <a:t>(),</a:t>
            </a:r>
          </a:p>
          <a:p>
            <a:pPr lvl="1">
              <a:lnSpc>
                <a:spcPct val="90000"/>
              </a:lnSpc>
              <a:buFont typeface="Wingdings" panose="05000000000000000000" pitchFamily="2" charset="2"/>
              <a:buNone/>
            </a:pP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nextFloat</a:t>
            </a:r>
            <a:r>
              <a:rPr lang="en-US" altLang="zh-CN" b="0" dirty="0" smtClean="0">
                <a:ea typeface="黑体" panose="02010609060101010101" pitchFamily="49" charset="-122"/>
                <a:cs typeface="Times New Roman" panose="02020603050405020304" pitchFamily="18" charset="0"/>
              </a:rPr>
              <a:t>,</a:t>
            </a:r>
          </a:p>
          <a:p>
            <a:pPr lvl="1">
              <a:lnSpc>
                <a:spcPct val="90000"/>
              </a:lnSpc>
              <a:buFont typeface="Wingdings" panose="05000000000000000000" pitchFamily="2" charset="2"/>
              <a:buNone/>
            </a:pP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nextInt</a:t>
            </a:r>
            <a:r>
              <a:rPr lang="en-US" altLang="zh-CN" b="0" dirty="0" smtClean="0">
                <a:ea typeface="黑体" panose="02010609060101010101" pitchFamily="49" charset="-122"/>
                <a:cs typeface="Times New Roman" panose="02020603050405020304" pitchFamily="18" charset="0"/>
              </a:rPr>
              <a:t>(),</a:t>
            </a:r>
          </a:p>
          <a:p>
            <a:pPr lvl="1">
              <a:lnSpc>
                <a:spcPct val="90000"/>
              </a:lnSpc>
              <a:buFont typeface="Wingdings" panose="05000000000000000000" pitchFamily="2" charset="2"/>
              <a:buNone/>
            </a:pP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nextLine</a:t>
            </a:r>
            <a:r>
              <a:rPr lang="en-US" altLang="zh-CN" b="0" dirty="0" smtClean="0">
                <a:ea typeface="黑体" panose="02010609060101010101" pitchFamily="49" charset="-122"/>
                <a:cs typeface="Times New Roman" panose="02020603050405020304" pitchFamily="18" charset="0"/>
              </a:rPr>
              <a:t>(),</a:t>
            </a:r>
          </a:p>
          <a:p>
            <a:pPr lvl="1">
              <a:lnSpc>
                <a:spcPct val="90000"/>
              </a:lnSpc>
              <a:buFont typeface="Wingdings" panose="05000000000000000000" pitchFamily="2" charset="2"/>
              <a:buNone/>
            </a:pP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nextLong</a:t>
            </a:r>
            <a:r>
              <a:rPr lang="en-US" altLang="zh-CN" b="0" dirty="0" smtClean="0">
                <a:ea typeface="黑体" panose="02010609060101010101" pitchFamily="49" charset="-122"/>
                <a:cs typeface="Times New Roman" panose="02020603050405020304" pitchFamily="18" charset="0"/>
              </a:rPr>
              <a:t>(),</a:t>
            </a:r>
          </a:p>
          <a:p>
            <a:pPr lvl="1">
              <a:lnSpc>
                <a:spcPct val="90000"/>
              </a:lnSpc>
              <a:buFont typeface="Wingdings" panose="05000000000000000000" pitchFamily="2" charset="2"/>
              <a:buNone/>
            </a:pP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nextShort</a:t>
            </a:r>
            <a:r>
              <a:rPr lang="en-US" altLang="zh-CN" b="0" dirty="0" smtClean="0">
                <a:ea typeface="黑体" panose="02010609060101010101" pitchFamily="49" charset="-122"/>
                <a:cs typeface="Times New Roman" panose="02020603050405020304" pitchFamily="18" charset="0"/>
              </a:rPr>
              <a:t>()</a:t>
            </a:r>
            <a:endParaRPr lang="zh-CN" altLang="en-US" b="0" dirty="0" smtClean="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64515"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处理流</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pPr>
            <a:r>
              <a:rPr lang="zh-CN" altLang="en-US" b="0" dirty="0" smtClean="0">
                <a:ea typeface="黑体" panose="02010609060101010101" pitchFamily="49" charset="-122"/>
                <a:cs typeface="Times New Roman" panose="02020603050405020304" pitchFamily="18" charset="0"/>
              </a:rPr>
              <a:t>不直接与数据源或目标相连，而是基于另一个流来构造</a:t>
            </a:r>
          </a:p>
          <a:p>
            <a:pPr lvl="1">
              <a:lnSpc>
                <a:spcPct val="150000"/>
              </a:lnSpc>
            </a:pPr>
            <a:r>
              <a:rPr lang="zh-CN" altLang="en-US" b="0" dirty="0" smtClean="0">
                <a:solidFill>
                  <a:srgbClr val="0000FF"/>
                </a:solidFill>
                <a:ea typeface="黑体" panose="02010609060101010101" pitchFamily="49" charset="-122"/>
                <a:cs typeface="Times New Roman" panose="02020603050405020304" pitchFamily="18" charset="0"/>
              </a:rPr>
              <a:t>从流读写数据的同时对数据进行处理</a:t>
            </a:r>
          </a:p>
          <a:p>
            <a:pPr lvl="1">
              <a:lnSpc>
                <a:spcPct val="150000"/>
              </a:lnSpc>
            </a:pPr>
            <a:r>
              <a:rPr lang="en-US" altLang="zh-CN" b="0" dirty="0" err="1" smtClean="0">
                <a:ea typeface="黑体" panose="02010609060101010101" pitchFamily="49" charset="-122"/>
                <a:cs typeface="Times New Roman" panose="02020603050405020304" pitchFamily="18" charset="0"/>
              </a:rPr>
              <a:t>InputStreamReader</a:t>
            </a:r>
            <a:r>
              <a:rPr lang="zh-CN" altLang="en-US" b="0" dirty="0" smtClean="0">
                <a:ea typeface="黑体" panose="02010609060101010101" pitchFamily="49" charset="-122"/>
                <a:cs typeface="Times New Roman" panose="02020603050405020304" pitchFamily="18" charset="0"/>
              </a:rPr>
              <a:t>和</a:t>
            </a:r>
            <a:r>
              <a:rPr lang="en-US" altLang="zh-CN" b="0" dirty="0" err="1" smtClean="0">
                <a:ea typeface="黑体" panose="02010609060101010101" pitchFamily="49" charset="-122"/>
                <a:cs typeface="Times New Roman" panose="02020603050405020304" pitchFamily="18" charset="0"/>
              </a:rPr>
              <a:t>BufferedReader</a:t>
            </a:r>
            <a:r>
              <a:rPr lang="zh-CN" altLang="en-US" b="0" dirty="0" smtClean="0">
                <a:ea typeface="黑体" panose="02010609060101010101" pitchFamily="49" charset="-122"/>
                <a:cs typeface="Times New Roman" panose="02020603050405020304" pitchFamily="18" charset="0"/>
              </a:rPr>
              <a:t>都属于处理流</a:t>
            </a:r>
            <a:endParaRPr lang="en-US" altLang="zh-CN" b="0" dirty="0" smtClean="0">
              <a:ea typeface="黑体" panose="02010609060101010101" pitchFamily="49" charset="-122"/>
              <a:cs typeface="Times New Roman" panose="02020603050405020304" pitchFamily="18" charset="0"/>
            </a:endParaRPr>
          </a:p>
          <a:p>
            <a:pPr lvl="2">
              <a:lnSpc>
                <a:spcPct val="150000"/>
              </a:lnSpc>
            </a:pP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InputStreamReader</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读取字节并转换为字符</a:t>
            </a:r>
          </a:p>
          <a:p>
            <a:pPr lvl="2">
              <a:lnSpc>
                <a:spcPct val="150000"/>
              </a:lnSpc>
            </a:pP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BufferedReader</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对另一个流产生的数据进行缓冲</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GB" dirty="0" smtClean="0">
                <a:latin typeface="Arial Unicode MS" panose="020B0604020202020204" pitchFamily="34" charset="-122"/>
                <a:ea typeface="楷体_GB2312" pitchFamily="49" charset="-122"/>
              </a:rPr>
              <a:t>用一行表达式实现：</a:t>
            </a:r>
            <a:endParaRPr lang="en-GB" altLang="zh-CN" dirty="0" smtClean="0">
              <a:latin typeface="Arial Unicode MS" panose="020B0604020202020204" pitchFamily="34" charset="-122"/>
              <a:ea typeface="楷体_GB2312" pitchFamily="49" charset="-122"/>
            </a:endParaRPr>
          </a:p>
          <a:p>
            <a:pPr>
              <a:buFont typeface="Wingdings" panose="05000000000000000000" pitchFamily="2" charset="2"/>
              <a:buNone/>
            </a:pPr>
            <a:r>
              <a:rPr lang="en-GB"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GB" altLang="zh-CN" sz="2000"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BufferedReader</a:t>
            </a:r>
            <a:r>
              <a:rPr lang="en-GB"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en-GB" altLang="zh-CN" sz="2000" dirty="0" err="1" smtClean="0">
                <a:latin typeface="Times New Roman" panose="02020603050405020304" pitchFamily="18" charset="0"/>
                <a:ea typeface="宋体" panose="02010600030101010101" pitchFamily="2" charset="-122"/>
                <a:cs typeface="Times New Roman" panose="02020603050405020304" pitchFamily="18" charset="0"/>
              </a:rPr>
              <a:t>stdin</a:t>
            </a:r>
            <a:r>
              <a:rPr lang="en-GB" altLang="zh-CN" sz="2000" dirty="0" smtClean="0">
                <a:latin typeface="Times New Roman" panose="02020603050405020304" pitchFamily="18" charset="0"/>
                <a:ea typeface="宋体" panose="02010600030101010101" pitchFamily="2" charset="-122"/>
                <a:cs typeface="Times New Roman" panose="02020603050405020304" pitchFamily="18" charset="0"/>
              </a:rPr>
              <a:t> = new </a:t>
            </a:r>
            <a:r>
              <a:rPr lang="en-GB" altLang="zh-CN" sz="2000"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BufferedReader</a:t>
            </a:r>
            <a:endParaRPr lang="en-GB"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None/>
            </a:pPr>
            <a:r>
              <a:rPr lang="en-GB" altLang="zh-CN" sz="20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GB" altLang="zh-CN" sz="2000" dirty="0" smtClean="0">
                <a:latin typeface="Times New Roman" panose="02020603050405020304" pitchFamily="18" charset="0"/>
                <a:ea typeface="宋体" panose="02010600030101010101" pitchFamily="2" charset="-122"/>
                <a:cs typeface="Times New Roman" panose="02020603050405020304" pitchFamily="18" charset="0"/>
              </a:rPr>
              <a:t> (new </a:t>
            </a:r>
            <a:r>
              <a:rPr lang="en-GB" altLang="zh-CN" sz="2000"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nputStreamReader</a:t>
            </a:r>
            <a:r>
              <a:rPr lang="en-GB"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GB"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System.in</a:t>
            </a:r>
            <a:r>
              <a:rPr lang="en-GB" altLang="zh-CN" sz="2000" dirty="0" smtClean="0">
                <a:latin typeface="Times New Roman" panose="02020603050405020304" pitchFamily="18" charset="0"/>
                <a:ea typeface="宋体" panose="02010600030101010101" pitchFamily="2" charset="-122"/>
                <a:cs typeface="Times New Roman" panose="02020603050405020304" pitchFamily="18" charset="0"/>
              </a:rPr>
              <a:t>) ); </a:t>
            </a:r>
          </a:p>
          <a:p>
            <a:pPr lvl="2">
              <a:lnSpc>
                <a:spcPct val="150000"/>
              </a:lnSpc>
            </a:pPr>
            <a:endParaRPr lang="zh-CN" altLang="en-US" sz="1800" b="1" dirty="0" smtClean="0">
              <a:ea typeface="楷体_GB2312" pitchFamily="49" charset="-122"/>
            </a:endParaRPr>
          </a:p>
        </p:txBody>
      </p:sp>
      <p:grpSp>
        <p:nvGrpSpPr>
          <p:cNvPr id="4" name="Group 4"/>
          <p:cNvGrpSpPr>
            <a:grpSpLocks/>
          </p:cNvGrpSpPr>
          <p:nvPr/>
        </p:nvGrpSpPr>
        <p:grpSpPr bwMode="auto">
          <a:xfrm>
            <a:off x="449263" y="4437063"/>
            <a:ext cx="8245475" cy="2063750"/>
            <a:chOff x="384" y="1584"/>
            <a:chExt cx="4992" cy="1152"/>
          </a:xfrm>
        </p:grpSpPr>
        <p:grpSp>
          <p:nvGrpSpPr>
            <p:cNvPr id="64517" name="Group 5"/>
            <p:cNvGrpSpPr>
              <a:grpSpLocks/>
            </p:cNvGrpSpPr>
            <p:nvPr/>
          </p:nvGrpSpPr>
          <p:grpSpPr bwMode="auto">
            <a:xfrm>
              <a:off x="384" y="1584"/>
              <a:ext cx="4992" cy="1152"/>
              <a:chOff x="-2" y="-2"/>
              <a:chExt cx="5764" cy="686"/>
            </a:xfrm>
          </p:grpSpPr>
          <p:grpSp>
            <p:nvGrpSpPr>
              <p:cNvPr id="64519" name="Group 6"/>
              <p:cNvGrpSpPr>
                <a:grpSpLocks/>
              </p:cNvGrpSpPr>
              <p:nvPr/>
            </p:nvGrpSpPr>
            <p:grpSpPr bwMode="auto">
              <a:xfrm>
                <a:off x="0" y="0"/>
                <a:ext cx="5760" cy="682"/>
                <a:chOff x="0" y="0"/>
                <a:chExt cx="5760" cy="682"/>
              </a:xfrm>
            </p:grpSpPr>
            <p:sp>
              <p:nvSpPr>
                <p:cNvPr id="64521" name="Rectangle 7"/>
                <p:cNvSpPr>
                  <a:spLocks noChangeArrowheads="1"/>
                </p:cNvSpPr>
                <p:nvPr/>
              </p:nvSpPr>
              <p:spPr bwMode="auto">
                <a:xfrm>
                  <a:off x="0" y="0"/>
                  <a:ext cx="5760" cy="682"/>
                </a:xfrm>
                <a:prstGeom prst="rect">
                  <a:avLst/>
                </a:prstGeom>
                <a:solidFill>
                  <a:srgbClr val="F8FFF4"/>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64522" name="Group 8"/>
                <p:cNvGrpSpPr>
                  <a:grpSpLocks/>
                </p:cNvGrpSpPr>
                <p:nvPr/>
              </p:nvGrpSpPr>
              <p:grpSpPr bwMode="auto">
                <a:xfrm>
                  <a:off x="0" y="0"/>
                  <a:ext cx="5760" cy="682"/>
                  <a:chOff x="0" y="0"/>
                  <a:chExt cx="5760" cy="682"/>
                </a:xfrm>
              </p:grpSpPr>
              <p:sp>
                <p:nvSpPr>
                  <p:cNvPr id="64523" name="Rectangle 9"/>
                  <p:cNvSpPr>
                    <a:spLocks noChangeArrowheads="1"/>
                  </p:cNvSpPr>
                  <p:nvPr/>
                </p:nvSpPr>
                <p:spPr bwMode="auto">
                  <a:xfrm>
                    <a:off x="0" y="0"/>
                    <a:ext cx="5760" cy="682"/>
                  </a:xfrm>
                  <a:prstGeom prst="rect">
                    <a:avLst/>
                  </a:prstGeom>
                  <a:solidFill>
                    <a:srgbClr val="F8FFF4"/>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a:t>  </a:t>
                    </a:r>
                    <a:r>
                      <a:rPr lang="zh-CN" altLang="en-GB" sz="6500"/>
                      <a:t> </a:t>
                    </a:r>
                    <a:r>
                      <a:rPr lang="zh-CN" altLang="en-GB"/>
                      <a:t>                                                                                         </a:t>
                    </a:r>
                  </a:p>
                </p:txBody>
              </p:sp>
              <p:sp>
                <p:nvSpPr>
                  <p:cNvPr id="64524" name="Rectangle 10"/>
                  <p:cNvSpPr>
                    <a:spLocks noChangeArrowheads="1"/>
                  </p:cNvSpPr>
                  <p:nvPr/>
                </p:nvSpPr>
                <p:spPr bwMode="auto">
                  <a:xfrm>
                    <a:off x="0" y="0"/>
                    <a:ext cx="5760" cy="68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64520" name="Rectangle 11"/>
              <p:cNvSpPr>
                <a:spLocks noChangeArrowheads="1"/>
              </p:cNvSpPr>
              <p:nvPr/>
            </p:nvSpPr>
            <p:spPr bwMode="auto">
              <a:xfrm>
                <a:off x="-2" y="-2"/>
                <a:ext cx="5764" cy="686"/>
              </a:xfrm>
              <a:prstGeom prst="rect">
                <a:avLst/>
              </a:prstGeom>
              <a:noFill/>
              <a:ln w="6350"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64518" name="Picture 12" descr="connectedStr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1848"/>
              <a:ext cx="4298"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 name="直接连接符 12"/>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65539" name="内容占位符 2"/>
          <p:cNvSpPr>
            <a:spLocks noGrp="1"/>
          </p:cNvSpPr>
          <p:nvPr>
            <p:ph idx="1"/>
          </p:nvPr>
        </p:nvSpPr>
        <p:spPr>
          <a:xfrm>
            <a:off x="468313" y="981075"/>
            <a:ext cx="7543800" cy="2447925"/>
          </a:xfrm>
        </p:spPr>
        <p:txBody>
          <a:bodyPr/>
          <a:lstStyle/>
          <a:p>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异常</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b="0" dirty="0" smtClean="0">
                <a:ea typeface="黑体" panose="02010609060101010101" pitchFamily="49" charset="-122"/>
                <a:cs typeface="Times New Roman" panose="02020603050405020304" pitchFamily="18" charset="0"/>
              </a:rPr>
              <a:t>多数</a:t>
            </a:r>
            <a:r>
              <a:rPr lang="en-US" altLang="zh-CN" b="0" dirty="0" smtClean="0">
                <a:ea typeface="黑体" panose="02010609060101010101" pitchFamily="49" charset="-122"/>
                <a:cs typeface="Times New Roman" panose="02020603050405020304" pitchFamily="18" charset="0"/>
              </a:rPr>
              <a:t>IO</a:t>
            </a:r>
            <a:r>
              <a:rPr lang="zh-CN" altLang="en-US" b="0" dirty="0" smtClean="0">
                <a:ea typeface="黑体" panose="02010609060101010101" pitchFamily="49" charset="-122"/>
                <a:cs typeface="Times New Roman" panose="02020603050405020304" pitchFamily="18" charset="0"/>
              </a:rPr>
              <a:t>方法在遇到错误时会抛出异常，因此调用这些方法时必须</a:t>
            </a:r>
          </a:p>
          <a:p>
            <a:pPr lvl="2">
              <a:lnSpc>
                <a:spcPct val="120000"/>
              </a:lnSpc>
            </a:pPr>
            <a:r>
              <a:rPr lang="zh-CN" altLang="en-US"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在方法头声明抛出</a:t>
            </a:r>
            <a:r>
              <a:rPr lang="en-US" altLang="zh-CN"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IOException</a:t>
            </a:r>
            <a:r>
              <a:rPr lang="zh-CN" altLang="en-US"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异常</a:t>
            </a:r>
          </a:p>
          <a:p>
            <a:pPr lvl="2">
              <a:lnSpc>
                <a:spcPct val="120000"/>
              </a:lnSpc>
            </a:pPr>
            <a:r>
              <a:rPr lang="zh-CN" altLang="en-US"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或者在</a:t>
            </a:r>
            <a:r>
              <a:rPr lang="en-US" altLang="zh-CN"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try</a:t>
            </a:r>
            <a:r>
              <a:rPr lang="zh-CN" altLang="en-US"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块中执行</a:t>
            </a:r>
            <a:r>
              <a:rPr lang="en-US" altLang="zh-CN"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IO，</a:t>
            </a:r>
            <a:r>
              <a:rPr lang="zh-CN" altLang="en-US"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然后捕获</a:t>
            </a:r>
            <a:r>
              <a:rPr lang="en-US" altLang="zh-CN"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IOException</a:t>
            </a:r>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260648"/>
            <a:ext cx="6858000" cy="648419"/>
          </a:xfrm>
        </p:spPr>
        <p:txBody>
          <a:bodyPr/>
          <a:lstStyle/>
          <a:p>
            <a:pPr marL="838200" indent="-83820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第六章 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输出流和文件</a:t>
            </a:r>
          </a:p>
        </p:txBody>
      </p:sp>
      <p:sp>
        <p:nvSpPr>
          <p:cNvPr id="66563" name="Rectangle 3"/>
          <p:cNvSpPr>
            <a:spLocks noGrp="1" noChangeArrowheads="1"/>
          </p:cNvSpPr>
          <p:nvPr>
            <p:ph idx="1"/>
          </p:nvPr>
        </p:nvSpPr>
        <p:spPr>
          <a:xfrm>
            <a:off x="609600" y="1295400"/>
            <a:ext cx="7467600" cy="5257800"/>
          </a:xfrm>
        </p:spPr>
        <p:txBody>
          <a:bodyPr/>
          <a:lstStyle/>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6.1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a:t>
            </a:r>
          </a:p>
          <a:p>
            <a:pPr marL="609600" indent="-609600" eaLnBrk="1" hangingPunct="1">
              <a:buFontTx/>
              <a:buNone/>
            </a:pPr>
            <a:r>
              <a:rPr lang="en-US" altLang="zh-CN"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6.2 </a:t>
            </a:r>
            <a:r>
              <a:rPr lang="zh-CN" altLang="en-US"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文件读写</a:t>
            </a:r>
            <a:endParaRPr lang="en-US" altLang="zh-CN"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ea typeface="黑体" panose="02010609060101010101" pitchFamily="49" charset="-122"/>
                <a:cs typeface="Times New Roman" panose="02020603050405020304" pitchFamily="18" charset="0"/>
              </a:rPr>
              <a:t>写文本文件</a:t>
            </a:r>
          </a:p>
          <a:p>
            <a:pPr lvl="1" eaLnBrk="1" hangingPunct="1"/>
            <a:r>
              <a:rPr lang="zh-CN" altLang="en-US" b="0" dirty="0" smtClean="0">
                <a:ea typeface="黑体" panose="02010609060101010101" pitchFamily="49" charset="-122"/>
                <a:cs typeface="Times New Roman" panose="02020603050405020304" pitchFamily="18" charset="0"/>
              </a:rPr>
              <a:t>读文本文件</a:t>
            </a:r>
          </a:p>
          <a:p>
            <a:pPr lvl="1" eaLnBrk="1" hangingPunct="1"/>
            <a:r>
              <a:rPr lang="zh-CN" altLang="en-US" b="0" dirty="0" smtClean="0">
                <a:ea typeface="黑体" panose="02010609060101010101" pitchFamily="49" charset="-122"/>
                <a:cs typeface="Times New Roman" panose="02020603050405020304" pitchFamily="18" charset="0"/>
              </a:rPr>
              <a:t>写二进制文件</a:t>
            </a:r>
          </a:p>
          <a:p>
            <a:pPr lvl="1" eaLnBrk="1" hangingPunct="1"/>
            <a:r>
              <a:rPr lang="zh-CN" altLang="en-US" b="0" dirty="0" smtClean="0">
                <a:ea typeface="黑体" panose="02010609060101010101" pitchFamily="49" charset="-122"/>
                <a:cs typeface="Times New Roman" panose="02020603050405020304" pitchFamily="18" charset="0"/>
              </a:rPr>
              <a:t>读二进制文件</a:t>
            </a:r>
          </a:p>
          <a:p>
            <a:pPr lvl="1" eaLnBrk="1" hangingPunct="1"/>
            <a:r>
              <a:rPr lang="en-US" altLang="zh-CN" b="0" dirty="0" smtClean="0">
                <a:ea typeface="黑体" panose="02010609060101010101" pitchFamily="49" charset="-122"/>
                <a:cs typeface="Times New Roman" panose="02020603050405020304" pitchFamily="18" charset="0"/>
              </a:rPr>
              <a:t>File</a:t>
            </a:r>
            <a:r>
              <a:rPr lang="zh-CN" altLang="en-US" b="0" dirty="0" smtClean="0">
                <a:ea typeface="黑体" panose="02010609060101010101" pitchFamily="49" charset="-122"/>
                <a:cs typeface="Times New Roman" panose="02020603050405020304" pitchFamily="18" charset="0"/>
              </a:rPr>
              <a:t>类</a:t>
            </a:r>
          </a:p>
          <a:p>
            <a:pPr lvl="1" eaLnBrk="1" hangingPunct="1"/>
            <a:r>
              <a:rPr lang="zh-CN" altLang="en-US" b="0" dirty="0" smtClean="0">
                <a:ea typeface="黑体" panose="02010609060101010101" pitchFamily="49" charset="-122"/>
                <a:cs typeface="Times New Roman" panose="02020603050405020304" pitchFamily="18" charset="0"/>
              </a:rPr>
              <a:t>对象序列化</a:t>
            </a:r>
          </a:p>
          <a:p>
            <a:pPr lvl="1" eaLnBrk="1" hangingPunct="1"/>
            <a:r>
              <a:rPr lang="zh-CN" altLang="en-US" b="0" dirty="0" smtClean="0">
                <a:ea typeface="黑体" panose="02010609060101010101" pitchFamily="49" charset="-122"/>
                <a:cs typeface="Times New Roman" panose="02020603050405020304" pitchFamily="18" charset="0"/>
              </a:rPr>
              <a:t>随机文件读写</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6.2.1 </a:t>
            </a:r>
            <a:r>
              <a:rPr lang="zh-CN" altLang="en-US"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写文本文件 </a:t>
            </a:r>
          </a:p>
        </p:txBody>
      </p:sp>
      <p:sp>
        <p:nvSpPr>
          <p:cNvPr id="67587" name="内容占位符 2"/>
          <p:cNvSpPr>
            <a:spLocks noGrp="1"/>
          </p:cNvSpPr>
          <p:nvPr>
            <p:ph idx="1"/>
          </p:nvPr>
        </p:nvSpPr>
        <p:spPr/>
        <p:txBody>
          <a:bodyPr/>
          <a:lstStyle/>
          <a:p>
            <a:pPr lvl="1">
              <a:lnSpc>
                <a:spcPct val="150000"/>
              </a:lnSpc>
              <a:spcBef>
                <a:spcPts val="0"/>
              </a:spcBef>
            </a:pPr>
            <a:r>
              <a:rPr lang="en-GB" altLang="zh-CN" b="0" dirty="0" err="1" smtClean="0">
                <a:ea typeface="黑体" panose="02010609060101010101" pitchFamily="49" charset="-122"/>
                <a:cs typeface="Times New Roman" panose="02020603050405020304" pitchFamily="18" charset="0"/>
              </a:rPr>
              <a:t>FileWriter</a:t>
            </a:r>
            <a:r>
              <a:rPr lang="zh-CN" altLang="en-GB" b="0" dirty="0" smtClean="0">
                <a:ea typeface="黑体" panose="02010609060101010101" pitchFamily="49" charset="-122"/>
                <a:cs typeface="Times New Roman" panose="02020603050405020304" pitchFamily="18" charset="0"/>
              </a:rPr>
              <a:t>类 </a:t>
            </a:r>
          </a:p>
          <a:p>
            <a:pPr lvl="1">
              <a:lnSpc>
                <a:spcPct val="150000"/>
              </a:lnSpc>
              <a:spcBef>
                <a:spcPts val="0"/>
              </a:spcBef>
            </a:pPr>
            <a:r>
              <a:rPr lang="zh-CN" altLang="en-GB" b="0" dirty="0" smtClean="0">
                <a:ea typeface="黑体" panose="02010609060101010101" pitchFamily="49" charset="-122"/>
                <a:cs typeface="Times New Roman" panose="02020603050405020304" pitchFamily="18" charset="0"/>
              </a:rPr>
              <a:t>创建一个磁盘文件 </a:t>
            </a:r>
          </a:p>
          <a:p>
            <a:pPr lvl="1">
              <a:lnSpc>
                <a:spcPct val="150000"/>
              </a:lnSpc>
              <a:spcBef>
                <a:spcPts val="0"/>
              </a:spcBef>
            </a:pPr>
            <a:r>
              <a:rPr lang="zh-CN" altLang="en-GB" b="0" dirty="0" smtClean="0">
                <a:ea typeface="黑体" panose="02010609060101010101" pitchFamily="49" charset="-122"/>
                <a:cs typeface="Times New Roman" panose="02020603050405020304" pitchFamily="18" charset="0"/>
              </a:rPr>
              <a:t>关闭一个磁盘文件 </a:t>
            </a:r>
          </a:p>
          <a:p>
            <a:pPr lvl="1">
              <a:lnSpc>
                <a:spcPct val="150000"/>
              </a:lnSpc>
              <a:spcBef>
                <a:spcPts val="0"/>
              </a:spcBef>
            </a:pPr>
            <a:r>
              <a:rPr lang="en-GB" altLang="zh-CN" b="0" dirty="0" smtClean="0">
                <a:ea typeface="黑体" panose="02010609060101010101" pitchFamily="49" charset="-122"/>
                <a:cs typeface="Times New Roman" panose="02020603050405020304" pitchFamily="18" charset="0"/>
              </a:rPr>
              <a:t>write() </a:t>
            </a:r>
            <a:r>
              <a:rPr lang="zh-CN" altLang="en-GB" b="0" dirty="0" smtClean="0">
                <a:ea typeface="黑体" panose="02010609060101010101" pitchFamily="49" charset="-122"/>
                <a:cs typeface="Times New Roman" panose="02020603050405020304" pitchFamily="18" charset="0"/>
              </a:rPr>
              <a:t>方法</a:t>
            </a:r>
          </a:p>
          <a:p>
            <a:pPr lvl="1">
              <a:lnSpc>
                <a:spcPct val="150000"/>
              </a:lnSpc>
              <a:spcBef>
                <a:spcPts val="0"/>
              </a:spcBef>
            </a:pPr>
            <a:r>
              <a:rPr lang="zh-CN" altLang="en-GB" b="0" dirty="0" smtClean="0">
                <a:ea typeface="黑体" panose="02010609060101010101" pitchFamily="49" charset="-122"/>
                <a:cs typeface="Times New Roman" panose="02020603050405020304" pitchFamily="18" charset="0"/>
              </a:rPr>
              <a:t>捕获</a:t>
            </a:r>
            <a:r>
              <a:rPr lang="en-GB" altLang="zh-CN" b="0" dirty="0" smtClean="0">
                <a:ea typeface="黑体" panose="02010609060101010101" pitchFamily="49" charset="-122"/>
                <a:cs typeface="Times New Roman" panose="02020603050405020304" pitchFamily="18" charset="0"/>
              </a:rPr>
              <a:t>I/O</a:t>
            </a:r>
            <a:r>
              <a:rPr lang="zh-CN" altLang="en-GB" b="0" dirty="0" smtClean="0">
                <a:ea typeface="黑体" panose="02010609060101010101" pitchFamily="49" charset="-122"/>
                <a:cs typeface="Times New Roman" panose="02020603050405020304" pitchFamily="18" charset="0"/>
              </a:rPr>
              <a:t>异常 </a:t>
            </a:r>
          </a:p>
          <a:p>
            <a:pPr lvl="1">
              <a:lnSpc>
                <a:spcPct val="150000"/>
              </a:lnSpc>
              <a:spcBef>
                <a:spcPts val="0"/>
              </a:spcBef>
            </a:pPr>
            <a:r>
              <a:rPr lang="en-GB" altLang="zh-CN" b="0" dirty="0" err="1" smtClean="0">
                <a:ea typeface="黑体" panose="02010609060101010101" pitchFamily="49" charset="-122"/>
                <a:cs typeface="Times New Roman" panose="02020603050405020304" pitchFamily="18" charset="0"/>
              </a:rPr>
              <a:t>BufferedWriter</a:t>
            </a:r>
            <a:r>
              <a:rPr lang="en-GB" altLang="zh-CN" b="0" dirty="0" smtClean="0">
                <a:ea typeface="黑体" panose="02010609060101010101" pitchFamily="49" charset="-122"/>
                <a:cs typeface="Times New Roman" panose="02020603050405020304" pitchFamily="18" charset="0"/>
              </a:rPr>
              <a:t> </a:t>
            </a:r>
            <a:r>
              <a:rPr lang="zh-CN" altLang="en-GB" b="0" dirty="0" smtClean="0">
                <a:ea typeface="黑体" panose="02010609060101010101" pitchFamily="49" charset="-122"/>
                <a:cs typeface="Times New Roman" panose="02020603050405020304" pitchFamily="18" charset="0"/>
              </a:rPr>
              <a:t>类</a:t>
            </a:r>
            <a:endParaRPr lang="zh-CN" altLang="en-US" b="0" dirty="0" smtClean="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6.2.1 </a:t>
            </a:r>
            <a:r>
              <a:rPr lang="zh-CN" altLang="en-US"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写文本文件 </a:t>
            </a:r>
            <a:endParaRPr lang="zh-CN" altLang="en-US" sz="3200" dirty="0" smtClean="0">
              <a:ea typeface="宋体" panose="02010600030101010101" pitchFamily="2" charset="-122"/>
              <a:cs typeface="Times New Roman" panose="02020603050405020304" pitchFamily="18" charset="0"/>
            </a:endParaRPr>
          </a:p>
        </p:txBody>
      </p:sp>
      <p:sp>
        <p:nvSpPr>
          <p:cNvPr id="68611" name="内容占位符 2"/>
          <p:cNvSpPr>
            <a:spLocks noGrp="1"/>
          </p:cNvSpPr>
          <p:nvPr>
            <p:ph idx="1"/>
          </p:nvPr>
        </p:nvSpPr>
        <p:spPr>
          <a:xfrm>
            <a:off x="468313" y="981076"/>
            <a:ext cx="7056015" cy="935036"/>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盘根目录创建文本文件</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Hello.txt，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并往里写入若干行文本</a:t>
            </a:r>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sp>
        <p:nvSpPr>
          <p:cNvPr id="68612" name="Rectangle 3"/>
          <p:cNvSpPr txBox="1">
            <a:spLocks noChangeArrowheads="1"/>
          </p:cNvSpPr>
          <p:nvPr/>
        </p:nvSpPr>
        <p:spPr bwMode="auto">
          <a:xfrm>
            <a:off x="627063" y="1989136"/>
            <a:ext cx="7385050" cy="417671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a:t>
            </a:r>
            <a:r>
              <a:rPr lang="en-US" altLang="zh-CN" sz="2000" b="1" dirty="0" err="1">
                <a:latin typeface="Times New Roman" panose="02020603050405020304" pitchFamily="18" charset="0"/>
                <a:cs typeface="Times New Roman" panose="02020603050405020304" pitchFamily="18" charset="0"/>
              </a:rPr>
              <a:t>WriteTxtFile</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 </a:t>
            </a:r>
            <a:r>
              <a:rPr lang="en-US" altLang="zh-CN" sz="2000" b="1" dirty="0" smtClean="0">
                <a:latin typeface="Times New Roman" panose="02020603050405020304" pitchFamily="18" charset="0"/>
                <a:cs typeface="Times New Roman" panose="02020603050405020304" pitchFamily="18" charset="0"/>
              </a:rPr>
              <a:t>(String</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 </a:t>
            </a:r>
            <a:r>
              <a:rPr lang="en-US" altLang="zh-CN" sz="2000" b="1" dirty="0">
                <a:solidFill>
                  <a:srgbClr val="009900"/>
                </a:solidFill>
                <a:latin typeface="Times New Roman" panose="02020603050405020304" pitchFamily="18" charset="0"/>
                <a:cs typeface="Times New Roman" panose="02020603050405020304" pitchFamily="18" charset="0"/>
              </a:rPr>
              <a:t>throws </a:t>
            </a:r>
            <a:r>
              <a:rPr lang="en-US" altLang="zh-CN" sz="2000" b="1" dirty="0" err="1">
                <a:solidFill>
                  <a:srgbClr val="009900"/>
                </a:solidFill>
                <a:latin typeface="Times New Roman" panose="02020603050405020304" pitchFamily="18" charset="0"/>
                <a:cs typeface="Times New Roman" panose="02020603050405020304" pitchFamily="18" charset="0"/>
              </a:rPr>
              <a:t>IOException</a:t>
            </a:r>
            <a:r>
              <a:rPr lang="en-US" altLang="zh-CN" sz="2000" b="1" dirty="0">
                <a:solidFill>
                  <a:srgbClr val="009900"/>
                </a:solidFill>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//main</a:t>
            </a:r>
            <a:r>
              <a:rPr lang="zh-CN" altLang="en-US" sz="2000" b="1" dirty="0">
                <a:latin typeface="Times New Roman" panose="02020603050405020304" pitchFamily="18" charset="0"/>
                <a:cs typeface="Times New Roman" panose="02020603050405020304" pitchFamily="18" charset="0"/>
              </a:rPr>
              <a:t>方法中声明抛出</a:t>
            </a:r>
            <a:r>
              <a:rPr lang="en-US" altLang="zh-CN" sz="2000" b="1" dirty="0">
                <a:latin typeface="Times New Roman" panose="02020603050405020304" pitchFamily="18" charset="0"/>
                <a:cs typeface="Times New Roman" panose="02020603050405020304" pitchFamily="18" charset="0"/>
              </a:rPr>
              <a:t>IO</a:t>
            </a:r>
            <a:r>
              <a:rPr lang="zh-CN" altLang="en-US" sz="2000" b="1" dirty="0">
                <a:latin typeface="Times New Roman" panose="02020603050405020304" pitchFamily="18" charset="0"/>
                <a:cs typeface="Times New Roman" panose="02020603050405020304" pitchFamily="18" charset="0"/>
              </a:rPr>
              <a:t>异常</a:t>
            </a:r>
          </a:p>
          <a:p>
            <a:pPr marL="0" lvl="1">
              <a:buClr>
                <a:schemeClr val="accent2"/>
              </a:buClr>
              <a:buSzPct val="70000"/>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String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“C:\Hello.txt";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FileWriter</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writer</a:t>
            </a:r>
            <a:r>
              <a:rPr lang="en-US" altLang="zh-CN" sz="2000" b="1" dirty="0">
                <a:latin typeface="Times New Roman" panose="02020603050405020304" pitchFamily="18" charset="0"/>
                <a:cs typeface="Times New Roman" panose="02020603050405020304" pitchFamily="18" charset="0"/>
              </a:rPr>
              <a:t> = new </a:t>
            </a:r>
            <a:r>
              <a:rPr lang="en-US" altLang="zh-CN" sz="2000" b="1" dirty="0" err="1">
                <a:solidFill>
                  <a:srgbClr val="009900"/>
                </a:solidFill>
                <a:latin typeface="Times New Roman" panose="02020603050405020304" pitchFamily="18" charset="0"/>
                <a:cs typeface="Times New Roman" panose="02020603050405020304" pitchFamily="18" charset="0"/>
              </a:rPr>
              <a:t>FileWriter</a:t>
            </a:r>
            <a:r>
              <a:rPr lang="en-US" altLang="zh-CN" sz="2000" b="1" dirty="0">
                <a:solidFill>
                  <a:srgbClr val="009900"/>
                </a:solidFill>
                <a:latin typeface="Times New Roman" panose="02020603050405020304" pitchFamily="18" charset="0"/>
                <a:cs typeface="Times New Roman" panose="02020603050405020304" pitchFamily="18" charset="0"/>
              </a:rPr>
              <a:t>(</a:t>
            </a:r>
            <a:r>
              <a:rPr lang="en-US" altLang="zh-CN" sz="2000" b="1" dirty="0" err="1">
                <a:solidFill>
                  <a:srgbClr val="009900"/>
                </a:solidFill>
                <a:latin typeface="Times New Roman" panose="02020603050405020304" pitchFamily="18" charset="0"/>
                <a:cs typeface="Times New Roman" panose="02020603050405020304" pitchFamily="18" charset="0"/>
              </a:rPr>
              <a:t>fileName</a:t>
            </a:r>
            <a:r>
              <a:rPr lang="en-US" altLang="zh-CN" sz="2000" b="1" dirty="0">
                <a:solidFill>
                  <a:srgbClr val="009900"/>
                </a:solidFill>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writer.write</a:t>
            </a:r>
            <a:r>
              <a:rPr lang="en-US" altLang="zh-CN" sz="2000" b="1" dirty="0">
                <a:latin typeface="Times New Roman" panose="02020603050405020304" pitchFamily="18" charset="0"/>
                <a:cs typeface="Times New Roman" panose="02020603050405020304" pitchFamily="18" charset="0"/>
              </a:rPr>
              <a:t>( "Hello!\n"); </a:t>
            </a:r>
          </a:p>
          <a:p>
            <a:pPr marL="0" lvl="1">
              <a:buClr>
                <a:schemeClr val="accent2"/>
              </a:buClr>
              <a:buSzPct val="70000"/>
            </a:pP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writer.write</a:t>
            </a:r>
            <a:r>
              <a:rPr lang="en-US" altLang="zh-CN" sz="2000" b="1" dirty="0">
                <a:latin typeface="Times New Roman" panose="02020603050405020304" pitchFamily="18" charset="0"/>
                <a:cs typeface="Times New Roman" panose="02020603050405020304" pitchFamily="18" charset="0"/>
              </a:rPr>
              <a:t>( "This is my first text file,\n"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writer.write</a:t>
            </a:r>
            <a:r>
              <a:rPr lang="en-US" altLang="zh-CN" sz="2000" b="1" dirty="0">
                <a:latin typeface="Times New Roman" panose="02020603050405020304" pitchFamily="18" charset="0"/>
                <a:cs typeface="Times New Roman" panose="02020603050405020304" pitchFamily="18" charset="0"/>
              </a:rPr>
              <a:t>( "You can see how this is done.\n"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writer.write</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输入一行中文也可以</a:t>
            </a:r>
            <a:r>
              <a:rPr lang="en-US" altLang="zh-CN" sz="2000" b="1" dirty="0">
                <a:latin typeface="Times New Roman" panose="02020603050405020304" pitchFamily="18" charset="0"/>
                <a:cs typeface="Times New Roman" panose="02020603050405020304" pitchFamily="18" charset="0"/>
              </a:rPr>
              <a:t>\n");</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9900"/>
                </a:solidFill>
                <a:latin typeface="Times New Roman" panose="02020603050405020304" pitchFamily="18" charset="0"/>
                <a:cs typeface="Times New Roman" panose="02020603050405020304" pitchFamily="18" charset="0"/>
              </a:rPr>
              <a:t>writer.close</a:t>
            </a:r>
            <a:r>
              <a:rPr lang="en-US" altLang="zh-CN" sz="2000" b="1" dirty="0">
                <a:solidFill>
                  <a:srgbClr val="009900"/>
                </a:solidFill>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6.2.1 </a:t>
            </a:r>
            <a:r>
              <a:rPr lang="zh-CN" altLang="en-US"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写文本文件 </a:t>
            </a:r>
            <a:endParaRPr lang="zh-CN" altLang="en-US" sz="3200" dirty="0" smtClean="0">
              <a:ea typeface="宋体" panose="02010600030101010101" pitchFamily="2" charset="-122"/>
              <a:cs typeface="Times New Roman" panose="02020603050405020304" pitchFamily="18" charset="0"/>
            </a:endParaRPr>
          </a:p>
        </p:txBody>
      </p:sp>
      <p:sp>
        <p:nvSpPr>
          <p:cNvPr id="69635" name="内容占位符 2"/>
          <p:cNvSpPr>
            <a:spLocks noGrp="1"/>
          </p:cNvSpPr>
          <p:nvPr>
            <p:ph idx="1"/>
          </p:nvPr>
        </p:nvSpPr>
        <p:spPr>
          <a:xfrm>
            <a:off x="468313" y="981075"/>
            <a:ext cx="8064127" cy="5184775"/>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打开</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盘根目录下的</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Hello.txt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文件</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每次运行这个程序，都将删除已经存在的</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”Hello.txt”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文件，创建一个新的同名文件</a:t>
            </a:r>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FileWriter</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的构造方法有五个，本例是通过一个字符串指定文件名来创建</a:t>
            </a:r>
          </a:p>
          <a:p>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FileWriter</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类的</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write</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方法向文件中写入字符</a:t>
            </a:r>
          </a:p>
          <a:p>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557338"/>
            <a:ext cx="7086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260801" y="3573462"/>
            <a:ext cx="2695575" cy="522287"/>
          </a:xfrm>
          <a:prstGeom prst="rect">
            <a:avLst/>
          </a:prstGeom>
        </p:spPr>
        <p:txBody>
          <a:bodyPr wrap="none">
            <a:spAutoFit/>
          </a:bodyPr>
          <a:lstStyle/>
          <a:p>
            <a:pPr marL="342900" indent="-342900" eaLnBrk="0" hangingPunct="0">
              <a:spcBef>
                <a:spcPct val="20000"/>
              </a:spcBef>
              <a:buClr>
                <a:schemeClr val="tx2"/>
              </a:buClr>
              <a:buSzPct val="70000"/>
              <a:buFont typeface="Wingdings" pitchFamily="2" charset="2"/>
              <a:buChar char="n"/>
              <a:defRPr/>
            </a:pPr>
            <a:r>
              <a:rPr lang="zh-CN" altLang="en-US" sz="2800" b="1" dirty="0">
                <a:solidFill>
                  <a:srgbClr val="0000FF"/>
                </a:solidFill>
                <a:latin typeface="+mn-lt"/>
                <a:ea typeface="+mn-ea"/>
              </a:rPr>
              <a:t>换行有些问题</a:t>
            </a:r>
          </a:p>
        </p:txBody>
      </p:sp>
      <p:cxnSp>
        <p:nvCxnSpPr>
          <p:cNvPr id="6" name="直接连接符 5"/>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6.2.1 </a:t>
            </a:r>
            <a:r>
              <a:rPr lang="zh-CN" altLang="en-US"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写文本文件 </a:t>
            </a:r>
            <a:endParaRPr lang="zh-CN" altLang="en-US" sz="3200" dirty="0" smtClean="0">
              <a:ea typeface="宋体" panose="02010600030101010101" pitchFamily="2" charset="-122"/>
              <a:cs typeface="Times New Roman" panose="02020603050405020304" pitchFamily="18" charset="0"/>
            </a:endParaRPr>
          </a:p>
        </p:txBody>
      </p:sp>
      <p:sp>
        <p:nvSpPr>
          <p:cNvPr id="70659" name="内容占位符 2"/>
          <p:cNvSpPr>
            <a:spLocks noGrp="1"/>
          </p:cNvSpPr>
          <p:nvPr>
            <p:ph idx="1"/>
          </p:nvPr>
        </p:nvSpPr>
        <p:spPr>
          <a:xfrm>
            <a:off x="323528" y="981075"/>
            <a:ext cx="8496175" cy="3600053"/>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上例</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WriteTxtFile</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说明</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b="0" dirty="0" smtClean="0">
                <a:ea typeface="黑体" panose="02010609060101010101" pitchFamily="49" charset="-122"/>
                <a:cs typeface="Times New Roman" panose="02020603050405020304" pitchFamily="18" charset="0"/>
              </a:rPr>
              <a:t>Writer</a:t>
            </a:r>
            <a:r>
              <a:rPr lang="zh-CN" altLang="en-US" b="0" dirty="0" smtClean="0">
                <a:ea typeface="黑体" panose="02010609060101010101" pitchFamily="49" charset="-122"/>
                <a:cs typeface="Times New Roman" panose="02020603050405020304" pitchFamily="18" charset="0"/>
              </a:rPr>
              <a:t>类的流可实现内部格式到外部磁盘文件格式转换</a:t>
            </a:r>
          </a:p>
          <a:p>
            <a:pPr lvl="1"/>
            <a:r>
              <a:rPr lang="zh-CN" altLang="en-US" b="0" dirty="0" smtClean="0">
                <a:ea typeface="黑体" panose="02010609060101010101" pitchFamily="49" charset="-122"/>
                <a:cs typeface="Times New Roman" panose="02020603050405020304" pitchFamily="18" charset="0"/>
              </a:rPr>
              <a:t>“</a:t>
            </a:r>
            <a:r>
              <a:rPr lang="en-US" altLang="zh-CN" b="0" dirty="0" smtClean="0">
                <a:ea typeface="黑体" panose="02010609060101010101" pitchFamily="49" charset="-122"/>
                <a:cs typeface="Times New Roman" panose="02020603050405020304" pitchFamily="18" charset="0"/>
              </a:rPr>
              <a:t>Hello.txt”</a:t>
            </a:r>
            <a:r>
              <a:rPr lang="zh-CN" altLang="en-US" b="0" dirty="0" smtClean="0">
                <a:ea typeface="黑体" panose="02010609060101010101" pitchFamily="49" charset="-122"/>
                <a:cs typeface="Times New Roman" panose="02020603050405020304" pitchFamily="18" charset="0"/>
              </a:rPr>
              <a:t>是一个普通的</a:t>
            </a:r>
            <a:r>
              <a:rPr lang="en-US" altLang="zh-CN" b="0" dirty="0" smtClean="0">
                <a:ea typeface="黑体" panose="02010609060101010101" pitchFamily="49" charset="-122"/>
                <a:cs typeface="Times New Roman" panose="02020603050405020304" pitchFamily="18" charset="0"/>
              </a:rPr>
              <a:t>ASCII</a:t>
            </a:r>
            <a:r>
              <a:rPr lang="zh-CN" altLang="en-US" b="0" dirty="0" smtClean="0">
                <a:ea typeface="黑体" panose="02010609060101010101" pitchFamily="49" charset="-122"/>
                <a:cs typeface="Times New Roman" panose="02020603050405020304" pitchFamily="18" charset="0"/>
              </a:rPr>
              <a:t>码文本文件，每个英文字符占一个字节，中文字符占两个字节</a:t>
            </a:r>
          </a:p>
          <a:p>
            <a:pPr lvl="1"/>
            <a:r>
              <a:rPr lang="en-US" altLang="zh-CN" b="0" dirty="0" smtClean="0">
                <a:ea typeface="黑体" panose="02010609060101010101" pitchFamily="49" charset="-122"/>
                <a:cs typeface="Times New Roman" panose="02020603050405020304" pitchFamily="18" charset="0"/>
              </a:rPr>
              <a:t>Java</a:t>
            </a:r>
            <a:r>
              <a:rPr lang="zh-CN" altLang="en-US" b="0" dirty="0" smtClean="0">
                <a:ea typeface="黑体" panose="02010609060101010101" pitchFamily="49" charset="-122"/>
                <a:cs typeface="Times New Roman" panose="02020603050405020304" pitchFamily="18" charset="0"/>
              </a:rPr>
              <a:t>程序中的字符串则是每个字符占两个字节的，采用</a:t>
            </a:r>
            <a:r>
              <a:rPr lang="en-US" altLang="zh-CN" b="0" dirty="0" smtClean="0">
                <a:ea typeface="黑体" panose="02010609060101010101" pitchFamily="49" charset="-122"/>
                <a:cs typeface="Times New Roman" panose="02020603050405020304" pitchFamily="18" charset="0"/>
              </a:rPr>
              <a:t>Unicode</a:t>
            </a:r>
            <a:r>
              <a:rPr lang="zh-CN" altLang="en-US" b="0" dirty="0" smtClean="0">
                <a:ea typeface="黑体" panose="02010609060101010101" pitchFamily="49" charset="-122"/>
                <a:cs typeface="Times New Roman" panose="02020603050405020304" pitchFamily="18" charset="0"/>
              </a:rPr>
              <a:t>编码</a:t>
            </a:r>
            <a:endParaRPr lang="en-US" altLang="zh-CN" b="0" dirty="0" smtClean="0">
              <a:ea typeface="黑体" panose="02010609060101010101" pitchFamily="49" charset="-122"/>
              <a:cs typeface="Times New Roman" panose="02020603050405020304" pitchFamily="18" charset="0"/>
            </a:endParaRPr>
          </a:p>
          <a:p>
            <a:pPr lvl="1"/>
            <a:r>
              <a:rPr lang="en-US" altLang="zh-CN" b="0" dirty="0" smtClean="0">
                <a:ea typeface="黑体" panose="02010609060101010101" pitchFamily="49" charset="-122"/>
                <a:cs typeface="Times New Roman" panose="02020603050405020304" pitchFamily="18" charset="0"/>
              </a:rPr>
              <a:t>close</a:t>
            </a:r>
            <a:r>
              <a:rPr lang="zh-CN" altLang="en-US" b="0" dirty="0" smtClean="0">
                <a:ea typeface="黑体" panose="02010609060101010101" pitchFamily="49" charset="-122"/>
                <a:cs typeface="Times New Roman" panose="02020603050405020304" pitchFamily="18" charset="0"/>
              </a:rPr>
              <a:t>方法清空流里的内容并关闭它。如果不调用该方法，可能系统还没有完成所有数据的写操作，程序就结束了</a:t>
            </a:r>
          </a:p>
          <a:p>
            <a:endParaRPr lang="zh-CN" altLang="en-US" dirty="0" smtClean="0">
              <a:ea typeface="宋体" panose="02010600030101010101" pitchFamily="2" charset="-122"/>
              <a:cs typeface="Times New Roman" panose="02020603050405020304" pitchFamily="18" charset="0"/>
            </a:endParaRPr>
          </a:p>
        </p:txBody>
      </p:sp>
      <p:pic>
        <p:nvPicPr>
          <p:cNvPr id="706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4653136"/>
            <a:ext cx="7848600" cy="194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6.2.1 </a:t>
            </a:r>
            <a:r>
              <a:rPr lang="zh-CN" altLang="en-US" sz="32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写文本文件 </a:t>
            </a:r>
            <a:endParaRPr lang="zh-CN" altLang="en-US" sz="3200" dirty="0" smtClean="0">
              <a:ea typeface="宋体" panose="02010600030101010101" pitchFamily="2" charset="-122"/>
              <a:cs typeface="Times New Roman" panose="02020603050405020304" pitchFamily="18" charset="0"/>
            </a:endParaRPr>
          </a:p>
        </p:txBody>
      </p:sp>
      <p:sp>
        <p:nvSpPr>
          <p:cNvPr id="71683" name="内容占位符 2"/>
          <p:cNvSpPr>
            <a:spLocks noGrp="1"/>
          </p:cNvSpPr>
          <p:nvPr>
            <p:ph idx="1"/>
          </p:nvPr>
        </p:nvSpPr>
        <p:spPr/>
        <p:txBody>
          <a:bodyPr/>
          <a:lstStyle/>
          <a:p>
            <a:r>
              <a:rPr lang="zh-CN" altLang="en-US" smtClean="0">
                <a:ea typeface="宋体" panose="02010600030101010101" pitchFamily="2" charset="-122"/>
              </a:rPr>
              <a:t>处理</a:t>
            </a:r>
            <a:r>
              <a:rPr lang="en-US" altLang="zh-CN" smtClean="0">
                <a:ea typeface="宋体" panose="02010600030101010101" pitchFamily="2" charset="-122"/>
              </a:rPr>
              <a:t>IO</a:t>
            </a:r>
            <a:r>
              <a:rPr lang="zh-CN" altLang="en-US" smtClean="0">
                <a:ea typeface="宋体" panose="02010600030101010101" pitchFamily="2" charset="-122"/>
              </a:rPr>
              <a:t>异常</a:t>
            </a:r>
          </a:p>
          <a:p>
            <a:endParaRPr lang="zh-CN" altLang="en-US" smtClean="0">
              <a:ea typeface="宋体" panose="02010600030101010101" pitchFamily="2" charset="-122"/>
            </a:endParaRPr>
          </a:p>
        </p:txBody>
      </p:sp>
      <p:sp>
        <p:nvSpPr>
          <p:cNvPr id="71684" name="Rectangle 3"/>
          <p:cNvSpPr txBox="1">
            <a:spLocks noChangeArrowheads="1"/>
          </p:cNvSpPr>
          <p:nvPr/>
        </p:nvSpPr>
        <p:spPr bwMode="auto">
          <a:xfrm>
            <a:off x="395288" y="1628775"/>
            <a:ext cx="8353425" cy="504031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WriteTxtFile2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 ( 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String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"c:\\Hello.txt"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try</a:t>
            </a:r>
            <a:r>
              <a:rPr lang="en-US" altLang="zh-CN" sz="2000" b="1" dirty="0">
                <a:latin typeface="Times New Roman" panose="02020603050405020304" pitchFamily="18" charset="0"/>
                <a:cs typeface="Times New Roman" panose="02020603050405020304" pitchFamily="18" charset="0"/>
              </a:rPr>
              <a:t> {  //</a:t>
            </a:r>
            <a:r>
              <a:rPr lang="zh-CN" altLang="en-US" sz="2000" b="1" dirty="0">
                <a:latin typeface="Times New Roman" panose="02020603050405020304" pitchFamily="18" charset="0"/>
                <a:cs typeface="Times New Roman" panose="02020603050405020304" pitchFamily="18" charset="0"/>
              </a:rPr>
              <a:t>将所有</a:t>
            </a:r>
            <a:r>
              <a:rPr lang="en-US" altLang="zh-CN" sz="2000" b="1" dirty="0">
                <a:latin typeface="Times New Roman" panose="02020603050405020304" pitchFamily="18" charset="0"/>
                <a:cs typeface="Times New Roman" panose="02020603050405020304" pitchFamily="18" charset="0"/>
              </a:rPr>
              <a:t>IO</a:t>
            </a:r>
            <a:r>
              <a:rPr lang="zh-CN" altLang="en-US" sz="2000" b="1" dirty="0">
                <a:latin typeface="Times New Roman" panose="02020603050405020304" pitchFamily="18" charset="0"/>
                <a:cs typeface="Times New Roman" panose="02020603050405020304" pitchFamily="18" charset="0"/>
              </a:rPr>
              <a:t>操作放入</a:t>
            </a:r>
            <a:r>
              <a:rPr lang="en-US" altLang="zh-CN" sz="2000" b="1" dirty="0">
                <a:latin typeface="Times New Roman" panose="02020603050405020304" pitchFamily="18" charset="0"/>
                <a:cs typeface="Times New Roman" panose="02020603050405020304" pitchFamily="18" charset="0"/>
              </a:rPr>
              <a:t>try</a:t>
            </a:r>
            <a:r>
              <a:rPr lang="zh-CN" altLang="en-US" sz="2000" b="1" dirty="0">
                <a:latin typeface="Times New Roman" panose="02020603050405020304" pitchFamily="18" charset="0"/>
                <a:cs typeface="Times New Roman" panose="02020603050405020304" pitchFamily="18" charset="0"/>
              </a:rPr>
              <a:t>块中</a:t>
            </a:r>
          </a:p>
          <a:p>
            <a:pPr marL="0" lvl="1">
              <a:buClr>
                <a:schemeClr val="accent2"/>
              </a:buClr>
              <a:buSzPct val="70000"/>
            </a:pPr>
            <a:r>
              <a:rPr lang="zh-CN" altLang="en-US"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FileWriter</a:t>
            </a:r>
            <a:r>
              <a:rPr lang="en-US" altLang="zh-CN" sz="2000" b="1" dirty="0">
                <a:latin typeface="Times New Roman" panose="02020603050405020304" pitchFamily="18" charset="0"/>
                <a:cs typeface="Times New Roman" panose="02020603050405020304" pitchFamily="18" charset="0"/>
              </a:rPr>
              <a:t> writer = new </a:t>
            </a:r>
            <a:r>
              <a:rPr lang="en-US" altLang="zh-CN" sz="2000" b="1" dirty="0" err="1">
                <a:solidFill>
                  <a:srgbClr val="FF0000"/>
                </a:solidFill>
                <a:latin typeface="Times New Roman" panose="02020603050405020304" pitchFamily="18" charset="0"/>
                <a:cs typeface="Times New Roman" panose="02020603050405020304" pitchFamily="18" charset="0"/>
              </a:rPr>
              <a:t>FileWriter</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dirty="0" err="1" smtClean="0">
                <a:solidFill>
                  <a:srgbClr val="FF0000"/>
                </a:solidFill>
                <a:latin typeface="Times New Roman" panose="02020603050405020304" pitchFamily="18" charset="0"/>
                <a:cs typeface="Times New Roman" panose="02020603050405020304" pitchFamily="18" charset="0"/>
              </a:rPr>
              <a:t>fileName</a:t>
            </a:r>
            <a:r>
              <a:rPr lang="en-US" altLang="zh-CN" sz="2000" b="1" dirty="0" smtClean="0">
                <a:solidFill>
                  <a:srgbClr val="FF0000"/>
                </a:solidFill>
                <a:latin typeface="Times New Roman" panose="02020603050405020304" pitchFamily="18" charset="0"/>
                <a:cs typeface="Times New Roman" panose="02020603050405020304" pitchFamily="18" charset="0"/>
              </a:rPr>
              <a:t>, true </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writer.write</a:t>
            </a:r>
            <a:r>
              <a:rPr lang="en-US" altLang="zh-CN" sz="2000" b="1" dirty="0">
                <a:latin typeface="Times New Roman" panose="02020603050405020304" pitchFamily="18" charset="0"/>
                <a:cs typeface="Times New Roman" panose="02020603050405020304" pitchFamily="18" charset="0"/>
              </a:rPr>
              <a:t>( "Hello!\n");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writer.write</a:t>
            </a:r>
            <a:r>
              <a:rPr lang="en-US" altLang="zh-CN" sz="2000" b="1" dirty="0">
                <a:latin typeface="Times New Roman" panose="02020603050405020304" pitchFamily="18" charset="0"/>
                <a:cs typeface="Times New Roman" panose="02020603050405020304" pitchFamily="18" charset="0"/>
              </a:rPr>
              <a:t>( "This is my first text file,\n"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writer.write</a:t>
            </a:r>
            <a:r>
              <a:rPr lang="en-US" altLang="zh-CN" sz="2000" b="1" dirty="0">
                <a:latin typeface="Times New Roman" panose="02020603050405020304" pitchFamily="18" charset="0"/>
                <a:cs typeface="Times New Roman" panose="02020603050405020304" pitchFamily="18" charset="0"/>
              </a:rPr>
              <a:t>( "You can see how this is done. \n"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writer.write</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输入一行中文也可以</a:t>
            </a:r>
            <a:r>
              <a:rPr lang="en-US" altLang="zh-CN" sz="2000" b="1" dirty="0">
                <a:latin typeface="Times New Roman" panose="02020603050405020304" pitchFamily="18" charset="0"/>
                <a:cs typeface="Times New Roman" panose="02020603050405020304" pitchFamily="18" charset="0"/>
              </a:rPr>
              <a:t>\n");</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writer.close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FF0000"/>
                </a:solidFill>
                <a:latin typeface="Times New Roman" panose="02020603050405020304" pitchFamily="18" charset="0"/>
                <a:cs typeface="Times New Roman" panose="02020603050405020304" pitchFamily="18" charset="0"/>
              </a:rPr>
              <a:t>    catch ( </a:t>
            </a:r>
            <a:r>
              <a:rPr lang="en-US" altLang="zh-CN" sz="2000" b="1" dirty="0" err="1">
                <a:solidFill>
                  <a:srgbClr val="FF0000"/>
                </a:solidFill>
                <a:latin typeface="Times New Roman" panose="02020603050405020304" pitchFamily="18" charset="0"/>
                <a:cs typeface="Times New Roman" panose="02020603050405020304" pitchFamily="18" charset="0"/>
              </a:rPr>
              <a:t>IOException</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iox</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("Problem writing" +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6.2.1 </a:t>
            </a:r>
            <a:r>
              <a:rPr lang="zh-CN" altLang="en-US"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写文本文件 </a:t>
            </a:r>
            <a:endParaRPr lang="zh-CN" altLang="en-US" dirty="0" smtClean="0">
              <a:ea typeface="宋体" panose="02010600030101010101" pitchFamily="2" charset="-122"/>
              <a:cs typeface="Times New Roman" panose="02020603050405020304" pitchFamily="18" charset="0"/>
            </a:endParaRPr>
          </a:p>
        </p:txBody>
      </p:sp>
      <p:sp>
        <p:nvSpPr>
          <p:cNvPr id="72707" name="内容占位符 2"/>
          <p:cNvSpPr>
            <a:spLocks noGrp="1"/>
          </p:cNvSpPr>
          <p:nvPr>
            <p:ph idx="1"/>
          </p:nvPr>
        </p:nvSpPr>
        <p:spPr>
          <a:xfrm>
            <a:off x="468313" y="1125538"/>
            <a:ext cx="7543800" cy="5040312"/>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运行此程序，会发现在原文件内容后面又追加了重复的内容，这就是将构造方法的第二个参数设为</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true</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的效果</a:t>
            </a:r>
          </a:p>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如果将文件属性改为只读属性，再运行本程序，就会出现</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错误，程序将转入</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catch</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块中，给出出错信息</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6.1.1 I/O</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流的概念</a:t>
            </a:r>
          </a:p>
        </p:txBody>
      </p:sp>
      <p:sp>
        <p:nvSpPr>
          <p:cNvPr id="46083" name="内容占位符 2"/>
          <p:cNvSpPr>
            <a:spLocks noGrp="1"/>
          </p:cNvSpPr>
          <p:nvPr>
            <p:ph idx="1"/>
          </p:nvPr>
        </p:nvSpPr>
        <p:spPr>
          <a:xfrm>
            <a:off x="457200" y="1052513"/>
            <a:ext cx="8229600" cy="5688012"/>
          </a:xfrm>
        </p:spPr>
        <p:txBody>
          <a:bodyPr/>
          <a:lstStyle/>
          <a:p>
            <a:pPr eaLnBrk="1" hangingPunct="1">
              <a:lnSpc>
                <a:spcPct val="11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流：数据从计算机的输入向输出流动，即流的产生。</a:t>
            </a:r>
          </a:p>
          <a:p>
            <a:pPr eaLnBrk="1" hangingPunct="1">
              <a:lnSpc>
                <a:spcPct val="11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流有两种：文本流（字符）和二进制流（字节）</a:t>
            </a:r>
          </a:p>
          <a:p>
            <a:pPr eaLnBrk="1" hangingPunct="1">
              <a:lnSpc>
                <a:spcPct val="11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Java</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里，流是一些类。</a:t>
            </a:r>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10000"/>
              </a:lnSpc>
            </a:pPr>
            <a:r>
              <a:rPr lang="zh-CN" altLang="en-US" b="0" dirty="0" smtClean="0">
                <a:ea typeface="黑体" panose="02010609060101010101" pitchFamily="49" charset="-122"/>
                <a:cs typeface="Times New Roman" panose="02020603050405020304" pitchFamily="18" charset="0"/>
              </a:rPr>
              <a:t>在</a:t>
            </a:r>
            <a:r>
              <a:rPr lang="en-US" altLang="zh-CN" b="0" dirty="0" smtClean="0">
                <a:ea typeface="黑体" panose="02010609060101010101" pitchFamily="49" charset="-122"/>
                <a:cs typeface="Times New Roman" panose="02020603050405020304" pitchFamily="18" charset="0"/>
              </a:rPr>
              <a:t>Java</a:t>
            </a:r>
            <a:r>
              <a:rPr lang="zh-CN" altLang="en-US" b="0" dirty="0" smtClean="0">
                <a:ea typeface="黑体" panose="02010609060101010101" pitchFamily="49" charset="-122"/>
                <a:cs typeface="Times New Roman" panose="02020603050405020304" pitchFamily="18" charset="0"/>
              </a:rPr>
              <a:t>中将信息的输入与输出过程抽象为</a:t>
            </a:r>
            <a:r>
              <a:rPr lang="en-US" altLang="zh-CN" b="0" dirty="0" smtClean="0">
                <a:ea typeface="黑体" panose="02010609060101010101" pitchFamily="49" charset="-122"/>
                <a:cs typeface="Times New Roman" panose="02020603050405020304" pitchFamily="18" charset="0"/>
              </a:rPr>
              <a:t>I/O</a:t>
            </a:r>
            <a:r>
              <a:rPr lang="zh-CN" altLang="en-US" b="0" dirty="0" smtClean="0">
                <a:ea typeface="黑体" panose="02010609060101010101" pitchFamily="49" charset="-122"/>
                <a:cs typeface="Times New Roman" panose="02020603050405020304" pitchFamily="18" charset="0"/>
              </a:rPr>
              <a:t>流</a:t>
            </a:r>
          </a:p>
          <a:p>
            <a:pPr lvl="2">
              <a:lnSpc>
                <a:spcPct val="110000"/>
              </a:lnSpc>
            </a:pP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输入是指数据流入程序</a:t>
            </a:r>
          </a:p>
          <a:p>
            <a:pPr lvl="2">
              <a:lnSpc>
                <a:spcPct val="110000"/>
              </a:lnSpc>
            </a:pP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输出是指数据从程序流出</a:t>
            </a:r>
          </a:p>
          <a:p>
            <a:pPr lvl="1">
              <a:lnSpc>
                <a:spcPct val="110000"/>
              </a:lnSpc>
            </a:pPr>
            <a:r>
              <a:rPr lang="zh-CN" altLang="en-US" b="0" dirty="0" smtClean="0">
                <a:ea typeface="黑体" panose="02010609060101010101" pitchFamily="49" charset="-122"/>
                <a:cs typeface="Times New Roman" panose="02020603050405020304" pitchFamily="18" charset="0"/>
              </a:rPr>
              <a:t>一个流就是</a:t>
            </a:r>
            <a:r>
              <a:rPr lang="zh-CN" altLang="en-US" b="0" dirty="0" smtClean="0">
                <a:solidFill>
                  <a:srgbClr val="0000FF"/>
                </a:solidFill>
                <a:ea typeface="黑体" panose="02010609060101010101" pitchFamily="49" charset="-122"/>
                <a:cs typeface="Times New Roman" panose="02020603050405020304" pitchFamily="18" charset="0"/>
              </a:rPr>
              <a:t>一个从源流向目的地的数据序列</a:t>
            </a:r>
            <a:endParaRPr lang="zh-CN" altLang="en-US" b="0" dirty="0" smtClean="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en-US" altLang="zh-CN"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6.2.1 </a:t>
            </a:r>
            <a:r>
              <a:rPr lang="zh-CN" altLang="en-US"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写文本文件 </a:t>
            </a:r>
            <a:endParaRPr lang="zh-CN" altLang="en-US" dirty="0" smtClean="0">
              <a:ea typeface="宋体" panose="02010600030101010101" pitchFamily="2" charset="-122"/>
              <a:cs typeface="Times New Roman" panose="02020603050405020304" pitchFamily="18" charset="0"/>
            </a:endParaRPr>
          </a:p>
        </p:txBody>
      </p:sp>
      <p:sp>
        <p:nvSpPr>
          <p:cNvPr id="73731" name="内容占位符 2"/>
          <p:cNvSpPr>
            <a:spLocks noGrp="1"/>
          </p:cNvSpPr>
          <p:nvPr>
            <p:ph idx="1"/>
          </p:nvPr>
        </p:nvSpPr>
        <p:spPr>
          <a:xfrm>
            <a:off x="468313" y="981075"/>
            <a:ext cx="7543800" cy="5184775"/>
          </a:xfrm>
        </p:spPr>
        <p:txBody>
          <a:bodyPr/>
          <a:lstStyle/>
          <a:p>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BufferedWriter</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类</a:t>
            </a:r>
          </a:p>
          <a:p>
            <a:pPr lvl="1"/>
            <a:r>
              <a:rPr lang="zh-CN" altLang="en-US" b="0" dirty="0" smtClean="0">
                <a:ea typeface="黑体" panose="02010609060101010101" pitchFamily="49" charset="-122"/>
                <a:cs typeface="Times New Roman" panose="02020603050405020304" pitchFamily="18" charset="0"/>
              </a:rPr>
              <a:t>如果需要写入的内容很多，就应该使用更为高效的缓冲器流类</a:t>
            </a:r>
            <a:r>
              <a:rPr lang="en-US" altLang="zh-CN" b="0" dirty="0" err="1" smtClean="0">
                <a:ea typeface="黑体" panose="02010609060101010101" pitchFamily="49" charset="-122"/>
                <a:cs typeface="Times New Roman" panose="02020603050405020304" pitchFamily="18" charset="0"/>
              </a:rPr>
              <a:t>BufferedWriter</a:t>
            </a:r>
            <a:endParaRPr lang="en-US" altLang="zh-CN" b="0" dirty="0" smtClean="0">
              <a:ea typeface="黑体" panose="02010609060101010101" pitchFamily="49" charset="-122"/>
              <a:cs typeface="Times New Roman" panose="02020603050405020304" pitchFamily="18" charset="0"/>
            </a:endParaRPr>
          </a:p>
          <a:p>
            <a:pPr lvl="1"/>
            <a:r>
              <a:rPr lang="en-US" altLang="zh-CN" b="0" dirty="0" err="1" smtClean="0">
                <a:ea typeface="黑体" panose="02010609060101010101" pitchFamily="49" charset="-122"/>
                <a:cs typeface="Times New Roman" panose="02020603050405020304" pitchFamily="18" charset="0"/>
              </a:rPr>
              <a:t>FileWriter</a:t>
            </a:r>
            <a:r>
              <a:rPr lang="zh-CN" altLang="en-US" b="0" dirty="0" smtClean="0">
                <a:ea typeface="黑体" panose="02010609060101010101" pitchFamily="49" charset="-122"/>
                <a:cs typeface="Times New Roman" panose="02020603050405020304" pitchFamily="18" charset="0"/>
              </a:rPr>
              <a:t>和</a:t>
            </a:r>
            <a:r>
              <a:rPr lang="en-US" altLang="zh-CN" b="0" dirty="0" err="1" smtClean="0">
                <a:ea typeface="黑体" panose="02010609060101010101" pitchFamily="49" charset="-122"/>
                <a:cs typeface="Times New Roman" panose="02020603050405020304" pitchFamily="18" charset="0"/>
              </a:rPr>
              <a:t>BufferedWriter</a:t>
            </a:r>
            <a:r>
              <a:rPr lang="zh-CN" altLang="en-US" b="0" dirty="0" smtClean="0">
                <a:ea typeface="黑体" panose="02010609060101010101" pitchFamily="49" charset="-122"/>
                <a:cs typeface="Times New Roman" panose="02020603050405020304" pitchFamily="18" charset="0"/>
              </a:rPr>
              <a:t>类都用于输出字符流，包含的方法几乎完全一样，但</a:t>
            </a:r>
            <a:r>
              <a:rPr lang="en-US" altLang="zh-CN" b="0" dirty="0" err="1" smtClean="0">
                <a:ea typeface="黑体" panose="02010609060101010101" pitchFamily="49" charset="-122"/>
                <a:cs typeface="Times New Roman" panose="02020603050405020304" pitchFamily="18" charset="0"/>
              </a:rPr>
              <a:t>BufferedWriter</a:t>
            </a:r>
            <a:r>
              <a:rPr lang="zh-CN" altLang="en-US" b="0" dirty="0" smtClean="0">
                <a:ea typeface="黑体" panose="02010609060101010101" pitchFamily="49" charset="-122"/>
                <a:cs typeface="Times New Roman" panose="02020603050405020304" pitchFamily="18" charset="0"/>
              </a:rPr>
              <a:t>多提供了一个</a:t>
            </a:r>
            <a:r>
              <a:rPr lang="en-US" altLang="zh-CN" b="0" dirty="0" err="1" smtClean="0">
                <a:solidFill>
                  <a:srgbClr val="FF0000"/>
                </a:solidFill>
                <a:ea typeface="黑体" panose="02010609060101010101" pitchFamily="49" charset="-122"/>
                <a:cs typeface="Times New Roman" panose="02020603050405020304" pitchFamily="18" charset="0"/>
              </a:rPr>
              <a:t>newLine</a:t>
            </a:r>
            <a:r>
              <a:rPr lang="en-US" altLang="zh-CN" b="0" dirty="0" smtClean="0">
                <a:solidFill>
                  <a:srgbClr val="FF0000"/>
                </a:solidFill>
                <a:ea typeface="黑体" panose="02010609060101010101" pitchFamily="49" charset="-122"/>
                <a:cs typeface="Times New Roman" panose="02020603050405020304" pitchFamily="18" charset="0"/>
              </a:rPr>
              <a:t>()</a:t>
            </a:r>
            <a:r>
              <a:rPr lang="zh-CN" altLang="en-US" b="0" dirty="0" smtClean="0">
                <a:solidFill>
                  <a:srgbClr val="FF0000"/>
                </a:solidFill>
                <a:ea typeface="黑体" panose="02010609060101010101" pitchFamily="49" charset="-122"/>
                <a:cs typeface="Times New Roman" panose="02020603050405020304" pitchFamily="18" charset="0"/>
              </a:rPr>
              <a:t>方法用于换行</a:t>
            </a:r>
            <a:endParaRPr lang="en-GB" altLang="zh-CN" b="0" dirty="0" smtClean="0">
              <a:solidFill>
                <a:srgbClr val="FF0000"/>
              </a:solidFill>
              <a:ea typeface="黑体" panose="02010609060101010101" pitchFamily="49" charset="-122"/>
              <a:cs typeface="Times New Roman" panose="02020603050405020304" pitchFamily="18" charset="0"/>
            </a:endParaRPr>
          </a:p>
          <a:p>
            <a:pPr lvl="2"/>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不同厂家生产的计算机 (</a:t>
            </a:r>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IBM, Apple, VAX, Sun) </a:t>
            </a:r>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对文字的换行方法不同</a:t>
            </a:r>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a:t>
            </a:r>
          </a:p>
          <a:p>
            <a:pPr lvl="2"/>
            <a:r>
              <a:rPr lang="en-GB" altLang="zh-CN" dirty="0" err="1" smtClean="0">
                <a:latin typeface="Times New Roman" panose="02020603050405020304" pitchFamily="18" charset="0"/>
                <a:ea typeface="黑体" panose="02010609060101010101" pitchFamily="49" charset="-122"/>
                <a:cs typeface="Times New Roman" panose="02020603050405020304" pitchFamily="18" charset="0"/>
              </a:rPr>
              <a:t>newLine</a:t>
            </a:r>
            <a:r>
              <a:rPr lang="en-GB"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GB" dirty="0" smtClean="0">
                <a:latin typeface="Times New Roman" panose="02020603050405020304" pitchFamily="18" charset="0"/>
                <a:ea typeface="黑体" panose="02010609060101010101" pitchFamily="49" charset="-122"/>
                <a:cs typeface="Times New Roman" panose="02020603050405020304" pitchFamily="18" charset="0"/>
              </a:rPr>
              <a:t>方法可以输出在当前计算机上正确的换行符</a:t>
            </a:r>
            <a:endParaRPr lang="en-GB" altLang="zh-CN"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6.2.1 </a:t>
            </a:r>
            <a:r>
              <a:rPr lang="zh-CN" altLang="en-US"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写文本文件 </a:t>
            </a:r>
            <a:endParaRPr lang="zh-CN" altLang="en-US" dirty="0" smtClean="0">
              <a:ea typeface="宋体" panose="02010600030101010101" pitchFamily="2" charset="-122"/>
              <a:cs typeface="Times New Roman" panose="02020603050405020304" pitchFamily="18" charset="0"/>
            </a:endParaRPr>
          </a:p>
        </p:txBody>
      </p:sp>
      <p:sp>
        <p:nvSpPr>
          <p:cNvPr id="74755" name="内容占位符 2"/>
          <p:cNvSpPr>
            <a:spLocks noGrp="1"/>
          </p:cNvSpPr>
          <p:nvPr>
            <p:ph idx="1"/>
          </p:nvPr>
        </p:nvSpPr>
        <p:spPr>
          <a:xfrm>
            <a:off x="468313" y="981076"/>
            <a:ext cx="8229600" cy="647698"/>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BufferedWriter</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完成例</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WriteTxtFile</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实现的功能</a:t>
            </a:r>
          </a:p>
        </p:txBody>
      </p:sp>
      <p:sp>
        <p:nvSpPr>
          <p:cNvPr id="74756" name="Rectangle 3"/>
          <p:cNvSpPr txBox="1">
            <a:spLocks noChangeArrowheads="1"/>
          </p:cNvSpPr>
          <p:nvPr/>
        </p:nvSpPr>
        <p:spPr bwMode="auto">
          <a:xfrm>
            <a:off x="395288" y="1628775"/>
            <a:ext cx="8353425" cy="504031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  //</a:t>
            </a:r>
            <a:r>
              <a:rPr lang="en-US" altLang="zh-CN" sz="2000" b="1" dirty="0" err="1">
                <a:latin typeface="Times New Roman" panose="02020603050405020304" pitchFamily="18" charset="0"/>
                <a:cs typeface="Times New Roman" panose="02020603050405020304" pitchFamily="18" charset="0"/>
              </a:rPr>
              <a:t>BufferedWriter</a:t>
            </a:r>
            <a:endParaRPr lang="en-US" altLang="zh-CN" sz="2000" b="1" dirty="0">
              <a:latin typeface="Times New Roman" panose="02020603050405020304" pitchFamily="18" charset="0"/>
              <a:cs typeface="Times New Roman" panose="02020603050405020304" pitchFamily="18" charset="0"/>
            </a:endParaRP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a:t>
            </a:r>
            <a:r>
              <a:rPr lang="en-US" altLang="zh-CN" sz="2000" b="1" dirty="0" err="1">
                <a:latin typeface="Times New Roman" panose="02020603050405020304" pitchFamily="18" charset="0"/>
                <a:cs typeface="Times New Roman" panose="02020603050405020304" pitchFamily="18" charset="0"/>
              </a:rPr>
              <a:t>BufferWriterEx</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 ( 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 throws </a:t>
            </a:r>
            <a:r>
              <a:rPr lang="en-US" altLang="zh-CN" sz="2000" b="1" dirty="0" err="1">
                <a:latin typeface="Times New Roman" panose="02020603050405020304" pitchFamily="18" charset="0"/>
                <a:cs typeface="Times New Roman" panose="02020603050405020304" pitchFamily="18" charset="0"/>
              </a:rPr>
              <a:t>IOException</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String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"C:\newHello.txt"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BufferedWriter</a:t>
            </a:r>
            <a:r>
              <a:rPr lang="en-US" altLang="zh-CN" sz="2000" b="1" dirty="0">
                <a:latin typeface="Times New Roman" panose="02020603050405020304" pitchFamily="18" charset="0"/>
                <a:cs typeface="Times New Roman" panose="02020603050405020304" pitchFamily="18" charset="0"/>
              </a:rPr>
              <a:t> out </a:t>
            </a:r>
            <a:r>
              <a:rPr lang="en-US" altLang="zh-CN" sz="2000" b="1" dirty="0">
                <a:solidFill>
                  <a:srgbClr val="FF0000"/>
                </a:solidFill>
                <a:latin typeface="Times New Roman" panose="02020603050405020304" pitchFamily="18" charset="0"/>
                <a:cs typeface="Times New Roman" panose="02020603050405020304" pitchFamily="18" charset="0"/>
              </a:rPr>
              <a:t>= new </a:t>
            </a:r>
            <a:r>
              <a:rPr lang="en-US" altLang="zh-CN" sz="2000" b="1" dirty="0" err="1">
                <a:solidFill>
                  <a:srgbClr val="FF0000"/>
                </a:solidFill>
                <a:latin typeface="Times New Roman" panose="02020603050405020304" pitchFamily="18" charset="0"/>
                <a:cs typeface="Times New Roman" panose="02020603050405020304" pitchFamily="18" charset="0"/>
              </a:rPr>
              <a:t>BufferedWriter</a:t>
            </a:r>
            <a:r>
              <a:rPr lang="en-US" altLang="zh-CN" sz="2000" b="1" dirty="0">
                <a:solidFill>
                  <a:srgbClr val="FF0000"/>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dirty="0" smtClean="0">
                <a:solidFill>
                  <a:srgbClr val="FF0000"/>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new  </a:t>
            </a:r>
            <a:r>
              <a:rPr lang="en-US" altLang="zh-CN" sz="2000" b="1" dirty="0" err="1">
                <a:solidFill>
                  <a:srgbClr val="FF0000"/>
                </a:solidFill>
                <a:latin typeface="Times New Roman" panose="02020603050405020304" pitchFamily="18" charset="0"/>
                <a:cs typeface="Times New Roman" panose="02020603050405020304" pitchFamily="18" charset="0"/>
              </a:rPr>
              <a:t>FileWriter</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fileName</a:t>
            </a:r>
            <a:r>
              <a:rPr lang="en-US" altLang="zh-CN" sz="2000" b="1" dirty="0">
                <a:solidFill>
                  <a:srgbClr val="FF0000"/>
                </a:solidFill>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out.write</a:t>
            </a:r>
            <a:r>
              <a:rPr lang="en-US" altLang="zh-CN" sz="2000" b="1" dirty="0">
                <a:latin typeface="Times New Roman" panose="02020603050405020304" pitchFamily="18" charset="0"/>
                <a:cs typeface="Times New Roman" panose="02020603050405020304" pitchFamily="18" charset="0"/>
              </a:rPr>
              <a:t>( "Hello!"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out.newLine</a:t>
            </a:r>
            <a:r>
              <a:rPr lang="en-US" altLang="zh-CN" sz="2000" b="1" dirty="0">
                <a:solidFill>
                  <a:srgbClr val="0000FF"/>
                </a:solidFill>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out.write</a:t>
            </a:r>
            <a:r>
              <a:rPr lang="en-US" altLang="zh-CN" sz="2000" b="1" dirty="0">
                <a:latin typeface="Times New Roman" panose="02020603050405020304" pitchFamily="18" charset="0"/>
                <a:cs typeface="Times New Roman" panose="02020603050405020304" pitchFamily="18" charset="0"/>
              </a:rPr>
              <a:t>( "This is another text file using </a:t>
            </a:r>
            <a:r>
              <a:rPr lang="en-US" altLang="zh-CN" sz="2000" b="1" dirty="0" err="1">
                <a:latin typeface="Times New Roman" panose="02020603050405020304" pitchFamily="18" charset="0"/>
                <a:cs typeface="Times New Roman" panose="02020603050405020304" pitchFamily="18" charset="0"/>
              </a:rPr>
              <a:t>BufferedWriter</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out.newLine</a:t>
            </a:r>
            <a:r>
              <a:rPr lang="en-US" altLang="zh-CN" sz="2000" b="1" dirty="0">
                <a:solidFill>
                  <a:srgbClr val="0000FF"/>
                </a:solidFill>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out.write</a:t>
            </a:r>
            <a:r>
              <a:rPr lang="en-US" altLang="zh-CN" sz="2000" b="1" dirty="0">
                <a:latin typeface="Times New Roman" panose="02020603050405020304" pitchFamily="18" charset="0"/>
                <a:cs typeface="Times New Roman" panose="02020603050405020304" pitchFamily="18" charset="0"/>
              </a:rPr>
              <a:t>( "So I can use a common way to start a newline"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out.close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6.2.1 </a:t>
            </a:r>
            <a:r>
              <a:rPr lang="zh-CN" altLang="en-US"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写文本文件 </a:t>
            </a:r>
            <a:endParaRPr lang="zh-CN" altLang="en-US" dirty="0" smtClean="0">
              <a:ea typeface="宋体" panose="02010600030101010101" pitchFamily="2" charset="-122"/>
              <a:cs typeface="Times New Roman" panose="02020603050405020304" pitchFamily="18" charset="0"/>
            </a:endParaRPr>
          </a:p>
        </p:txBody>
      </p:sp>
      <p:sp>
        <p:nvSpPr>
          <p:cNvPr id="75779" name="内容占位符 2"/>
          <p:cNvSpPr>
            <a:spLocks noGrp="1"/>
          </p:cNvSpPr>
          <p:nvPr>
            <p:ph idx="1"/>
          </p:nvPr>
        </p:nvSpPr>
        <p:spPr>
          <a:xfrm>
            <a:off x="468313" y="981075"/>
            <a:ext cx="7543800" cy="5184775"/>
          </a:xfrm>
        </p:spPr>
        <p:txBody>
          <a:bodyPr/>
          <a:lstStyle/>
          <a:p>
            <a:r>
              <a:rPr lang="zh-CN" altLang="en-US" b="0" dirty="0" smtClean="0">
                <a:latin typeface="Traditional Arabic" panose="02020603050405020304" pitchFamily="18" charset="-78"/>
                <a:ea typeface="黑体" panose="02010609060101010101" pitchFamily="49" charset="-122"/>
                <a:cs typeface="Traditional Arabic" panose="02020603050405020304" pitchFamily="18" charset="-78"/>
              </a:rPr>
              <a:t>用任何文本编辑器打开</a:t>
            </a:r>
            <a:r>
              <a:rPr lang="en-US" altLang="zh-CN" b="0" dirty="0" smtClean="0">
                <a:latin typeface="Traditional Arabic" panose="02020603050405020304" pitchFamily="18" charset="-78"/>
                <a:ea typeface="黑体" panose="02010609060101010101" pitchFamily="49" charset="-122"/>
                <a:cs typeface="Traditional Arabic" panose="02020603050405020304" pitchFamily="18" charset="-78"/>
              </a:rPr>
              <a:t>newHello.txt</a:t>
            </a:r>
            <a:r>
              <a:rPr lang="zh-CN" altLang="en-US" b="0" dirty="0" smtClean="0">
                <a:latin typeface="Traditional Arabic" panose="02020603050405020304" pitchFamily="18" charset="-78"/>
                <a:ea typeface="黑体" panose="02010609060101010101" pitchFamily="49" charset="-122"/>
                <a:cs typeface="Traditional Arabic" panose="02020603050405020304" pitchFamily="18" charset="-78"/>
              </a:rPr>
              <a:t>都会出现正确的换行效果</a:t>
            </a:r>
          </a:p>
          <a:p>
            <a:endParaRPr lang="zh-CN" altLang="en-US" dirty="0" smtClean="0">
              <a:ea typeface="宋体" panose="02010600030101010101" pitchFamily="2" charset="-122"/>
            </a:endParaRPr>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05038"/>
            <a:ext cx="72072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260648"/>
            <a:ext cx="6858000" cy="648419"/>
          </a:xfrm>
        </p:spPr>
        <p:txBody>
          <a:bodyPr/>
          <a:lstStyle/>
          <a:p>
            <a:pPr marL="838200" indent="-83820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第六章 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输出流和文件</a:t>
            </a:r>
          </a:p>
        </p:txBody>
      </p:sp>
      <p:sp>
        <p:nvSpPr>
          <p:cNvPr id="66563" name="Rectangle 3"/>
          <p:cNvSpPr>
            <a:spLocks noGrp="1" noChangeArrowheads="1"/>
          </p:cNvSpPr>
          <p:nvPr>
            <p:ph idx="1"/>
          </p:nvPr>
        </p:nvSpPr>
        <p:spPr>
          <a:xfrm>
            <a:off x="609600" y="1295400"/>
            <a:ext cx="7467600" cy="5257800"/>
          </a:xfrm>
        </p:spPr>
        <p:txBody>
          <a:bodyPr/>
          <a:lstStyle/>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6.1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a:t>
            </a:r>
          </a:p>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6.2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文件读写</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ea typeface="黑体" panose="02010609060101010101" pitchFamily="49" charset="-122"/>
                <a:cs typeface="Times New Roman" panose="02020603050405020304" pitchFamily="18" charset="0"/>
              </a:rPr>
              <a:t>写文本文件</a:t>
            </a:r>
          </a:p>
          <a:p>
            <a:pPr lvl="1" eaLnBrk="1" hangingPunct="1"/>
            <a:r>
              <a:rPr lang="zh-CN" altLang="en-US" b="0" dirty="0" smtClean="0">
                <a:solidFill>
                  <a:srgbClr val="FF0000"/>
                </a:solidFill>
                <a:ea typeface="黑体" panose="02010609060101010101" pitchFamily="49" charset="-122"/>
                <a:cs typeface="Times New Roman" panose="02020603050405020304" pitchFamily="18" charset="0"/>
              </a:rPr>
              <a:t>读文本文件</a:t>
            </a:r>
          </a:p>
          <a:p>
            <a:pPr lvl="1" eaLnBrk="1" hangingPunct="1"/>
            <a:r>
              <a:rPr lang="zh-CN" altLang="en-US" b="0" dirty="0" smtClean="0">
                <a:ea typeface="黑体" panose="02010609060101010101" pitchFamily="49" charset="-122"/>
                <a:cs typeface="Times New Roman" panose="02020603050405020304" pitchFamily="18" charset="0"/>
              </a:rPr>
              <a:t>写二进制文件</a:t>
            </a:r>
          </a:p>
          <a:p>
            <a:pPr lvl="1" eaLnBrk="1" hangingPunct="1"/>
            <a:r>
              <a:rPr lang="zh-CN" altLang="en-US" b="0" dirty="0" smtClean="0">
                <a:ea typeface="黑体" panose="02010609060101010101" pitchFamily="49" charset="-122"/>
                <a:cs typeface="Times New Roman" panose="02020603050405020304" pitchFamily="18" charset="0"/>
              </a:rPr>
              <a:t>读二进制文件</a:t>
            </a:r>
          </a:p>
          <a:p>
            <a:pPr lvl="1" eaLnBrk="1" hangingPunct="1"/>
            <a:r>
              <a:rPr lang="en-US" altLang="zh-CN" b="0" dirty="0" smtClean="0">
                <a:ea typeface="黑体" panose="02010609060101010101" pitchFamily="49" charset="-122"/>
                <a:cs typeface="Times New Roman" panose="02020603050405020304" pitchFamily="18" charset="0"/>
              </a:rPr>
              <a:t>File</a:t>
            </a:r>
            <a:r>
              <a:rPr lang="zh-CN" altLang="en-US" b="0" dirty="0" smtClean="0">
                <a:ea typeface="黑体" panose="02010609060101010101" pitchFamily="49" charset="-122"/>
                <a:cs typeface="Times New Roman" panose="02020603050405020304" pitchFamily="18" charset="0"/>
              </a:rPr>
              <a:t>类</a:t>
            </a:r>
          </a:p>
          <a:p>
            <a:pPr lvl="1" eaLnBrk="1" hangingPunct="1"/>
            <a:r>
              <a:rPr lang="zh-CN" altLang="en-US" b="0" dirty="0" smtClean="0">
                <a:ea typeface="黑体" panose="02010609060101010101" pitchFamily="49" charset="-122"/>
                <a:cs typeface="Times New Roman" panose="02020603050405020304" pitchFamily="18" charset="0"/>
              </a:rPr>
              <a:t>对象序列化</a:t>
            </a:r>
          </a:p>
          <a:p>
            <a:pPr lvl="1" eaLnBrk="1" hangingPunct="1"/>
            <a:r>
              <a:rPr lang="zh-CN" altLang="en-US" b="0" dirty="0" smtClean="0">
                <a:ea typeface="黑体" panose="02010609060101010101" pitchFamily="49" charset="-122"/>
                <a:cs typeface="Times New Roman" panose="02020603050405020304" pitchFamily="18" charset="0"/>
              </a:rPr>
              <a:t>随机文件读写</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35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b="0" dirty="0" smtClean="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6.2.2 </a:t>
            </a:r>
            <a:r>
              <a:rPr lang="zh-CN" altLang="en-US" b="0" dirty="0" smtClean="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读文本文件 </a:t>
            </a:r>
            <a:endParaRPr lang="zh-CN" altLang="en-US" b="0" dirty="0" smtClean="0">
              <a:latin typeface="Traditional Arabic" panose="02020603050405020304" pitchFamily="18" charset="-78"/>
              <a:ea typeface="黑体" panose="02010609060101010101" pitchFamily="49" charset="-122"/>
              <a:cs typeface="Traditional Arabic" panose="02020603050405020304" pitchFamily="18" charset="-78"/>
            </a:endParaRPr>
          </a:p>
        </p:txBody>
      </p:sp>
      <p:sp>
        <p:nvSpPr>
          <p:cNvPr id="77827" name="内容占位符 2"/>
          <p:cNvSpPr>
            <a:spLocks noGrp="1"/>
          </p:cNvSpPr>
          <p:nvPr>
            <p:ph idx="1"/>
          </p:nvPr>
        </p:nvSpPr>
        <p:spPr/>
        <p:txBody>
          <a:bodyPr/>
          <a:lstStyle/>
          <a:p>
            <a:pPr>
              <a:lnSpc>
                <a:spcPct val="120000"/>
              </a:lnSpc>
            </a:pPr>
            <a:r>
              <a:rPr lang="zh-CN" altLang="en-GB" dirty="0" smtClean="0">
                <a:latin typeface="Traditional Arabic" panose="02020603050405020304" pitchFamily="18" charset="-78"/>
                <a:ea typeface="黑体" panose="02010609060101010101" pitchFamily="49" charset="-122"/>
                <a:cs typeface="Traditional Arabic" panose="02020603050405020304" pitchFamily="18" charset="-78"/>
              </a:rPr>
              <a:t>本节知识点</a:t>
            </a:r>
          </a:p>
          <a:p>
            <a:pPr lvl="1">
              <a:lnSpc>
                <a:spcPct val="120000"/>
              </a:lnSpc>
            </a:pPr>
            <a:r>
              <a:rPr lang="en-GB" altLang="zh-CN" dirty="0" smtClean="0">
                <a:latin typeface="Traditional Arabic" panose="02020603050405020304" pitchFamily="18" charset="-78"/>
                <a:ea typeface="黑体" panose="02010609060101010101" pitchFamily="49" charset="-122"/>
                <a:cs typeface="Traditional Arabic" panose="02020603050405020304" pitchFamily="18" charset="-78"/>
              </a:rPr>
              <a:t>Reader </a:t>
            </a:r>
          </a:p>
          <a:p>
            <a:pPr lvl="1">
              <a:lnSpc>
                <a:spcPct val="120000"/>
              </a:lnSpc>
            </a:pPr>
            <a:r>
              <a:rPr lang="en-GB" altLang="zh-CN" dirty="0" err="1" smtClean="0">
                <a:latin typeface="Traditional Arabic" panose="02020603050405020304" pitchFamily="18" charset="-78"/>
                <a:ea typeface="黑体" panose="02010609060101010101" pitchFamily="49" charset="-122"/>
                <a:cs typeface="Traditional Arabic" panose="02020603050405020304" pitchFamily="18" charset="-78"/>
              </a:rPr>
              <a:t>FileReader</a:t>
            </a:r>
            <a:r>
              <a:rPr lang="en-GB" altLang="zh-CN" dirty="0" smtClean="0">
                <a:latin typeface="Traditional Arabic" panose="02020603050405020304" pitchFamily="18" charset="-78"/>
                <a:ea typeface="黑体" panose="02010609060101010101" pitchFamily="49" charset="-122"/>
                <a:cs typeface="Traditional Arabic" panose="02020603050405020304" pitchFamily="18" charset="-78"/>
              </a:rPr>
              <a:t> </a:t>
            </a:r>
          </a:p>
          <a:p>
            <a:pPr lvl="1">
              <a:lnSpc>
                <a:spcPct val="120000"/>
              </a:lnSpc>
            </a:pPr>
            <a:r>
              <a:rPr lang="en-GB" altLang="zh-CN" dirty="0" err="1" smtClean="0">
                <a:latin typeface="Traditional Arabic" panose="02020603050405020304" pitchFamily="18" charset="-78"/>
                <a:ea typeface="黑体" panose="02010609060101010101" pitchFamily="49" charset="-122"/>
                <a:cs typeface="Traditional Arabic" panose="02020603050405020304" pitchFamily="18" charset="-78"/>
              </a:rPr>
              <a:t>BufferedReader</a:t>
            </a:r>
            <a:r>
              <a:rPr lang="zh-CN" altLang="en-GB" dirty="0" smtClean="0">
                <a:latin typeface="Traditional Arabic" panose="02020603050405020304" pitchFamily="18" charset="-78"/>
                <a:ea typeface="黑体" panose="02010609060101010101" pitchFamily="49" charset="-122"/>
                <a:cs typeface="Traditional Arabic" panose="02020603050405020304" pitchFamily="18" charset="-78"/>
              </a:rPr>
              <a:t>和</a:t>
            </a:r>
            <a:r>
              <a:rPr lang="en-GB" altLang="zh-CN" dirty="0" err="1" smtClean="0">
                <a:latin typeface="Traditional Arabic" panose="02020603050405020304" pitchFamily="18" charset="-78"/>
                <a:ea typeface="黑体" panose="02010609060101010101" pitchFamily="49" charset="-122"/>
                <a:cs typeface="Traditional Arabic" panose="02020603050405020304" pitchFamily="18" charset="-78"/>
              </a:rPr>
              <a:t>readLine</a:t>
            </a:r>
            <a:endParaRPr lang="en-GB" altLang="zh-CN" dirty="0" smtClean="0">
              <a:latin typeface="Traditional Arabic" panose="02020603050405020304" pitchFamily="18" charset="-78"/>
              <a:ea typeface="黑体" panose="02010609060101010101" pitchFamily="49" charset="-122"/>
              <a:cs typeface="Traditional Arabic" panose="02020603050405020304" pitchFamily="18" charset="-78"/>
            </a:endParaRPr>
          </a:p>
          <a:p>
            <a:pPr lvl="1">
              <a:lnSpc>
                <a:spcPct val="120000"/>
              </a:lnSpc>
            </a:pPr>
            <a:r>
              <a:rPr lang="zh-CN" altLang="en-GB" dirty="0" smtClean="0">
                <a:latin typeface="Traditional Arabic" panose="02020603050405020304" pitchFamily="18" charset="-78"/>
                <a:ea typeface="黑体" panose="02010609060101010101" pitchFamily="49" charset="-122"/>
                <a:cs typeface="Traditional Arabic" panose="02020603050405020304" pitchFamily="18" charset="-78"/>
              </a:rPr>
              <a:t>文本文件复制 </a:t>
            </a:r>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6.2.2 </a:t>
            </a:r>
            <a:r>
              <a:rPr lang="zh-CN" altLang="en-US"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读文本文件 </a:t>
            </a:r>
            <a:endParaRPr lang="zh-CN" altLang="en-US" dirty="0" smtClean="0">
              <a:ea typeface="宋体" panose="02010600030101010101" pitchFamily="2" charset="-122"/>
              <a:cs typeface="Times New Roman" panose="02020603050405020304" pitchFamily="18" charset="0"/>
            </a:endParaRPr>
          </a:p>
        </p:txBody>
      </p:sp>
      <p:sp>
        <p:nvSpPr>
          <p:cNvPr id="78851" name="内容占位符 2"/>
          <p:cNvSpPr>
            <a:spLocks noGrp="1"/>
          </p:cNvSpPr>
          <p:nvPr>
            <p:ph idx="1"/>
          </p:nvPr>
        </p:nvSpPr>
        <p:spPr/>
        <p:txBody>
          <a:bodyPr/>
          <a:lstStyle/>
          <a:p>
            <a:pPr>
              <a:lnSpc>
                <a:spcPct val="90000"/>
              </a:lnSpc>
            </a:pPr>
            <a:r>
              <a:rPr lang="en-US" altLang="zh-CN" b="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FileReader</a:t>
            </a:r>
            <a:r>
              <a:rPr lang="zh-CN" altLang="en-US" b="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类</a:t>
            </a:r>
          </a:p>
          <a:p>
            <a:pPr lvl="1">
              <a:lnSpc>
                <a:spcPct val="90000"/>
              </a:lnSpc>
            </a:pPr>
            <a:r>
              <a:rPr lang="zh-CN" altLang="en-US" b="0" dirty="0" smtClean="0">
                <a:ea typeface="黑体" panose="02010609060101010101" pitchFamily="49" charset="-122"/>
                <a:cs typeface="Times New Roman" panose="02020603050405020304" pitchFamily="18" charset="0"/>
              </a:rPr>
              <a:t>从文本文件中读取字符</a:t>
            </a:r>
          </a:p>
          <a:p>
            <a:pPr lvl="1">
              <a:lnSpc>
                <a:spcPct val="90000"/>
              </a:lnSpc>
            </a:pPr>
            <a:r>
              <a:rPr lang="zh-CN" altLang="en-US" b="0" dirty="0" smtClean="0">
                <a:ea typeface="黑体" panose="02010609060101010101" pitchFamily="49" charset="-122"/>
                <a:cs typeface="Times New Roman" panose="02020603050405020304" pitchFamily="18" charset="0"/>
              </a:rPr>
              <a:t>继承自</a:t>
            </a:r>
            <a:r>
              <a:rPr lang="en-US" altLang="zh-CN" sz="2000" b="0" dirty="0" smtClean="0">
                <a:solidFill>
                  <a:srgbClr val="FF0000"/>
                </a:solidFill>
                <a:ea typeface="黑体" panose="02010609060101010101" pitchFamily="49" charset="-122"/>
                <a:cs typeface="Times New Roman" panose="02020603050405020304" pitchFamily="18" charset="0"/>
              </a:rPr>
              <a:t>Reader</a:t>
            </a:r>
            <a:r>
              <a:rPr lang="zh-CN" altLang="en-US" b="0" dirty="0" smtClean="0">
                <a:ea typeface="黑体" panose="02010609060101010101" pitchFamily="49" charset="-122"/>
                <a:cs typeface="Times New Roman" panose="02020603050405020304" pitchFamily="18" charset="0"/>
              </a:rPr>
              <a:t>抽象类的子类</a:t>
            </a:r>
            <a:r>
              <a:rPr lang="en-US" altLang="zh-CN" sz="2000" b="0" dirty="0" err="1" smtClean="0">
                <a:solidFill>
                  <a:srgbClr val="FF0000"/>
                </a:solidFill>
                <a:ea typeface="黑体" panose="02010609060101010101" pitchFamily="49" charset="-122"/>
                <a:cs typeface="Times New Roman" panose="02020603050405020304" pitchFamily="18" charset="0"/>
              </a:rPr>
              <a:t>InputStreamReader</a:t>
            </a:r>
            <a:endParaRPr lang="zh-CN" altLang="en-US" sz="2000" b="0" dirty="0" smtClean="0">
              <a:solidFill>
                <a:srgbClr val="FF0000"/>
              </a:solidFill>
              <a:ea typeface="黑体" panose="02010609060101010101" pitchFamily="49" charset="-122"/>
              <a:cs typeface="Times New Roman" panose="02020603050405020304" pitchFamily="18" charset="0"/>
            </a:endParaRPr>
          </a:p>
          <a:p>
            <a:pPr>
              <a:lnSpc>
                <a:spcPct val="90000"/>
              </a:lnSpc>
            </a:pPr>
            <a:r>
              <a:rPr lang="en-US" altLang="zh-CN" b="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BufferedReader</a:t>
            </a:r>
            <a:r>
              <a:rPr lang="zh-CN" altLang="en-US" b="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类</a:t>
            </a:r>
          </a:p>
          <a:p>
            <a:pPr lvl="1">
              <a:lnSpc>
                <a:spcPct val="90000"/>
              </a:lnSpc>
            </a:pPr>
            <a:r>
              <a:rPr lang="zh-CN" altLang="en-US" b="0" dirty="0" smtClean="0">
                <a:ea typeface="黑体" panose="02010609060101010101" pitchFamily="49" charset="-122"/>
                <a:cs typeface="Times New Roman" panose="02020603050405020304" pitchFamily="18" charset="0"/>
              </a:rPr>
              <a:t>读文本文件的缓冲器类</a:t>
            </a:r>
          </a:p>
          <a:p>
            <a:pPr lvl="1">
              <a:lnSpc>
                <a:spcPct val="90000"/>
              </a:lnSpc>
            </a:pPr>
            <a:r>
              <a:rPr lang="zh-CN" altLang="en-US" b="0" dirty="0" smtClean="0">
                <a:ea typeface="黑体" panose="02010609060101010101" pitchFamily="49" charset="-122"/>
                <a:cs typeface="Times New Roman" panose="02020603050405020304" pitchFamily="18" charset="0"/>
              </a:rPr>
              <a:t>具有</a:t>
            </a:r>
            <a:r>
              <a:rPr lang="en-US" altLang="zh-CN" b="0" dirty="0" err="1" smtClean="0">
                <a:solidFill>
                  <a:srgbClr val="FF0000"/>
                </a:solidFill>
                <a:ea typeface="黑体" panose="02010609060101010101" pitchFamily="49" charset="-122"/>
                <a:cs typeface="Times New Roman" panose="02020603050405020304" pitchFamily="18" charset="0"/>
              </a:rPr>
              <a:t>readLine</a:t>
            </a:r>
            <a:r>
              <a:rPr lang="en-US" altLang="zh-CN" b="0" dirty="0" smtClean="0">
                <a:solidFill>
                  <a:srgbClr val="FF0000"/>
                </a:solidFill>
                <a:ea typeface="黑体" panose="02010609060101010101" pitchFamily="49" charset="-122"/>
                <a:cs typeface="Times New Roman" panose="02020603050405020304" pitchFamily="18" charset="0"/>
              </a:rPr>
              <a:t>()</a:t>
            </a:r>
            <a:r>
              <a:rPr lang="zh-CN" altLang="en-US" b="0" dirty="0" smtClean="0">
                <a:ea typeface="黑体" panose="02010609060101010101" pitchFamily="49" charset="-122"/>
                <a:cs typeface="Times New Roman" panose="02020603050405020304" pitchFamily="18" charset="0"/>
              </a:rPr>
              <a:t>方法，可以对换行符进行鉴别，一行一行地读取输入流中的内容</a:t>
            </a:r>
          </a:p>
          <a:p>
            <a:pPr lvl="1">
              <a:lnSpc>
                <a:spcPct val="90000"/>
              </a:lnSpc>
            </a:pPr>
            <a:r>
              <a:rPr lang="zh-CN" altLang="en-US" b="0" dirty="0" smtClean="0">
                <a:ea typeface="黑体" panose="02010609060101010101" pitchFamily="49" charset="-122"/>
                <a:cs typeface="Times New Roman" panose="02020603050405020304" pitchFamily="18" charset="0"/>
              </a:rPr>
              <a:t>继承自</a:t>
            </a:r>
            <a:r>
              <a:rPr lang="en-US" altLang="zh-CN" sz="2000" b="0" dirty="0" smtClean="0">
                <a:solidFill>
                  <a:srgbClr val="FF0000"/>
                </a:solidFill>
                <a:ea typeface="黑体" panose="02010609060101010101" pitchFamily="49" charset="-122"/>
                <a:cs typeface="Times New Roman" panose="02020603050405020304" pitchFamily="18" charset="0"/>
              </a:rPr>
              <a:t>Reader</a:t>
            </a:r>
          </a:p>
          <a:p>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文件输入方法：</a:t>
            </a:r>
          </a:p>
          <a:p>
            <a:pPr lvl="1">
              <a:buFontTx/>
              <a:buNone/>
            </a:pPr>
            <a:r>
              <a:rPr lang="en-GB" altLang="zh-CN" b="0" dirty="0" err="1" smtClean="0">
                <a:ea typeface="黑体" panose="02010609060101010101" pitchFamily="49" charset="-122"/>
                <a:cs typeface="Times New Roman" panose="02020603050405020304" pitchFamily="18" charset="0"/>
              </a:rPr>
              <a:t>BufferedReader</a:t>
            </a:r>
            <a:r>
              <a:rPr lang="en-GB" altLang="zh-CN" b="0" dirty="0" smtClean="0">
                <a:ea typeface="黑体" panose="02010609060101010101" pitchFamily="49" charset="-122"/>
                <a:cs typeface="Times New Roman" panose="02020603050405020304" pitchFamily="18" charset="0"/>
              </a:rPr>
              <a:t> in </a:t>
            </a:r>
            <a:br>
              <a:rPr lang="en-GB" altLang="zh-CN" b="0" dirty="0" smtClean="0">
                <a:ea typeface="黑体" panose="02010609060101010101" pitchFamily="49" charset="-122"/>
                <a:cs typeface="Times New Roman" panose="02020603050405020304" pitchFamily="18" charset="0"/>
              </a:rPr>
            </a:br>
            <a:r>
              <a:rPr lang="en-GB" altLang="zh-CN" b="0" dirty="0" smtClean="0">
                <a:ea typeface="黑体" panose="02010609060101010101" pitchFamily="49" charset="-122"/>
                <a:cs typeface="Times New Roman" panose="02020603050405020304" pitchFamily="18" charset="0"/>
              </a:rPr>
              <a:t>= new </a:t>
            </a:r>
            <a:r>
              <a:rPr lang="en-GB" altLang="zh-CN" b="0" dirty="0" err="1" smtClean="0">
                <a:solidFill>
                  <a:srgbClr val="FF0000"/>
                </a:solidFill>
                <a:ea typeface="黑体" panose="02010609060101010101" pitchFamily="49" charset="-122"/>
                <a:cs typeface="Times New Roman" panose="02020603050405020304" pitchFamily="18" charset="0"/>
              </a:rPr>
              <a:t>BufferedReader</a:t>
            </a:r>
            <a:r>
              <a:rPr lang="en-GB" altLang="zh-CN" b="0" dirty="0" smtClean="0">
                <a:ea typeface="黑体" panose="02010609060101010101" pitchFamily="49" charset="-122"/>
                <a:cs typeface="Times New Roman" panose="02020603050405020304" pitchFamily="18" charset="0"/>
              </a:rPr>
              <a:t>(new</a:t>
            </a:r>
            <a:r>
              <a:rPr lang="en-GB" altLang="zh-CN" b="0" dirty="0" smtClean="0">
                <a:solidFill>
                  <a:schemeClr val="tx2"/>
                </a:solidFill>
                <a:ea typeface="黑体" panose="02010609060101010101" pitchFamily="49" charset="-122"/>
                <a:cs typeface="Times New Roman" panose="02020603050405020304" pitchFamily="18" charset="0"/>
              </a:rPr>
              <a:t> </a:t>
            </a:r>
            <a:r>
              <a:rPr lang="en-GB" altLang="zh-CN" b="0" dirty="0" err="1" smtClean="0">
                <a:solidFill>
                  <a:srgbClr val="FF0000"/>
                </a:solidFill>
                <a:ea typeface="黑体" panose="02010609060101010101" pitchFamily="49" charset="-122"/>
                <a:cs typeface="Times New Roman" panose="02020603050405020304" pitchFamily="18" charset="0"/>
              </a:rPr>
              <a:t>FileReader</a:t>
            </a:r>
            <a:r>
              <a:rPr lang="en-GB" altLang="zh-CN" b="0" dirty="0" smtClean="0">
                <a:ea typeface="黑体" panose="02010609060101010101" pitchFamily="49" charset="-122"/>
                <a:cs typeface="Times New Roman" panose="02020603050405020304" pitchFamily="18" charset="0"/>
              </a:rPr>
              <a:t>( </a:t>
            </a:r>
            <a:r>
              <a:rPr lang="en-GB" altLang="zh-CN" b="0" dirty="0" err="1" smtClean="0">
                <a:solidFill>
                  <a:srgbClr val="009900"/>
                </a:solidFill>
                <a:ea typeface="黑体" panose="02010609060101010101" pitchFamily="49" charset="-122"/>
                <a:cs typeface="Times New Roman" panose="02020603050405020304" pitchFamily="18" charset="0"/>
              </a:rPr>
              <a:t>fileName</a:t>
            </a:r>
            <a:r>
              <a:rPr lang="en-GB" altLang="zh-CN" b="0" dirty="0" smtClean="0">
                <a:ea typeface="黑体" panose="02010609060101010101" pitchFamily="49" charset="-122"/>
                <a:cs typeface="Times New Roman" panose="02020603050405020304" pitchFamily="18" charset="0"/>
              </a:rPr>
              <a:t>) );</a:t>
            </a:r>
            <a:r>
              <a:rPr lang="zh-CN" altLang="en-GB" b="0" dirty="0" smtClean="0">
                <a:ea typeface="黑体" panose="02010609060101010101" pitchFamily="49" charset="-122"/>
                <a:cs typeface="Times New Roman" panose="02020603050405020304" pitchFamily="18" charset="0"/>
              </a:rPr>
              <a:t> </a:t>
            </a:r>
          </a:p>
          <a:p>
            <a:pPr>
              <a:lnSpc>
                <a:spcPct val="90000"/>
              </a:lnSpc>
            </a:pPr>
            <a:endParaRPr lang="zh-CN" altLang="en-US" dirty="0" smtClean="0">
              <a:solidFill>
                <a:srgbClr val="FF0000"/>
              </a:solidFill>
              <a:ea typeface="宋体" panose="02010600030101010101" pitchFamily="2" charset="-122"/>
            </a:endParaRPr>
          </a:p>
          <a:p>
            <a:endParaRPr lang="zh-CN" altLang="en-US" dirty="0" smtClean="0">
              <a:ea typeface="宋体" panose="02010600030101010101" pitchFamily="2" charset="-122"/>
            </a:endParaRPr>
          </a:p>
        </p:txBody>
      </p:sp>
      <p:pic>
        <p:nvPicPr>
          <p:cNvPr id="78852" name="Picture 11" descr="charInputStr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589588"/>
            <a:ext cx="6713538"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468313" y="188913"/>
            <a:ext cx="7543800" cy="576262"/>
          </a:xfrm>
        </p:spPr>
        <p:txBody>
          <a:bodyPr/>
          <a:lstStyle/>
          <a:p>
            <a:r>
              <a:rPr lang="en-US" altLang="zh-CN"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6.2.2 </a:t>
            </a:r>
            <a:r>
              <a:rPr lang="zh-CN" altLang="en-US"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读文本文件 </a:t>
            </a:r>
            <a:endParaRPr lang="zh-CN" altLang="en-US" dirty="0" smtClean="0">
              <a:ea typeface="宋体" panose="02010600030101010101" pitchFamily="2" charset="-122"/>
              <a:cs typeface="Times New Roman" panose="02020603050405020304" pitchFamily="18" charset="0"/>
            </a:endParaRPr>
          </a:p>
        </p:txBody>
      </p:sp>
      <p:sp>
        <p:nvSpPr>
          <p:cNvPr id="79875" name="内容占位符 2"/>
          <p:cNvSpPr>
            <a:spLocks noGrp="1"/>
          </p:cNvSpPr>
          <p:nvPr>
            <p:ph idx="1"/>
          </p:nvPr>
        </p:nvSpPr>
        <p:spPr>
          <a:xfrm>
            <a:off x="468313" y="836613"/>
            <a:ext cx="8229600" cy="5184775"/>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从</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Hello.txt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中读取文本并显示在屏幕上</a:t>
            </a:r>
          </a:p>
          <a:p>
            <a:endParaRPr lang="zh-CN" altLang="en-US" dirty="0" smtClean="0">
              <a:ea typeface="宋体" panose="02010600030101010101" pitchFamily="2" charset="-122"/>
            </a:endParaRPr>
          </a:p>
        </p:txBody>
      </p:sp>
      <p:sp>
        <p:nvSpPr>
          <p:cNvPr id="79876" name="Rectangle 3"/>
          <p:cNvSpPr txBox="1">
            <a:spLocks noChangeArrowheads="1"/>
          </p:cNvSpPr>
          <p:nvPr/>
        </p:nvSpPr>
        <p:spPr bwMode="auto">
          <a:xfrm>
            <a:off x="395288" y="1268413"/>
            <a:ext cx="8353425" cy="5589587"/>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a:t>
            </a:r>
            <a:r>
              <a:rPr lang="en-US" altLang="zh-CN" sz="2000" b="1" dirty="0" err="1">
                <a:latin typeface="Times New Roman" panose="02020603050405020304" pitchFamily="18" charset="0"/>
                <a:cs typeface="Times New Roman" panose="02020603050405020304" pitchFamily="18" charset="0"/>
              </a:rPr>
              <a:t>ReadTxtFile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 ( 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String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"C:\Hello.txt";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try { </a:t>
            </a:r>
            <a:r>
              <a:rPr lang="en-US" altLang="zh-CN" sz="2000" b="1" dirty="0" err="1">
                <a:latin typeface="Times New Roman" panose="02020603050405020304" pitchFamily="18" charset="0"/>
                <a:cs typeface="Times New Roman" panose="02020603050405020304" pitchFamily="18" charset="0"/>
              </a:rPr>
              <a:t>BufferedReader</a:t>
            </a:r>
            <a:r>
              <a:rPr lang="en-US" altLang="zh-CN" sz="2000" b="1" dirty="0">
                <a:latin typeface="Times New Roman" panose="02020603050405020304" pitchFamily="18" charset="0"/>
                <a:cs typeface="Times New Roman" panose="02020603050405020304" pitchFamily="18" charset="0"/>
              </a:rPr>
              <a:t> in = new </a:t>
            </a:r>
            <a:r>
              <a:rPr lang="en-US" altLang="zh-CN" sz="2000" b="1" dirty="0" err="1">
                <a:latin typeface="Times New Roman" panose="02020603050405020304" pitchFamily="18" charset="0"/>
                <a:cs typeface="Times New Roman" panose="02020603050405020304" pitchFamily="18" charset="0"/>
              </a:rPr>
              <a:t>BufferedReader</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new </a:t>
            </a:r>
            <a:r>
              <a:rPr lang="en-US" altLang="zh-CN" sz="2000" b="1" dirty="0" err="1">
                <a:latin typeface="Times New Roman" panose="02020603050405020304" pitchFamily="18" charset="0"/>
                <a:cs typeface="Times New Roman" panose="02020603050405020304" pitchFamily="18" charset="0"/>
              </a:rPr>
              <a:t>FileReader</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line = </a:t>
            </a:r>
            <a:r>
              <a:rPr lang="en-US" altLang="zh-CN" sz="2000" b="1" dirty="0" err="1">
                <a:latin typeface="Times New Roman" panose="02020603050405020304" pitchFamily="18" charset="0"/>
                <a:cs typeface="Times New Roman" panose="02020603050405020304" pitchFamily="18" charset="0"/>
              </a:rPr>
              <a:t>in.readLine</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读取一行内容</a:t>
            </a:r>
          </a:p>
          <a:p>
            <a:pPr marL="0" lvl="1">
              <a:buClr>
                <a:schemeClr val="accent2"/>
              </a:buClr>
              <a:buSzPct val="70000"/>
            </a:pPr>
            <a:r>
              <a:rPr lang="zh-CN" altLang="en-US" sz="2000" b="1" dirty="0">
                <a:solidFill>
                  <a:srgbClr val="0000FF"/>
                </a:solidFill>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while ( line != null ) {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System.out.println</a:t>
            </a:r>
            <a:r>
              <a:rPr lang="en-US" altLang="zh-CN" sz="2000" b="1" dirty="0">
                <a:solidFill>
                  <a:srgbClr val="0000FF"/>
                </a:solidFill>
                <a:latin typeface="Times New Roman" panose="02020603050405020304" pitchFamily="18" charset="0"/>
                <a:cs typeface="Times New Roman" panose="02020603050405020304" pitchFamily="18" charset="0"/>
              </a:rPr>
              <a:t>( line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line = </a:t>
            </a:r>
            <a:r>
              <a:rPr lang="en-US" altLang="zh-CN" sz="2000" b="1" dirty="0" err="1">
                <a:solidFill>
                  <a:srgbClr val="0000FF"/>
                </a:solidFill>
                <a:latin typeface="Times New Roman" panose="02020603050405020304" pitchFamily="18" charset="0"/>
                <a:cs typeface="Times New Roman" panose="02020603050405020304" pitchFamily="18" charset="0"/>
              </a:rPr>
              <a:t>in.readLine</a:t>
            </a:r>
            <a:r>
              <a:rPr lang="en-US" altLang="zh-CN" sz="2000" b="1"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in.close</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catch ( </a:t>
            </a:r>
            <a:r>
              <a:rPr lang="en-US" altLang="zh-CN" sz="2000" b="1" dirty="0" err="1">
                <a:latin typeface="Times New Roman" panose="02020603050405020304" pitchFamily="18" charset="0"/>
                <a:cs typeface="Times New Roman" panose="02020603050405020304" pitchFamily="18" charset="0"/>
              </a:rPr>
              <a:t>IOException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iox</a:t>
            </a:r>
            <a:r>
              <a:rPr lang="en-US" altLang="zh-CN" sz="2000" b="1" dirty="0">
                <a:latin typeface="Times New Roman" panose="02020603050405020304" pitchFamily="18" charset="0"/>
                <a:cs typeface="Times New Roman" panose="02020603050405020304" pitchFamily="18" charset="0"/>
              </a:rPr>
              <a:t> )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("Problem reading " +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cxnSp>
        <p:nvCxnSpPr>
          <p:cNvPr id="5" name="直接连接符 4"/>
          <p:cNvCxnSpPr/>
          <p:nvPr/>
        </p:nvCxnSpPr>
        <p:spPr>
          <a:xfrm>
            <a:off x="0" y="764704"/>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en-US" altLang="zh-CN"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6.2.2 </a:t>
            </a:r>
            <a:r>
              <a:rPr lang="zh-CN" altLang="en-US"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读文本文件 </a:t>
            </a:r>
            <a:endParaRPr lang="zh-CN" altLang="en-US" dirty="0" smtClean="0">
              <a:ea typeface="宋体" panose="02010600030101010101" pitchFamily="2" charset="-122"/>
              <a:cs typeface="Times New Roman" panose="02020603050405020304" pitchFamily="18" charset="0"/>
            </a:endParaRPr>
          </a:p>
        </p:txBody>
      </p:sp>
      <p:sp>
        <p:nvSpPr>
          <p:cNvPr id="80899" name="内容占位符 2"/>
          <p:cNvSpPr>
            <a:spLocks noGrp="1"/>
          </p:cNvSpPr>
          <p:nvPr>
            <p:ph idx="1"/>
          </p:nvPr>
        </p:nvSpPr>
        <p:spPr>
          <a:xfrm>
            <a:off x="468313" y="981075"/>
            <a:ext cx="8229600" cy="5688013"/>
          </a:xfrm>
        </p:spPr>
        <p:txBody>
          <a:bodyPr/>
          <a:lstStyle/>
          <a:p>
            <a:pPr>
              <a:defRPr/>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说明</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defRPr/>
            </a:pP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运行该程序，屏幕上将逐行显示出</a:t>
            </a:r>
            <a:r>
              <a:rPr lang="en-US" altLang="zh-CN" sz="2000" b="0" dirty="0" smtClean="0">
                <a:latin typeface="Times New Roman" panose="02020603050405020304" pitchFamily="18" charset="0"/>
                <a:ea typeface="黑体" panose="02010609060101010101" pitchFamily="49" charset="-122"/>
                <a:cs typeface="Times New Roman" panose="02020603050405020304" pitchFamily="18" charset="0"/>
              </a:rPr>
              <a:t>Hello.txt</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文件中的内容</a:t>
            </a:r>
            <a:endParaRPr lang="en-US" altLang="zh-CN" sz="2000" b="0"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defRPr/>
            </a:pPr>
            <a:r>
              <a:rPr lang="en-US" altLang="zh-CN" sz="2000" b="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FileReader</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对象：创建后将打开文件，如果文件不存在，会抛出一个</a:t>
            </a:r>
            <a:r>
              <a:rPr lang="en-US" altLang="zh-CN" sz="2000" b="0" dirty="0" err="1" smtClean="0">
                <a:latin typeface="Times New Roman" panose="02020603050405020304" pitchFamily="18" charset="0"/>
                <a:ea typeface="黑体" panose="02010609060101010101" pitchFamily="49" charset="-122"/>
                <a:cs typeface="Times New Roman" panose="02020603050405020304" pitchFamily="18" charset="0"/>
              </a:rPr>
              <a:t>IOException</a:t>
            </a:r>
            <a:endParaRPr lang="en-US" altLang="zh-CN" sz="2000" b="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defRPr/>
            </a:pPr>
            <a:r>
              <a:rPr lang="en-US" altLang="zh-CN" sz="2000" b="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BufferedReader</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类的</a:t>
            </a:r>
            <a:r>
              <a:rPr lang="en-US" altLang="zh-CN" sz="2000" b="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readLine</a:t>
            </a:r>
            <a:r>
              <a:rPr lang="en-US" altLang="zh-CN" sz="20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方法：从一个面向字符的输入流中读取一行文本。如果其中不再有数据，返回</a:t>
            </a:r>
            <a:r>
              <a:rPr lang="en-US" altLang="zh-CN" sz="2000" b="0" dirty="0" smtClean="0">
                <a:solidFill>
                  <a:srgbClr val="009900"/>
                </a:solidFill>
                <a:latin typeface="Times New Roman" panose="02020603050405020304" pitchFamily="18" charset="0"/>
                <a:ea typeface="黑体" panose="02010609060101010101" pitchFamily="49" charset="-122"/>
                <a:cs typeface="Times New Roman" panose="02020603050405020304" pitchFamily="18" charset="0"/>
              </a:rPr>
              <a:t>null</a:t>
            </a:r>
          </a:p>
          <a:p>
            <a:pPr>
              <a:lnSpc>
                <a:spcPct val="120000"/>
              </a:lnSpc>
              <a:defRPr/>
            </a:pPr>
            <a:r>
              <a:rPr lang="en-US" altLang="zh-CN" sz="2000" b="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Reader</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类的</a:t>
            </a:r>
            <a:r>
              <a:rPr lang="en-US" altLang="zh-CN" sz="20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read()</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方法：也可用来判别文件结束。该方法返回的一个表示某个字符的</a:t>
            </a:r>
            <a:r>
              <a:rPr lang="en-US" altLang="zh-CN" sz="2000" b="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型整数，如果读到文件末尾，返回 -1。据此，可修改本例中的读文件部分：</a:t>
            </a:r>
            <a:endParaRPr lang="en-US" altLang="zh-CN" sz="2000" b="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20000"/>
              </a:lnSpc>
              <a:buFont typeface="Wingdings" panose="05000000000000000000" pitchFamily="2" charset="2"/>
              <a:buNone/>
              <a:defRPr/>
            </a:pP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b="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sz="1800" b="0" dirty="0" smtClean="0">
                <a:latin typeface="Times New Roman" panose="02020603050405020304" pitchFamily="18" charset="0"/>
                <a:ea typeface="黑体" panose="02010609060101010101" pitchFamily="49" charset="-122"/>
                <a:cs typeface="Times New Roman" panose="02020603050405020304" pitchFamily="18" charset="0"/>
              </a:rPr>
              <a:t> c;</a:t>
            </a:r>
          </a:p>
          <a:p>
            <a:pPr lvl="1">
              <a:lnSpc>
                <a:spcPct val="120000"/>
              </a:lnSpc>
              <a:buFontTx/>
              <a:buNone/>
              <a:defRPr/>
            </a:pPr>
            <a:r>
              <a:rPr lang="en-US" altLang="zh-CN" sz="1800" b="0" dirty="0" smtClean="0">
                <a:ea typeface="黑体" panose="02010609060101010101" pitchFamily="49" charset="-122"/>
                <a:cs typeface="Times New Roman" panose="02020603050405020304" pitchFamily="18" charset="0"/>
              </a:rPr>
              <a:t>       while((c=</a:t>
            </a:r>
            <a:r>
              <a:rPr lang="en-US" altLang="zh-CN" sz="1800" b="0" dirty="0" err="1" smtClean="0">
                <a:ea typeface="黑体" panose="02010609060101010101" pitchFamily="49" charset="-122"/>
                <a:cs typeface="Times New Roman" panose="02020603050405020304" pitchFamily="18" charset="0"/>
              </a:rPr>
              <a:t>in.read</a:t>
            </a:r>
            <a:r>
              <a:rPr lang="en-US" altLang="zh-CN" sz="1800" b="0" dirty="0" smtClean="0">
                <a:ea typeface="黑体" panose="02010609060101010101" pitchFamily="49" charset="-122"/>
                <a:cs typeface="Times New Roman" panose="02020603050405020304" pitchFamily="18" charset="0"/>
              </a:rPr>
              <a:t>())!= -1)    </a:t>
            </a:r>
          </a:p>
          <a:p>
            <a:pPr lvl="1">
              <a:lnSpc>
                <a:spcPct val="120000"/>
              </a:lnSpc>
              <a:buFontTx/>
              <a:buNone/>
              <a:defRPr/>
            </a:pPr>
            <a:r>
              <a:rPr lang="en-US" altLang="zh-CN" sz="1800" b="0" dirty="0">
                <a:ea typeface="黑体" panose="02010609060101010101" pitchFamily="49" charset="-122"/>
                <a:cs typeface="Times New Roman" panose="02020603050405020304" pitchFamily="18" charset="0"/>
              </a:rPr>
              <a:t> </a:t>
            </a:r>
            <a:r>
              <a:rPr lang="en-US" altLang="zh-CN" sz="1800" b="0" dirty="0" smtClean="0">
                <a:ea typeface="黑体" panose="02010609060101010101" pitchFamily="49" charset="-122"/>
                <a:cs typeface="Times New Roman" panose="02020603050405020304" pitchFamily="18" charset="0"/>
              </a:rPr>
              <a:t> </a:t>
            </a:r>
            <a:r>
              <a:rPr lang="en-US" altLang="zh-CN" sz="1800" b="0" dirty="0" err="1" smtClean="0">
                <a:ea typeface="黑体" panose="02010609060101010101" pitchFamily="49" charset="-122"/>
                <a:cs typeface="Times New Roman" panose="02020603050405020304" pitchFamily="18" charset="0"/>
              </a:rPr>
              <a:t>System.out.print</a:t>
            </a:r>
            <a:r>
              <a:rPr lang="en-US" altLang="zh-CN" sz="1800" b="0" dirty="0" smtClean="0">
                <a:ea typeface="黑体" panose="02010609060101010101" pitchFamily="49" charset="-122"/>
                <a:cs typeface="Times New Roman" panose="02020603050405020304" pitchFamily="18" charset="0"/>
              </a:rPr>
              <a:t>(</a:t>
            </a:r>
            <a:r>
              <a:rPr lang="en-US" altLang="zh-CN" sz="1800" b="0" dirty="0" smtClean="0">
                <a:solidFill>
                  <a:srgbClr val="FF0000"/>
                </a:solidFill>
                <a:ea typeface="黑体" panose="02010609060101010101" pitchFamily="49" charset="-122"/>
                <a:cs typeface="Times New Roman" panose="02020603050405020304" pitchFamily="18" charset="0"/>
              </a:rPr>
              <a:t>(char)c</a:t>
            </a:r>
            <a:r>
              <a:rPr lang="en-US" altLang="zh-CN" sz="1800" b="0" dirty="0" smtClean="0">
                <a:ea typeface="黑体" panose="02010609060101010101" pitchFamily="49" charset="-122"/>
                <a:cs typeface="Times New Roman" panose="02020603050405020304" pitchFamily="18" charset="0"/>
              </a:rPr>
              <a:t>);</a:t>
            </a:r>
          </a:p>
          <a:p>
            <a:pPr>
              <a:lnSpc>
                <a:spcPct val="120000"/>
              </a:lnSpc>
              <a:defRPr/>
            </a:pPr>
            <a:r>
              <a:rPr lang="en-US" altLang="zh-CN" sz="20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close()</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方法：为了操作系统可以更为有效地利用有限的资源，应该在读取完毕后，调用该方法</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en-US" altLang="zh-CN"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6.2.2 </a:t>
            </a:r>
            <a:r>
              <a:rPr lang="zh-CN" altLang="en-US"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读文本文件 </a:t>
            </a:r>
            <a:endParaRPr lang="zh-CN" altLang="en-US" dirty="0" smtClean="0">
              <a:ea typeface="宋体" panose="02010600030101010101" pitchFamily="2" charset="-122"/>
              <a:cs typeface="Times New Roman" panose="02020603050405020304" pitchFamily="18" charset="0"/>
            </a:endParaRPr>
          </a:p>
        </p:txBody>
      </p:sp>
      <p:sp>
        <p:nvSpPr>
          <p:cNvPr id="81923" name="内容占位符 2"/>
          <p:cNvSpPr>
            <a:spLocks noGrp="1"/>
          </p:cNvSpPr>
          <p:nvPr>
            <p:ph idx="1"/>
          </p:nvPr>
        </p:nvSpPr>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指定源文件和目标文件名，将源文件的内容拷贝至目标文件。调用方式为：</a:t>
            </a:r>
          </a:p>
          <a:p>
            <a:pPr lvl="1">
              <a:buFontTx/>
              <a:buNone/>
            </a:pPr>
            <a:r>
              <a:rPr lang="en-US" altLang="zh-CN" b="0" dirty="0" smtClean="0">
                <a:solidFill>
                  <a:srgbClr val="0000FF"/>
                </a:solidFill>
                <a:ea typeface="黑体" panose="02010609060101010101" pitchFamily="49" charset="-122"/>
                <a:cs typeface="Times New Roman" panose="02020603050405020304" pitchFamily="18" charset="0"/>
              </a:rPr>
              <a:t>java copy </a:t>
            </a:r>
            <a:r>
              <a:rPr lang="en-US" altLang="zh-CN" b="0" dirty="0" err="1" smtClean="0">
                <a:solidFill>
                  <a:srgbClr val="0000FF"/>
                </a:solidFill>
                <a:ea typeface="黑体" panose="02010609060101010101" pitchFamily="49" charset="-122"/>
                <a:cs typeface="Times New Roman" panose="02020603050405020304" pitchFamily="18" charset="0"/>
              </a:rPr>
              <a:t>sourceFile</a:t>
            </a:r>
            <a:r>
              <a:rPr lang="en-US" altLang="zh-CN" b="0" dirty="0" smtClean="0">
                <a:solidFill>
                  <a:srgbClr val="0000FF"/>
                </a:solidFill>
                <a:ea typeface="黑体" panose="02010609060101010101" pitchFamily="49" charset="-122"/>
                <a:cs typeface="Times New Roman" panose="02020603050405020304" pitchFamily="18" charset="0"/>
              </a:rPr>
              <a:t>  </a:t>
            </a:r>
            <a:r>
              <a:rPr lang="en-US" altLang="zh-CN" b="0" dirty="0" err="1" smtClean="0">
                <a:solidFill>
                  <a:srgbClr val="0000FF"/>
                </a:solidFill>
                <a:ea typeface="黑体" panose="02010609060101010101" pitchFamily="49" charset="-122"/>
                <a:cs typeface="Times New Roman" panose="02020603050405020304" pitchFamily="18" charset="0"/>
              </a:rPr>
              <a:t>destinationFile</a:t>
            </a:r>
            <a:endParaRPr lang="zh-CN" altLang="en-US" b="0" dirty="0" smtClean="0">
              <a:solidFill>
                <a:srgbClr val="0000FF"/>
              </a:solidFill>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grpSp>
        <p:nvGrpSpPr>
          <p:cNvPr id="81924" name="Group 3"/>
          <p:cNvGrpSpPr>
            <a:grpSpLocks/>
          </p:cNvGrpSpPr>
          <p:nvPr/>
        </p:nvGrpSpPr>
        <p:grpSpPr bwMode="auto">
          <a:xfrm>
            <a:off x="1116013" y="2420938"/>
            <a:ext cx="6503987" cy="4132262"/>
            <a:chOff x="672" y="363"/>
            <a:chExt cx="3600" cy="3621"/>
          </a:xfrm>
        </p:grpSpPr>
        <p:grpSp>
          <p:nvGrpSpPr>
            <p:cNvPr id="81925" name="Group 4"/>
            <p:cNvGrpSpPr>
              <a:grpSpLocks/>
            </p:cNvGrpSpPr>
            <p:nvPr/>
          </p:nvGrpSpPr>
          <p:grpSpPr bwMode="auto">
            <a:xfrm>
              <a:off x="672" y="363"/>
              <a:ext cx="3600" cy="3621"/>
              <a:chOff x="-2" y="-2"/>
              <a:chExt cx="5764" cy="3480"/>
            </a:xfrm>
          </p:grpSpPr>
          <p:grpSp>
            <p:nvGrpSpPr>
              <p:cNvPr id="81927" name="Group 5"/>
              <p:cNvGrpSpPr>
                <a:grpSpLocks/>
              </p:cNvGrpSpPr>
              <p:nvPr/>
            </p:nvGrpSpPr>
            <p:grpSpPr bwMode="auto">
              <a:xfrm>
                <a:off x="0" y="0"/>
                <a:ext cx="5760" cy="3476"/>
                <a:chOff x="0" y="0"/>
                <a:chExt cx="5760" cy="3476"/>
              </a:xfrm>
            </p:grpSpPr>
            <p:sp>
              <p:nvSpPr>
                <p:cNvPr id="81929" name="Rectangle 6"/>
                <p:cNvSpPr>
                  <a:spLocks noChangeArrowheads="1"/>
                </p:cNvSpPr>
                <p:nvPr/>
              </p:nvSpPr>
              <p:spPr bwMode="auto">
                <a:xfrm>
                  <a:off x="0" y="0"/>
                  <a:ext cx="5760" cy="3476"/>
                </a:xfrm>
                <a:prstGeom prst="rect">
                  <a:avLst/>
                </a:prstGeom>
                <a:solidFill>
                  <a:srgbClr val="F8FFF4"/>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1930" name="Group 7"/>
                <p:cNvGrpSpPr>
                  <a:grpSpLocks/>
                </p:cNvGrpSpPr>
                <p:nvPr/>
              </p:nvGrpSpPr>
              <p:grpSpPr bwMode="auto">
                <a:xfrm>
                  <a:off x="0" y="0"/>
                  <a:ext cx="5760" cy="3476"/>
                  <a:chOff x="0" y="0"/>
                  <a:chExt cx="5760" cy="3476"/>
                </a:xfrm>
              </p:grpSpPr>
              <p:sp>
                <p:nvSpPr>
                  <p:cNvPr id="81931" name="Rectangle 8"/>
                  <p:cNvSpPr>
                    <a:spLocks noChangeArrowheads="1"/>
                  </p:cNvSpPr>
                  <p:nvPr/>
                </p:nvSpPr>
                <p:spPr bwMode="auto">
                  <a:xfrm>
                    <a:off x="0" y="0"/>
                    <a:ext cx="5760" cy="3476"/>
                  </a:xfrm>
                  <a:prstGeom prst="rect">
                    <a:avLst/>
                  </a:prstGeom>
                  <a:solidFill>
                    <a:srgbClr val="F8FFF4"/>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1932" name="Rectangle 9"/>
                  <p:cNvSpPr>
                    <a:spLocks noChangeArrowheads="1"/>
                  </p:cNvSpPr>
                  <p:nvPr/>
                </p:nvSpPr>
                <p:spPr bwMode="auto">
                  <a:xfrm>
                    <a:off x="0" y="0"/>
                    <a:ext cx="5760" cy="347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81928" name="Rectangle 10"/>
              <p:cNvSpPr>
                <a:spLocks noChangeArrowheads="1"/>
              </p:cNvSpPr>
              <p:nvPr/>
            </p:nvSpPr>
            <p:spPr bwMode="auto">
              <a:xfrm>
                <a:off x="-2" y="-2"/>
                <a:ext cx="5764" cy="3480"/>
              </a:xfrm>
              <a:prstGeom prst="rect">
                <a:avLst/>
              </a:prstGeom>
              <a:noFill/>
              <a:ln w="6350"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81926" name="Picture 11" descr="copy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 y="394"/>
              <a:ext cx="3002" cy="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 name="直接连接符 12"/>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6.2.2 </a:t>
            </a:r>
            <a:r>
              <a:rPr lang="zh-CN" altLang="en-US"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读文本文件 </a:t>
            </a:r>
            <a:endParaRPr lang="zh-CN" altLang="en-US" dirty="0" smtClean="0">
              <a:ea typeface="宋体" panose="02010600030101010101" pitchFamily="2" charset="-122"/>
              <a:cs typeface="Times New Roman" panose="02020603050405020304" pitchFamily="18" charset="0"/>
            </a:endParaRPr>
          </a:p>
        </p:txBody>
      </p:sp>
      <p:sp>
        <p:nvSpPr>
          <p:cNvPr id="82947" name="内容占位符 2"/>
          <p:cNvSpPr>
            <a:spLocks noGrp="1"/>
          </p:cNvSpPr>
          <p:nvPr>
            <p:ph idx="1"/>
          </p:nvPr>
        </p:nvSpPr>
        <p:spPr/>
        <p:txBody>
          <a:bodyPr/>
          <a:lstStyle/>
          <a:p>
            <a:pPr>
              <a:lnSpc>
                <a:spcPct val="90000"/>
              </a:lnSpc>
            </a:pPr>
            <a:r>
              <a:rPr lang="zh-CN" altLang="en-US" b="0" dirty="0">
                <a:latin typeface="黑体" panose="02010609060101010101" pitchFamily="49" charset="-122"/>
                <a:ea typeface="黑体" panose="02010609060101010101" pitchFamily="49" charset="-122"/>
              </a:rPr>
              <a:t>例子</a:t>
            </a:r>
          </a:p>
          <a:p>
            <a:pPr marL="636588" lvl="3" indent="-342900">
              <a:lnSpc>
                <a:spcPct val="90000"/>
              </a:lnSpc>
              <a:buFont typeface="Wingdings" panose="05000000000000000000" pitchFamily="2" charset="2"/>
              <a:buChar char="n"/>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java </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CopyFileEx</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sourcefile</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destinationfile</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共包括两个类</a:t>
            </a:r>
          </a:p>
          <a:p>
            <a:pPr lvl="1">
              <a:lnSpc>
                <a:spcPct val="90000"/>
              </a:lnSpc>
            </a:pPr>
            <a:r>
              <a:rPr lang="en-US" altLang="zh-CN" dirty="0" err="1" smtClean="0">
                <a:ea typeface="黑体" panose="02010609060101010101" pitchFamily="49" charset="-122"/>
                <a:cs typeface="Times New Roman" panose="02020603050405020304" pitchFamily="18" charset="0"/>
              </a:rPr>
              <a:t>CopyMaker</a:t>
            </a:r>
            <a:endParaRPr lang="en-US" altLang="zh-CN" dirty="0" smtClean="0">
              <a:ea typeface="黑体" panose="02010609060101010101" pitchFamily="49" charset="-122"/>
              <a:cs typeface="Times New Roman" panose="02020603050405020304" pitchFamily="18" charset="0"/>
            </a:endParaRPr>
          </a:p>
          <a:p>
            <a:pPr lvl="2">
              <a:lnSpc>
                <a:spcPct val="90000"/>
              </a:lnSpc>
            </a:pPr>
            <a:r>
              <a:rPr lang="en-US" altLang="zh-CN" sz="24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private </a:t>
            </a:r>
            <a:r>
              <a:rPr lang="en-US" altLang="zh-CN" sz="2400" b="1" dirty="0" err="1"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boolean</a:t>
            </a:r>
            <a:r>
              <a:rPr lang="en-US" altLang="zh-CN" sz="24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openFiles</a:t>
            </a: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p>
          <a:p>
            <a:pPr lvl="2">
              <a:lnSpc>
                <a:spcPct val="90000"/>
              </a:lnSpc>
            </a:pPr>
            <a:r>
              <a:rPr lang="en-US" altLang="zh-CN" sz="24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private </a:t>
            </a:r>
            <a:r>
              <a:rPr lang="en-US" altLang="zh-CN" sz="2400" b="1" dirty="0" err="1"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boolean</a:t>
            </a:r>
            <a:r>
              <a:rPr lang="en-US" altLang="zh-CN" sz="24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copyFiles</a:t>
            </a: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p>
          <a:p>
            <a:pPr lvl="2">
              <a:lnSpc>
                <a:spcPct val="90000"/>
              </a:lnSpc>
            </a:pPr>
            <a:r>
              <a:rPr lang="en-US" altLang="zh-CN" sz="24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private </a:t>
            </a:r>
            <a:r>
              <a:rPr lang="en-US" altLang="zh-CN" sz="2400" b="1" dirty="0" err="1"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boolean</a:t>
            </a:r>
            <a:r>
              <a:rPr lang="en-US" altLang="zh-CN" sz="24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closeFiles</a:t>
            </a: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p>
          <a:p>
            <a:pPr lvl="2">
              <a:lnSpc>
                <a:spcPct val="90000"/>
              </a:lnSpc>
            </a:pPr>
            <a:r>
              <a:rPr lang="en-US" altLang="zh-CN" sz="24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public </a:t>
            </a:r>
            <a:r>
              <a:rPr lang="en-US" altLang="zh-CN" sz="2400" b="1" dirty="0" err="1"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boolean</a:t>
            </a:r>
            <a:r>
              <a:rPr lang="en-US" altLang="zh-CN" sz="2400" b="1" dirty="0" smtClean="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copy(String </a:t>
            </a:r>
            <a:r>
              <a:rPr lang="en-US" altLang="zh-CN" sz="2400" b="1"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src</a:t>
            </a: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String </a:t>
            </a:r>
            <a:r>
              <a:rPr lang="en-US" altLang="zh-CN" sz="2400" b="1"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dst</a:t>
            </a: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 </a:t>
            </a:r>
          </a:p>
          <a:p>
            <a:pPr lvl="1">
              <a:lnSpc>
                <a:spcPct val="90000"/>
              </a:lnSpc>
            </a:pPr>
            <a:r>
              <a:rPr lang="en-US" altLang="zh-CN" dirty="0" err="1" smtClean="0">
                <a:ea typeface="黑体" panose="02010609060101010101" pitchFamily="49" charset="-122"/>
                <a:cs typeface="Times New Roman" panose="02020603050405020304" pitchFamily="18" charset="0"/>
              </a:rPr>
              <a:t>CopyFileEx</a:t>
            </a:r>
            <a:endParaRPr lang="en-US" altLang="zh-CN" dirty="0" smtClean="0">
              <a:ea typeface="黑体" panose="02010609060101010101" pitchFamily="49" charset="-122"/>
              <a:cs typeface="Times New Roman" panose="02020603050405020304" pitchFamily="18" charset="0"/>
            </a:endParaRPr>
          </a:p>
          <a:p>
            <a:pPr lvl="2">
              <a:lnSpc>
                <a:spcPct val="90000"/>
              </a:lnSpc>
            </a:pP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main()</a:t>
            </a:r>
            <a:r>
              <a:rPr lang="en-US" altLang="zh-CN"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6.1.1 I/O</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流的概念</a:t>
            </a:r>
            <a:endParaRPr lang="zh-CN" altLang="en-US" sz="3200" dirty="0" smtClean="0">
              <a:ea typeface="宋体" panose="02010600030101010101" pitchFamily="2" charset="-122"/>
              <a:cs typeface="Times New Roman" panose="02020603050405020304" pitchFamily="18" charset="0"/>
            </a:endParaRPr>
          </a:p>
        </p:txBody>
      </p:sp>
      <p:sp>
        <p:nvSpPr>
          <p:cNvPr id="47107" name="内容占位符 2"/>
          <p:cNvSpPr>
            <a:spLocks noGrp="1"/>
          </p:cNvSpPr>
          <p:nvPr>
            <p:ph idx="1"/>
          </p:nvPr>
        </p:nvSpPr>
        <p:spPr>
          <a:xfrm>
            <a:off x="457200" y="1052513"/>
            <a:ext cx="8229600" cy="5688012"/>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文件</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File</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也是一个逻辑概念。计算机的所有设备都可理解为一个文件。流可与文件建立联系。</a:t>
            </a:r>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err="1" smtClean="0">
                <a:ea typeface="宋体" panose="02010600030101010101" pitchFamily="2" charset="-122"/>
              </a:rPr>
              <a:t>java.lang.Object</a:t>
            </a:r>
            <a:r>
              <a:rPr lang="en-US" altLang="zh-CN" sz="2400" dirty="0" smtClean="0">
                <a:ea typeface="宋体" panose="02010600030101010101" pitchFamily="2" charset="-122"/>
              </a:rPr>
              <a:t>		  					  </a:t>
            </a:r>
            <a:r>
              <a:rPr lang="en-US" altLang="zh-CN" sz="2400" dirty="0" err="1" smtClean="0">
                <a:ea typeface="宋体" panose="02010600030101010101" pitchFamily="2" charset="-122"/>
              </a:rPr>
              <a:t>java.io.File</a:t>
            </a:r>
            <a:r>
              <a:rPr lang="en-US" altLang="zh-CN" sz="2400" dirty="0" smtClean="0">
                <a:ea typeface="宋体" panose="02010600030101010101" pitchFamily="2" charset="-122"/>
              </a:rPr>
              <a:t>			  				  </a:t>
            </a:r>
            <a:r>
              <a:rPr lang="en-US" altLang="zh-CN" sz="2400" dirty="0" err="1" smtClean="0">
                <a:ea typeface="宋体" panose="02010600030101010101" pitchFamily="2" charset="-122"/>
              </a:rPr>
              <a:t>java.io.RandomAccessFile</a:t>
            </a:r>
            <a:r>
              <a:rPr lang="en-US" altLang="zh-CN" sz="2400" dirty="0" smtClean="0">
                <a:ea typeface="宋体" panose="02010600030101010101" pitchFamily="2" charset="-122"/>
              </a:rPr>
              <a:t> 	</a:t>
            </a:r>
          </a:p>
          <a:p>
            <a:pPr>
              <a:buFont typeface="Wingdings" panose="05000000000000000000" pitchFamily="2" charset="2"/>
              <a:buNone/>
            </a:pPr>
            <a:r>
              <a:rPr lang="en-US" altLang="zh-CN" sz="2400" dirty="0" smtClean="0">
                <a:ea typeface="宋体" panose="02010600030101010101" pitchFamily="2" charset="-122"/>
              </a:rPr>
              <a:t>             </a:t>
            </a:r>
            <a:r>
              <a:rPr lang="en-US" altLang="zh-CN" sz="2400" dirty="0" err="1" smtClean="0">
                <a:ea typeface="宋体" panose="02010600030101010101" pitchFamily="2" charset="-122"/>
              </a:rPr>
              <a:t>java.io.InputStream</a:t>
            </a:r>
            <a:endParaRPr lang="en-US" altLang="zh-CN" sz="2400" dirty="0" smtClean="0">
              <a:ea typeface="宋体" panose="02010600030101010101" pitchFamily="2" charset="-122"/>
            </a:endParaRPr>
          </a:p>
          <a:p>
            <a:pPr>
              <a:buFont typeface="Wingdings" panose="05000000000000000000" pitchFamily="2" charset="2"/>
              <a:buNone/>
            </a:pPr>
            <a:r>
              <a:rPr lang="en-US" altLang="zh-CN" sz="2400" dirty="0" smtClean="0">
                <a:ea typeface="宋体" panose="02010600030101010101" pitchFamily="2" charset="-122"/>
              </a:rPr>
              <a:t>	         </a:t>
            </a:r>
            <a:r>
              <a:rPr lang="en-US" altLang="zh-CN" sz="2400" dirty="0" err="1" smtClean="0">
                <a:ea typeface="宋体" panose="02010600030101010101" pitchFamily="2" charset="-122"/>
              </a:rPr>
              <a:t>java.io.OutputStream</a:t>
            </a:r>
            <a:endParaRPr lang="en-US" altLang="zh-CN" sz="2400" dirty="0" smtClean="0">
              <a:ea typeface="宋体" panose="02010600030101010101" pitchFamily="2" charset="-122"/>
            </a:endParaRPr>
          </a:p>
          <a:p>
            <a:pPr>
              <a:buFont typeface="Wingdings" panose="05000000000000000000" pitchFamily="2" charset="2"/>
              <a:buNone/>
            </a:pPr>
            <a:r>
              <a:rPr lang="en-US" altLang="zh-CN" sz="2400" dirty="0" smtClean="0">
                <a:ea typeface="宋体" panose="02010600030101010101" pitchFamily="2" charset="-122"/>
              </a:rPr>
              <a:t>	         </a:t>
            </a:r>
            <a:r>
              <a:rPr lang="en-US" altLang="zh-CN" sz="2400" dirty="0" err="1" smtClean="0">
                <a:ea typeface="宋体" panose="02010600030101010101" pitchFamily="2" charset="-122"/>
              </a:rPr>
              <a:t>java.io.Reader</a:t>
            </a:r>
            <a:r>
              <a:rPr lang="en-US" altLang="zh-CN" sz="2400" dirty="0" smtClean="0">
                <a:ea typeface="宋体" panose="02010600030101010101" pitchFamily="2" charset="-122"/>
              </a:rPr>
              <a:t>	</a:t>
            </a:r>
          </a:p>
          <a:p>
            <a:pPr>
              <a:buFont typeface="Wingdings" panose="05000000000000000000" pitchFamily="2" charset="2"/>
              <a:buNone/>
            </a:pPr>
            <a:r>
              <a:rPr lang="en-US" altLang="zh-CN" sz="2400" dirty="0" smtClean="0">
                <a:ea typeface="宋体" panose="02010600030101010101" pitchFamily="2" charset="-122"/>
              </a:rPr>
              <a:t>             </a:t>
            </a:r>
            <a:r>
              <a:rPr lang="en-US" altLang="zh-CN" sz="2400" dirty="0" err="1" smtClean="0">
                <a:ea typeface="宋体" panose="02010600030101010101" pitchFamily="2" charset="-122"/>
              </a:rPr>
              <a:t>java.io.Writer</a:t>
            </a:r>
            <a:r>
              <a:rPr lang="en-US" altLang="zh-CN" sz="2400" dirty="0" smtClean="0">
                <a:ea typeface="宋体" panose="02010600030101010101" pitchFamily="2" charset="-122"/>
              </a:rPr>
              <a:t>	</a:t>
            </a:r>
          </a:p>
          <a:p>
            <a:pPr lvl="1">
              <a:lnSpc>
                <a:spcPct val="110000"/>
              </a:lnSpc>
            </a:pPr>
            <a:r>
              <a:rPr lang="en-US" altLang="zh-CN" b="0" dirty="0" smtClean="0">
                <a:ea typeface="黑体" panose="02010609060101010101" pitchFamily="49" charset="-122"/>
                <a:cs typeface="Times New Roman" panose="02020603050405020304" pitchFamily="18" charset="0"/>
              </a:rPr>
              <a:t>IO</a:t>
            </a:r>
            <a:r>
              <a:rPr lang="zh-CN" altLang="en-US" b="0" dirty="0" smtClean="0">
                <a:ea typeface="黑体" panose="02010609060101010101" pitchFamily="49" charset="-122"/>
                <a:cs typeface="Times New Roman" panose="02020603050405020304" pitchFamily="18" charset="0"/>
              </a:rPr>
              <a:t>流类一旦被创建就会自动打开</a:t>
            </a:r>
          </a:p>
          <a:p>
            <a:pPr lvl="1">
              <a:lnSpc>
                <a:spcPct val="110000"/>
              </a:lnSpc>
            </a:pPr>
            <a:r>
              <a:rPr lang="zh-CN" altLang="en-US" b="0" dirty="0" smtClean="0">
                <a:ea typeface="黑体" panose="02010609060101010101" pitchFamily="49" charset="-122"/>
                <a:cs typeface="Times New Roman" panose="02020603050405020304" pitchFamily="18" charset="0"/>
              </a:rPr>
              <a:t>通过调用</a:t>
            </a:r>
            <a:r>
              <a:rPr lang="en-US" altLang="zh-CN" b="0" dirty="0" smtClean="0">
                <a:ea typeface="黑体" panose="02010609060101010101" pitchFamily="49" charset="-122"/>
                <a:cs typeface="Times New Roman" panose="02020603050405020304" pitchFamily="18" charset="0"/>
              </a:rPr>
              <a:t>close</a:t>
            </a:r>
            <a:r>
              <a:rPr lang="zh-CN" altLang="en-US" b="0" dirty="0" smtClean="0">
                <a:ea typeface="黑体" panose="02010609060101010101" pitchFamily="49" charset="-122"/>
                <a:cs typeface="Times New Roman" panose="02020603050405020304" pitchFamily="18" charset="0"/>
              </a:rPr>
              <a:t>方法，可以显式关闭任何一个流；</a:t>
            </a:r>
            <a:endParaRPr lang="en-US" altLang="zh-CN" b="0" dirty="0" smtClean="0">
              <a:ea typeface="黑体" panose="02010609060101010101" pitchFamily="49" charset="-122"/>
              <a:cs typeface="Times New Roman" panose="02020603050405020304" pitchFamily="18" charset="0"/>
            </a:endParaRPr>
          </a:p>
          <a:p>
            <a:pPr lvl="1">
              <a:lnSpc>
                <a:spcPct val="110000"/>
              </a:lnSpc>
            </a:pPr>
            <a:r>
              <a:rPr lang="zh-CN" altLang="en-US" b="0" dirty="0" smtClean="0">
                <a:ea typeface="黑体" panose="02010609060101010101" pitchFamily="49" charset="-122"/>
                <a:cs typeface="Times New Roman" panose="02020603050405020304" pitchFamily="18" charset="0"/>
              </a:rPr>
              <a:t>如果流对象不再被引用，</a:t>
            </a:r>
            <a:r>
              <a:rPr lang="en-US" altLang="zh-CN" b="0" dirty="0" smtClean="0">
                <a:ea typeface="黑体" panose="02010609060101010101" pitchFamily="49" charset="-122"/>
                <a:cs typeface="Times New Roman" panose="02020603050405020304" pitchFamily="18" charset="0"/>
              </a:rPr>
              <a:t>Java</a:t>
            </a:r>
            <a:r>
              <a:rPr lang="zh-CN" altLang="en-US" b="0" dirty="0" smtClean="0">
                <a:ea typeface="黑体" panose="02010609060101010101" pitchFamily="49" charset="-122"/>
                <a:cs typeface="Times New Roman" panose="02020603050405020304" pitchFamily="18" charset="0"/>
              </a:rPr>
              <a:t>的垃圾回收机制也会隐式地关闭它</a:t>
            </a:r>
          </a:p>
        </p:txBody>
      </p:sp>
      <p:grpSp>
        <p:nvGrpSpPr>
          <p:cNvPr id="47108" name="组合 1"/>
          <p:cNvGrpSpPr>
            <a:grpSpLocks/>
          </p:cNvGrpSpPr>
          <p:nvPr/>
        </p:nvGrpSpPr>
        <p:grpSpPr bwMode="auto">
          <a:xfrm>
            <a:off x="1042988" y="2349500"/>
            <a:ext cx="504825" cy="2247900"/>
            <a:chOff x="1115616" y="4276725"/>
            <a:chExt cx="504056" cy="2248619"/>
          </a:xfrm>
        </p:grpSpPr>
        <p:sp>
          <p:nvSpPr>
            <p:cNvPr id="47109" name="Line 17"/>
            <p:cNvSpPr>
              <a:spLocks noChangeShapeType="1"/>
            </p:cNvSpPr>
            <p:nvPr/>
          </p:nvSpPr>
          <p:spPr bwMode="auto">
            <a:xfrm>
              <a:off x="1116013" y="4276725"/>
              <a:ext cx="0" cy="2247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47110" name="Line 23"/>
            <p:cNvSpPr>
              <a:spLocks noChangeShapeType="1"/>
            </p:cNvSpPr>
            <p:nvPr/>
          </p:nvSpPr>
          <p:spPr bwMode="auto">
            <a:xfrm>
              <a:off x="1116013" y="4408536"/>
              <a:ext cx="50365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47111" name="Line 23"/>
            <p:cNvSpPr>
              <a:spLocks noChangeShapeType="1"/>
            </p:cNvSpPr>
            <p:nvPr/>
          </p:nvSpPr>
          <p:spPr bwMode="auto">
            <a:xfrm>
              <a:off x="1115616" y="4725144"/>
              <a:ext cx="50365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47112" name="Line 23"/>
            <p:cNvSpPr>
              <a:spLocks noChangeShapeType="1"/>
            </p:cNvSpPr>
            <p:nvPr/>
          </p:nvSpPr>
          <p:spPr bwMode="auto">
            <a:xfrm>
              <a:off x="1115616" y="5157192"/>
              <a:ext cx="50365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47113" name="Line 23"/>
            <p:cNvSpPr>
              <a:spLocks noChangeShapeType="1"/>
            </p:cNvSpPr>
            <p:nvPr/>
          </p:nvSpPr>
          <p:spPr bwMode="auto">
            <a:xfrm>
              <a:off x="1115616" y="5661248"/>
              <a:ext cx="50365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47114" name="Line 23"/>
            <p:cNvSpPr>
              <a:spLocks noChangeShapeType="1"/>
            </p:cNvSpPr>
            <p:nvPr/>
          </p:nvSpPr>
          <p:spPr bwMode="auto">
            <a:xfrm>
              <a:off x="1115616" y="6093296"/>
              <a:ext cx="50365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47115" name="Line 23"/>
            <p:cNvSpPr>
              <a:spLocks noChangeShapeType="1"/>
            </p:cNvSpPr>
            <p:nvPr/>
          </p:nvSpPr>
          <p:spPr bwMode="auto">
            <a:xfrm>
              <a:off x="1115616" y="6525344"/>
              <a:ext cx="50365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cxnSp>
        <p:nvCxnSpPr>
          <p:cNvPr id="12" name="直接连接符 11"/>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6.2.2 </a:t>
            </a:r>
            <a:r>
              <a:rPr lang="zh-CN" altLang="en-US" b="0" dirty="0">
                <a:solidFill>
                  <a:schemeClr val="tx1"/>
                </a:solidFill>
                <a:latin typeface="Traditional Arabic" panose="02020603050405020304" pitchFamily="18" charset="-78"/>
                <a:ea typeface="黑体" panose="02010609060101010101" pitchFamily="49" charset="-122"/>
                <a:cs typeface="Traditional Arabic" panose="02020603050405020304" pitchFamily="18" charset="-78"/>
              </a:rPr>
              <a:t>读文本文件 </a:t>
            </a:r>
            <a:endParaRPr lang="zh-CN" altLang="en-US" dirty="0" smtClean="0">
              <a:ea typeface="宋体" panose="02010600030101010101" pitchFamily="2" charset="-122"/>
            </a:endParaRPr>
          </a:p>
        </p:txBody>
      </p:sp>
      <p:sp>
        <p:nvSpPr>
          <p:cNvPr id="83971"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例子</a:t>
            </a:r>
            <a:endParaRPr lang="zh-CN" altLang="en-US" dirty="0" smtClean="0">
              <a:latin typeface="黑体" panose="02010609060101010101" pitchFamily="49" charset="-122"/>
              <a:ea typeface="黑体" panose="02010609060101010101" pitchFamily="49" charset="-122"/>
            </a:endParaRPr>
          </a:p>
        </p:txBody>
      </p:sp>
      <p:sp>
        <p:nvSpPr>
          <p:cNvPr id="83972" name="Rectangle 3"/>
          <p:cNvSpPr txBox="1">
            <a:spLocks noChangeArrowheads="1"/>
          </p:cNvSpPr>
          <p:nvPr/>
        </p:nvSpPr>
        <p:spPr bwMode="auto">
          <a:xfrm>
            <a:off x="395288" y="1628800"/>
            <a:ext cx="8353425" cy="4868838"/>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400" dirty="0">
                <a:latin typeface="Times New Roman" panose="02020603050405020304" pitchFamily="18" charset="0"/>
                <a:cs typeface="Times New Roman" panose="02020603050405020304" pitchFamily="18" charset="0"/>
              </a:rPr>
              <a:t>import java.io.*; </a:t>
            </a:r>
          </a:p>
          <a:p>
            <a:pPr marL="0" lvl="1">
              <a:buClr>
                <a:schemeClr val="accent2"/>
              </a:buClr>
              <a:buSzPct val="70000"/>
            </a:pPr>
            <a:r>
              <a:rPr lang="en-US" altLang="zh-CN" sz="2400" dirty="0">
                <a:latin typeface="Times New Roman" panose="02020603050405020304" pitchFamily="18" charset="0"/>
                <a:cs typeface="Times New Roman" panose="02020603050405020304" pitchFamily="18" charset="0"/>
              </a:rPr>
              <a:t>class </a:t>
            </a:r>
            <a:r>
              <a:rPr lang="en-US" altLang="zh-CN" sz="2400" dirty="0" err="1">
                <a:latin typeface="Times New Roman" panose="02020603050405020304" pitchFamily="18" charset="0"/>
                <a:cs typeface="Times New Roman" panose="02020603050405020304" pitchFamily="18" charset="0"/>
              </a:rPr>
              <a:t>CopyMaker</a:t>
            </a:r>
            <a:r>
              <a:rPr lang="en-US" altLang="zh-CN" sz="2400"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400" dirty="0">
                <a:latin typeface="Times New Roman" panose="02020603050405020304" pitchFamily="18" charset="0"/>
                <a:cs typeface="Times New Roman" panose="02020603050405020304" pitchFamily="18" charset="0"/>
              </a:rPr>
              <a:t>     String </a:t>
            </a:r>
            <a:r>
              <a:rPr lang="en-US" altLang="zh-CN" sz="2400" dirty="0" err="1">
                <a:latin typeface="Times New Roman" panose="02020603050405020304" pitchFamily="18" charset="0"/>
                <a:cs typeface="Times New Roman" panose="02020603050405020304" pitchFamily="18" charset="0"/>
              </a:rPr>
              <a:t>sourceName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destName</a:t>
            </a:r>
            <a:r>
              <a:rPr lang="en-US" altLang="zh-CN" sz="2400"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BufferedReader</a:t>
            </a:r>
            <a:r>
              <a:rPr lang="en-US" altLang="zh-CN" sz="2400" dirty="0">
                <a:latin typeface="Times New Roman" panose="02020603050405020304" pitchFamily="18" charset="0"/>
                <a:cs typeface="Times New Roman" panose="02020603050405020304" pitchFamily="18" charset="0"/>
              </a:rPr>
              <a:t> source;</a:t>
            </a:r>
          </a:p>
          <a:p>
            <a:pPr marL="0" lvl="1">
              <a:buClr>
                <a:schemeClr val="accent2"/>
              </a:buClr>
              <a:buSzPct val="70000"/>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BufferedWriter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dest</a:t>
            </a:r>
            <a:r>
              <a:rPr lang="en-US" altLang="zh-CN" sz="2400"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400" dirty="0">
                <a:latin typeface="Times New Roman" panose="02020603050405020304" pitchFamily="18" charset="0"/>
                <a:cs typeface="Times New Roman" panose="02020603050405020304" pitchFamily="18" charset="0"/>
              </a:rPr>
              <a:t>     String line;</a:t>
            </a:r>
          </a:p>
          <a:p>
            <a:pPr marL="0" lvl="1">
              <a:buClr>
                <a:schemeClr val="accent2"/>
              </a:buClr>
              <a:buSzPct val="70000"/>
            </a:pPr>
            <a:endParaRPr lang="en-US" altLang="zh-CN" sz="2000" b="1" dirty="0">
              <a:latin typeface="Times New Roman" panose="02020603050405020304" pitchFamily="18" charset="0"/>
              <a:cs typeface="Times New Roman" panose="02020603050405020304" pitchFamily="18" charset="0"/>
            </a:endParaRP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endParaRPr lang="zh-CN" altLang="en-US" smtClean="0">
              <a:ea typeface="宋体" panose="02010600030101010101" pitchFamily="2" charset="-122"/>
            </a:endParaRPr>
          </a:p>
        </p:txBody>
      </p:sp>
      <p:sp>
        <p:nvSpPr>
          <p:cNvPr id="84995"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84996" name="Rectangle 3"/>
          <p:cNvSpPr txBox="1">
            <a:spLocks noChangeArrowheads="1"/>
          </p:cNvSpPr>
          <p:nvPr/>
        </p:nvSpPr>
        <p:spPr bwMode="auto">
          <a:xfrm>
            <a:off x="395288" y="333375"/>
            <a:ext cx="8353425" cy="616426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private </a:t>
            </a:r>
            <a:r>
              <a:rPr lang="en-US" altLang="zh-CN" sz="2000" b="1" dirty="0" err="1">
                <a:latin typeface="Times New Roman" panose="02020603050405020304" pitchFamily="18" charset="0"/>
                <a:cs typeface="Times New Roman" panose="02020603050405020304" pitchFamily="18" charset="0"/>
              </a:rPr>
              <a:t>boolean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openFiles</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try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source = new </a:t>
            </a:r>
            <a:r>
              <a:rPr lang="en-US" altLang="zh-CN" sz="2000" b="1" dirty="0" err="1">
                <a:solidFill>
                  <a:srgbClr val="0000FF"/>
                </a:solidFill>
                <a:latin typeface="Times New Roman" panose="02020603050405020304" pitchFamily="18" charset="0"/>
                <a:cs typeface="Times New Roman" panose="02020603050405020304" pitchFamily="18" charset="0"/>
              </a:rPr>
              <a:t>BufferedReader</a:t>
            </a:r>
            <a:r>
              <a:rPr lang="en-US" altLang="zh-CN" sz="2000" b="1" dirty="0">
                <a:solidFill>
                  <a:srgbClr val="0000FF"/>
                </a:solidFill>
                <a:latin typeface="Times New Roman" panose="02020603050405020304" pitchFamily="18" charset="0"/>
                <a:cs typeface="Times New Roman" panose="02020603050405020304" pitchFamily="18" charset="0"/>
              </a:rPr>
              <a:t>(new </a:t>
            </a:r>
            <a:r>
              <a:rPr lang="en-US" altLang="zh-CN" sz="2000" b="1" dirty="0" err="1">
                <a:solidFill>
                  <a:srgbClr val="0000FF"/>
                </a:solidFill>
                <a:latin typeface="Times New Roman" panose="02020603050405020304" pitchFamily="18" charset="0"/>
                <a:cs typeface="Times New Roman" panose="02020603050405020304" pitchFamily="18" charset="0"/>
              </a:rPr>
              <a:t>FileReader</a:t>
            </a: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sourceName</a:t>
            </a: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catch ( </a:t>
            </a:r>
            <a:r>
              <a:rPr lang="en-US" altLang="zh-CN" sz="2000" b="1" dirty="0" err="1">
                <a:solidFill>
                  <a:srgbClr val="0000FF"/>
                </a:solidFill>
                <a:latin typeface="Times New Roman" panose="02020603050405020304" pitchFamily="18" charset="0"/>
                <a:cs typeface="Times New Roman" panose="02020603050405020304" pitchFamily="18" charset="0"/>
              </a:rPr>
              <a:t>IOException</a:t>
            </a: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iox</a:t>
            </a:r>
            <a:r>
              <a:rPr lang="en-US" altLang="zh-CN" sz="2000" b="1" dirty="0">
                <a:solidFill>
                  <a:srgbClr val="0000FF"/>
                </a:solidFill>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System.out.println</a:t>
            </a:r>
            <a:r>
              <a:rPr lang="en-US" altLang="zh-CN" sz="2000" b="1" dirty="0">
                <a:solidFill>
                  <a:srgbClr val="0000FF"/>
                </a:solidFill>
                <a:latin typeface="Times New Roman" panose="02020603050405020304" pitchFamily="18" charset="0"/>
                <a:cs typeface="Times New Roman" panose="02020603050405020304" pitchFamily="18" charset="0"/>
              </a:rPr>
              <a:t>("Problem opening " + </a:t>
            </a:r>
            <a:r>
              <a:rPr lang="en-US" altLang="zh-CN" sz="2000" b="1" dirty="0" err="1">
                <a:solidFill>
                  <a:srgbClr val="0000FF"/>
                </a:solidFill>
                <a:latin typeface="Times New Roman" panose="02020603050405020304" pitchFamily="18" charset="0"/>
                <a:cs typeface="Times New Roman" panose="02020603050405020304" pitchFamily="18" charset="0"/>
              </a:rPr>
              <a:t>sourceName</a:t>
            </a:r>
            <a:r>
              <a:rPr lang="en-US" altLang="zh-CN" sz="2000" b="1" dirty="0">
                <a:solidFill>
                  <a:srgbClr val="0000FF"/>
                </a:solidFill>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return false;</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9900"/>
                </a:solidFill>
                <a:latin typeface="Times New Roman" panose="02020603050405020304" pitchFamily="18" charset="0"/>
                <a:cs typeface="Times New Roman" panose="02020603050405020304" pitchFamily="18" charset="0"/>
              </a:rPr>
              <a:t>      try {</a:t>
            </a:r>
          </a:p>
          <a:p>
            <a:pPr marL="0" lvl="1">
              <a:buClr>
                <a:schemeClr val="accent2"/>
              </a:buClr>
              <a:buSzPct val="70000"/>
            </a:pPr>
            <a:r>
              <a:rPr lang="en-US" altLang="zh-CN" sz="2000" b="1" dirty="0">
                <a:solidFill>
                  <a:srgbClr val="009900"/>
                </a:solidFill>
                <a:latin typeface="Times New Roman" panose="02020603050405020304" pitchFamily="18" charset="0"/>
                <a:cs typeface="Times New Roman" panose="02020603050405020304" pitchFamily="18" charset="0"/>
              </a:rPr>
              <a:t>    	     </a:t>
            </a:r>
            <a:r>
              <a:rPr lang="en-US" altLang="zh-CN" sz="2000" b="1" dirty="0" err="1">
                <a:solidFill>
                  <a:srgbClr val="009900"/>
                </a:solidFill>
                <a:latin typeface="Times New Roman" panose="02020603050405020304" pitchFamily="18" charset="0"/>
                <a:cs typeface="Times New Roman" panose="02020603050405020304" pitchFamily="18" charset="0"/>
              </a:rPr>
              <a:t>dest</a:t>
            </a:r>
            <a:r>
              <a:rPr lang="en-US" altLang="zh-CN" sz="2000" b="1" dirty="0">
                <a:solidFill>
                  <a:srgbClr val="009900"/>
                </a:solidFill>
                <a:latin typeface="Times New Roman" panose="02020603050405020304" pitchFamily="18" charset="0"/>
                <a:cs typeface="Times New Roman" panose="02020603050405020304" pitchFamily="18" charset="0"/>
              </a:rPr>
              <a:t> = new </a:t>
            </a:r>
            <a:r>
              <a:rPr lang="en-US" altLang="zh-CN" sz="2000" b="1" dirty="0" err="1">
                <a:solidFill>
                  <a:srgbClr val="009900"/>
                </a:solidFill>
                <a:latin typeface="Times New Roman" panose="02020603050405020304" pitchFamily="18" charset="0"/>
                <a:cs typeface="Times New Roman" panose="02020603050405020304" pitchFamily="18" charset="0"/>
              </a:rPr>
              <a:t>BufferedWriter</a:t>
            </a:r>
            <a:r>
              <a:rPr lang="en-US" altLang="zh-CN" sz="2000" b="1" dirty="0">
                <a:solidFill>
                  <a:srgbClr val="009900"/>
                </a:solidFill>
                <a:latin typeface="Times New Roman" panose="02020603050405020304" pitchFamily="18" charset="0"/>
                <a:cs typeface="Times New Roman" panose="02020603050405020304" pitchFamily="18" charset="0"/>
              </a:rPr>
              <a:t>(new </a:t>
            </a:r>
            <a:r>
              <a:rPr lang="en-US" altLang="zh-CN" sz="2000" b="1" dirty="0" err="1">
                <a:solidFill>
                  <a:srgbClr val="009900"/>
                </a:solidFill>
                <a:latin typeface="Times New Roman" panose="02020603050405020304" pitchFamily="18" charset="0"/>
                <a:cs typeface="Times New Roman" panose="02020603050405020304" pitchFamily="18" charset="0"/>
              </a:rPr>
              <a:t>FileWriter</a:t>
            </a:r>
            <a:r>
              <a:rPr lang="en-US" altLang="zh-CN" sz="2000" b="1" dirty="0">
                <a:solidFill>
                  <a:srgbClr val="009900"/>
                </a:solidFill>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destName</a:t>
            </a:r>
            <a:r>
              <a:rPr lang="en-US" altLang="zh-CN" sz="2000" b="1" dirty="0">
                <a:solidFill>
                  <a:srgbClr val="009900"/>
                </a:solidFill>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solidFill>
                  <a:srgbClr val="009900"/>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9900"/>
                </a:solidFill>
                <a:latin typeface="Times New Roman" panose="02020603050405020304" pitchFamily="18" charset="0"/>
                <a:cs typeface="Times New Roman" panose="02020603050405020304" pitchFamily="18" charset="0"/>
              </a:rPr>
              <a:t>      catch ( </a:t>
            </a:r>
            <a:r>
              <a:rPr lang="en-US" altLang="zh-CN" sz="2000" b="1" dirty="0" err="1">
                <a:solidFill>
                  <a:srgbClr val="009900"/>
                </a:solidFill>
                <a:latin typeface="Times New Roman" panose="02020603050405020304" pitchFamily="18" charset="0"/>
                <a:cs typeface="Times New Roman" panose="02020603050405020304" pitchFamily="18" charset="0"/>
              </a:rPr>
              <a:t>IOException</a:t>
            </a:r>
            <a:r>
              <a:rPr lang="en-US" altLang="zh-CN" sz="2000" b="1" dirty="0">
                <a:solidFill>
                  <a:srgbClr val="009900"/>
                </a:solidFill>
                <a:latin typeface="Times New Roman" panose="02020603050405020304" pitchFamily="18" charset="0"/>
                <a:cs typeface="Times New Roman" panose="02020603050405020304" pitchFamily="18" charset="0"/>
              </a:rPr>
              <a:t> </a:t>
            </a:r>
            <a:r>
              <a:rPr lang="en-US" altLang="zh-CN" sz="2000" b="1" dirty="0" err="1">
                <a:solidFill>
                  <a:srgbClr val="009900"/>
                </a:solidFill>
                <a:latin typeface="Times New Roman" panose="02020603050405020304" pitchFamily="18" charset="0"/>
                <a:cs typeface="Times New Roman" panose="02020603050405020304" pitchFamily="18" charset="0"/>
              </a:rPr>
              <a:t>iox</a:t>
            </a:r>
            <a:r>
              <a:rPr lang="en-US" altLang="zh-CN" sz="2000" b="1" dirty="0">
                <a:solidFill>
                  <a:srgbClr val="009900"/>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9900"/>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9900"/>
                </a:solidFill>
                <a:latin typeface="Times New Roman" panose="02020603050405020304" pitchFamily="18" charset="0"/>
                <a:cs typeface="Times New Roman" panose="02020603050405020304" pitchFamily="18" charset="0"/>
              </a:rPr>
              <a:t>    	    </a:t>
            </a:r>
            <a:r>
              <a:rPr lang="en-US" altLang="zh-CN" sz="2000" b="1" dirty="0" err="1">
                <a:solidFill>
                  <a:srgbClr val="009900"/>
                </a:solidFill>
                <a:latin typeface="Times New Roman" panose="02020603050405020304" pitchFamily="18" charset="0"/>
                <a:cs typeface="Times New Roman" panose="02020603050405020304" pitchFamily="18" charset="0"/>
              </a:rPr>
              <a:t>System.out.println</a:t>
            </a:r>
            <a:r>
              <a:rPr lang="en-US" altLang="zh-CN" sz="2000" b="1" dirty="0">
                <a:solidFill>
                  <a:srgbClr val="009900"/>
                </a:solidFill>
                <a:latin typeface="Times New Roman" panose="02020603050405020304" pitchFamily="18" charset="0"/>
                <a:cs typeface="Times New Roman" panose="02020603050405020304" pitchFamily="18" charset="0"/>
              </a:rPr>
              <a:t>("Problem opening " + </a:t>
            </a:r>
            <a:r>
              <a:rPr lang="en-US" altLang="zh-CN" sz="2000" b="1" dirty="0" err="1">
                <a:solidFill>
                  <a:srgbClr val="009900"/>
                </a:solidFill>
                <a:latin typeface="Times New Roman" panose="02020603050405020304" pitchFamily="18" charset="0"/>
                <a:cs typeface="Times New Roman" panose="02020603050405020304" pitchFamily="18" charset="0"/>
              </a:rPr>
              <a:t>destName</a:t>
            </a:r>
            <a:r>
              <a:rPr lang="en-US" altLang="zh-CN" sz="2000" b="1" dirty="0">
                <a:solidFill>
                  <a:srgbClr val="009900"/>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9900"/>
                </a:solidFill>
                <a:latin typeface="Times New Roman" panose="02020603050405020304" pitchFamily="18" charset="0"/>
                <a:cs typeface="Times New Roman" panose="02020603050405020304" pitchFamily="18" charset="0"/>
              </a:rPr>
              <a:t>                  return false;</a:t>
            </a:r>
          </a:p>
          <a:p>
            <a:pPr marL="0" lvl="1">
              <a:buClr>
                <a:schemeClr val="accent2"/>
              </a:buClr>
              <a:buSzPct val="70000"/>
            </a:pPr>
            <a:r>
              <a:rPr lang="en-US" altLang="zh-CN" sz="2000" b="1" dirty="0">
                <a:solidFill>
                  <a:srgbClr val="009900"/>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return true;</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endParaRPr lang="zh-CN" altLang="en-US" smtClean="0">
              <a:ea typeface="宋体" panose="02010600030101010101" pitchFamily="2" charset="-122"/>
            </a:endParaRPr>
          </a:p>
        </p:txBody>
      </p:sp>
      <p:sp>
        <p:nvSpPr>
          <p:cNvPr id="86019"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86020" name="Rectangle 3"/>
          <p:cNvSpPr txBox="1">
            <a:spLocks noChangeArrowheads="1"/>
          </p:cNvSpPr>
          <p:nvPr/>
        </p:nvSpPr>
        <p:spPr bwMode="auto">
          <a:xfrm>
            <a:off x="395288" y="333375"/>
            <a:ext cx="8353425" cy="616426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private </a:t>
            </a:r>
            <a:r>
              <a:rPr lang="en-US" altLang="zh-CN" sz="2000" b="1" dirty="0" err="1">
                <a:latin typeface="Times New Roman" panose="02020603050405020304" pitchFamily="18" charset="0"/>
                <a:cs typeface="Times New Roman" panose="02020603050405020304" pitchFamily="18" charset="0"/>
              </a:rPr>
              <a:t>boolean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copyFiles</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try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line = </a:t>
            </a:r>
            <a:r>
              <a:rPr lang="en-US" altLang="zh-CN" sz="2000" b="1" dirty="0" err="1">
                <a:latin typeface="Times New Roman" panose="02020603050405020304" pitchFamily="18" charset="0"/>
                <a:cs typeface="Times New Roman" panose="02020603050405020304" pitchFamily="18" charset="0"/>
              </a:rPr>
              <a:t>source.readLine</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while </a:t>
            </a:r>
            <a:r>
              <a:rPr lang="en-US" altLang="zh-CN" sz="2000" b="1" dirty="0">
                <a:solidFill>
                  <a:srgbClr val="FF0000"/>
                </a:solidFill>
                <a:latin typeface="Times New Roman" panose="02020603050405020304" pitchFamily="18" charset="0"/>
                <a:cs typeface="Times New Roman" panose="02020603050405020304" pitchFamily="18" charset="0"/>
              </a:rPr>
              <a:t>( line != null </a:t>
            </a: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dest.write</a:t>
            </a:r>
            <a:r>
              <a:rPr lang="en-US" altLang="zh-CN" sz="2000" b="1" dirty="0">
                <a:solidFill>
                  <a:srgbClr val="0000FF"/>
                </a:solidFill>
                <a:latin typeface="Times New Roman" panose="02020603050405020304" pitchFamily="18" charset="0"/>
                <a:cs typeface="Times New Roman" panose="02020603050405020304" pitchFamily="18" charset="0"/>
              </a:rPr>
              <a:t>(line);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dest.newLine</a:t>
            </a: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line = </a:t>
            </a:r>
            <a:r>
              <a:rPr lang="en-US" altLang="zh-CN" sz="2000" b="1" dirty="0" err="1">
                <a:solidFill>
                  <a:srgbClr val="FF0000"/>
                </a:solidFill>
                <a:latin typeface="Times New Roman" panose="02020603050405020304" pitchFamily="18" charset="0"/>
                <a:cs typeface="Times New Roman" panose="02020603050405020304" pitchFamily="18" charset="0"/>
              </a:rPr>
              <a:t>source.readLine</a:t>
            </a:r>
            <a:r>
              <a:rPr lang="en-US" altLang="zh-CN" sz="2000" b="1" dirty="0">
                <a:solidFill>
                  <a:srgbClr val="FF0000"/>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catch ( </a:t>
            </a:r>
            <a:r>
              <a:rPr lang="en-US" altLang="zh-CN" sz="2000" b="1" dirty="0" err="1">
                <a:latin typeface="Times New Roman" panose="02020603050405020304" pitchFamily="18" charset="0"/>
                <a:cs typeface="Times New Roman" panose="02020603050405020304" pitchFamily="18" charset="0"/>
              </a:rPr>
              <a:t>IOException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iox</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("Problem reading or writing"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return false;</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return true;</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endParaRPr lang="zh-CN" altLang="en-US" smtClean="0">
              <a:ea typeface="宋体" panose="02010600030101010101" pitchFamily="2" charset="-122"/>
            </a:endParaRPr>
          </a:p>
        </p:txBody>
      </p:sp>
      <p:sp>
        <p:nvSpPr>
          <p:cNvPr id="87043"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87044" name="Rectangle 3"/>
          <p:cNvSpPr txBox="1">
            <a:spLocks noChangeArrowheads="1"/>
          </p:cNvSpPr>
          <p:nvPr/>
        </p:nvSpPr>
        <p:spPr bwMode="auto">
          <a:xfrm>
            <a:off x="395288" y="333375"/>
            <a:ext cx="8353425" cy="616426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private boolean closeFiles()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boolean retVal=true;</a:t>
            </a:r>
          </a:p>
          <a:p>
            <a:pPr marL="0" lvl="1">
              <a:buClr>
                <a:schemeClr val="accent2"/>
              </a:buClr>
              <a:buSzPct val="70000"/>
            </a:pPr>
            <a:r>
              <a:rPr lang="en-US" altLang="zh-CN" sz="2000" b="1">
                <a:solidFill>
                  <a:srgbClr val="0000FF"/>
                </a:solidFill>
                <a:latin typeface="Times New Roman" panose="02020603050405020304" pitchFamily="18" charset="0"/>
                <a:cs typeface="Times New Roman" panose="02020603050405020304" pitchFamily="18" charset="0"/>
              </a:rPr>
              <a:t>     try {  </a:t>
            </a:r>
            <a:r>
              <a:rPr lang="en-US" altLang="zh-CN" sz="2000" b="1">
                <a:solidFill>
                  <a:srgbClr val="FF0000"/>
                </a:solidFill>
                <a:latin typeface="Times New Roman" panose="02020603050405020304" pitchFamily="18" charset="0"/>
                <a:cs typeface="Times New Roman" panose="02020603050405020304" pitchFamily="18" charset="0"/>
              </a:rPr>
              <a:t>source.close()</a:t>
            </a:r>
            <a:r>
              <a:rPr lang="en-US" altLang="zh-CN" sz="2000" b="1">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solidFill>
                  <a:srgbClr val="0000FF"/>
                </a:solidFill>
                <a:latin typeface="Times New Roman" panose="02020603050405020304" pitchFamily="18" charset="0"/>
                <a:cs typeface="Times New Roman" panose="02020603050405020304" pitchFamily="18" charset="0"/>
              </a:rPr>
              <a:t>     catch ( IOException iox ) {</a:t>
            </a:r>
          </a:p>
          <a:p>
            <a:pPr marL="0" lvl="1">
              <a:buClr>
                <a:schemeClr val="accent2"/>
              </a:buClr>
              <a:buSzPct val="70000"/>
            </a:pPr>
            <a:r>
              <a:rPr lang="en-US" altLang="zh-CN" sz="2000" b="1">
                <a:solidFill>
                  <a:srgbClr val="0000FF"/>
                </a:solidFill>
                <a:latin typeface="Times New Roman" panose="02020603050405020304" pitchFamily="18" charset="0"/>
                <a:cs typeface="Times New Roman" panose="02020603050405020304" pitchFamily="18" charset="0"/>
              </a:rPr>
              <a:t>    	    System.out.println("Problem closing " + sourceName );</a:t>
            </a:r>
          </a:p>
          <a:p>
            <a:pPr marL="0" lvl="1">
              <a:buClr>
                <a:schemeClr val="accent2"/>
              </a:buClr>
              <a:buSzPct val="70000"/>
            </a:pPr>
            <a:r>
              <a:rPr lang="en-US" altLang="zh-CN" sz="2000" b="1">
                <a:solidFill>
                  <a:srgbClr val="0000FF"/>
                </a:solidFill>
                <a:latin typeface="Times New Roman" panose="02020603050405020304" pitchFamily="18" charset="0"/>
                <a:cs typeface="Times New Roman" panose="02020603050405020304" pitchFamily="18" charset="0"/>
              </a:rPr>
              <a:t>                  retVal = false;</a:t>
            </a:r>
          </a:p>
          <a:p>
            <a:pPr marL="0" lvl="1">
              <a:buClr>
                <a:schemeClr val="accent2"/>
              </a:buClr>
              <a:buSzPct val="70000"/>
            </a:pPr>
            <a:r>
              <a:rPr lang="en-US" altLang="zh-CN" sz="2000" b="1">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solidFill>
                  <a:srgbClr val="009900"/>
                </a:solidFill>
                <a:latin typeface="Times New Roman" panose="02020603050405020304" pitchFamily="18" charset="0"/>
                <a:cs typeface="Times New Roman" panose="02020603050405020304" pitchFamily="18" charset="0"/>
              </a:rPr>
              <a:t>      try {  </a:t>
            </a:r>
            <a:r>
              <a:rPr lang="en-US" altLang="zh-CN" sz="2000" b="1">
                <a:solidFill>
                  <a:srgbClr val="FF0000"/>
                </a:solidFill>
                <a:latin typeface="Times New Roman" panose="02020603050405020304" pitchFamily="18" charset="0"/>
                <a:cs typeface="Times New Roman" panose="02020603050405020304" pitchFamily="18" charset="0"/>
              </a:rPr>
              <a:t>dest.close()</a:t>
            </a:r>
            <a:r>
              <a:rPr lang="en-US" altLang="zh-CN" sz="2000" b="1">
                <a:solidFill>
                  <a:srgbClr val="009900"/>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solidFill>
                  <a:srgbClr val="009900"/>
                </a:solidFill>
                <a:latin typeface="Times New Roman" panose="02020603050405020304" pitchFamily="18" charset="0"/>
                <a:cs typeface="Times New Roman" panose="02020603050405020304" pitchFamily="18" charset="0"/>
              </a:rPr>
              <a:t>      catch ( IOException iox ) {</a:t>
            </a:r>
          </a:p>
          <a:p>
            <a:pPr marL="0" lvl="1">
              <a:buClr>
                <a:schemeClr val="accent2"/>
              </a:buClr>
              <a:buSzPct val="70000"/>
            </a:pPr>
            <a:r>
              <a:rPr lang="en-US" altLang="zh-CN" sz="2000" b="1">
                <a:solidFill>
                  <a:srgbClr val="009900"/>
                </a:solidFill>
                <a:latin typeface="Times New Roman" panose="02020603050405020304" pitchFamily="18" charset="0"/>
                <a:cs typeface="Times New Roman" panose="02020603050405020304" pitchFamily="18" charset="0"/>
              </a:rPr>
              <a:t>    	     System.out.println("Problem closing " + destName );</a:t>
            </a:r>
          </a:p>
          <a:p>
            <a:pPr marL="0" lvl="1">
              <a:buClr>
                <a:schemeClr val="accent2"/>
              </a:buClr>
              <a:buSzPct val="70000"/>
            </a:pPr>
            <a:r>
              <a:rPr lang="en-US" altLang="zh-CN" sz="2000" b="1">
                <a:solidFill>
                  <a:srgbClr val="009900"/>
                </a:solidFill>
                <a:latin typeface="Times New Roman" panose="02020603050405020304" pitchFamily="18" charset="0"/>
                <a:cs typeface="Times New Roman" panose="02020603050405020304" pitchFamily="18" charset="0"/>
              </a:rPr>
              <a:t>                   retVal = false;</a:t>
            </a:r>
          </a:p>
          <a:p>
            <a:pPr marL="0" lvl="1">
              <a:buClr>
                <a:schemeClr val="accent2"/>
              </a:buClr>
              <a:buSzPct val="70000"/>
            </a:pPr>
            <a:r>
              <a:rPr lang="en-US" altLang="zh-CN" sz="2000" b="1">
                <a:solidFill>
                  <a:srgbClr val="009900"/>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return retVal;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public boolean copy(String src, String dst )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sourceName = src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destName   = dst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return </a:t>
            </a:r>
            <a:r>
              <a:rPr lang="en-US" altLang="zh-CN" sz="2000" b="1">
                <a:solidFill>
                  <a:srgbClr val="FF0000"/>
                </a:solidFill>
                <a:latin typeface="Times New Roman" panose="02020603050405020304" pitchFamily="18" charset="0"/>
                <a:cs typeface="Times New Roman" panose="02020603050405020304" pitchFamily="18" charset="0"/>
              </a:rPr>
              <a:t>openFiles() </a:t>
            </a:r>
            <a:r>
              <a:rPr lang="en-US" altLang="zh-CN" sz="2000" b="1">
                <a:latin typeface="Times New Roman" panose="02020603050405020304" pitchFamily="18" charset="0"/>
                <a:cs typeface="Times New Roman" panose="02020603050405020304" pitchFamily="18" charset="0"/>
              </a:rPr>
              <a:t>&amp;&amp; </a:t>
            </a:r>
            <a:r>
              <a:rPr lang="en-US" altLang="zh-CN" sz="2000" b="1">
                <a:solidFill>
                  <a:srgbClr val="FF0000"/>
                </a:solidFill>
                <a:latin typeface="Times New Roman" panose="02020603050405020304" pitchFamily="18" charset="0"/>
                <a:cs typeface="Times New Roman" panose="02020603050405020304" pitchFamily="18" charset="0"/>
              </a:rPr>
              <a:t>copyFiles() </a:t>
            </a:r>
            <a:r>
              <a:rPr lang="en-US" altLang="zh-CN" sz="2000" b="1">
                <a:latin typeface="Times New Roman" panose="02020603050405020304" pitchFamily="18" charset="0"/>
                <a:cs typeface="Times New Roman" panose="02020603050405020304" pitchFamily="18" charset="0"/>
              </a:rPr>
              <a:t>&amp;&amp; </a:t>
            </a:r>
            <a:r>
              <a:rPr lang="en-US" altLang="zh-CN" sz="2000" b="1">
                <a:solidFill>
                  <a:srgbClr val="FF0000"/>
                </a:solidFill>
                <a:latin typeface="Times New Roman" panose="02020603050405020304" pitchFamily="18" charset="0"/>
                <a:cs typeface="Times New Roman" panose="02020603050405020304" pitchFamily="18" charset="0"/>
              </a:rPr>
              <a:t>closeFiles()</a:t>
            </a:r>
            <a:r>
              <a:rPr lang="en-US" altLang="zh-CN" sz="2000" b="1">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endParaRPr lang="zh-CN" altLang="en-US" smtClean="0">
              <a:ea typeface="宋体" panose="02010600030101010101" pitchFamily="2" charset="-122"/>
            </a:endParaRPr>
          </a:p>
        </p:txBody>
      </p:sp>
      <p:sp>
        <p:nvSpPr>
          <p:cNvPr id="88067"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88068" name="Rectangle 3"/>
          <p:cNvSpPr txBox="1">
            <a:spLocks noChangeArrowheads="1"/>
          </p:cNvSpPr>
          <p:nvPr/>
        </p:nvSpPr>
        <p:spPr bwMode="auto">
          <a:xfrm>
            <a:off x="395288" y="333375"/>
            <a:ext cx="8353425" cy="259080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public class </a:t>
            </a:r>
            <a:r>
              <a:rPr lang="en-US" altLang="zh-CN" sz="2000" b="1"/>
              <a:t>CopyFileEx </a:t>
            </a:r>
            <a:r>
              <a:rPr lang="en-US" altLang="zh-CN" sz="2000" b="1">
                <a:latin typeface="Times New Roman" panose="02020603050405020304" pitchFamily="18" charset="0"/>
                <a:cs typeface="Times New Roman" panose="02020603050405020304" pitchFamily="18" charset="0"/>
              </a:rPr>
              <a:t>   //</a:t>
            </a:r>
            <a:r>
              <a:rPr lang="zh-CN" altLang="en-US" sz="2000" b="1">
                <a:latin typeface="Times New Roman" panose="02020603050405020304" pitchFamily="18" charset="0"/>
                <a:cs typeface="Times New Roman" panose="02020603050405020304" pitchFamily="18" charset="0"/>
              </a:rPr>
              <a:t>一个文件中只能有一个公有类</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public static void main ( String[] args )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if ( args.length == 2 )  </a:t>
            </a:r>
          </a:p>
          <a:p>
            <a:pPr marL="0" lvl="1">
              <a:buClr>
                <a:schemeClr val="accent2"/>
              </a:buClr>
              <a:buSzPct val="70000"/>
            </a:pPr>
            <a:r>
              <a:rPr lang="en-US" altLang="zh-CN" sz="2000" b="1">
                <a:solidFill>
                  <a:srgbClr val="FF0000"/>
                </a:solidFill>
                <a:latin typeface="Times New Roman" panose="02020603050405020304" pitchFamily="18" charset="0"/>
                <a:cs typeface="Times New Roman" panose="02020603050405020304" pitchFamily="18" charset="0"/>
              </a:rPr>
              <a:t>                       new CopyMaker().copy(args[0], args[1]);</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else   System.out.println("Please Enter File names");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a:t>
            </a:r>
          </a:p>
        </p:txBody>
      </p:sp>
      <p:sp>
        <p:nvSpPr>
          <p:cNvPr id="88069" name="内容占位符 2"/>
          <p:cNvSpPr txBox="1">
            <a:spLocks/>
          </p:cNvSpPr>
          <p:nvPr/>
        </p:nvSpPr>
        <p:spPr bwMode="auto">
          <a:xfrm>
            <a:off x="468313" y="2997200"/>
            <a:ext cx="82296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692150" indent="-347663" eaLnBrk="0" hangingPunct="0">
              <a:defRPr>
                <a:solidFill>
                  <a:schemeClr val="tx1"/>
                </a:solidFill>
                <a:latin typeface="Arial" panose="020B0604020202020204" pitchFamily="34" charset="0"/>
                <a:ea typeface="宋体" panose="02010600030101010101" pitchFamily="2" charset="-122"/>
              </a:defRPr>
            </a:lvl2pPr>
            <a:lvl3pPr marL="987425" indent="-293688"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buClr>
                <a:schemeClr val="tx2"/>
              </a:buClr>
              <a:buSzPct val="70000"/>
              <a:buFont typeface="Wingdings" panose="05000000000000000000" pitchFamily="2" charset="2"/>
              <a:buChar char="n"/>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此文件</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CopyFileEx.java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编译后生成</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CopyFileEx.class</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CopyMaker.class</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两个字节码文件</a:t>
            </a:r>
          </a:p>
          <a:p>
            <a:pPr>
              <a:lnSpc>
                <a:spcPct val="130000"/>
              </a:lnSpc>
              <a:spcBef>
                <a:spcPct val="20000"/>
              </a:spcBef>
              <a:buClr>
                <a:schemeClr val="tx2"/>
              </a:buClr>
              <a:buSzPct val="70000"/>
              <a:buFont typeface="Wingdings" panose="05000000000000000000" pitchFamily="2" charset="2"/>
              <a:buChar char="n"/>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运行结果</a:t>
            </a:r>
          </a:p>
          <a:p>
            <a:pPr lvl="1">
              <a:lnSpc>
                <a:spcPct val="130000"/>
              </a:lnSpc>
              <a:spcBef>
                <a:spcPct val="20000"/>
              </a:spcBef>
              <a:buClr>
                <a:schemeClr val="accent2"/>
              </a:buClr>
              <a:buSzPct val="700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在命令行方式下执行如下命令</a:t>
            </a:r>
          </a:p>
          <a:p>
            <a:pPr lvl="2">
              <a:lnSpc>
                <a:spcPct val="130000"/>
              </a:lnSpc>
              <a:spcBef>
                <a:spcPct val="20000"/>
              </a:spcBef>
              <a:buClr>
                <a:schemeClr val="tx2"/>
              </a:buClr>
              <a:buSzPct val="70000"/>
              <a:buFont typeface="Wingdings" panose="05000000000000000000" pitchFamily="2" charset="2"/>
              <a:buNone/>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java </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CopyFileEx</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c:\Hello.txt  c:\CopyHello.txt</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spcBef>
                <a:spcPct val="20000"/>
              </a:spcBef>
              <a:buClr>
                <a:schemeClr val="accent2"/>
              </a:buClr>
              <a:buSzPct val="700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则在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盘根目录下会出现</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CopyHello.txt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文件，内容与</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Hello.txt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完全相同</a:t>
            </a:r>
          </a:p>
          <a:p>
            <a:pPr>
              <a:spcBef>
                <a:spcPct val="20000"/>
              </a:spcBef>
              <a:buClr>
                <a:schemeClr val="tx2"/>
              </a:buClr>
              <a:buSzPct val="70000"/>
              <a:buFont typeface="Wingdings" panose="05000000000000000000" pitchFamily="2" charset="2"/>
              <a:buChar char="n"/>
            </a:pPr>
            <a:endParaRPr lang="zh-CN" altLang="en-US" sz="28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260648"/>
            <a:ext cx="6858000" cy="648419"/>
          </a:xfrm>
        </p:spPr>
        <p:txBody>
          <a:bodyPr/>
          <a:lstStyle/>
          <a:p>
            <a:pPr marL="838200" indent="-83820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第六章 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输出流和文件</a:t>
            </a:r>
          </a:p>
        </p:txBody>
      </p:sp>
      <p:sp>
        <p:nvSpPr>
          <p:cNvPr id="66563" name="Rectangle 3"/>
          <p:cNvSpPr>
            <a:spLocks noGrp="1" noChangeArrowheads="1"/>
          </p:cNvSpPr>
          <p:nvPr>
            <p:ph idx="1"/>
          </p:nvPr>
        </p:nvSpPr>
        <p:spPr>
          <a:xfrm>
            <a:off x="609600" y="1295400"/>
            <a:ext cx="7467600" cy="5257800"/>
          </a:xfrm>
        </p:spPr>
        <p:txBody>
          <a:bodyPr/>
          <a:lstStyle/>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6.1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a:t>
            </a:r>
          </a:p>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6.2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文件读写</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ea typeface="黑体" panose="02010609060101010101" pitchFamily="49" charset="-122"/>
                <a:cs typeface="Times New Roman" panose="02020603050405020304" pitchFamily="18" charset="0"/>
              </a:rPr>
              <a:t>写文本文件</a:t>
            </a:r>
          </a:p>
          <a:p>
            <a:pPr lvl="1" eaLnBrk="1" hangingPunct="1"/>
            <a:r>
              <a:rPr lang="zh-CN" altLang="en-US" b="0" dirty="0" smtClean="0">
                <a:ea typeface="黑体" panose="02010609060101010101" pitchFamily="49" charset="-122"/>
                <a:cs typeface="Times New Roman" panose="02020603050405020304" pitchFamily="18" charset="0"/>
              </a:rPr>
              <a:t>读文本文件</a:t>
            </a:r>
          </a:p>
          <a:p>
            <a:pPr lvl="1" eaLnBrk="1" hangingPunct="1"/>
            <a:r>
              <a:rPr lang="zh-CN" altLang="en-US" b="0" dirty="0" smtClean="0">
                <a:solidFill>
                  <a:srgbClr val="FF0000"/>
                </a:solidFill>
                <a:ea typeface="黑体" panose="02010609060101010101" pitchFamily="49" charset="-122"/>
                <a:cs typeface="Times New Roman" panose="02020603050405020304" pitchFamily="18" charset="0"/>
              </a:rPr>
              <a:t>写二进制文件</a:t>
            </a:r>
          </a:p>
          <a:p>
            <a:pPr lvl="1" eaLnBrk="1" hangingPunct="1"/>
            <a:r>
              <a:rPr lang="zh-CN" altLang="en-US" b="0" dirty="0" smtClean="0">
                <a:ea typeface="黑体" panose="02010609060101010101" pitchFamily="49" charset="-122"/>
                <a:cs typeface="Times New Roman" panose="02020603050405020304" pitchFamily="18" charset="0"/>
              </a:rPr>
              <a:t>读二进制文件</a:t>
            </a:r>
          </a:p>
          <a:p>
            <a:pPr lvl="1" eaLnBrk="1" hangingPunct="1"/>
            <a:r>
              <a:rPr lang="en-US" altLang="zh-CN" b="0" dirty="0" smtClean="0">
                <a:ea typeface="黑体" panose="02010609060101010101" pitchFamily="49" charset="-122"/>
                <a:cs typeface="Times New Roman" panose="02020603050405020304" pitchFamily="18" charset="0"/>
              </a:rPr>
              <a:t>File</a:t>
            </a:r>
            <a:r>
              <a:rPr lang="zh-CN" altLang="en-US" b="0" dirty="0" smtClean="0">
                <a:ea typeface="黑体" panose="02010609060101010101" pitchFamily="49" charset="-122"/>
                <a:cs typeface="Times New Roman" panose="02020603050405020304" pitchFamily="18" charset="0"/>
              </a:rPr>
              <a:t>类</a:t>
            </a:r>
          </a:p>
          <a:p>
            <a:pPr lvl="1" eaLnBrk="1" hangingPunct="1"/>
            <a:r>
              <a:rPr lang="zh-CN" altLang="en-US" b="0" dirty="0" smtClean="0">
                <a:ea typeface="黑体" panose="02010609060101010101" pitchFamily="49" charset="-122"/>
                <a:cs typeface="Times New Roman" panose="02020603050405020304" pitchFamily="18" charset="0"/>
              </a:rPr>
              <a:t>对象序列化</a:t>
            </a:r>
          </a:p>
          <a:p>
            <a:pPr lvl="1" eaLnBrk="1" hangingPunct="1"/>
            <a:r>
              <a:rPr lang="zh-CN" altLang="en-US" b="0" dirty="0" smtClean="0">
                <a:ea typeface="黑体" panose="02010609060101010101" pitchFamily="49" charset="-122"/>
                <a:cs typeface="Times New Roman" panose="02020603050405020304" pitchFamily="18" charset="0"/>
              </a:rPr>
              <a:t>随机文件读写</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4643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写二进制文件</a:t>
            </a:r>
          </a:p>
        </p:txBody>
      </p:sp>
      <p:sp>
        <p:nvSpPr>
          <p:cNvPr id="90115" name="内容占位符 2"/>
          <p:cNvSpPr>
            <a:spLocks noGrp="1"/>
          </p:cNvSpPr>
          <p:nvPr>
            <p:ph idx="1"/>
          </p:nvPr>
        </p:nvSpPr>
        <p:spPr/>
        <p:txBody>
          <a:bodyPr/>
          <a:lstStyle/>
          <a:p>
            <a:pPr>
              <a:lnSpc>
                <a:spcPct val="90000"/>
              </a:lnSpc>
            </a:pPr>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本节知识点</a:t>
            </a:r>
          </a:p>
          <a:p>
            <a:pPr lvl="1">
              <a:lnSpc>
                <a:spcPct val="90000"/>
              </a:lnSpc>
            </a:pPr>
            <a:r>
              <a:rPr lang="zh-CN" altLang="en-GB" b="0" dirty="0" smtClean="0">
                <a:ea typeface="黑体" panose="02010609060101010101" pitchFamily="49" charset="-122"/>
                <a:cs typeface="Times New Roman" panose="02020603050405020304" pitchFamily="18" charset="0"/>
              </a:rPr>
              <a:t>二进制文件 </a:t>
            </a:r>
          </a:p>
          <a:p>
            <a:pPr lvl="1">
              <a:lnSpc>
                <a:spcPct val="90000"/>
              </a:lnSpc>
            </a:pPr>
            <a:r>
              <a:rPr lang="en-GB" altLang="zh-CN" b="0" dirty="0" err="1" smtClean="0">
                <a:ea typeface="黑体" panose="02010609060101010101" pitchFamily="49" charset="-122"/>
                <a:cs typeface="Times New Roman" panose="02020603050405020304" pitchFamily="18" charset="0"/>
              </a:rPr>
              <a:t>OutputStream</a:t>
            </a:r>
            <a:r>
              <a:rPr lang="en-GB" altLang="zh-CN" b="0" dirty="0" smtClean="0">
                <a:ea typeface="黑体" panose="02010609060101010101" pitchFamily="49" charset="-122"/>
                <a:cs typeface="Times New Roman" panose="02020603050405020304" pitchFamily="18" charset="0"/>
              </a:rPr>
              <a:t> </a:t>
            </a:r>
          </a:p>
          <a:p>
            <a:pPr lvl="1">
              <a:lnSpc>
                <a:spcPct val="90000"/>
              </a:lnSpc>
            </a:pPr>
            <a:r>
              <a:rPr lang="en-GB" altLang="zh-CN" b="0" dirty="0" err="1" smtClean="0">
                <a:ea typeface="黑体" panose="02010609060101010101" pitchFamily="49" charset="-122"/>
                <a:cs typeface="Times New Roman" panose="02020603050405020304" pitchFamily="18" charset="0"/>
              </a:rPr>
              <a:t>FileOutputStream</a:t>
            </a:r>
            <a:r>
              <a:rPr lang="en-GB" altLang="zh-CN" b="0" dirty="0" smtClean="0">
                <a:ea typeface="黑体" panose="02010609060101010101" pitchFamily="49" charset="-122"/>
                <a:cs typeface="Times New Roman" panose="02020603050405020304" pitchFamily="18" charset="0"/>
              </a:rPr>
              <a:t> </a:t>
            </a:r>
          </a:p>
          <a:p>
            <a:pPr lvl="1">
              <a:lnSpc>
                <a:spcPct val="90000"/>
              </a:lnSpc>
            </a:pPr>
            <a:r>
              <a:rPr lang="en-GB" altLang="zh-CN" b="0" dirty="0" err="1" smtClean="0">
                <a:ea typeface="黑体" panose="02010609060101010101" pitchFamily="49" charset="-122"/>
                <a:cs typeface="Times New Roman" panose="02020603050405020304" pitchFamily="18" charset="0"/>
              </a:rPr>
              <a:t>BufferedOutputStream</a:t>
            </a:r>
            <a:r>
              <a:rPr lang="en-GB" altLang="zh-CN" b="0" dirty="0" smtClean="0">
                <a:ea typeface="黑体" panose="02010609060101010101" pitchFamily="49" charset="-122"/>
                <a:cs typeface="Times New Roman" panose="02020603050405020304" pitchFamily="18" charset="0"/>
              </a:rPr>
              <a:t> </a:t>
            </a:r>
          </a:p>
          <a:p>
            <a:pPr lvl="1">
              <a:lnSpc>
                <a:spcPct val="90000"/>
              </a:lnSpc>
            </a:pPr>
            <a:r>
              <a:rPr lang="en-GB" altLang="zh-CN" b="0" dirty="0" err="1" smtClean="0">
                <a:ea typeface="黑体" panose="02010609060101010101" pitchFamily="49" charset="-122"/>
                <a:cs typeface="Times New Roman" panose="02020603050405020304" pitchFamily="18" charset="0"/>
              </a:rPr>
              <a:t>DataOutputStream</a:t>
            </a:r>
            <a:r>
              <a:rPr lang="en-GB" altLang="zh-CN" b="0" dirty="0" smtClean="0">
                <a:ea typeface="黑体" panose="02010609060101010101" pitchFamily="49" charset="-122"/>
                <a:cs typeface="Times New Roman" panose="02020603050405020304" pitchFamily="18" charset="0"/>
              </a:rPr>
              <a:t> </a:t>
            </a:r>
          </a:p>
          <a:p>
            <a:pPr lvl="2">
              <a:lnSpc>
                <a:spcPct val="90000"/>
              </a:lnSpc>
            </a:pPr>
            <a:r>
              <a:rPr lang="en-GB" altLang="zh-CN" sz="2400" dirty="0" err="1" smtClean="0">
                <a:latin typeface="Times New Roman" panose="02020603050405020304" pitchFamily="18" charset="0"/>
                <a:ea typeface="黑体" panose="02010609060101010101" pitchFamily="49" charset="-122"/>
                <a:cs typeface="Times New Roman" panose="02020603050405020304" pitchFamily="18" charset="0"/>
              </a:rPr>
              <a:t>writeInt</a:t>
            </a: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p>
          <a:p>
            <a:pPr lvl="2">
              <a:lnSpc>
                <a:spcPct val="90000"/>
              </a:lnSpc>
            </a:pPr>
            <a:r>
              <a:rPr lang="en-GB" altLang="zh-CN" sz="2400" dirty="0" err="1" smtClean="0">
                <a:latin typeface="Times New Roman" panose="02020603050405020304" pitchFamily="18" charset="0"/>
                <a:ea typeface="黑体" panose="02010609060101010101" pitchFamily="49" charset="-122"/>
                <a:cs typeface="Times New Roman" panose="02020603050405020304" pitchFamily="18" charset="0"/>
              </a:rPr>
              <a:t>writeDouble</a:t>
            </a: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p>
          <a:p>
            <a:pPr lvl="2">
              <a:lnSpc>
                <a:spcPct val="90000"/>
              </a:lnSpc>
            </a:pPr>
            <a:r>
              <a:rPr lang="en-GB" altLang="zh-CN" sz="2400" dirty="0" err="1" smtClean="0">
                <a:latin typeface="Times New Roman" panose="02020603050405020304" pitchFamily="18" charset="0"/>
                <a:ea typeface="黑体" panose="02010609060101010101" pitchFamily="49" charset="-122"/>
                <a:cs typeface="Times New Roman" panose="02020603050405020304" pitchFamily="18" charset="0"/>
              </a:rPr>
              <a:t>writeBytes</a:t>
            </a: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 写二进制文件</a:t>
            </a:r>
            <a:endParaRPr lang="zh-CN" altLang="en-US" dirty="0" smtClean="0">
              <a:ea typeface="宋体" panose="02010600030101010101" pitchFamily="2" charset="-122"/>
              <a:cs typeface="Times New Roman" panose="02020603050405020304" pitchFamily="18" charset="0"/>
            </a:endParaRPr>
          </a:p>
        </p:txBody>
      </p:sp>
      <p:sp>
        <p:nvSpPr>
          <p:cNvPr id="91139"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二进制文件</a:t>
            </a:r>
          </a:p>
          <a:p>
            <a:pPr lvl="1"/>
            <a:r>
              <a:rPr lang="zh-CN" altLang="en-US" b="0" dirty="0" smtClean="0">
                <a:ea typeface="黑体" panose="02010609060101010101" pitchFamily="49" charset="-122"/>
                <a:cs typeface="Times New Roman" panose="02020603050405020304" pitchFamily="18" charset="0"/>
              </a:rPr>
              <a:t>原则上讲，所有文件都是由8位的字节组成的</a:t>
            </a:r>
          </a:p>
          <a:p>
            <a:pPr lvl="1"/>
            <a:r>
              <a:rPr lang="zh-CN" altLang="en-US" b="0" dirty="0" smtClean="0">
                <a:ea typeface="黑体" panose="02010609060101010101" pitchFamily="49" charset="-122"/>
                <a:cs typeface="Times New Roman" panose="02020603050405020304" pitchFamily="18" charset="0"/>
              </a:rPr>
              <a:t>如果文件字节中的内容应被解释为字符，则文件被称为文本文件；</a:t>
            </a:r>
            <a:endParaRPr lang="en-US" altLang="zh-CN" b="0" dirty="0" smtClean="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如果被解释为其它含义，则文件被称为二进制文件</a:t>
            </a:r>
          </a:p>
          <a:p>
            <a:pPr lvl="1"/>
            <a:r>
              <a:rPr lang="zh-CN" altLang="en-US" b="0" dirty="0" smtClean="0">
                <a:ea typeface="黑体" panose="02010609060101010101" pitchFamily="49" charset="-122"/>
                <a:cs typeface="Times New Roman" panose="02020603050405020304" pitchFamily="18" charset="0"/>
              </a:rPr>
              <a:t>例如文字处理程序，例如字处理软件</a:t>
            </a:r>
            <a:r>
              <a:rPr lang="en-US" altLang="zh-CN" b="0" dirty="0" smtClean="0">
                <a:ea typeface="黑体" panose="02010609060101010101" pitchFamily="49" charset="-122"/>
                <a:cs typeface="Times New Roman" panose="02020603050405020304" pitchFamily="18" charset="0"/>
              </a:rPr>
              <a:t>Word</a:t>
            </a:r>
            <a:r>
              <a:rPr lang="zh-CN" altLang="en-US" b="0" dirty="0" smtClean="0">
                <a:ea typeface="黑体" panose="02010609060101010101" pitchFamily="49" charset="-122"/>
                <a:cs typeface="Times New Roman" panose="02020603050405020304" pitchFamily="18" charset="0"/>
              </a:rPr>
              <a:t>产生的</a:t>
            </a:r>
            <a:r>
              <a:rPr lang="en-US" altLang="zh-CN" b="0" dirty="0" smtClean="0">
                <a:ea typeface="黑体" panose="02010609060101010101" pitchFamily="49" charset="-122"/>
                <a:cs typeface="Times New Roman" panose="02020603050405020304" pitchFamily="18" charset="0"/>
              </a:rPr>
              <a:t>doc</a:t>
            </a:r>
            <a:r>
              <a:rPr lang="zh-CN" altLang="en-US" b="0" dirty="0" smtClean="0">
                <a:ea typeface="黑体" panose="02010609060101010101" pitchFamily="49" charset="-122"/>
                <a:cs typeface="Times New Roman" panose="02020603050405020304" pitchFamily="18" charset="0"/>
              </a:rPr>
              <a:t>文件中，数据要被解释为字体、格式、图形和其他非字符信息。因此，这样的文件是二进制文件，不能用</a:t>
            </a:r>
            <a:r>
              <a:rPr lang="en-US" altLang="zh-CN" b="0" dirty="0" smtClean="0">
                <a:ea typeface="黑体" panose="02010609060101010101" pitchFamily="49" charset="-122"/>
                <a:cs typeface="Times New Roman" panose="02020603050405020304" pitchFamily="18" charset="0"/>
              </a:rPr>
              <a:t>Reader</a:t>
            </a:r>
            <a:r>
              <a:rPr lang="zh-CN" altLang="en-US" b="0" dirty="0" smtClean="0">
                <a:ea typeface="黑体" panose="02010609060101010101" pitchFamily="49" charset="-122"/>
                <a:cs typeface="Times New Roman" panose="02020603050405020304" pitchFamily="18" charset="0"/>
              </a:rPr>
              <a:t>流正确读取。</a:t>
            </a:r>
          </a:p>
          <a:p>
            <a:pPr>
              <a:lnSpc>
                <a:spcPct val="12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为什么需要二进制文件</a:t>
            </a:r>
          </a:p>
          <a:p>
            <a:pPr lvl="1"/>
            <a:r>
              <a:rPr lang="zh-CN" altLang="en-US" b="0" dirty="0" smtClean="0">
                <a:ea typeface="黑体" panose="02010609060101010101" pitchFamily="49" charset="-122"/>
                <a:cs typeface="Times New Roman" panose="02020603050405020304" pitchFamily="18" charset="0"/>
              </a:rPr>
              <a:t>输入输出更快</a:t>
            </a:r>
          </a:p>
          <a:p>
            <a:pPr lvl="1"/>
            <a:r>
              <a:rPr lang="zh-CN" altLang="en-US" b="0" dirty="0" smtClean="0">
                <a:ea typeface="黑体" panose="02010609060101010101" pitchFamily="49" charset="-122"/>
                <a:cs typeface="Times New Roman" panose="02020603050405020304" pitchFamily="18" charset="0"/>
              </a:rPr>
              <a:t>比文本文件小很多</a:t>
            </a:r>
          </a:p>
          <a:p>
            <a:pPr lvl="1"/>
            <a:r>
              <a:rPr lang="zh-CN" altLang="en-US" b="0" dirty="0" smtClean="0">
                <a:ea typeface="黑体" panose="02010609060101010101" pitchFamily="49" charset="-122"/>
                <a:cs typeface="Times New Roman" panose="02020603050405020304" pitchFamily="18" charset="0"/>
              </a:rPr>
              <a:t>有些数据不容易被表示为字符</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 写二进制文件</a:t>
            </a:r>
            <a:endParaRPr lang="zh-CN" altLang="en-US" dirty="0" smtClean="0">
              <a:ea typeface="宋体" panose="02010600030101010101" pitchFamily="2" charset="-122"/>
              <a:cs typeface="Times New Roman" panose="02020603050405020304" pitchFamily="18" charset="0"/>
            </a:endParaRPr>
          </a:p>
        </p:txBody>
      </p:sp>
      <p:sp>
        <p:nvSpPr>
          <p:cNvPr id="92163" name="内容占位符 2"/>
          <p:cNvSpPr>
            <a:spLocks noGrp="1"/>
          </p:cNvSpPr>
          <p:nvPr>
            <p:ph idx="1"/>
          </p:nvPr>
        </p:nvSpPr>
        <p:spPr/>
        <p:txBody>
          <a:bodyPr/>
          <a:lstStyle/>
          <a:p>
            <a:pPr>
              <a:lnSpc>
                <a:spcPct val="9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抽象类</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OutputStream</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zh-CN" altLang="en-US" b="0" dirty="0" smtClean="0">
                <a:solidFill>
                  <a:srgbClr val="0000FF"/>
                </a:solidFill>
                <a:ea typeface="黑体" panose="02010609060101010101" pitchFamily="49" charset="-122"/>
                <a:cs typeface="Times New Roman" panose="02020603050405020304" pitchFamily="18" charset="0"/>
              </a:rPr>
              <a:t>派生类</a:t>
            </a:r>
            <a:r>
              <a:rPr lang="en-US" altLang="zh-CN" b="0" dirty="0" err="1" smtClean="0">
                <a:solidFill>
                  <a:srgbClr val="0000FF"/>
                </a:solidFill>
                <a:ea typeface="黑体" panose="02010609060101010101" pitchFamily="49" charset="-122"/>
                <a:cs typeface="Times New Roman" panose="02020603050405020304" pitchFamily="18" charset="0"/>
              </a:rPr>
              <a:t>FileOutputStream</a:t>
            </a:r>
            <a:endParaRPr lang="zh-CN" altLang="en-US" b="0" dirty="0" smtClean="0">
              <a:solidFill>
                <a:srgbClr val="0000FF"/>
              </a:solidFill>
              <a:ea typeface="黑体" panose="02010609060101010101" pitchFamily="49" charset="-122"/>
              <a:cs typeface="Times New Roman" panose="02020603050405020304" pitchFamily="18" charset="0"/>
            </a:endParaRPr>
          </a:p>
          <a:p>
            <a:pPr lvl="2">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用于一般目的输出（非字符输出）</a:t>
            </a:r>
          </a:p>
          <a:p>
            <a:pPr lvl="2">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用于成组字节输出</a:t>
            </a:r>
          </a:p>
          <a:p>
            <a:pPr lvl="1">
              <a:lnSpc>
                <a:spcPct val="90000"/>
              </a:lnSpc>
            </a:pPr>
            <a:r>
              <a:rPr lang="zh-CN" altLang="en-US" b="0" dirty="0" smtClean="0">
                <a:solidFill>
                  <a:srgbClr val="0000FF"/>
                </a:solidFill>
                <a:ea typeface="黑体" panose="02010609060101010101" pitchFamily="49" charset="-122"/>
                <a:cs typeface="Times New Roman" panose="02020603050405020304" pitchFamily="18" charset="0"/>
              </a:rPr>
              <a:t>派生类</a:t>
            </a:r>
            <a:r>
              <a:rPr lang="en-US" altLang="zh-CN" b="0" dirty="0" err="1" smtClean="0">
                <a:solidFill>
                  <a:srgbClr val="0000FF"/>
                </a:solidFill>
                <a:ea typeface="黑体" panose="02010609060101010101" pitchFamily="49" charset="-122"/>
                <a:cs typeface="Times New Roman" panose="02020603050405020304" pitchFamily="18" charset="0"/>
              </a:rPr>
              <a:t>DataOutputStream</a:t>
            </a:r>
            <a:endParaRPr lang="zh-CN" altLang="en-US" b="0" dirty="0" smtClean="0">
              <a:solidFill>
                <a:srgbClr val="0000FF"/>
              </a:solidFill>
              <a:ea typeface="黑体" panose="02010609060101010101" pitchFamily="49" charset="-122"/>
              <a:cs typeface="Times New Roman" panose="02020603050405020304" pitchFamily="18" charset="0"/>
            </a:endParaRPr>
          </a:p>
          <a:p>
            <a:pPr lvl="2">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具有写各种基本数据类型的方法</a:t>
            </a:r>
          </a:p>
          <a:p>
            <a:pPr lvl="2">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将数据写到另一个输出流</a:t>
            </a:r>
          </a:p>
          <a:p>
            <a:pPr lvl="2">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它在所有的计算机平台上使用同样的数据格式</a:t>
            </a:r>
          </a:p>
          <a:p>
            <a:pPr lvl="2">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方法，可作为计数器，统计写入的字节数</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 写二进制文件</a:t>
            </a:r>
            <a:endParaRPr lang="zh-CN" altLang="en-US" dirty="0" smtClean="0">
              <a:ea typeface="宋体" panose="02010600030101010101" pitchFamily="2" charset="-122"/>
              <a:cs typeface="Times New Roman" panose="02020603050405020304" pitchFamily="18" charset="0"/>
            </a:endParaRPr>
          </a:p>
        </p:txBody>
      </p:sp>
      <p:sp>
        <p:nvSpPr>
          <p:cNvPr id="95235" name="内容占位符 2"/>
          <p:cNvSpPr>
            <a:spLocks noGrp="1"/>
          </p:cNvSpPr>
          <p:nvPr>
            <p:ph idx="1"/>
          </p:nvPr>
        </p:nvSpPr>
        <p:spPr/>
        <p:txBody>
          <a:bodyPr/>
          <a:lstStyle/>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将三个</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型数字255/0/－1写入数据文件</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data1.dat</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5236" name="Rectangle 3"/>
          <p:cNvSpPr txBox="1">
            <a:spLocks noChangeArrowheads="1"/>
          </p:cNvSpPr>
          <p:nvPr/>
        </p:nvSpPr>
        <p:spPr bwMode="auto">
          <a:xfrm>
            <a:off x="395288" y="1484313"/>
            <a:ext cx="8353425" cy="525780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a:t>
            </a:r>
            <a:r>
              <a:rPr lang="en-US" altLang="zh-CN" sz="2000" b="1" dirty="0" err="1">
                <a:latin typeface="Times New Roman" panose="02020603050405020304" pitchFamily="18" charset="0"/>
                <a:cs typeface="Times New Roman" panose="02020603050405020304" pitchFamily="18" charset="0"/>
              </a:rPr>
              <a:t>WriteByteFileEx</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 ( 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String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"c:/data1.dat"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value0  = 255, value1  = 0, value2 = -1;</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try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DataOutputStream</a:t>
            </a:r>
            <a:r>
              <a:rPr lang="en-US" altLang="zh-CN" sz="2000" b="1" dirty="0">
                <a:solidFill>
                  <a:srgbClr val="0000FF"/>
                </a:solidFill>
                <a:latin typeface="Times New Roman" panose="02020603050405020304" pitchFamily="18" charset="0"/>
                <a:cs typeface="Times New Roman" panose="02020603050405020304" pitchFamily="18" charset="0"/>
              </a:rPr>
              <a:t> out = new </a:t>
            </a:r>
            <a:r>
              <a:rPr lang="en-US" altLang="zh-CN" sz="2000" b="1" dirty="0" err="1">
                <a:solidFill>
                  <a:srgbClr val="0000FF"/>
                </a:solidFill>
                <a:latin typeface="Times New Roman" panose="02020603050405020304" pitchFamily="18" charset="0"/>
                <a:cs typeface="Times New Roman" panose="02020603050405020304" pitchFamily="18" charset="0"/>
              </a:rPr>
              <a:t>DataOutputStream</a:t>
            </a:r>
            <a:r>
              <a:rPr lang="en-US" altLang="zh-CN" sz="2000" b="1"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new </a:t>
            </a:r>
            <a:r>
              <a:rPr lang="en-US" altLang="zh-CN" sz="2000" b="1" dirty="0" err="1">
                <a:solidFill>
                  <a:srgbClr val="0000FF"/>
                </a:solidFill>
                <a:latin typeface="Times New Roman" panose="02020603050405020304" pitchFamily="18" charset="0"/>
                <a:cs typeface="Times New Roman" panose="02020603050405020304" pitchFamily="18" charset="0"/>
              </a:rPr>
              <a:t>FileOutputStream</a:t>
            </a: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fileName</a:t>
            </a:r>
            <a:r>
              <a:rPr lang="en-US" altLang="zh-CN" sz="2000" b="1" dirty="0">
                <a:solidFill>
                  <a:srgbClr val="0000FF"/>
                </a:solidFill>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a:t>
            </a:r>
            <a:r>
              <a:rPr lang="en-US" altLang="zh-CN" sz="2000" b="1" dirty="0" err="1">
                <a:solidFill>
                  <a:srgbClr val="FF0000"/>
                </a:solidFill>
                <a:latin typeface="Times New Roman" panose="02020603050405020304" pitchFamily="18" charset="0"/>
                <a:cs typeface="Times New Roman" panose="02020603050405020304" pitchFamily="18" charset="0"/>
              </a:rPr>
              <a:t>writeInt</a:t>
            </a:r>
            <a:r>
              <a:rPr lang="en-US" altLang="zh-CN" sz="2000" b="1" dirty="0">
                <a:latin typeface="Times New Roman" panose="02020603050405020304" pitchFamily="18" charset="0"/>
                <a:cs typeface="Times New Roman" panose="02020603050405020304" pitchFamily="18" charset="0"/>
              </a:rPr>
              <a:t>( value0 );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a:t>
            </a:r>
            <a:r>
              <a:rPr lang="en-US" altLang="zh-CN" sz="2000" b="1" dirty="0" err="1">
                <a:solidFill>
                  <a:srgbClr val="FF0000"/>
                </a:solidFill>
                <a:latin typeface="Times New Roman" panose="02020603050405020304" pitchFamily="18" charset="0"/>
                <a:cs typeface="Times New Roman" panose="02020603050405020304" pitchFamily="18" charset="0"/>
              </a:rPr>
              <a:t>writeInt</a:t>
            </a:r>
            <a:r>
              <a:rPr lang="en-US" altLang="zh-CN" sz="2000" b="1" dirty="0">
                <a:latin typeface="Times New Roman" panose="02020603050405020304" pitchFamily="18" charset="0"/>
                <a:cs typeface="Times New Roman" panose="02020603050405020304" pitchFamily="18" charset="0"/>
              </a:rPr>
              <a:t>( value1 );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a:t>
            </a:r>
            <a:r>
              <a:rPr lang="en-US" altLang="zh-CN" sz="2000" b="1" dirty="0" err="1">
                <a:solidFill>
                  <a:srgbClr val="FF0000"/>
                </a:solidFill>
                <a:latin typeface="Times New Roman" panose="02020603050405020304" pitchFamily="18" charset="0"/>
                <a:cs typeface="Times New Roman" panose="02020603050405020304" pitchFamily="18" charset="0"/>
              </a:rPr>
              <a:t>writeInt</a:t>
            </a:r>
            <a:r>
              <a:rPr lang="en-US" altLang="zh-CN" sz="2000" b="1" dirty="0">
                <a:latin typeface="Times New Roman" panose="02020603050405020304" pitchFamily="18" charset="0"/>
                <a:cs typeface="Times New Roman" panose="02020603050405020304" pitchFamily="18" charset="0"/>
              </a:rPr>
              <a:t>( value2 );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out.close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catch ( </a:t>
            </a:r>
            <a:r>
              <a:rPr lang="en-US" altLang="zh-CN" sz="2000" b="1" dirty="0" err="1">
                <a:latin typeface="Times New Roman" panose="02020603050405020304" pitchFamily="18" charset="0"/>
                <a:cs typeface="Times New Roman" panose="02020603050405020304" pitchFamily="18" charset="0"/>
              </a:rPr>
              <a:t>IOException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iox</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("Problem writing " +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6.1.1 I/O</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流的概念</a:t>
            </a:r>
            <a:endParaRPr lang="zh-CN" altLang="en-US" sz="3200" dirty="0" smtClean="0">
              <a:ea typeface="宋体" panose="02010600030101010101" pitchFamily="2" charset="-122"/>
              <a:cs typeface="Times New Roman" panose="02020603050405020304" pitchFamily="18" charset="0"/>
            </a:endParaRPr>
          </a:p>
        </p:txBody>
      </p:sp>
      <p:sp>
        <p:nvSpPr>
          <p:cNvPr id="48131" name="内容占位符 2"/>
          <p:cNvSpPr>
            <a:spLocks noGrp="1"/>
          </p:cNvSpPr>
          <p:nvPr>
            <p:ph idx="1"/>
          </p:nvPr>
        </p:nvSpPr>
        <p:spPr>
          <a:xfrm>
            <a:off x="468313" y="981075"/>
            <a:ext cx="8229600" cy="1295400"/>
          </a:xfrm>
        </p:spPr>
        <p:txBody>
          <a:bodyPr/>
          <a:lstStyle/>
          <a:p>
            <a:pPr>
              <a:lnSpc>
                <a:spcPct val="9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输入流</a:t>
            </a:r>
          </a:p>
          <a:p>
            <a:pPr lvl="1">
              <a:lnSpc>
                <a:spcPct val="90000"/>
              </a:lnSpc>
            </a:pPr>
            <a:r>
              <a:rPr lang="zh-CN" altLang="en-US" b="0" dirty="0" smtClean="0">
                <a:ea typeface="黑体" panose="02010609060101010101" pitchFamily="49" charset="-122"/>
                <a:cs typeface="Times New Roman" panose="02020603050405020304" pitchFamily="18" charset="0"/>
              </a:rPr>
              <a:t>为了从信息源获取信息，程序打开一个输入流，程序可从输入流读取信息</a:t>
            </a:r>
            <a:endParaRPr lang="zh-CN" altLang="en-US" sz="2800" b="0" dirty="0" smtClean="0">
              <a:ea typeface="黑体" panose="02010609060101010101" pitchFamily="49" charset="-122"/>
              <a:cs typeface="Times New Roman" panose="02020603050405020304" pitchFamily="18" charset="0"/>
            </a:endParaRPr>
          </a:p>
        </p:txBody>
      </p:sp>
      <p:sp>
        <p:nvSpPr>
          <p:cNvPr id="48132" name="内容占位符 2"/>
          <p:cNvSpPr txBox="1">
            <a:spLocks/>
          </p:cNvSpPr>
          <p:nvPr/>
        </p:nvSpPr>
        <p:spPr bwMode="auto">
          <a:xfrm>
            <a:off x="468313" y="4005263"/>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692150" indent="-347663"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tx2"/>
              </a:buClr>
              <a:buSzPct val="70000"/>
              <a:buFont typeface="Wingdings" panose="05000000000000000000" pitchFamily="2" charset="2"/>
              <a:buChar char="n"/>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输出流</a:t>
            </a:r>
          </a:p>
          <a:p>
            <a:pPr lvl="1">
              <a:lnSpc>
                <a:spcPct val="90000"/>
              </a:lnSpc>
              <a:spcBef>
                <a:spcPct val="20000"/>
              </a:spcBef>
              <a:buClr>
                <a:schemeClr val="accent2"/>
              </a:buClr>
              <a:buSzPct val="700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当程序需要向目标位置写信息时，便需要打开一个输出流，程序通过输出流向这个目标位置写信息</a:t>
            </a:r>
          </a:p>
        </p:txBody>
      </p:sp>
      <p:pic>
        <p:nvPicPr>
          <p:cNvPr id="481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300663"/>
            <a:ext cx="696912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349500"/>
            <a:ext cx="6969125"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 写二进制文件</a:t>
            </a:r>
            <a:endParaRPr lang="zh-CN" altLang="en-US" dirty="0" smtClean="0">
              <a:ea typeface="宋体" panose="02010600030101010101" pitchFamily="2" charset="-122"/>
              <a:cs typeface="Times New Roman" panose="02020603050405020304" pitchFamily="18" charset="0"/>
            </a:endParaRPr>
          </a:p>
        </p:txBody>
      </p:sp>
      <p:sp>
        <p:nvSpPr>
          <p:cNvPr id="96259" name="内容占位符 2"/>
          <p:cNvSpPr>
            <a:spLocks noGrp="1"/>
          </p:cNvSpPr>
          <p:nvPr>
            <p:ph idx="1"/>
          </p:nvPr>
        </p:nvSpPr>
        <p:spPr/>
        <p:txBody>
          <a:bodyPr/>
          <a:lstStyle/>
          <a:p>
            <a:pPr>
              <a:lnSpc>
                <a:spcPct val="90000"/>
              </a:lnSpc>
              <a:defRPr/>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运行结果</a:t>
            </a:r>
          </a:p>
          <a:p>
            <a:pPr lvl="1">
              <a:lnSpc>
                <a:spcPct val="90000"/>
              </a:lnSpc>
              <a:defRPr/>
            </a:pPr>
            <a:r>
              <a:rPr lang="zh-CN" altLang="en-US" b="0" dirty="0" smtClean="0">
                <a:ea typeface="黑体" panose="02010609060101010101" pitchFamily="49" charset="-122"/>
                <a:cs typeface="Times New Roman" panose="02020603050405020304" pitchFamily="18" charset="0"/>
              </a:rPr>
              <a:t>运行程序后，在</a:t>
            </a:r>
            <a:r>
              <a:rPr lang="en-US" altLang="zh-CN" b="0" dirty="0" smtClean="0">
                <a:ea typeface="黑体" panose="02010609060101010101" pitchFamily="49" charset="-122"/>
                <a:cs typeface="Times New Roman" panose="02020603050405020304" pitchFamily="18" charset="0"/>
              </a:rPr>
              <a:t>C</a:t>
            </a:r>
            <a:r>
              <a:rPr lang="zh-CN" altLang="en-US" b="0" dirty="0" smtClean="0">
                <a:ea typeface="黑体" panose="02010609060101010101" pitchFamily="49" charset="-122"/>
                <a:cs typeface="Times New Roman" panose="02020603050405020304" pitchFamily="18" charset="0"/>
              </a:rPr>
              <a:t>盘生成数据文件</a:t>
            </a:r>
            <a:r>
              <a:rPr lang="en-US" altLang="zh-CN" b="0" dirty="0" smtClean="0">
                <a:ea typeface="黑体" panose="02010609060101010101" pitchFamily="49" charset="-122"/>
                <a:cs typeface="Times New Roman" panose="02020603050405020304" pitchFamily="18" charset="0"/>
              </a:rPr>
              <a:t>data1.dat</a:t>
            </a:r>
          </a:p>
          <a:p>
            <a:pPr lvl="1">
              <a:lnSpc>
                <a:spcPct val="90000"/>
              </a:lnSpc>
              <a:defRPr/>
            </a:pPr>
            <a:r>
              <a:rPr lang="zh-CN" altLang="en-US" b="0" dirty="0" smtClean="0">
                <a:ea typeface="黑体" panose="02010609060101010101" pitchFamily="49" charset="-122"/>
                <a:cs typeface="Times New Roman" panose="02020603050405020304" pitchFamily="18" charset="0"/>
              </a:rPr>
              <a:t>用写字板打开没有任何显示</a:t>
            </a:r>
          </a:p>
          <a:p>
            <a:pPr lvl="1">
              <a:lnSpc>
                <a:spcPct val="90000"/>
              </a:lnSpc>
              <a:defRPr/>
            </a:pPr>
            <a:r>
              <a:rPr lang="zh-CN" altLang="en-US" b="0" dirty="0" smtClean="0">
                <a:ea typeface="黑体" panose="02010609060101010101" pitchFamily="49" charset="-122"/>
                <a:cs typeface="Times New Roman" panose="02020603050405020304" pitchFamily="18" charset="0"/>
              </a:rPr>
              <a:t>用</a:t>
            </a:r>
            <a:r>
              <a:rPr lang="en-US" altLang="zh-CN" b="0" dirty="0" err="1" smtClean="0">
                <a:ea typeface="黑体" panose="02010609060101010101" pitchFamily="49" charset="-122"/>
                <a:cs typeface="Times New Roman" panose="02020603050405020304" pitchFamily="18" charset="0"/>
              </a:rPr>
              <a:t>UltraEdit</a:t>
            </a:r>
            <a:r>
              <a:rPr lang="zh-CN" altLang="en-US" b="0" dirty="0" smtClean="0">
                <a:ea typeface="黑体" panose="02010609060101010101" pitchFamily="49" charset="-122"/>
                <a:cs typeface="Times New Roman" panose="02020603050405020304" pitchFamily="18" charset="0"/>
              </a:rPr>
              <a:t>打开查看其二进制信息</a:t>
            </a:r>
            <a:r>
              <a:rPr lang="en-US" altLang="zh-CN" b="0" dirty="0" smtClean="0">
                <a:ea typeface="黑体" panose="02010609060101010101" pitchFamily="49" charset="-122"/>
                <a:cs typeface="Times New Roman" panose="02020603050405020304" pitchFamily="18" charset="0"/>
              </a:rPr>
              <a:t>，</a:t>
            </a:r>
          </a:p>
          <a:p>
            <a:pPr marL="344487" lvl="1" indent="0">
              <a:lnSpc>
                <a:spcPct val="90000"/>
              </a:lnSpc>
              <a:buFont typeface="Wingdings" panose="05000000000000000000" pitchFamily="2" charset="2"/>
              <a:buNone/>
              <a:defRPr/>
            </a:pPr>
            <a:r>
              <a:rPr lang="en-US" altLang="zh-CN" b="0" dirty="0">
                <a:ea typeface="黑体" panose="02010609060101010101" pitchFamily="49" charset="-122"/>
                <a:cs typeface="Times New Roman" panose="02020603050405020304" pitchFamily="18" charset="0"/>
              </a:rPr>
              <a:t> </a:t>
            </a:r>
            <a:r>
              <a:rPr lang="en-US" altLang="zh-CN" b="0" dirty="0" smtClean="0">
                <a:ea typeface="黑体" panose="02010609060101010101" pitchFamily="49" charset="-122"/>
                <a:cs typeface="Times New Roman" panose="02020603050405020304" pitchFamily="18" charset="0"/>
              </a:rPr>
              <a:t>   </a:t>
            </a:r>
            <a:r>
              <a:rPr lang="zh-CN" altLang="en-US" b="0" dirty="0" smtClean="0">
                <a:ea typeface="黑体" panose="02010609060101010101" pitchFamily="49" charset="-122"/>
                <a:cs typeface="Times New Roman" panose="02020603050405020304" pitchFamily="18" charset="0"/>
              </a:rPr>
              <a:t>内容为00 00 00 </a:t>
            </a:r>
            <a:r>
              <a:rPr lang="en-US" altLang="zh-CN" b="0" dirty="0" smtClean="0">
                <a:ea typeface="黑体" panose="02010609060101010101" pitchFamily="49" charset="-122"/>
                <a:cs typeface="Times New Roman" panose="02020603050405020304" pitchFamily="18" charset="0"/>
              </a:rPr>
              <a:t>FF 00 00 00 00 FF </a:t>
            </a:r>
            <a:r>
              <a:rPr lang="en-US" altLang="zh-CN" b="0" dirty="0" err="1" smtClean="0">
                <a:ea typeface="黑体" panose="02010609060101010101" pitchFamily="49" charset="-122"/>
                <a:cs typeface="Times New Roman" panose="02020603050405020304" pitchFamily="18" charset="0"/>
              </a:rPr>
              <a:t>FF</a:t>
            </a: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FF</a:t>
            </a: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FF</a:t>
            </a:r>
            <a:r>
              <a:rPr lang="en-US" altLang="zh-CN" b="0" dirty="0" smtClean="0">
                <a:ea typeface="黑体" panose="02010609060101010101" pitchFamily="49" charset="-122"/>
                <a:cs typeface="Times New Roman" panose="02020603050405020304" pitchFamily="18" charset="0"/>
              </a:rPr>
              <a:t>，</a:t>
            </a:r>
          </a:p>
          <a:p>
            <a:pPr marL="344487" lvl="1" indent="0">
              <a:lnSpc>
                <a:spcPct val="90000"/>
              </a:lnSpc>
              <a:buFont typeface="Wingdings" panose="05000000000000000000" pitchFamily="2" charset="2"/>
              <a:buNone/>
              <a:defRPr/>
            </a:pPr>
            <a:r>
              <a:rPr lang="en-US" altLang="zh-CN" b="0" dirty="0">
                <a:ea typeface="黑体" panose="02010609060101010101" pitchFamily="49" charset="-122"/>
                <a:cs typeface="Times New Roman" panose="02020603050405020304" pitchFamily="18" charset="0"/>
              </a:rPr>
              <a:t> </a:t>
            </a:r>
            <a:r>
              <a:rPr lang="en-US" altLang="zh-CN" b="0" dirty="0" smtClean="0">
                <a:ea typeface="黑体" panose="02010609060101010101" pitchFamily="49" charset="-122"/>
                <a:cs typeface="Times New Roman" panose="02020603050405020304" pitchFamily="18" charset="0"/>
              </a:rPr>
              <a:t>   </a:t>
            </a:r>
            <a:r>
              <a:rPr lang="zh-CN" altLang="en-US" b="0" dirty="0" smtClean="0">
                <a:ea typeface="黑体" panose="02010609060101010101" pitchFamily="49" charset="-122"/>
                <a:cs typeface="Times New Roman" panose="02020603050405020304" pitchFamily="18" charset="0"/>
              </a:rPr>
              <a:t>每个</a:t>
            </a:r>
            <a:r>
              <a:rPr lang="en-US" altLang="zh-CN" b="0" dirty="0" err="1" smtClean="0">
                <a:ea typeface="黑体" panose="02010609060101010101" pitchFamily="49" charset="-122"/>
                <a:cs typeface="Times New Roman" panose="02020603050405020304" pitchFamily="18" charset="0"/>
              </a:rPr>
              <a:t>int</a:t>
            </a:r>
            <a:r>
              <a:rPr lang="zh-CN" altLang="en-US" b="0" dirty="0" smtClean="0">
                <a:ea typeface="黑体" panose="02010609060101010101" pitchFamily="49" charset="-122"/>
                <a:cs typeface="Times New Roman" panose="02020603050405020304" pitchFamily="18" charset="0"/>
              </a:rPr>
              <a:t>数字都是32个</a:t>
            </a:r>
            <a:r>
              <a:rPr lang="en-US" altLang="zh-CN" b="0" dirty="0" smtClean="0">
                <a:ea typeface="黑体" panose="02010609060101010101" pitchFamily="49" charset="-122"/>
                <a:cs typeface="Times New Roman" panose="02020603050405020304" pitchFamily="18" charset="0"/>
              </a:rPr>
              <a:t>bit</a:t>
            </a:r>
            <a:r>
              <a:rPr lang="zh-CN" altLang="en-US" b="0" dirty="0" smtClean="0">
                <a:ea typeface="黑体" panose="02010609060101010101" pitchFamily="49" charset="-122"/>
                <a:cs typeface="Times New Roman" panose="02020603050405020304" pitchFamily="18" charset="0"/>
              </a:rPr>
              <a:t>的</a:t>
            </a:r>
          </a:p>
          <a:p>
            <a:pPr>
              <a:lnSpc>
                <a:spcPct val="90000"/>
              </a:lnSpc>
              <a:defRPr/>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说明</a:t>
            </a:r>
          </a:p>
          <a:p>
            <a:pPr lvl="1">
              <a:lnSpc>
                <a:spcPct val="90000"/>
              </a:lnSpc>
              <a:defRPr/>
            </a:pPr>
            <a:r>
              <a:rPr lang="en-US" altLang="zh-CN" sz="2000" b="0" dirty="0" err="1" smtClean="0">
                <a:solidFill>
                  <a:srgbClr val="0000FF"/>
                </a:solidFill>
                <a:ea typeface="黑体" panose="02010609060101010101" pitchFamily="49" charset="-122"/>
                <a:cs typeface="Times New Roman" panose="02020603050405020304" pitchFamily="18" charset="0"/>
              </a:rPr>
              <a:t>FileOutputStream</a:t>
            </a:r>
            <a:r>
              <a:rPr lang="zh-CN" altLang="en-US" b="0" dirty="0" smtClean="0">
                <a:ea typeface="黑体" panose="02010609060101010101" pitchFamily="49" charset="-122"/>
                <a:cs typeface="Times New Roman" panose="02020603050405020304" pitchFamily="18" charset="0"/>
              </a:rPr>
              <a:t>类的构造方法负责打开文件“</a:t>
            </a:r>
            <a:r>
              <a:rPr lang="en-US" altLang="zh-CN" b="0" dirty="0" smtClean="0">
                <a:ea typeface="黑体" panose="02010609060101010101" pitchFamily="49" charset="-122"/>
                <a:cs typeface="Times New Roman" panose="02020603050405020304" pitchFamily="18" charset="0"/>
              </a:rPr>
              <a:t>data1.dat”</a:t>
            </a:r>
            <a:r>
              <a:rPr lang="zh-CN" altLang="en-US" b="0" dirty="0" smtClean="0">
                <a:ea typeface="黑体" panose="02010609060101010101" pitchFamily="49" charset="-122"/>
                <a:cs typeface="Times New Roman" panose="02020603050405020304" pitchFamily="18" charset="0"/>
              </a:rPr>
              <a:t>用于写数据</a:t>
            </a:r>
          </a:p>
          <a:p>
            <a:pPr lvl="1">
              <a:lnSpc>
                <a:spcPct val="90000"/>
              </a:lnSpc>
              <a:defRPr/>
            </a:pPr>
            <a:r>
              <a:rPr lang="en-US" altLang="zh-CN" sz="2000" b="0" dirty="0" err="1" smtClean="0">
                <a:solidFill>
                  <a:srgbClr val="0000FF"/>
                </a:solidFill>
                <a:ea typeface="黑体" panose="02010609060101010101" pitchFamily="49" charset="-122"/>
                <a:cs typeface="Times New Roman" panose="02020603050405020304" pitchFamily="18" charset="0"/>
              </a:rPr>
              <a:t>FileOutputStream</a:t>
            </a:r>
            <a:r>
              <a:rPr lang="zh-CN" altLang="en-US" b="0" dirty="0" smtClean="0">
                <a:ea typeface="黑体" panose="02010609060101010101" pitchFamily="49" charset="-122"/>
                <a:cs typeface="Times New Roman" panose="02020603050405020304" pitchFamily="18" charset="0"/>
              </a:rPr>
              <a:t>类的对象与</a:t>
            </a:r>
            <a:r>
              <a:rPr lang="en-US" altLang="zh-CN" sz="2000" b="0" dirty="0" err="1" smtClean="0">
                <a:solidFill>
                  <a:srgbClr val="0000FF"/>
                </a:solidFill>
                <a:ea typeface="黑体" panose="02010609060101010101" pitchFamily="49" charset="-122"/>
                <a:cs typeface="Times New Roman" panose="02020603050405020304" pitchFamily="18" charset="0"/>
              </a:rPr>
              <a:t>DataOutputStream</a:t>
            </a:r>
            <a:r>
              <a:rPr lang="zh-CN" altLang="en-US" b="0" dirty="0" smtClean="0">
                <a:ea typeface="黑体" panose="02010609060101010101" pitchFamily="49" charset="-122"/>
                <a:cs typeface="Times New Roman" panose="02020603050405020304" pitchFamily="18" charset="0"/>
              </a:rPr>
              <a:t>对象连接，写基本类型的数据</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 写二进制文件</a:t>
            </a:r>
            <a:endParaRPr lang="zh-CN" altLang="en-US" dirty="0" smtClean="0">
              <a:ea typeface="宋体" panose="02010600030101010101" pitchFamily="2" charset="-122"/>
            </a:endParaRPr>
          </a:p>
        </p:txBody>
      </p:sp>
      <p:sp>
        <p:nvSpPr>
          <p:cNvPr id="97283" name="内容占位符 2"/>
          <p:cNvSpPr>
            <a:spLocks noGrp="1"/>
          </p:cNvSpPr>
          <p:nvPr>
            <p:ph idx="1"/>
          </p:nvPr>
        </p:nvSpPr>
        <p:spPr/>
        <p:txBody>
          <a:bodyPr/>
          <a:lstStyle/>
          <a:p>
            <a:pPr>
              <a:lnSpc>
                <a:spcPct val="110000"/>
              </a:lnSpc>
            </a:pPr>
            <a:r>
              <a:rPr lang="en-GB" altLang="zh-CN" b="0" dirty="0" err="1" smtClean="0">
                <a:latin typeface="Times New Roman" panose="02020603050405020304" pitchFamily="18" charset="0"/>
                <a:ea typeface="黑体" panose="02010609060101010101" pitchFamily="49" charset="-122"/>
                <a:cs typeface="Times New Roman" panose="02020603050405020304" pitchFamily="18" charset="0"/>
              </a:rPr>
              <a:t>BufferedOutputStream</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类</a:t>
            </a:r>
            <a:endParaRPr lang="zh-CN" altLang="en-GB"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10000"/>
              </a:lnSpc>
            </a:pPr>
            <a:r>
              <a:rPr lang="zh-CN" altLang="en-GB" b="0" dirty="0" smtClean="0">
                <a:ea typeface="黑体" panose="02010609060101010101" pitchFamily="49" charset="-122"/>
                <a:cs typeface="Times New Roman" panose="02020603050405020304" pitchFamily="18" charset="0"/>
              </a:rPr>
              <a:t>写二进制文件的缓冲流类</a:t>
            </a:r>
          </a:p>
          <a:p>
            <a:pPr lvl="1">
              <a:lnSpc>
                <a:spcPct val="110000"/>
              </a:lnSpc>
            </a:pPr>
            <a:r>
              <a:rPr lang="zh-CN" altLang="en-GB" b="0" dirty="0" smtClean="0">
                <a:ea typeface="黑体" panose="02010609060101010101" pitchFamily="49" charset="-122"/>
                <a:cs typeface="Times New Roman" panose="02020603050405020304" pitchFamily="18" charset="0"/>
              </a:rPr>
              <a:t>类似于文本文件中的</a:t>
            </a:r>
            <a:r>
              <a:rPr lang="en-GB" altLang="zh-CN" b="0" dirty="0" err="1" smtClean="0">
                <a:ea typeface="黑体" panose="02010609060101010101" pitchFamily="49" charset="-122"/>
                <a:cs typeface="Times New Roman" panose="02020603050405020304" pitchFamily="18" charset="0"/>
              </a:rPr>
              <a:t>BufferedWriter</a:t>
            </a:r>
            <a:endParaRPr lang="en-GB" altLang="zh-CN" b="0" dirty="0" smtClean="0">
              <a:ea typeface="黑体" panose="02010609060101010101" pitchFamily="49" charset="-122"/>
              <a:cs typeface="Times New Roman" panose="02020603050405020304" pitchFamily="18" charset="0"/>
            </a:endParaRPr>
          </a:p>
          <a:p>
            <a:pPr lvl="1">
              <a:lnSpc>
                <a:spcPct val="110000"/>
              </a:lnSpc>
            </a:pPr>
            <a:r>
              <a:rPr lang="zh-CN" altLang="en-GB" b="0" dirty="0" smtClean="0">
                <a:ea typeface="黑体" panose="02010609060101010101" pitchFamily="49" charset="-122"/>
                <a:cs typeface="Times New Roman" panose="02020603050405020304" pitchFamily="18" charset="0"/>
              </a:rPr>
              <a:t>对于大量数据的写入，可提高效率</a:t>
            </a:r>
          </a:p>
          <a:p>
            <a:pPr lvl="1">
              <a:lnSpc>
                <a:spcPct val="110000"/>
              </a:lnSpc>
            </a:pPr>
            <a:r>
              <a:rPr lang="zh-CN" altLang="en-GB" b="0" dirty="0" smtClean="0">
                <a:ea typeface="黑体" panose="02010609060101010101" pitchFamily="49" charset="-122"/>
                <a:cs typeface="Times New Roman" panose="02020603050405020304" pitchFamily="18" charset="0"/>
              </a:rPr>
              <a:t>用法示例：</a:t>
            </a:r>
          </a:p>
          <a:p>
            <a:pPr lvl="2">
              <a:lnSpc>
                <a:spcPct val="110000"/>
              </a:lnSpc>
              <a:spcBef>
                <a:spcPct val="50000"/>
              </a:spcBef>
              <a:buFont typeface="Wingdings" panose="05000000000000000000" pitchFamily="2" charset="2"/>
              <a:buNone/>
            </a:pPr>
            <a:r>
              <a:rPr lang="en-GB" altLang="zh-CN" sz="240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DataOutputStream</a:t>
            </a: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out = new</a:t>
            </a:r>
            <a:r>
              <a:rPr lang="en-GB" altLang="zh-CN" sz="2400"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a:t>
            </a:r>
            <a:r>
              <a:rPr lang="en-GB" altLang="zh-CN" sz="240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DataOutputStream</a:t>
            </a: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p>
          <a:p>
            <a:pPr lvl="2">
              <a:lnSpc>
                <a:spcPct val="110000"/>
              </a:lnSpc>
              <a:buFont typeface="Wingdings" panose="05000000000000000000" pitchFamily="2" charset="2"/>
              <a:buNone/>
            </a:pP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new </a:t>
            </a:r>
            <a:r>
              <a:rPr lang="en-GB" altLang="zh-CN" sz="24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BufferedOutputStream</a:t>
            </a: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p>
          <a:p>
            <a:pPr lvl="2">
              <a:lnSpc>
                <a:spcPct val="110000"/>
              </a:lnSpc>
              <a:buFont typeface="Wingdings" panose="05000000000000000000" pitchFamily="2" charset="2"/>
              <a:buNone/>
            </a:pP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new </a:t>
            </a:r>
            <a:r>
              <a:rPr lang="en-GB" altLang="zh-CN" sz="2400" dirty="0" err="1" smtClean="0">
                <a:solidFill>
                  <a:srgbClr val="009900"/>
                </a:solidFill>
                <a:latin typeface="Times New Roman" panose="02020603050405020304" pitchFamily="18" charset="0"/>
                <a:ea typeface="黑体" panose="02010609060101010101" pitchFamily="49" charset="-122"/>
                <a:cs typeface="Times New Roman" panose="02020603050405020304" pitchFamily="18" charset="0"/>
              </a:rPr>
              <a:t>FileOutputStream</a:t>
            </a: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GB" altLang="zh-CN" sz="2400" dirty="0" err="1" smtClean="0">
                <a:latin typeface="Times New Roman" panose="02020603050405020304" pitchFamily="18" charset="0"/>
                <a:ea typeface="黑体" panose="02010609060101010101" pitchFamily="49" charset="-122"/>
                <a:cs typeface="Times New Roman" panose="02020603050405020304" pitchFamily="18" charset="0"/>
              </a:rPr>
              <a:t>fileName</a:t>
            </a:r>
            <a:r>
              <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rPr>
              <a:t> ) ) ); </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a:xfrm>
            <a:off x="323528" y="1053107"/>
            <a:ext cx="8229600" cy="647701"/>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向文件中写入各种数据类型的数，并统计写入的字节数</a:t>
            </a:r>
          </a:p>
          <a:p>
            <a:endParaRPr lang="zh-CN" altLang="en-US" dirty="0" smtClean="0">
              <a:ea typeface="宋体" panose="02010600030101010101" pitchFamily="2" charset="-122"/>
            </a:endParaRPr>
          </a:p>
        </p:txBody>
      </p:sp>
      <p:sp>
        <p:nvSpPr>
          <p:cNvPr id="98307" name="Rectangle 3"/>
          <p:cNvSpPr txBox="1">
            <a:spLocks noChangeArrowheads="1"/>
          </p:cNvSpPr>
          <p:nvPr/>
        </p:nvSpPr>
        <p:spPr bwMode="auto">
          <a:xfrm>
            <a:off x="179512" y="1555753"/>
            <a:ext cx="8353425" cy="504031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WriteByteFileEx2{</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 ( 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 throws </a:t>
            </a:r>
            <a:r>
              <a:rPr lang="en-US" altLang="zh-CN" sz="2000" b="1" dirty="0" err="1">
                <a:latin typeface="Times New Roman" panose="02020603050405020304" pitchFamily="18" charset="0"/>
                <a:cs typeface="Times New Roman" panose="02020603050405020304" pitchFamily="18" charset="0"/>
              </a:rPr>
              <a:t>IOException</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String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"mixedTypes.dat"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DataOutputStream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dataOut</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 new </a:t>
            </a:r>
            <a:r>
              <a:rPr lang="en-US" altLang="zh-CN" sz="2000" b="1" dirty="0" err="1">
                <a:solidFill>
                  <a:srgbClr val="0000FF"/>
                </a:solidFill>
                <a:latin typeface="Times New Roman" panose="02020603050405020304" pitchFamily="18" charset="0"/>
                <a:cs typeface="Times New Roman" panose="02020603050405020304" pitchFamily="18" charset="0"/>
              </a:rPr>
              <a:t>DataOutputStream</a:t>
            </a:r>
            <a:r>
              <a:rPr lang="en-US" altLang="zh-CN" sz="2000" b="1"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new </a:t>
            </a:r>
            <a:r>
              <a:rPr lang="en-US" altLang="zh-CN" sz="2000" b="1" dirty="0" err="1">
                <a:solidFill>
                  <a:srgbClr val="0000FF"/>
                </a:solidFill>
                <a:latin typeface="Times New Roman" panose="02020603050405020304" pitchFamily="18" charset="0"/>
                <a:cs typeface="Times New Roman" panose="02020603050405020304" pitchFamily="18" charset="0"/>
              </a:rPr>
              <a:t>BufferedOutputStream</a:t>
            </a:r>
            <a:r>
              <a:rPr lang="en-US" altLang="zh-CN" sz="2000" b="1"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new </a:t>
            </a:r>
            <a:r>
              <a:rPr lang="en-US" altLang="zh-CN" sz="2000" b="1" dirty="0" err="1">
                <a:solidFill>
                  <a:srgbClr val="0000FF"/>
                </a:solidFill>
                <a:latin typeface="Times New Roman" panose="02020603050405020304" pitchFamily="18" charset="0"/>
                <a:cs typeface="Times New Roman" panose="02020603050405020304" pitchFamily="18" charset="0"/>
              </a:rPr>
              <a:t>FileOutputStream</a:t>
            </a: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fileName</a:t>
            </a:r>
            <a:r>
              <a:rPr lang="en-US" altLang="zh-CN" sz="2000" b="1" dirty="0">
                <a:solidFill>
                  <a:srgbClr val="0000FF"/>
                </a:solidFill>
                <a:latin typeface="Times New Roman" panose="02020603050405020304" pitchFamily="18" charset="0"/>
                <a:cs typeface="Times New Roman" panose="02020603050405020304" pitchFamily="18" charset="0"/>
              </a:rPr>
              <a:t>  )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dataOut.</a:t>
            </a:r>
            <a:r>
              <a:rPr lang="en-US" altLang="zh-CN" sz="2000" b="1" dirty="0" err="1">
                <a:solidFill>
                  <a:srgbClr val="009900"/>
                </a:solidFill>
                <a:latin typeface="Times New Roman" panose="02020603050405020304" pitchFamily="18" charset="0"/>
                <a:cs typeface="Times New Roman" panose="02020603050405020304" pitchFamily="18" charset="0"/>
              </a:rPr>
              <a:t>writeInt</a:t>
            </a:r>
            <a:r>
              <a:rPr lang="en-US" altLang="zh-CN" sz="2000" b="1" dirty="0">
                <a:solidFill>
                  <a:srgbClr val="009900"/>
                </a:solidFill>
                <a:latin typeface="Times New Roman" panose="02020603050405020304" pitchFamily="18" charset="0"/>
                <a:cs typeface="Times New Roman" panose="02020603050405020304" pitchFamily="18" charset="0"/>
              </a:rPr>
              <a:t>( 0 );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dataOut.size</a:t>
            </a: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 bytes have been written.");</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dataOut.</a:t>
            </a:r>
            <a:r>
              <a:rPr lang="en-US" altLang="zh-CN" sz="2000" b="1" dirty="0" err="1">
                <a:solidFill>
                  <a:srgbClr val="009900"/>
                </a:solidFill>
                <a:latin typeface="Times New Roman" panose="02020603050405020304" pitchFamily="18" charset="0"/>
                <a:cs typeface="Times New Roman" panose="02020603050405020304" pitchFamily="18" charset="0"/>
              </a:rPr>
              <a:t>writeDouble</a:t>
            </a:r>
            <a:r>
              <a:rPr lang="en-US" altLang="zh-CN" sz="2000" b="1" dirty="0">
                <a:solidFill>
                  <a:srgbClr val="009900"/>
                </a:solidFill>
                <a:latin typeface="Times New Roman" panose="02020603050405020304" pitchFamily="18" charset="0"/>
                <a:cs typeface="Times New Roman" panose="02020603050405020304" pitchFamily="18" charset="0"/>
              </a:rPr>
              <a:t>( 31.2 );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dataOut.size</a:t>
            </a:r>
            <a:r>
              <a:rPr lang="en-US" altLang="zh-CN" sz="2000" b="1" dirty="0">
                <a:solidFill>
                  <a:srgbClr val="0000FF"/>
                </a:solidFill>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  + " bytes have been written.");</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dataOut.</a:t>
            </a:r>
            <a:r>
              <a:rPr lang="en-US" altLang="zh-CN" sz="2000" b="1" dirty="0" err="1">
                <a:solidFill>
                  <a:srgbClr val="009900"/>
                </a:solidFill>
                <a:latin typeface="Times New Roman" panose="02020603050405020304" pitchFamily="18" charset="0"/>
                <a:cs typeface="Times New Roman" panose="02020603050405020304" pitchFamily="18" charset="0"/>
              </a:rPr>
              <a:t>writeBytes</a:t>
            </a:r>
            <a:r>
              <a:rPr lang="en-US" altLang="zh-CN" sz="2000" b="1" dirty="0" smtClean="0">
                <a:solidFill>
                  <a:srgbClr val="009900"/>
                </a:solidFill>
                <a:latin typeface="Times New Roman" panose="02020603050405020304" pitchFamily="18" charset="0"/>
                <a:cs typeface="Times New Roman" panose="02020603050405020304" pitchFamily="18" charset="0"/>
              </a:rPr>
              <a:t>(“Java");</a:t>
            </a:r>
            <a:endParaRPr lang="en-US" altLang="zh-CN" sz="2000" b="1" dirty="0">
              <a:solidFill>
                <a:srgbClr val="009900"/>
              </a:solidFill>
              <a:latin typeface="Times New Roman" panose="02020603050405020304" pitchFamily="18" charset="0"/>
              <a:cs typeface="Times New Roman" panose="02020603050405020304" pitchFamily="18" charset="0"/>
            </a:endParaRP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dataOut.size</a:t>
            </a: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 bytes have been written.");</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dataOut.close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68313" y="188913"/>
            <a:ext cx="7543800" cy="719137"/>
          </a:xfrm>
        </p:spPr>
        <p:txBody>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 写二进制文件</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 写二进制文件</a:t>
            </a:r>
            <a:endParaRPr lang="zh-CN" altLang="en-US" dirty="0" smtClean="0">
              <a:ea typeface="宋体" panose="02010600030101010101" pitchFamily="2" charset="-122"/>
            </a:endParaRPr>
          </a:p>
        </p:txBody>
      </p:sp>
      <p:sp>
        <p:nvSpPr>
          <p:cNvPr id="99331"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运行结果</a:t>
            </a:r>
          </a:p>
          <a:p>
            <a:pPr lvl="1"/>
            <a:r>
              <a:rPr lang="zh-CN" altLang="en-US" b="0" dirty="0" smtClean="0">
                <a:ea typeface="黑体" panose="02010609060101010101" pitchFamily="49" charset="-122"/>
                <a:cs typeface="Times New Roman" panose="02020603050405020304" pitchFamily="18" charset="0"/>
              </a:rPr>
              <a:t>4 </a:t>
            </a:r>
            <a:r>
              <a:rPr lang="en-US" altLang="zh-CN" b="0" dirty="0" smtClean="0">
                <a:ea typeface="黑体" panose="02010609060101010101" pitchFamily="49" charset="-122"/>
                <a:cs typeface="Times New Roman" panose="02020603050405020304" pitchFamily="18" charset="0"/>
              </a:rPr>
              <a:t>bytes have been written</a:t>
            </a:r>
          </a:p>
          <a:p>
            <a:pPr lvl="1"/>
            <a:r>
              <a:rPr lang="en-US" altLang="zh-CN" b="0" dirty="0" smtClean="0">
                <a:ea typeface="黑体" panose="02010609060101010101" pitchFamily="49" charset="-122"/>
                <a:cs typeface="Times New Roman" panose="02020603050405020304" pitchFamily="18" charset="0"/>
              </a:rPr>
              <a:t>12 bytes have been written</a:t>
            </a:r>
          </a:p>
          <a:p>
            <a:pPr lvl="1"/>
            <a:r>
              <a:rPr lang="en-US" altLang="zh-CN" b="0" dirty="0" smtClean="0">
                <a:ea typeface="黑体" panose="02010609060101010101" pitchFamily="49" charset="-122"/>
                <a:cs typeface="Times New Roman" panose="02020603050405020304" pitchFamily="18" charset="0"/>
              </a:rPr>
              <a:t>16 bytes have been written</a:t>
            </a:r>
          </a:p>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说明</a:t>
            </a:r>
          </a:p>
          <a:p>
            <a:pPr lvl="1"/>
            <a:r>
              <a:rPr lang="zh-CN" altLang="en-US" b="0" dirty="0" smtClean="0">
                <a:ea typeface="黑体" panose="02010609060101010101" pitchFamily="49" charset="-122"/>
                <a:cs typeface="Times New Roman" panose="02020603050405020304" pitchFamily="18" charset="0"/>
              </a:rPr>
              <a:t>这个程序可作为字节计数器</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260648"/>
            <a:ext cx="6858000" cy="648419"/>
          </a:xfrm>
        </p:spPr>
        <p:txBody>
          <a:bodyPr/>
          <a:lstStyle/>
          <a:p>
            <a:pPr marL="838200" indent="-83820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第六章 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输出流和文件</a:t>
            </a:r>
          </a:p>
        </p:txBody>
      </p:sp>
      <p:sp>
        <p:nvSpPr>
          <p:cNvPr id="66563" name="Rectangle 3"/>
          <p:cNvSpPr>
            <a:spLocks noGrp="1" noChangeArrowheads="1"/>
          </p:cNvSpPr>
          <p:nvPr>
            <p:ph idx="1"/>
          </p:nvPr>
        </p:nvSpPr>
        <p:spPr>
          <a:xfrm>
            <a:off x="609600" y="1295400"/>
            <a:ext cx="7467600" cy="5257800"/>
          </a:xfrm>
        </p:spPr>
        <p:txBody>
          <a:bodyPr/>
          <a:lstStyle/>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6.1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a:t>
            </a:r>
          </a:p>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6.2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文件读写</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ea typeface="黑体" panose="02010609060101010101" pitchFamily="49" charset="-122"/>
                <a:cs typeface="Times New Roman" panose="02020603050405020304" pitchFamily="18" charset="0"/>
              </a:rPr>
              <a:t>写文本文件</a:t>
            </a:r>
          </a:p>
          <a:p>
            <a:pPr lvl="1" eaLnBrk="1" hangingPunct="1"/>
            <a:r>
              <a:rPr lang="zh-CN" altLang="en-US" b="0" dirty="0" smtClean="0">
                <a:ea typeface="黑体" panose="02010609060101010101" pitchFamily="49" charset="-122"/>
                <a:cs typeface="Times New Roman" panose="02020603050405020304" pitchFamily="18" charset="0"/>
              </a:rPr>
              <a:t>读文本文件</a:t>
            </a:r>
          </a:p>
          <a:p>
            <a:pPr lvl="1" eaLnBrk="1" hangingPunct="1"/>
            <a:r>
              <a:rPr lang="zh-CN" altLang="en-US" b="0" dirty="0" smtClean="0">
                <a:ea typeface="黑体" panose="02010609060101010101" pitchFamily="49" charset="-122"/>
                <a:cs typeface="Times New Roman" panose="02020603050405020304" pitchFamily="18" charset="0"/>
              </a:rPr>
              <a:t>写二进制文件</a:t>
            </a:r>
          </a:p>
          <a:p>
            <a:pPr lvl="1" eaLnBrk="1" hangingPunct="1"/>
            <a:r>
              <a:rPr lang="zh-CN" altLang="en-US" b="0" dirty="0" smtClean="0">
                <a:solidFill>
                  <a:srgbClr val="FF0000"/>
                </a:solidFill>
                <a:ea typeface="黑体" panose="02010609060101010101" pitchFamily="49" charset="-122"/>
                <a:cs typeface="Times New Roman" panose="02020603050405020304" pitchFamily="18" charset="0"/>
              </a:rPr>
              <a:t>读二进制文件</a:t>
            </a:r>
          </a:p>
          <a:p>
            <a:pPr lvl="1" eaLnBrk="1" hangingPunct="1"/>
            <a:r>
              <a:rPr lang="en-US" altLang="zh-CN" b="0" dirty="0" smtClean="0">
                <a:ea typeface="黑体" panose="02010609060101010101" pitchFamily="49" charset="-122"/>
                <a:cs typeface="Times New Roman" panose="02020603050405020304" pitchFamily="18" charset="0"/>
              </a:rPr>
              <a:t>File</a:t>
            </a:r>
            <a:r>
              <a:rPr lang="zh-CN" altLang="en-US" b="0" dirty="0" smtClean="0">
                <a:ea typeface="黑体" panose="02010609060101010101" pitchFamily="49" charset="-122"/>
                <a:cs typeface="Times New Roman" panose="02020603050405020304" pitchFamily="18" charset="0"/>
              </a:rPr>
              <a:t>类</a:t>
            </a:r>
          </a:p>
          <a:p>
            <a:pPr lvl="1" eaLnBrk="1" hangingPunct="1"/>
            <a:r>
              <a:rPr lang="zh-CN" altLang="en-US" b="0" dirty="0" smtClean="0">
                <a:ea typeface="黑体" panose="02010609060101010101" pitchFamily="49" charset="-122"/>
                <a:cs typeface="Times New Roman" panose="02020603050405020304" pitchFamily="18" charset="0"/>
              </a:rPr>
              <a:t>对象序列化</a:t>
            </a:r>
          </a:p>
          <a:p>
            <a:pPr lvl="1" eaLnBrk="1" hangingPunct="1"/>
            <a:r>
              <a:rPr lang="zh-CN" altLang="en-US" b="0" dirty="0" smtClean="0">
                <a:ea typeface="黑体" panose="02010609060101010101" pitchFamily="49" charset="-122"/>
                <a:cs typeface="Times New Roman" panose="02020603050405020304" pitchFamily="18" charset="0"/>
              </a:rPr>
              <a:t>随机文件读写</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0981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6.2.4 读二进制文件 </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1379" name="内容占位符 2"/>
          <p:cNvSpPr>
            <a:spLocks noGrp="1"/>
          </p:cNvSpPr>
          <p:nvPr>
            <p:ph idx="1"/>
          </p:nvPr>
        </p:nvSpPr>
        <p:spPr/>
        <p:txBody>
          <a:bodyPr/>
          <a:lstStyle/>
          <a:p>
            <a:pPr>
              <a:lnSpc>
                <a:spcPct val="120000"/>
              </a:lnSpc>
            </a:pPr>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本节知识点</a:t>
            </a:r>
          </a:p>
          <a:p>
            <a:pPr lvl="1">
              <a:lnSpc>
                <a:spcPct val="120000"/>
              </a:lnSpc>
            </a:pPr>
            <a:r>
              <a:rPr lang="en-GB" altLang="zh-CN" b="0" dirty="0" err="1" smtClean="0">
                <a:ea typeface="黑体" panose="02010609060101010101" pitchFamily="49" charset="-122"/>
                <a:cs typeface="Times New Roman" panose="02020603050405020304" pitchFamily="18" charset="0"/>
              </a:rPr>
              <a:t>FileInputStream</a:t>
            </a:r>
            <a:endParaRPr lang="en-GB" altLang="zh-CN" b="0" dirty="0" smtClean="0">
              <a:ea typeface="黑体" panose="02010609060101010101" pitchFamily="49" charset="-122"/>
              <a:cs typeface="Times New Roman" panose="02020603050405020304" pitchFamily="18" charset="0"/>
            </a:endParaRPr>
          </a:p>
          <a:p>
            <a:pPr lvl="1">
              <a:lnSpc>
                <a:spcPct val="120000"/>
              </a:lnSpc>
            </a:pPr>
            <a:r>
              <a:rPr lang="en-GB" altLang="zh-CN" b="0" dirty="0" err="1" smtClean="0">
                <a:ea typeface="黑体" panose="02010609060101010101" pitchFamily="49" charset="-122"/>
                <a:cs typeface="Times New Roman" panose="02020603050405020304" pitchFamily="18" charset="0"/>
              </a:rPr>
              <a:t>DataInputStream</a:t>
            </a:r>
            <a:endParaRPr lang="en-GB" altLang="zh-CN" b="0" dirty="0" smtClean="0">
              <a:ea typeface="黑体" panose="02010609060101010101" pitchFamily="49" charset="-122"/>
              <a:cs typeface="Times New Roman" panose="02020603050405020304" pitchFamily="18" charset="0"/>
            </a:endParaRPr>
          </a:p>
          <a:p>
            <a:pPr lvl="1">
              <a:lnSpc>
                <a:spcPct val="120000"/>
              </a:lnSpc>
            </a:pPr>
            <a:r>
              <a:rPr lang="en-GB" altLang="zh-CN" b="0" dirty="0" err="1" smtClean="0">
                <a:ea typeface="黑体" panose="02010609060101010101" pitchFamily="49" charset="-122"/>
                <a:cs typeface="Times New Roman" panose="02020603050405020304" pitchFamily="18" charset="0"/>
              </a:rPr>
              <a:t>BufferedInputSteam</a:t>
            </a:r>
            <a:r>
              <a:rPr lang="en-GB" altLang="zh-CN" b="0" dirty="0" smtClean="0">
                <a:ea typeface="黑体" panose="02010609060101010101" pitchFamily="49" charset="-122"/>
                <a:cs typeface="Times New Roman" panose="02020603050405020304" pitchFamily="18" charset="0"/>
              </a:rPr>
              <a:t> </a:t>
            </a:r>
          </a:p>
          <a:p>
            <a:pPr lvl="1">
              <a:lnSpc>
                <a:spcPct val="120000"/>
              </a:lnSpc>
            </a:pPr>
            <a:r>
              <a:rPr lang="zh-CN" altLang="en-GB" b="0" dirty="0" smtClean="0">
                <a:ea typeface="黑体" panose="02010609060101010101" pitchFamily="49" charset="-122"/>
                <a:cs typeface="Times New Roman" panose="02020603050405020304" pitchFamily="18" charset="0"/>
              </a:rPr>
              <a:t>读写整数 </a:t>
            </a:r>
          </a:p>
          <a:p>
            <a:pPr lvl="1">
              <a:lnSpc>
                <a:spcPct val="120000"/>
              </a:lnSpc>
            </a:pPr>
            <a:r>
              <a:rPr lang="zh-CN" altLang="en-GB" b="0" dirty="0" smtClean="0">
                <a:ea typeface="黑体" panose="02010609060101010101" pitchFamily="49" charset="-122"/>
                <a:cs typeface="Times New Roman" panose="02020603050405020304" pitchFamily="18" charset="0"/>
              </a:rPr>
              <a:t>读写单字节 </a:t>
            </a:r>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6.2.4 读二进制文件 </a:t>
            </a:r>
            <a:endParaRPr lang="zh-CN" altLang="en-US" dirty="0" smtClean="0">
              <a:ea typeface="宋体" panose="02010600030101010101" pitchFamily="2" charset="-122"/>
              <a:cs typeface="Times New Roman" panose="02020603050405020304" pitchFamily="18" charset="0"/>
            </a:endParaRPr>
          </a:p>
        </p:txBody>
      </p:sp>
      <p:sp>
        <p:nvSpPr>
          <p:cNvPr id="102403" name="内容占位符 2"/>
          <p:cNvSpPr>
            <a:spLocks noGrp="1"/>
          </p:cNvSpPr>
          <p:nvPr>
            <p:ph idx="1"/>
          </p:nvPr>
        </p:nvSpPr>
        <p:spPr/>
        <p:txBody>
          <a:bodyPr/>
          <a:lstStyle/>
          <a:p>
            <a:pPr>
              <a:lnSpc>
                <a:spcPct val="12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过滤流</a:t>
            </a:r>
          </a:p>
          <a:p>
            <a:pPr lvl="1">
              <a:lnSpc>
                <a:spcPct val="120000"/>
              </a:lnSpc>
            </a:pPr>
            <a:r>
              <a:rPr lang="zh-CN" altLang="en-US" b="0" dirty="0" smtClean="0">
                <a:ea typeface="黑体" panose="02010609060101010101" pitchFamily="49" charset="-122"/>
                <a:cs typeface="Times New Roman" panose="02020603050405020304" pitchFamily="18" charset="0"/>
              </a:rPr>
              <a:t>读或写的同时对数据进行处理</a:t>
            </a:r>
            <a:endParaRPr lang="en-US" altLang="zh-CN" b="0" dirty="0" smtClean="0">
              <a:ea typeface="黑体" panose="02010609060101010101" pitchFamily="49" charset="-122"/>
              <a:cs typeface="Times New Roman" panose="02020603050405020304" pitchFamily="18" charset="0"/>
            </a:endParaRPr>
          </a:p>
          <a:p>
            <a:pPr lvl="1">
              <a:lnSpc>
                <a:spcPct val="120000"/>
              </a:lnSpc>
            </a:pPr>
            <a:r>
              <a:rPr lang="zh-CN" altLang="en-US" b="0" dirty="0" smtClean="0">
                <a:ea typeface="黑体" panose="02010609060101010101" pitchFamily="49" charset="-122"/>
                <a:cs typeface="Times New Roman" panose="02020603050405020304" pitchFamily="18" charset="0"/>
              </a:rPr>
              <a:t>通过另外一个流来构造一个过滤流</a:t>
            </a:r>
            <a:endParaRPr lang="en-US" altLang="zh-CN" b="0" dirty="0" smtClean="0">
              <a:ea typeface="黑体" panose="02010609060101010101" pitchFamily="49" charset="-122"/>
              <a:cs typeface="Times New Roman" panose="02020603050405020304" pitchFamily="18" charset="0"/>
            </a:endParaRPr>
          </a:p>
          <a:p>
            <a:pPr lvl="1">
              <a:lnSpc>
                <a:spcPct val="120000"/>
              </a:lnSpc>
            </a:pPr>
            <a:r>
              <a:rPr lang="zh-CN" altLang="en-US" b="0" dirty="0" smtClean="0">
                <a:ea typeface="黑体" panose="02010609060101010101" pitchFamily="49" charset="-122"/>
                <a:cs typeface="Times New Roman" panose="02020603050405020304" pitchFamily="18" charset="0"/>
              </a:rPr>
              <a:t>大部分</a:t>
            </a:r>
            <a:r>
              <a:rPr lang="en-US" altLang="zh-CN" b="0" dirty="0" smtClean="0">
                <a:ea typeface="黑体" panose="02010609060101010101" pitchFamily="49" charset="-122"/>
                <a:cs typeface="Times New Roman" panose="02020603050405020304" pitchFamily="18" charset="0"/>
              </a:rPr>
              <a:t>java.io </a:t>
            </a:r>
            <a:r>
              <a:rPr lang="zh-CN" altLang="en-US" b="0" dirty="0" smtClean="0">
                <a:ea typeface="黑体" panose="02010609060101010101" pitchFamily="49" charset="-122"/>
                <a:cs typeface="Times New Roman" panose="02020603050405020304" pitchFamily="18" charset="0"/>
              </a:rPr>
              <a:t>包所提供过滤流都是</a:t>
            </a:r>
            <a:r>
              <a:rPr lang="en-US" altLang="zh-CN" b="0" dirty="0" err="1" smtClean="0">
                <a:solidFill>
                  <a:srgbClr val="0000FF"/>
                </a:solidFill>
                <a:ea typeface="黑体" panose="02010609060101010101" pitchFamily="49" charset="-122"/>
                <a:cs typeface="Times New Roman" panose="02020603050405020304" pitchFamily="18" charset="0"/>
              </a:rPr>
              <a:t>FilterInputStream</a:t>
            </a:r>
            <a:r>
              <a:rPr lang="zh-CN" altLang="en-US" b="0" dirty="0" smtClean="0">
                <a:ea typeface="黑体" panose="02010609060101010101" pitchFamily="49" charset="-122"/>
                <a:cs typeface="Times New Roman" panose="02020603050405020304" pitchFamily="18" charset="0"/>
              </a:rPr>
              <a:t>和</a:t>
            </a:r>
            <a:r>
              <a:rPr lang="en-US" altLang="zh-CN" b="0" dirty="0" err="1" smtClean="0">
                <a:solidFill>
                  <a:srgbClr val="0000FF"/>
                </a:solidFill>
                <a:ea typeface="黑体" panose="02010609060101010101" pitchFamily="49" charset="-122"/>
                <a:cs typeface="Times New Roman" panose="02020603050405020304" pitchFamily="18" charset="0"/>
              </a:rPr>
              <a:t>FilterOutputStream</a:t>
            </a:r>
            <a:r>
              <a:rPr lang="zh-CN" altLang="en-US" b="0" dirty="0" smtClean="0">
                <a:ea typeface="黑体" panose="02010609060101010101" pitchFamily="49" charset="-122"/>
                <a:cs typeface="Times New Roman" panose="02020603050405020304" pitchFamily="18" charset="0"/>
              </a:rPr>
              <a:t>的子类</a:t>
            </a:r>
          </a:p>
          <a:p>
            <a:pPr lvl="2">
              <a:lnSpc>
                <a:spcPct val="120000"/>
              </a:lnSpc>
            </a:pP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DataInputStream</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 </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DataOutputStream</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p>
          <a:p>
            <a:pPr lvl="2">
              <a:lnSpc>
                <a:spcPct val="120000"/>
              </a:lnSpc>
            </a:pP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BufferedInputStream</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 </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BufferedOutputStream</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p>
          <a:p>
            <a:pPr lvl="2">
              <a:lnSpc>
                <a:spcPct val="120000"/>
              </a:lnSpc>
            </a:pP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LineNumberInputStream</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p>
          <a:p>
            <a:pPr lvl="2">
              <a:lnSpc>
                <a:spcPct val="120000"/>
              </a:lnSpc>
            </a:pP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PushbackInputStream</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p>
          <a:p>
            <a:pPr lvl="2">
              <a:lnSpc>
                <a:spcPct val="120000"/>
              </a:lnSpc>
            </a:pP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PrintStream</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6.2.4 读二进制文件 </a:t>
            </a:r>
            <a:endParaRPr lang="zh-CN" altLang="en-US" dirty="0" smtClean="0">
              <a:ea typeface="宋体" panose="02010600030101010101" pitchFamily="2" charset="-122"/>
              <a:cs typeface="Times New Roman" panose="02020603050405020304" pitchFamily="18" charset="0"/>
            </a:endParaRPr>
          </a:p>
        </p:txBody>
      </p:sp>
      <p:sp>
        <p:nvSpPr>
          <p:cNvPr id="103427" name="内容占位符 2"/>
          <p:cNvSpPr>
            <a:spLocks noGrp="1"/>
          </p:cNvSpPr>
          <p:nvPr>
            <p:ph idx="1"/>
          </p:nvPr>
        </p:nvSpPr>
        <p:spPr>
          <a:xfrm>
            <a:off x="468313" y="981075"/>
            <a:ext cx="7704087" cy="5184775"/>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读取例</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WriteByteFileEx</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类创建的数据文件中的3个</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型数字，显示相加结果</a:t>
            </a:r>
          </a:p>
          <a:p>
            <a:endParaRPr lang="zh-CN" altLang="en-US" dirty="0" smtClean="0">
              <a:ea typeface="宋体" panose="02010600030101010101" pitchFamily="2" charset="-122"/>
            </a:endParaRPr>
          </a:p>
        </p:txBody>
      </p:sp>
      <p:sp>
        <p:nvSpPr>
          <p:cNvPr id="103428" name="Rectangle 3"/>
          <p:cNvSpPr txBox="1">
            <a:spLocks noChangeArrowheads="1"/>
          </p:cNvSpPr>
          <p:nvPr/>
        </p:nvSpPr>
        <p:spPr bwMode="auto">
          <a:xfrm>
            <a:off x="395288" y="1773238"/>
            <a:ext cx="8353425" cy="504031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import java.io.*;</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class </a:t>
            </a:r>
            <a:r>
              <a:rPr lang="en-US" altLang="zh-CN" sz="2000" dirty="0" err="1">
                <a:latin typeface="Times New Roman" panose="02020603050405020304" pitchFamily="18" charset="0"/>
                <a:cs typeface="Times New Roman" panose="02020603050405020304" pitchFamily="18" charset="0"/>
              </a:rPr>
              <a:t>ReadByteFileEx</a:t>
            </a:r>
            <a:r>
              <a:rPr lang="en-US" altLang="zh-CN" sz="2000"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public static void main ( String[] </a:t>
            </a:r>
            <a:r>
              <a:rPr lang="en-US" altLang="zh-CN" sz="2000" dirty="0" err="1">
                <a:latin typeface="Times New Roman" panose="02020603050405020304" pitchFamily="18" charset="0"/>
                <a:cs typeface="Times New Roman" panose="02020603050405020304" pitchFamily="18" charset="0"/>
              </a:rPr>
              <a:t>args</a:t>
            </a:r>
            <a:r>
              <a:rPr lang="en-US" altLang="zh-CN" sz="2000"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String </a:t>
            </a:r>
            <a:r>
              <a:rPr lang="en-US" altLang="zh-CN" sz="2000" dirty="0" err="1">
                <a:latin typeface="Times New Roman" panose="02020603050405020304" pitchFamily="18" charset="0"/>
                <a:cs typeface="Times New Roman" panose="02020603050405020304" pitchFamily="18" charset="0"/>
              </a:rPr>
              <a:t>fileName</a:t>
            </a:r>
            <a:r>
              <a:rPr lang="en-US" altLang="zh-CN" sz="2000" dirty="0">
                <a:latin typeface="Times New Roman" panose="02020603050405020304" pitchFamily="18" charset="0"/>
                <a:cs typeface="Times New Roman" panose="02020603050405020304" pitchFamily="18" charset="0"/>
              </a:rPr>
              <a:t> = "c:/data1.dat";</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sum = 0;</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try {  </a:t>
            </a:r>
            <a:r>
              <a:rPr lang="en-US" altLang="zh-CN" sz="2000" dirty="0" err="1">
                <a:latin typeface="Times New Roman" panose="02020603050405020304" pitchFamily="18" charset="0"/>
                <a:cs typeface="Times New Roman" panose="02020603050405020304" pitchFamily="18" charset="0"/>
              </a:rPr>
              <a:t>DataInputStream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instr</a:t>
            </a:r>
            <a:r>
              <a:rPr lang="en-US" altLang="zh-CN" sz="2000" dirty="0">
                <a:latin typeface="Times New Roman" panose="02020603050405020304" pitchFamily="18" charset="0"/>
                <a:cs typeface="Times New Roman" panose="02020603050405020304" pitchFamily="18" charset="0"/>
              </a:rPr>
              <a:t> = new </a:t>
            </a:r>
            <a:r>
              <a:rPr lang="en-US" altLang="zh-CN" sz="2000" dirty="0" err="1">
                <a:latin typeface="Times New Roman" panose="02020603050405020304" pitchFamily="18" charset="0"/>
                <a:cs typeface="Times New Roman" panose="02020603050405020304" pitchFamily="18" charset="0"/>
              </a:rPr>
              <a:t>DataInputStream</a:t>
            </a:r>
            <a:r>
              <a:rPr lang="en-US" altLang="zh-CN" sz="2000"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new </a:t>
            </a:r>
            <a:r>
              <a:rPr lang="en-US" altLang="zh-CN" sz="2000" dirty="0" err="1">
                <a:latin typeface="Times New Roman" panose="02020603050405020304" pitchFamily="18" charset="0"/>
                <a:cs typeface="Times New Roman" panose="02020603050405020304" pitchFamily="18" charset="0"/>
              </a:rPr>
              <a:t>BufferedInputStream</a:t>
            </a:r>
            <a:r>
              <a:rPr lang="en-US" altLang="zh-CN" sz="2000" dirty="0">
                <a:latin typeface="Times New Roman" panose="02020603050405020304" pitchFamily="18" charset="0"/>
                <a:cs typeface="Times New Roman" panose="02020603050405020304" pitchFamily="18" charset="0"/>
              </a:rPr>
              <a:t>(new </a:t>
            </a:r>
            <a:r>
              <a:rPr lang="en-US" altLang="zh-CN" sz="2000" dirty="0" err="1">
                <a:latin typeface="Times New Roman" panose="02020603050405020304" pitchFamily="18" charset="0"/>
                <a:cs typeface="Times New Roman" panose="02020603050405020304" pitchFamily="18" charset="0"/>
              </a:rPr>
              <a:t>FileInputStream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fileName</a:t>
            </a:r>
            <a:r>
              <a:rPr lang="en-US" altLang="zh-CN" sz="2000"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sum += </a:t>
            </a:r>
            <a:r>
              <a:rPr lang="en-US" altLang="zh-CN" sz="2000" dirty="0" err="1">
                <a:solidFill>
                  <a:srgbClr val="0000FF"/>
                </a:solidFill>
                <a:latin typeface="Times New Roman" panose="02020603050405020304" pitchFamily="18" charset="0"/>
                <a:cs typeface="Times New Roman" panose="02020603050405020304" pitchFamily="18" charset="0"/>
              </a:rPr>
              <a:t>instr.readInt</a:t>
            </a:r>
            <a:r>
              <a:rPr lang="en-US" altLang="zh-CN" sz="2000"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sum += </a:t>
            </a:r>
            <a:r>
              <a:rPr lang="en-US" altLang="zh-CN" sz="2000" dirty="0" err="1">
                <a:solidFill>
                  <a:srgbClr val="0000FF"/>
                </a:solidFill>
                <a:latin typeface="Times New Roman" panose="02020603050405020304" pitchFamily="18" charset="0"/>
                <a:cs typeface="Times New Roman" panose="02020603050405020304" pitchFamily="18" charset="0"/>
              </a:rPr>
              <a:t>instr.readInt</a:t>
            </a:r>
            <a:r>
              <a:rPr lang="en-US" altLang="zh-CN" sz="2000"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sum += </a:t>
            </a:r>
            <a:r>
              <a:rPr lang="en-US" altLang="zh-CN" sz="2000" dirty="0" err="1">
                <a:solidFill>
                  <a:srgbClr val="0000FF"/>
                </a:solidFill>
                <a:latin typeface="Times New Roman" panose="02020603050405020304" pitchFamily="18" charset="0"/>
                <a:cs typeface="Times New Roman" panose="02020603050405020304" pitchFamily="18" charset="0"/>
              </a:rPr>
              <a:t>instr.readInt</a:t>
            </a:r>
            <a:r>
              <a:rPr lang="en-US" altLang="zh-CN" sz="2000"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System.out.println</a:t>
            </a:r>
            <a:r>
              <a:rPr lang="en-US" altLang="zh-CN" sz="2000" dirty="0">
                <a:latin typeface="Times New Roman" panose="02020603050405020304" pitchFamily="18" charset="0"/>
                <a:cs typeface="Times New Roman" panose="02020603050405020304" pitchFamily="18" charset="0"/>
              </a:rPr>
              <a:t>( "The sum is: " + sum );</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instr.close</a:t>
            </a:r>
            <a:r>
              <a:rPr lang="en-US" altLang="zh-CN" sz="2000"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catch ( </a:t>
            </a:r>
            <a:r>
              <a:rPr lang="en-US" altLang="zh-CN" sz="2000" dirty="0" err="1">
                <a:latin typeface="Times New Roman" panose="02020603050405020304" pitchFamily="18" charset="0"/>
                <a:cs typeface="Times New Roman" panose="02020603050405020304" pitchFamily="18" charset="0"/>
              </a:rPr>
              <a:t>IOException</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iox</a:t>
            </a:r>
            <a:r>
              <a:rPr lang="en-US" altLang="zh-CN" sz="2000"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System.out.println</a:t>
            </a:r>
            <a:r>
              <a:rPr lang="en-US" altLang="zh-CN" sz="2000" dirty="0">
                <a:latin typeface="Times New Roman" panose="02020603050405020304" pitchFamily="18" charset="0"/>
                <a:cs typeface="Times New Roman" panose="02020603050405020304" pitchFamily="18" charset="0"/>
              </a:rPr>
              <a:t>("Problem reading " + </a:t>
            </a:r>
            <a:r>
              <a:rPr lang="en-US" altLang="zh-CN" sz="2000" dirty="0" err="1">
                <a:latin typeface="Times New Roman" panose="02020603050405020304" pitchFamily="18" charset="0"/>
                <a:cs typeface="Times New Roman" panose="02020603050405020304" pitchFamily="18" charset="0"/>
              </a:rPr>
              <a:t>fileName</a:t>
            </a:r>
            <a:r>
              <a:rPr lang="en-US" altLang="zh-CN" sz="2000" dirty="0">
                <a:latin typeface="Times New Roman" panose="02020603050405020304" pitchFamily="18" charset="0"/>
                <a:cs typeface="Times New Roman" panose="02020603050405020304" pitchFamily="18" charset="0"/>
              </a:rPr>
              <a:t> ); } </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dirty="0">
                <a:latin typeface="Times New Roman" panose="02020603050405020304" pitchFamily="18" charset="0"/>
                <a:cs typeface="Times New Roman" panose="02020603050405020304" pitchFamily="18" charset="0"/>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6.2.4 读二进制文件 </a:t>
            </a:r>
            <a:endParaRPr lang="zh-CN" altLang="en-US" dirty="0" smtClean="0">
              <a:ea typeface="宋体" panose="02010600030101010101" pitchFamily="2" charset="-122"/>
            </a:endParaRPr>
          </a:p>
        </p:txBody>
      </p:sp>
      <p:sp>
        <p:nvSpPr>
          <p:cNvPr id="104451" name="内容占位符 2"/>
          <p:cNvSpPr>
            <a:spLocks noGrp="1"/>
          </p:cNvSpPr>
          <p:nvPr>
            <p:ph idx="1"/>
          </p:nvPr>
        </p:nvSpPr>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该程序显示结果是</a:t>
            </a:r>
            <a:r>
              <a:rPr lang="zh-CN" altLang="en-US"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254</a:t>
            </a:r>
          </a:p>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分析</a:t>
            </a:r>
          </a:p>
          <a:p>
            <a:pPr lvl="1"/>
            <a:r>
              <a:rPr lang="en-US" altLang="zh-CN" b="0" dirty="0" err="1" smtClean="0">
                <a:ea typeface="黑体" panose="02010609060101010101" pitchFamily="49" charset="-122"/>
                <a:cs typeface="Times New Roman" panose="02020603050405020304" pitchFamily="18" charset="0"/>
              </a:rPr>
              <a:t>readInt</a:t>
            </a:r>
            <a:r>
              <a:rPr lang="zh-CN" altLang="en-US" b="0" dirty="0" smtClean="0">
                <a:ea typeface="黑体" panose="02010609060101010101" pitchFamily="49" charset="-122"/>
                <a:cs typeface="Times New Roman" panose="02020603050405020304" pitchFamily="18" charset="0"/>
              </a:rPr>
              <a:t>方法可以从输入流中读入4个字节并将其当作</a:t>
            </a:r>
            <a:r>
              <a:rPr lang="en-US" altLang="zh-CN" b="0" dirty="0" err="1" smtClean="0">
                <a:ea typeface="黑体" panose="02010609060101010101" pitchFamily="49" charset="-122"/>
                <a:cs typeface="Times New Roman" panose="02020603050405020304" pitchFamily="18" charset="0"/>
              </a:rPr>
              <a:t>int</a:t>
            </a:r>
            <a:r>
              <a:rPr lang="zh-CN" altLang="en-US" b="0" dirty="0" smtClean="0">
                <a:ea typeface="黑体" panose="02010609060101010101" pitchFamily="49" charset="-122"/>
                <a:cs typeface="Times New Roman" panose="02020603050405020304" pitchFamily="18" charset="0"/>
              </a:rPr>
              <a:t>型数据</a:t>
            </a:r>
          </a:p>
          <a:p>
            <a:pPr lvl="1"/>
            <a:r>
              <a:rPr lang="zh-CN" altLang="en-US" b="0" dirty="0" smtClean="0">
                <a:ea typeface="黑体" panose="02010609060101010101" pitchFamily="49" charset="-122"/>
                <a:cs typeface="Times New Roman" panose="02020603050405020304" pitchFamily="18" charset="0"/>
              </a:rPr>
              <a:t>由于知道文件中存储的是3个</a:t>
            </a:r>
            <a:r>
              <a:rPr lang="en-US" altLang="zh-CN" b="0" dirty="0" err="1" smtClean="0">
                <a:ea typeface="黑体" panose="02010609060101010101" pitchFamily="49" charset="-122"/>
                <a:cs typeface="Times New Roman" panose="02020603050405020304" pitchFamily="18" charset="0"/>
              </a:rPr>
              <a:t>int</a:t>
            </a:r>
            <a:r>
              <a:rPr lang="zh-CN" altLang="en-US" b="0" dirty="0" smtClean="0">
                <a:ea typeface="黑体" panose="02010609060101010101" pitchFamily="49" charset="-122"/>
                <a:cs typeface="Times New Roman" panose="02020603050405020304" pitchFamily="18" charset="0"/>
              </a:rPr>
              <a:t>型数据，所以使用了3个读入语句</a:t>
            </a:r>
          </a:p>
          <a:p>
            <a:pPr lvl="1"/>
            <a:r>
              <a:rPr lang="zh-CN" altLang="en-US" b="0" dirty="0" smtClean="0">
                <a:ea typeface="黑体" panose="02010609060101010101" pitchFamily="49" charset="-122"/>
                <a:cs typeface="Times New Roman" panose="02020603050405020304" pitchFamily="18" charset="0"/>
              </a:rPr>
              <a:t>如果不知道数据的个数该怎么办呢？</a:t>
            </a:r>
            <a:endParaRPr lang="en-US" altLang="zh-CN" b="0" dirty="0" smtClean="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因为</a:t>
            </a:r>
            <a:r>
              <a:rPr lang="en-US" altLang="zh-CN" b="0" dirty="0" err="1" smtClean="0">
                <a:ea typeface="黑体" panose="02010609060101010101" pitchFamily="49" charset="-122"/>
                <a:cs typeface="Times New Roman" panose="02020603050405020304" pitchFamily="18" charset="0"/>
              </a:rPr>
              <a:t>DataInputStream</a:t>
            </a:r>
            <a:r>
              <a:rPr lang="zh-CN" altLang="en-US" b="0" dirty="0" smtClean="0">
                <a:ea typeface="黑体" panose="02010609060101010101" pitchFamily="49" charset="-122"/>
                <a:cs typeface="Times New Roman" panose="02020603050405020304" pitchFamily="18" charset="0"/>
              </a:rPr>
              <a:t>的读入操作如遇到文件结尾就会抛出</a:t>
            </a:r>
            <a:r>
              <a:rPr lang="en-US" altLang="zh-CN" b="0" dirty="0" err="1" smtClean="0">
                <a:ea typeface="黑体" panose="02010609060101010101" pitchFamily="49" charset="-122"/>
                <a:cs typeface="Times New Roman" panose="02020603050405020304" pitchFamily="18" charset="0"/>
              </a:rPr>
              <a:t>EOFException</a:t>
            </a:r>
            <a:r>
              <a:rPr lang="zh-CN" altLang="en-US" b="0" dirty="0" smtClean="0">
                <a:ea typeface="黑体" panose="02010609060101010101" pitchFamily="49" charset="-122"/>
                <a:cs typeface="Times New Roman" panose="02020603050405020304" pitchFamily="18" charset="0"/>
              </a:rPr>
              <a:t>异常，所以我们可以将读操作放入</a:t>
            </a:r>
            <a:r>
              <a:rPr lang="en-US" altLang="zh-CN" b="0" dirty="0" smtClean="0">
                <a:ea typeface="黑体" panose="02010609060101010101" pitchFamily="49" charset="-122"/>
                <a:cs typeface="Times New Roman" panose="02020603050405020304" pitchFamily="18" charset="0"/>
              </a:rPr>
              <a:t>try</a:t>
            </a:r>
            <a:r>
              <a:rPr lang="zh-CN" altLang="en-US" b="0" dirty="0" smtClean="0">
                <a:ea typeface="黑体" panose="02010609060101010101" pitchFamily="49" charset="-122"/>
                <a:cs typeface="Times New Roman" panose="02020603050405020304" pitchFamily="18" charset="0"/>
              </a:rPr>
              <a:t>块中。</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6.2.4 读二进制文件 </a:t>
            </a:r>
            <a:endParaRPr lang="zh-CN" altLang="en-US" dirty="0" smtClean="0">
              <a:ea typeface="宋体" panose="02010600030101010101" pitchFamily="2" charset="-122"/>
              <a:cs typeface="Times New Roman" panose="02020603050405020304" pitchFamily="18" charset="0"/>
            </a:endParaRPr>
          </a:p>
        </p:txBody>
      </p:sp>
      <p:sp>
        <p:nvSpPr>
          <p:cNvPr id="105475" name="内容占位符 2"/>
          <p:cNvSpPr>
            <a:spLocks noGrp="1"/>
          </p:cNvSpPr>
          <p:nvPr>
            <p:ph idx="1"/>
          </p:nvPr>
        </p:nvSpPr>
        <p:spPr>
          <a:xfrm>
            <a:off x="468313" y="981075"/>
            <a:ext cx="8229600" cy="1439813"/>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修改</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ReadByteFileEx</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类</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将读操作放入</a:t>
            </a:r>
            <a:r>
              <a:rPr lang="en-US" altLang="zh-CN" b="0" dirty="0" smtClean="0">
                <a:ea typeface="黑体" panose="02010609060101010101" pitchFamily="49" charset="-122"/>
                <a:cs typeface="Times New Roman" panose="02020603050405020304" pitchFamily="18" charset="0"/>
              </a:rPr>
              <a:t>try</a:t>
            </a:r>
            <a:r>
              <a:rPr lang="zh-CN" altLang="en-US" b="0" dirty="0" smtClean="0">
                <a:ea typeface="黑体" panose="02010609060101010101" pitchFamily="49" charset="-122"/>
                <a:cs typeface="Times New Roman" panose="02020603050405020304" pitchFamily="18" charset="0"/>
              </a:rPr>
              <a:t>块中，使遇到文件结尾就会抛出</a:t>
            </a:r>
            <a:r>
              <a:rPr lang="en-US" altLang="zh-CN" b="0" dirty="0" err="1" smtClean="0">
                <a:ea typeface="黑体" panose="02010609060101010101" pitchFamily="49" charset="-122"/>
                <a:cs typeface="Times New Roman" panose="02020603050405020304" pitchFamily="18" charset="0"/>
              </a:rPr>
              <a:t>EOFException</a:t>
            </a:r>
            <a:r>
              <a:rPr lang="zh-CN" altLang="en-US" b="0" dirty="0" smtClean="0">
                <a:ea typeface="黑体" panose="02010609060101010101" pitchFamily="49" charset="-122"/>
                <a:cs typeface="Times New Roman" panose="02020603050405020304" pitchFamily="18" charset="0"/>
              </a:rPr>
              <a:t>异常，进入到相应的</a:t>
            </a:r>
            <a:r>
              <a:rPr lang="en-US" altLang="zh-CN" b="0" dirty="0" smtClean="0">
                <a:ea typeface="黑体" panose="02010609060101010101" pitchFamily="49" charset="-122"/>
                <a:cs typeface="Times New Roman" panose="02020603050405020304" pitchFamily="18" charset="0"/>
              </a:rPr>
              <a:t>catch</a:t>
            </a:r>
            <a:r>
              <a:rPr lang="zh-CN" altLang="en-US" b="0" dirty="0" smtClean="0">
                <a:ea typeface="黑体" panose="02010609060101010101" pitchFamily="49" charset="-122"/>
                <a:cs typeface="Times New Roman" panose="02020603050405020304" pitchFamily="18" charset="0"/>
              </a:rPr>
              <a:t>块中</a:t>
            </a:r>
          </a:p>
          <a:p>
            <a:endParaRPr lang="zh-CN" altLang="en-US" dirty="0" smtClean="0">
              <a:ea typeface="宋体" panose="02010600030101010101" pitchFamily="2" charset="-122"/>
            </a:endParaRPr>
          </a:p>
        </p:txBody>
      </p:sp>
      <p:sp>
        <p:nvSpPr>
          <p:cNvPr id="105476" name="Rectangle 3"/>
          <p:cNvSpPr txBox="1">
            <a:spLocks noChangeArrowheads="1"/>
          </p:cNvSpPr>
          <p:nvPr/>
        </p:nvSpPr>
        <p:spPr bwMode="auto">
          <a:xfrm>
            <a:off x="395288" y="2565400"/>
            <a:ext cx="8353425" cy="3311525"/>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try</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while ( true )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sum += instr.readInt();</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catch ( EOFException  eof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System.out.println( "The sum is: " + sum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instr.close();</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6.1.1 I/O</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流的概念</a:t>
            </a:r>
            <a:endParaRPr lang="zh-CN" altLang="en-US" sz="3200" dirty="0" smtClean="0">
              <a:ea typeface="宋体" panose="02010600030101010101" pitchFamily="2" charset="-122"/>
              <a:cs typeface="Times New Roman" panose="02020603050405020304" pitchFamily="18" charset="0"/>
            </a:endParaRPr>
          </a:p>
        </p:txBody>
      </p:sp>
      <p:sp>
        <p:nvSpPr>
          <p:cNvPr id="49155" name="内容占位符 2"/>
          <p:cNvSpPr>
            <a:spLocks noGrp="1"/>
          </p:cNvSpPr>
          <p:nvPr>
            <p:ph idx="1"/>
          </p:nvPr>
        </p:nvSpPr>
        <p:spPr/>
        <p:txBody>
          <a:bodyPr/>
          <a:lstStyle/>
          <a:p>
            <a:r>
              <a:rPr lang="zh-CN" altLang="en-US" b="0" dirty="0" smtClean="0">
                <a:latin typeface="黑体" panose="02010609060101010101" pitchFamily="49" charset="-122"/>
                <a:ea typeface="黑体" panose="02010609060101010101" pitchFamily="49" charset="-122"/>
              </a:rPr>
              <a:t>源和目标的类型</a:t>
            </a:r>
          </a:p>
        </p:txBody>
      </p:sp>
      <p:grpSp>
        <p:nvGrpSpPr>
          <p:cNvPr id="49156" name="Group 124"/>
          <p:cNvGrpSpPr>
            <a:grpSpLocks/>
          </p:cNvGrpSpPr>
          <p:nvPr/>
        </p:nvGrpSpPr>
        <p:grpSpPr bwMode="auto">
          <a:xfrm>
            <a:off x="1116013" y="1773238"/>
            <a:ext cx="7189787" cy="4398962"/>
            <a:chOff x="960" y="1200"/>
            <a:chExt cx="4272" cy="2688"/>
          </a:xfrm>
        </p:grpSpPr>
        <p:grpSp>
          <p:nvGrpSpPr>
            <p:cNvPr id="49157" name="Group 65"/>
            <p:cNvGrpSpPr>
              <a:grpSpLocks/>
            </p:cNvGrpSpPr>
            <p:nvPr/>
          </p:nvGrpSpPr>
          <p:grpSpPr bwMode="auto">
            <a:xfrm>
              <a:off x="964" y="1202"/>
              <a:ext cx="1652" cy="346"/>
              <a:chOff x="0" y="0"/>
              <a:chExt cx="875" cy="427"/>
            </a:xfrm>
          </p:grpSpPr>
          <p:sp>
            <p:nvSpPr>
              <p:cNvPr id="49227" name="Rectangle 64"/>
              <p:cNvSpPr>
                <a:spLocks noChangeArrowheads="1"/>
              </p:cNvSpPr>
              <p:nvPr/>
            </p:nvSpPr>
            <p:spPr bwMode="auto">
              <a:xfrm>
                <a:off x="0" y="0"/>
                <a:ext cx="875" cy="427"/>
              </a:xfrm>
              <a:prstGeom prst="rect">
                <a:avLst/>
              </a:prstGeom>
              <a:solidFill>
                <a:srgbClr val="ADD8E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9228" name="Group 63"/>
              <p:cNvGrpSpPr>
                <a:grpSpLocks/>
              </p:cNvGrpSpPr>
              <p:nvPr/>
            </p:nvGrpSpPr>
            <p:grpSpPr bwMode="auto">
              <a:xfrm>
                <a:off x="0" y="0"/>
                <a:ext cx="875" cy="403"/>
                <a:chOff x="0" y="0"/>
                <a:chExt cx="875" cy="403"/>
              </a:xfrm>
            </p:grpSpPr>
            <p:sp>
              <p:nvSpPr>
                <p:cNvPr id="49229" name="Rectangle 46"/>
                <p:cNvSpPr>
                  <a:spLocks noChangeArrowheads="1"/>
                </p:cNvSpPr>
                <p:nvPr/>
              </p:nvSpPr>
              <p:spPr bwMode="auto">
                <a:xfrm>
                  <a:off x="6" y="6"/>
                  <a:ext cx="863" cy="391"/>
                </a:xfrm>
                <a:prstGeom prst="rect">
                  <a:avLst/>
                </a:prstGeom>
                <a:solidFill>
                  <a:srgbClr val="ADD8E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sz="2000" dirty="0">
                      <a:solidFill>
                        <a:srgbClr val="C00000"/>
                      </a:solidFill>
                      <a:latin typeface="黑体" panose="02010609060101010101" pitchFamily="49" charset="-122"/>
                      <a:ea typeface="黑体" panose="02010609060101010101" pitchFamily="49" charset="-122"/>
                    </a:rPr>
                    <a:t>对象</a:t>
                  </a:r>
                  <a:endParaRPr lang="zh-CN" altLang="en-GB" sz="4000" dirty="0">
                    <a:solidFill>
                      <a:srgbClr val="C00000"/>
                    </a:solidFill>
                    <a:latin typeface="黑体" panose="02010609060101010101" pitchFamily="49" charset="-122"/>
                    <a:ea typeface="黑体" panose="02010609060101010101" pitchFamily="49" charset="-122"/>
                  </a:endParaRPr>
                </a:p>
              </p:txBody>
            </p:sp>
            <p:sp>
              <p:nvSpPr>
                <p:cNvPr id="49230" name="Rectangle 62"/>
                <p:cNvSpPr>
                  <a:spLocks noChangeArrowheads="1"/>
                </p:cNvSpPr>
                <p:nvPr/>
              </p:nvSpPr>
              <p:spPr bwMode="auto">
                <a:xfrm>
                  <a:off x="0" y="0"/>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49158" name="Group 69"/>
            <p:cNvGrpSpPr>
              <a:grpSpLocks/>
            </p:cNvGrpSpPr>
            <p:nvPr/>
          </p:nvGrpSpPr>
          <p:grpSpPr bwMode="auto">
            <a:xfrm>
              <a:off x="2616" y="1202"/>
              <a:ext cx="2612" cy="346"/>
              <a:chOff x="875" y="0"/>
              <a:chExt cx="1384" cy="427"/>
            </a:xfrm>
          </p:grpSpPr>
          <p:sp>
            <p:nvSpPr>
              <p:cNvPr id="49223" name="Rectangle 68"/>
              <p:cNvSpPr>
                <a:spLocks noChangeArrowheads="1"/>
              </p:cNvSpPr>
              <p:nvPr/>
            </p:nvSpPr>
            <p:spPr bwMode="auto">
              <a:xfrm>
                <a:off x="875" y="0"/>
                <a:ext cx="1384" cy="427"/>
              </a:xfrm>
              <a:prstGeom prst="rect">
                <a:avLst/>
              </a:prstGeom>
              <a:solidFill>
                <a:srgbClr val="ADD8E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9224" name="Group 67"/>
              <p:cNvGrpSpPr>
                <a:grpSpLocks/>
              </p:cNvGrpSpPr>
              <p:nvPr/>
            </p:nvGrpSpPr>
            <p:grpSpPr bwMode="auto">
              <a:xfrm>
                <a:off x="875" y="0"/>
                <a:ext cx="1384" cy="403"/>
                <a:chOff x="875" y="0"/>
                <a:chExt cx="1384" cy="403"/>
              </a:xfrm>
            </p:grpSpPr>
            <p:sp>
              <p:nvSpPr>
                <p:cNvPr id="49225" name="Rectangle 47"/>
                <p:cNvSpPr>
                  <a:spLocks noChangeArrowheads="1"/>
                </p:cNvSpPr>
                <p:nvPr/>
              </p:nvSpPr>
              <p:spPr bwMode="auto">
                <a:xfrm>
                  <a:off x="881" y="6"/>
                  <a:ext cx="1372" cy="391"/>
                </a:xfrm>
                <a:prstGeom prst="rect">
                  <a:avLst/>
                </a:prstGeom>
                <a:solidFill>
                  <a:srgbClr val="ADD8E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sz="2000" dirty="0">
                      <a:solidFill>
                        <a:srgbClr val="C00000"/>
                      </a:solidFill>
                      <a:latin typeface="黑体" panose="02010609060101010101" pitchFamily="49" charset="-122"/>
                      <a:ea typeface="黑体" panose="02010609060101010101" pitchFamily="49" charset="-122"/>
                    </a:rPr>
                    <a:t>源? 目标? 或两者?</a:t>
                  </a:r>
                  <a:endParaRPr lang="zh-CN" altLang="en-GB" sz="4000" dirty="0">
                    <a:solidFill>
                      <a:srgbClr val="C00000"/>
                    </a:solidFill>
                    <a:latin typeface="黑体" panose="02010609060101010101" pitchFamily="49" charset="-122"/>
                    <a:ea typeface="黑体" panose="02010609060101010101" pitchFamily="49" charset="-122"/>
                  </a:endParaRPr>
                </a:p>
              </p:txBody>
            </p:sp>
            <p:sp>
              <p:nvSpPr>
                <p:cNvPr id="49226" name="Rectangle 66"/>
                <p:cNvSpPr>
                  <a:spLocks noChangeArrowheads="1"/>
                </p:cNvSpPr>
                <p:nvPr/>
              </p:nvSpPr>
              <p:spPr bwMode="auto">
                <a:xfrm>
                  <a:off x="875" y="0"/>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49159" name="Group 71"/>
            <p:cNvGrpSpPr>
              <a:grpSpLocks/>
            </p:cNvGrpSpPr>
            <p:nvPr/>
          </p:nvGrpSpPr>
          <p:grpSpPr bwMode="auto">
            <a:xfrm>
              <a:off x="964" y="1539"/>
              <a:ext cx="1652" cy="327"/>
              <a:chOff x="0" y="415"/>
              <a:chExt cx="875" cy="403"/>
            </a:xfrm>
          </p:grpSpPr>
          <p:sp>
            <p:nvSpPr>
              <p:cNvPr id="49221" name="Rectangle 48"/>
              <p:cNvSpPr>
                <a:spLocks noChangeArrowheads="1"/>
              </p:cNvSpPr>
              <p:nvPr/>
            </p:nvSpPr>
            <p:spPr bwMode="auto">
              <a:xfrm>
                <a:off x="6" y="42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disk file</a:t>
                </a:r>
                <a:endParaRPr lang="en-GB" altLang="zh-CN" sz="3600" b="1"/>
              </a:p>
            </p:txBody>
          </p:sp>
          <p:sp>
            <p:nvSpPr>
              <p:cNvPr id="49222" name="Rectangle 70"/>
              <p:cNvSpPr>
                <a:spLocks noChangeArrowheads="1"/>
              </p:cNvSpPr>
              <p:nvPr/>
            </p:nvSpPr>
            <p:spPr bwMode="auto">
              <a:xfrm>
                <a:off x="0" y="415"/>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0" name="Group 73"/>
            <p:cNvGrpSpPr>
              <a:grpSpLocks/>
            </p:cNvGrpSpPr>
            <p:nvPr/>
          </p:nvGrpSpPr>
          <p:grpSpPr bwMode="auto">
            <a:xfrm>
              <a:off x="2616" y="1539"/>
              <a:ext cx="2612" cy="327"/>
              <a:chOff x="875" y="415"/>
              <a:chExt cx="1384" cy="403"/>
            </a:xfrm>
          </p:grpSpPr>
          <p:sp>
            <p:nvSpPr>
              <p:cNvPr id="49219" name="Rectangle 49"/>
              <p:cNvSpPr>
                <a:spLocks noChangeArrowheads="1"/>
              </p:cNvSpPr>
              <p:nvPr/>
            </p:nvSpPr>
            <p:spPr bwMode="auto">
              <a:xfrm>
                <a:off x="881" y="421"/>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b="1"/>
                  <a:t> </a:t>
                </a:r>
              </a:p>
              <a:p>
                <a:pPr algn="ctr"/>
                <a:endParaRPr lang="zh-CN" altLang="en-GB" sz="3600" b="1"/>
              </a:p>
            </p:txBody>
          </p:sp>
          <p:sp>
            <p:nvSpPr>
              <p:cNvPr id="49220" name="Rectangle 72"/>
              <p:cNvSpPr>
                <a:spLocks noChangeArrowheads="1"/>
              </p:cNvSpPr>
              <p:nvPr/>
            </p:nvSpPr>
            <p:spPr bwMode="auto">
              <a:xfrm>
                <a:off x="875" y="415"/>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1" name="Group 75"/>
            <p:cNvGrpSpPr>
              <a:grpSpLocks/>
            </p:cNvGrpSpPr>
            <p:nvPr/>
          </p:nvGrpSpPr>
          <p:grpSpPr bwMode="auto">
            <a:xfrm>
              <a:off x="964" y="1875"/>
              <a:ext cx="1652" cy="327"/>
              <a:chOff x="0" y="830"/>
              <a:chExt cx="875" cy="403"/>
            </a:xfrm>
          </p:grpSpPr>
          <p:sp>
            <p:nvSpPr>
              <p:cNvPr id="49217" name="Rectangle 50"/>
              <p:cNvSpPr>
                <a:spLocks noChangeArrowheads="1"/>
              </p:cNvSpPr>
              <p:nvPr/>
            </p:nvSpPr>
            <p:spPr bwMode="auto">
              <a:xfrm>
                <a:off x="6" y="836"/>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running program</a:t>
                </a:r>
                <a:endParaRPr lang="en-GB" altLang="zh-CN" sz="3600" b="1"/>
              </a:p>
            </p:txBody>
          </p:sp>
          <p:sp>
            <p:nvSpPr>
              <p:cNvPr id="49218" name="Rectangle 74"/>
              <p:cNvSpPr>
                <a:spLocks noChangeArrowheads="1"/>
              </p:cNvSpPr>
              <p:nvPr/>
            </p:nvSpPr>
            <p:spPr bwMode="auto">
              <a:xfrm>
                <a:off x="0" y="830"/>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2" name="Group 77"/>
            <p:cNvGrpSpPr>
              <a:grpSpLocks/>
            </p:cNvGrpSpPr>
            <p:nvPr/>
          </p:nvGrpSpPr>
          <p:grpSpPr bwMode="auto">
            <a:xfrm>
              <a:off x="2616" y="1875"/>
              <a:ext cx="2612" cy="327"/>
              <a:chOff x="875" y="830"/>
              <a:chExt cx="1384" cy="403"/>
            </a:xfrm>
          </p:grpSpPr>
          <p:sp>
            <p:nvSpPr>
              <p:cNvPr id="49215" name="Rectangle 51"/>
              <p:cNvSpPr>
                <a:spLocks noChangeArrowheads="1"/>
              </p:cNvSpPr>
              <p:nvPr/>
            </p:nvSpPr>
            <p:spPr bwMode="auto">
              <a:xfrm>
                <a:off x="881" y="836"/>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b="1"/>
                  <a:t> </a:t>
                </a:r>
              </a:p>
              <a:p>
                <a:pPr algn="ctr"/>
                <a:endParaRPr lang="zh-CN" altLang="en-GB" sz="3600" b="1"/>
              </a:p>
            </p:txBody>
          </p:sp>
          <p:sp>
            <p:nvSpPr>
              <p:cNvPr id="49216" name="Rectangle 76"/>
              <p:cNvSpPr>
                <a:spLocks noChangeArrowheads="1"/>
              </p:cNvSpPr>
              <p:nvPr/>
            </p:nvSpPr>
            <p:spPr bwMode="auto">
              <a:xfrm>
                <a:off x="875" y="830"/>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3" name="Group 79"/>
            <p:cNvGrpSpPr>
              <a:grpSpLocks/>
            </p:cNvGrpSpPr>
            <p:nvPr/>
          </p:nvGrpSpPr>
          <p:grpSpPr bwMode="auto">
            <a:xfrm>
              <a:off x="964" y="2212"/>
              <a:ext cx="1652" cy="327"/>
              <a:chOff x="0" y="1245"/>
              <a:chExt cx="875" cy="403"/>
            </a:xfrm>
          </p:grpSpPr>
          <p:sp>
            <p:nvSpPr>
              <p:cNvPr id="49213" name="Rectangle 52"/>
              <p:cNvSpPr>
                <a:spLocks noChangeArrowheads="1"/>
              </p:cNvSpPr>
              <p:nvPr/>
            </p:nvSpPr>
            <p:spPr bwMode="auto">
              <a:xfrm>
                <a:off x="6" y="125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monitor</a:t>
                </a:r>
                <a:endParaRPr lang="en-GB" altLang="zh-CN" sz="3600" b="1"/>
              </a:p>
            </p:txBody>
          </p:sp>
          <p:sp>
            <p:nvSpPr>
              <p:cNvPr id="49214" name="Rectangle 78"/>
              <p:cNvSpPr>
                <a:spLocks noChangeArrowheads="1"/>
              </p:cNvSpPr>
              <p:nvPr/>
            </p:nvSpPr>
            <p:spPr bwMode="auto">
              <a:xfrm>
                <a:off x="0" y="1245"/>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4" name="Group 81"/>
            <p:cNvGrpSpPr>
              <a:grpSpLocks/>
            </p:cNvGrpSpPr>
            <p:nvPr/>
          </p:nvGrpSpPr>
          <p:grpSpPr bwMode="auto">
            <a:xfrm>
              <a:off x="2616" y="2212"/>
              <a:ext cx="2612" cy="327"/>
              <a:chOff x="875" y="1245"/>
              <a:chExt cx="1384" cy="403"/>
            </a:xfrm>
          </p:grpSpPr>
          <p:sp>
            <p:nvSpPr>
              <p:cNvPr id="49211" name="Rectangle 53"/>
              <p:cNvSpPr>
                <a:spLocks noChangeArrowheads="1"/>
              </p:cNvSpPr>
              <p:nvPr/>
            </p:nvSpPr>
            <p:spPr bwMode="auto">
              <a:xfrm>
                <a:off x="881" y="1251"/>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b="1"/>
                  <a:t> </a:t>
                </a:r>
              </a:p>
              <a:p>
                <a:pPr algn="ctr"/>
                <a:endParaRPr lang="zh-CN" altLang="en-GB" sz="3600" b="1"/>
              </a:p>
            </p:txBody>
          </p:sp>
          <p:sp>
            <p:nvSpPr>
              <p:cNvPr id="49212" name="Rectangle 80"/>
              <p:cNvSpPr>
                <a:spLocks noChangeArrowheads="1"/>
              </p:cNvSpPr>
              <p:nvPr/>
            </p:nvSpPr>
            <p:spPr bwMode="auto">
              <a:xfrm>
                <a:off x="875" y="1245"/>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5" name="Group 83"/>
            <p:cNvGrpSpPr>
              <a:grpSpLocks/>
            </p:cNvGrpSpPr>
            <p:nvPr/>
          </p:nvGrpSpPr>
          <p:grpSpPr bwMode="auto">
            <a:xfrm>
              <a:off x="964" y="2549"/>
              <a:ext cx="1652" cy="327"/>
              <a:chOff x="0" y="1660"/>
              <a:chExt cx="875" cy="403"/>
            </a:xfrm>
          </p:grpSpPr>
          <p:sp>
            <p:nvSpPr>
              <p:cNvPr id="49209" name="Rectangle 54"/>
              <p:cNvSpPr>
                <a:spLocks noChangeArrowheads="1"/>
              </p:cNvSpPr>
              <p:nvPr/>
            </p:nvSpPr>
            <p:spPr bwMode="auto">
              <a:xfrm>
                <a:off x="6" y="1666"/>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keyboard</a:t>
                </a:r>
                <a:endParaRPr lang="en-GB" altLang="zh-CN" sz="3600" b="1"/>
              </a:p>
            </p:txBody>
          </p:sp>
          <p:sp>
            <p:nvSpPr>
              <p:cNvPr id="49210" name="Rectangle 82"/>
              <p:cNvSpPr>
                <a:spLocks noChangeArrowheads="1"/>
              </p:cNvSpPr>
              <p:nvPr/>
            </p:nvSpPr>
            <p:spPr bwMode="auto">
              <a:xfrm>
                <a:off x="0" y="1660"/>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6" name="Group 85"/>
            <p:cNvGrpSpPr>
              <a:grpSpLocks/>
            </p:cNvGrpSpPr>
            <p:nvPr/>
          </p:nvGrpSpPr>
          <p:grpSpPr bwMode="auto">
            <a:xfrm>
              <a:off x="2616" y="2549"/>
              <a:ext cx="2612" cy="327"/>
              <a:chOff x="875" y="1660"/>
              <a:chExt cx="1384" cy="403"/>
            </a:xfrm>
          </p:grpSpPr>
          <p:sp>
            <p:nvSpPr>
              <p:cNvPr id="49207" name="Rectangle 55"/>
              <p:cNvSpPr>
                <a:spLocks noChangeArrowheads="1"/>
              </p:cNvSpPr>
              <p:nvPr/>
            </p:nvSpPr>
            <p:spPr bwMode="auto">
              <a:xfrm>
                <a:off x="881" y="1666"/>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b="1"/>
                  <a:t> </a:t>
                </a:r>
              </a:p>
              <a:p>
                <a:pPr algn="ctr"/>
                <a:endParaRPr lang="zh-CN" altLang="en-GB" sz="3600" b="1"/>
              </a:p>
            </p:txBody>
          </p:sp>
          <p:sp>
            <p:nvSpPr>
              <p:cNvPr id="49208" name="Rectangle 84"/>
              <p:cNvSpPr>
                <a:spLocks noChangeArrowheads="1"/>
              </p:cNvSpPr>
              <p:nvPr/>
            </p:nvSpPr>
            <p:spPr bwMode="auto">
              <a:xfrm>
                <a:off x="875" y="1660"/>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7" name="Group 87"/>
            <p:cNvGrpSpPr>
              <a:grpSpLocks/>
            </p:cNvGrpSpPr>
            <p:nvPr/>
          </p:nvGrpSpPr>
          <p:grpSpPr bwMode="auto">
            <a:xfrm>
              <a:off x="964" y="2886"/>
              <a:ext cx="1652" cy="327"/>
              <a:chOff x="0" y="2075"/>
              <a:chExt cx="875" cy="403"/>
            </a:xfrm>
          </p:grpSpPr>
          <p:sp>
            <p:nvSpPr>
              <p:cNvPr id="49205" name="Rectangle 56"/>
              <p:cNvSpPr>
                <a:spLocks noChangeArrowheads="1"/>
              </p:cNvSpPr>
              <p:nvPr/>
            </p:nvSpPr>
            <p:spPr bwMode="auto">
              <a:xfrm>
                <a:off x="6" y="208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Internet connection</a:t>
                </a:r>
                <a:endParaRPr lang="en-GB" altLang="zh-CN" sz="3600" b="1"/>
              </a:p>
            </p:txBody>
          </p:sp>
          <p:sp>
            <p:nvSpPr>
              <p:cNvPr id="49206" name="Rectangle 86"/>
              <p:cNvSpPr>
                <a:spLocks noChangeArrowheads="1"/>
              </p:cNvSpPr>
              <p:nvPr/>
            </p:nvSpPr>
            <p:spPr bwMode="auto">
              <a:xfrm>
                <a:off x="0" y="2075"/>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8" name="Group 89"/>
            <p:cNvGrpSpPr>
              <a:grpSpLocks/>
            </p:cNvGrpSpPr>
            <p:nvPr/>
          </p:nvGrpSpPr>
          <p:grpSpPr bwMode="auto">
            <a:xfrm>
              <a:off x="2616" y="2886"/>
              <a:ext cx="2612" cy="327"/>
              <a:chOff x="875" y="2075"/>
              <a:chExt cx="1384" cy="403"/>
            </a:xfrm>
          </p:grpSpPr>
          <p:sp>
            <p:nvSpPr>
              <p:cNvPr id="49203" name="Rectangle 57"/>
              <p:cNvSpPr>
                <a:spLocks noChangeArrowheads="1"/>
              </p:cNvSpPr>
              <p:nvPr/>
            </p:nvSpPr>
            <p:spPr bwMode="auto">
              <a:xfrm>
                <a:off x="881" y="2081"/>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b="1"/>
                  <a:t> </a:t>
                </a:r>
              </a:p>
              <a:p>
                <a:pPr algn="ctr"/>
                <a:endParaRPr lang="zh-CN" altLang="en-GB" sz="3600" b="1"/>
              </a:p>
            </p:txBody>
          </p:sp>
          <p:sp>
            <p:nvSpPr>
              <p:cNvPr id="49204" name="Rectangle 88"/>
              <p:cNvSpPr>
                <a:spLocks noChangeArrowheads="1"/>
              </p:cNvSpPr>
              <p:nvPr/>
            </p:nvSpPr>
            <p:spPr bwMode="auto">
              <a:xfrm>
                <a:off x="875" y="2075"/>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69" name="Group 91"/>
            <p:cNvGrpSpPr>
              <a:grpSpLocks/>
            </p:cNvGrpSpPr>
            <p:nvPr/>
          </p:nvGrpSpPr>
          <p:grpSpPr bwMode="auto">
            <a:xfrm>
              <a:off x="964" y="3222"/>
              <a:ext cx="1652" cy="327"/>
              <a:chOff x="0" y="2490"/>
              <a:chExt cx="875" cy="403"/>
            </a:xfrm>
          </p:grpSpPr>
          <p:sp>
            <p:nvSpPr>
              <p:cNvPr id="49201" name="Rectangle 58"/>
              <p:cNvSpPr>
                <a:spLocks noChangeArrowheads="1"/>
              </p:cNvSpPr>
              <p:nvPr/>
            </p:nvSpPr>
            <p:spPr bwMode="auto">
              <a:xfrm>
                <a:off x="6" y="2496"/>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image scanner</a:t>
                </a:r>
                <a:endParaRPr lang="en-GB" altLang="zh-CN" sz="3600" b="1"/>
              </a:p>
            </p:txBody>
          </p:sp>
          <p:sp>
            <p:nvSpPr>
              <p:cNvPr id="49202" name="Rectangle 90"/>
              <p:cNvSpPr>
                <a:spLocks noChangeArrowheads="1"/>
              </p:cNvSpPr>
              <p:nvPr/>
            </p:nvSpPr>
            <p:spPr bwMode="auto">
              <a:xfrm>
                <a:off x="0" y="2490"/>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70" name="Group 93"/>
            <p:cNvGrpSpPr>
              <a:grpSpLocks/>
            </p:cNvGrpSpPr>
            <p:nvPr/>
          </p:nvGrpSpPr>
          <p:grpSpPr bwMode="auto">
            <a:xfrm>
              <a:off x="2616" y="3222"/>
              <a:ext cx="2612" cy="327"/>
              <a:chOff x="875" y="2490"/>
              <a:chExt cx="1384" cy="403"/>
            </a:xfrm>
          </p:grpSpPr>
          <p:sp>
            <p:nvSpPr>
              <p:cNvPr id="49199" name="Rectangle 59"/>
              <p:cNvSpPr>
                <a:spLocks noChangeArrowheads="1"/>
              </p:cNvSpPr>
              <p:nvPr/>
            </p:nvSpPr>
            <p:spPr bwMode="auto">
              <a:xfrm>
                <a:off x="881" y="2496"/>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b="1"/>
                  <a:t> </a:t>
                </a:r>
              </a:p>
              <a:p>
                <a:pPr algn="ctr"/>
                <a:endParaRPr lang="zh-CN" altLang="en-GB" sz="3600" b="1"/>
              </a:p>
            </p:txBody>
          </p:sp>
          <p:sp>
            <p:nvSpPr>
              <p:cNvPr id="49200" name="Rectangle 92"/>
              <p:cNvSpPr>
                <a:spLocks noChangeArrowheads="1"/>
              </p:cNvSpPr>
              <p:nvPr/>
            </p:nvSpPr>
            <p:spPr bwMode="auto">
              <a:xfrm>
                <a:off x="875" y="2490"/>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71" name="Group 95"/>
            <p:cNvGrpSpPr>
              <a:grpSpLocks/>
            </p:cNvGrpSpPr>
            <p:nvPr/>
          </p:nvGrpSpPr>
          <p:grpSpPr bwMode="auto">
            <a:xfrm>
              <a:off x="964" y="3559"/>
              <a:ext cx="1652" cy="327"/>
              <a:chOff x="0" y="2905"/>
              <a:chExt cx="875" cy="403"/>
            </a:xfrm>
          </p:grpSpPr>
          <p:sp>
            <p:nvSpPr>
              <p:cNvPr id="49197" name="Rectangle 60"/>
              <p:cNvSpPr>
                <a:spLocks noChangeArrowheads="1"/>
              </p:cNvSpPr>
              <p:nvPr/>
            </p:nvSpPr>
            <p:spPr bwMode="auto">
              <a:xfrm>
                <a:off x="6" y="291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mouse</a:t>
                </a:r>
                <a:endParaRPr lang="en-GB" altLang="zh-CN" sz="3600" b="1"/>
              </a:p>
            </p:txBody>
          </p:sp>
          <p:sp>
            <p:nvSpPr>
              <p:cNvPr id="49198" name="Rectangle 94"/>
              <p:cNvSpPr>
                <a:spLocks noChangeArrowheads="1"/>
              </p:cNvSpPr>
              <p:nvPr/>
            </p:nvSpPr>
            <p:spPr bwMode="auto">
              <a:xfrm>
                <a:off x="0" y="2905"/>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72" name="Group 97"/>
            <p:cNvGrpSpPr>
              <a:grpSpLocks/>
            </p:cNvGrpSpPr>
            <p:nvPr/>
          </p:nvGrpSpPr>
          <p:grpSpPr bwMode="auto">
            <a:xfrm>
              <a:off x="2616" y="3559"/>
              <a:ext cx="2612" cy="327"/>
              <a:chOff x="875" y="2905"/>
              <a:chExt cx="1384" cy="403"/>
            </a:xfrm>
          </p:grpSpPr>
          <p:sp>
            <p:nvSpPr>
              <p:cNvPr id="49195" name="Rectangle 61"/>
              <p:cNvSpPr>
                <a:spLocks noChangeArrowheads="1"/>
              </p:cNvSpPr>
              <p:nvPr/>
            </p:nvSpPr>
            <p:spPr bwMode="auto">
              <a:xfrm>
                <a:off x="881" y="2911"/>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b="1"/>
                  <a:t> </a:t>
                </a:r>
              </a:p>
              <a:p>
                <a:pPr algn="ctr"/>
                <a:endParaRPr lang="zh-CN" altLang="en-GB" sz="3600" b="1"/>
              </a:p>
            </p:txBody>
          </p:sp>
          <p:sp>
            <p:nvSpPr>
              <p:cNvPr id="49196" name="Rectangle 96"/>
              <p:cNvSpPr>
                <a:spLocks noChangeArrowheads="1"/>
              </p:cNvSpPr>
              <p:nvPr/>
            </p:nvSpPr>
            <p:spPr bwMode="auto">
              <a:xfrm>
                <a:off x="875" y="2905"/>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9173" name="Rectangle 99"/>
            <p:cNvSpPr>
              <a:spLocks noChangeArrowheads="1"/>
            </p:cNvSpPr>
            <p:nvPr/>
          </p:nvSpPr>
          <p:spPr bwMode="auto">
            <a:xfrm>
              <a:off x="960" y="1200"/>
              <a:ext cx="4272" cy="2688"/>
            </a:xfrm>
            <a:prstGeom prst="rect">
              <a:avLst/>
            </a:prstGeom>
            <a:noFill/>
            <a:ln w="6350"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9174" name="Group 102"/>
            <p:cNvGrpSpPr>
              <a:grpSpLocks/>
            </p:cNvGrpSpPr>
            <p:nvPr/>
          </p:nvGrpSpPr>
          <p:grpSpPr bwMode="auto">
            <a:xfrm>
              <a:off x="3148" y="1536"/>
              <a:ext cx="1652" cy="327"/>
              <a:chOff x="0" y="415"/>
              <a:chExt cx="875" cy="403"/>
            </a:xfrm>
          </p:grpSpPr>
          <p:sp>
            <p:nvSpPr>
              <p:cNvPr id="49193" name="Rectangle 103"/>
              <p:cNvSpPr>
                <a:spLocks noChangeArrowheads="1"/>
              </p:cNvSpPr>
              <p:nvPr/>
            </p:nvSpPr>
            <p:spPr bwMode="auto">
              <a:xfrm>
                <a:off x="6" y="42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Both</a:t>
                </a:r>
                <a:endParaRPr lang="en-GB" altLang="zh-CN" sz="3600" b="1"/>
              </a:p>
            </p:txBody>
          </p:sp>
          <p:sp>
            <p:nvSpPr>
              <p:cNvPr id="49194" name="Rectangle 104"/>
              <p:cNvSpPr>
                <a:spLocks noChangeArrowheads="1"/>
              </p:cNvSpPr>
              <p:nvPr/>
            </p:nvSpPr>
            <p:spPr bwMode="auto">
              <a:xfrm>
                <a:off x="0" y="415"/>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cap="sq">
                    <a:solidFill>
                      <a:srgbClr val="A0A0A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75" name="Group 105"/>
            <p:cNvGrpSpPr>
              <a:grpSpLocks/>
            </p:cNvGrpSpPr>
            <p:nvPr/>
          </p:nvGrpSpPr>
          <p:grpSpPr bwMode="auto">
            <a:xfrm>
              <a:off x="3148" y="1872"/>
              <a:ext cx="1652" cy="327"/>
              <a:chOff x="0" y="830"/>
              <a:chExt cx="875" cy="403"/>
            </a:xfrm>
          </p:grpSpPr>
          <p:sp>
            <p:nvSpPr>
              <p:cNvPr id="49191" name="Rectangle 106"/>
              <p:cNvSpPr>
                <a:spLocks noChangeArrowheads="1"/>
              </p:cNvSpPr>
              <p:nvPr/>
            </p:nvSpPr>
            <p:spPr bwMode="auto">
              <a:xfrm>
                <a:off x="6" y="836"/>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Both</a:t>
                </a:r>
                <a:endParaRPr lang="en-GB" altLang="zh-CN" sz="3600" b="1"/>
              </a:p>
            </p:txBody>
          </p:sp>
          <p:sp>
            <p:nvSpPr>
              <p:cNvPr id="49192" name="Rectangle 107"/>
              <p:cNvSpPr>
                <a:spLocks noChangeArrowheads="1"/>
              </p:cNvSpPr>
              <p:nvPr/>
            </p:nvSpPr>
            <p:spPr bwMode="auto">
              <a:xfrm>
                <a:off x="0" y="830"/>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cap="sq">
                    <a:solidFill>
                      <a:srgbClr val="A0A0A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76" name="Group 108"/>
            <p:cNvGrpSpPr>
              <a:grpSpLocks/>
            </p:cNvGrpSpPr>
            <p:nvPr/>
          </p:nvGrpSpPr>
          <p:grpSpPr bwMode="auto">
            <a:xfrm>
              <a:off x="3148" y="2209"/>
              <a:ext cx="1652" cy="327"/>
              <a:chOff x="0" y="1245"/>
              <a:chExt cx="875" cy="403"/>
            </a:xfrm>
          </p:grpSpPr>
          <p:sp>
            <p:nvSpPr>
              <p:cNvPr id="49189" name="Rectangle 109"/>
              <p:cNvSpPr>
                <a:spLocks noChangeArrowheads="1"/>
              </p:cNvSpPr>
              <p:nvPr/>
            </p:nvSpPr>
            <p:spPr bwMode="auto">
              <a:xfrm>
                <a:off x="6" y="125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dirty="0"/>
                  <a:t>Destination</a:t>
                </a:r>
                <a:endParaRPr lang="en-GB" altLang="zh-CN" sz="3600" b="1" dirty="0"/>
              </a:p>
            </p:txBody>
          </p:sp>
          <p:sp>
            <p:nvSpPr>
              <p:cNvPr id="49190" name="Rectangle 110"/>
              <p:cNvSpPr>
                <a:spLocks noChangeArrowheads="1"/>
              </p:cNvSpPr>
              <p:nvPr/>
            </p:nvSpPr>
            <p:spPr bwMode="auto">
              <a:xfrm>
                <a:off x="0" y="1245"/>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cap="sq">
                    <a:solidFill>
                      <a:srgbClr val="A0A0A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77" name="Group 111"/>
            <p:cNvGrpSpPr>
              <a:grpSpLocks/>
            </p:cNvGrpSpPr>
            <p:nvPr/>
          </p:nvGrpSpPr>
          <p:grpSpPr bwMode="auto">
            <a:xfrm>
              <a:off x="3148" y="2546"/>
              <a:ext cx="1652" cy="327"/>
              <a:chOff x="0" y="1660"/>
              <a:chExt cx="875" cy="403"/>
            </a:xfrm>
          </p:grpSpPr>
          <p:sp>
            <p:nvSpPr>
              <p:cNvPr id="49187" name="Rectangle 112"/>
              <p:cNvSpPr>
                <a:spLocks noChangeArrowheads="1"/>
              </p:cNvSpPr>
              <p:nvPr/>
            </p:nvSpPr>
            <p:spPr bwMode="auto">
              <a:xfrm>
                <a:off x="6" y="1666"/>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Source</a:t>
                </a:r>
                <a:endParaRPr lang="en-GB" altLang="zh-CN" sz="3600" b="1"/>
              </a:p>
            </p:txBody>
          </p:sp>
          <p:sp>
            <p:nvSpPr>
              <p:cNvPr id="49188" name="Rectangle 113"/>
              <p:cNvSpPr>
                <a:spLocks noChangeArrowheads="1"/>
              </p:cNvSpPr>
              <p:nvPr/>
            </p:nvSpPr>
            <p:spPr bwMode="auto">
              <a:xfrm>
                <a:off x="0" y="1660"/>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cap="sq">
                    <a:solidFill>
                      <a:srgbClr val="A0A0A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78" name="Group 114"/>
            <p:cNvGrpSpPr>
              <a:grpSpLocks/>
            </p:cNvGrpSpPr>
            <p:nvPr/>
          </p:nvGrpSpPr>
          <p:grpSpPr bwMode="auto">
            <a:xfrm>
              <a:off x="3148" y="2883"/>
              <a:ext cx="1652" cy="327"/>
              <a:chOff x="0" y="2075"/>
              <a:chExt cx="875" cy="403"/>
            </a:xfrm>
          </p:grpSpPr>
          <p:sp>
            <p:nvSpPr>
              <p:cNvPr id="49185" name="Rectangle 115"/>
              <p:cNvSpPr>
                <a:spLocks noChangeArrowheads="1"/>
              </p:cNvSpPr>
              <p:nvPr/>
            </p:nvSpPr>
            <p:spPr bwMode="auto">
              <a:xfrm>
                <a:off x="6" y="208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Both</a:t>
                </a:r>
                <a:endParaRPr lang="en-GB" altLang="zh-CN" sz="3600" b="1"/>
              </a:p>
            </p:txBody>
          </p:sp>
          <p:sp>
            <p:nvSpPr>
              <p:cNvPr id="49186" name="Rectangle 116"/>
              <p:cNvSpPr>
                <a:spLocks noChangeArrowheads="1"/>
              </p:cNvSpPr>
              <p:nvPr/>
            </p:nvSpPr>
            <p:spPr bwMode="auto">
              <a:xfrm>
                <a:off x="0" y="2075"/>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cap="sq">
                    <a:solidFill>
                      <a:srgbClr val="A0A0A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79" name="Group 117"/>
            <p:cNvGrpSpPr>
              <a:grpSpLocks/>
            </p:cNvGrpSpPr>
            <p:nvPr/>
          </p:nvGrpSpPr>
          <p:grpSpPr bwMode="auto">
            <a:xfrm>
              <a:off x="3148" y="3219"/>
              <a:ext cx="1652" cy="327"/>
              <a:chOff x="0" y="2490"/>
              <a:chExt cx="875" cy="403"/>
            </a:xfrm>
          </p:grpSpPr>
          <p:sp>
            <p:nvSpPr>
              <p:cNvPr id="49183" name="Rectangle 118"/>
              <p:cNvSpPr>
                <a:spLocks noChangeArrowheads="1"/>
              </p:cNvSpPr>
              <p:nvPr/>
            </p:nvSpPr>
            <p:spPr bwMode="auto">
              <a:xfrm>
                <a:off x="6" y="2496"/>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Source</a:t>
                </a:r>
                <a:endParaRPr lang="en-GB" altLang="zh-CN" sz="3600" b="1"/>
              </a:p>
            </p:txBody>
          </p:sp>
          <p:sp>
            <p:nvSpPr>
              <p:cNvPr id="49184" name="Rectangle 119"/>
              <p:cNvSpPr>
                <a:spLocks noChangeArrowheads="1"/>
              </p:cNvSpPr>
              <p:nvPr/>
            </p:nvSpPr>
            <p:spPr bwMode="auto">
              <a:xfrm>
                <a:off x="0" y="2490"/>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cap="sq">
                    <a:solidFill>
                      <a:srgbClr val="A0A0A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180" name="Group 120"/>
            <p:cNvGrpSpPr>
              <a:grpSpLocks/>
            </p:cNvGrpSpPr>
            <p:nvPr/>
          </p:nvGrpSpPr>
          <p:grpSpPr bwMode="auto">
            <a:xfrm>
              <a:off x="3148" y="3556"/>
              <a:ext cx="1652" cy="327"/>
              <a:chOff x="0" y="2905"/>
              <a:chExt cx="875" cy="403"/>
            </a:xfrm>
          </p:grpSpPr>
          <p:sp>
            <p:nvSpPr>
              <p:cNvPr id="49181" name="Rectangle 121"/>
              <p:cNvSpPr>
                <a:spLocks noChangeArrowheads="1"/>
              </p:cNvSpPr>
              <p:nvPr/>
            </p:nvSpPr>
            <p:spPr bwMode="auto">
              <a:xfrm>
                <a:off x="6" y="291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GB" altLang="zh-CN" b="1"/>
                  <a:t>Source</a:t>
                </a:r>
                <a:endParaRPr lang="en-GB" altLang="zh-CN" sz="3600" b="1"/>
              </a:p>
            </p:txBody>
          </p:sp>
          <p:sp>
            <p:nvSpPr>
              <p:cNvPr id="49182" name="Rectangle 122"/>
              <p:cNvSpPr>
                <a:spLocks noChangeArrowheads="1"/>
              </p:cNvSpPr>
              <p:nvPr/>
            </p:nvSpPr>
            <p:spPr bwMode="auto">
              <a:xfrm>
                <a:off x="0" y="2905"/>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cap="sq">
                    <a:solidFill>
                      <a:srgbClr val="A0A0A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cxnSp>
        <p:nvCxnSpPr>
          <p:cNvPr id="79" name="直接连接符 78"/>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6.2.4 读二进制文件 </a:t>
            </a:r>
            <a:endParaRPr lang="zh-CN" altLang="en-US" dirty="0" smtClean="0">
              <a:ea typeface="宋体" panose="02010600030101010101" pitchFamily="2" charset="-122"/>
              <a:cs typeface="Times New Roman" panose="02020603050405020304" pitchFamily="18" charset="0"/>
            </a:endParaRPr>
          </a:p>
        </p:txBody>
      </p:sp>
      <p:sp>
        <p:nvSpPr>
          <p:cNvPr id="106499" name="内容占位符 2"/>
          <p:cNvSpPr>
            <a:spLocks noGrp="1"/>
          </p:cNvSpPr>
          <p:nvPr>
            <p:ph idx="1"/>
          </p:nvPr>
        </p:nvSpPr>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继续修改</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ReadByteFileEx</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类</a:t>
            </a:r>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如果没有读到结尾，在读取过程中发生的异常属于</a:t>
            </a:r>
            <a:r>
              <a:rPr lang="en-US" altLang="zh-CN" b="0" dirty="0" err="1" smtClean="0">
                <a:solidFill>
                  <a:srgbClr val="FF0000"/>
                </a:solidFill>
                <a:ea typeface="黑体" panose="02010609060101010101" pitchFamily="49" charset="-122"/>
                <a:cs typeface="Times New Roman" panose="02020603050405020304" pitchFamily="18" charset="0"/>
              </a:rPr>
              <a:t>IOException</a:t>
            </a:r>
            <a:r>
              <a:rPr lang="en-US" altLang="zh-CN" b="0" dirty="0" smtClean="0">
                <a:ea typeface="黑体" panose="02010609060101010101" pitchFamily="49" charset="-122"/>
                <a:cs typeface="Times New Roman" panose="02020603050405020304" pitchFamily="18" charset="0"/>
              </a:rPr>
              <a:t>，</a:t>
            </a:r>
            <a:r>
              <a:rPr lang="zh-CN" altLang="en-US" b="0" dirty="0" smtClean="0">
                <a:ea typeface="黑体" panose="02010609060101010101" pitchFamily="49" charset="-122"/>
                <a:cs typeface="Times New Roman" panose="02020603050405020304" pitchFamily="18" charset="0"/>
              </a:rPr>
              <a:t>这样就需要我们再加一个</a:t>
            </a:r>
            <a:r>
              <a:rPr lang="en-US" altLang="zh-CN" b="0" dirty="0" smtClean="0">
                <a:ea typeface="黑体" panose="02010609060101010101" pitchFamily="49" charset="-122"/>
                <a:cs typeface="Times New Roman" panose="02020603050405020304" pitchFamily="18" charset="0"/>
              </a:rPr>
              <a:t>catch</a:t>
            </a:r>
            <a:r>
              <a:rPr lang="zh-CN" altLang="en-US" b="0" dirty="0" smtClean="0">
                <a:ea typeface="黑体" panose="02010609060101010101" pitchFamily="49" charset="-122"/>
                <a:cs typeface="Times New Roman" panose="02020603050405020304" pitchFamily="18" charset="0"/>
              </a:rPr>
              <a:t>块处理这种异常</a:t>
            </a:r>
          </a:p>
          <a:p>
            <a:pPr lvl="1"/>
            <a:r>
              <a:rPr lang="zh-CN" altLang="en-US" b="0" dirty="0" smtClean="0">
                <a:ea typeface="黑体" panose="02010609060101010101" pitchFamily="49" charset="-122"/>
                <a:cs typeface="Times New Roman" panose="02020603050405020304" pitchFamily="18" charset="0"/>
              </a:rPr>
              <a:t>一个</a:t>
            </a:r>
            <a:r>
              <a:rPr lang="en-US" altLang="zh-CN" b="0" dirty="0" smtClean="0">
                <a:ea typeface="黑体" panose="02010609060101010101" pitchFamily="49" charset="-122"/>
                <a:cs typeface="Times New Roman" panose="02020603050405020304" pitchFamily="18" charset="0"/>
              </a:rPr>
              <a:t>try</a:t>
            </a:r>
            <a:r>
              <a:rPr lang="zh-CN" altLang="en-US" b="0" dirty="0" smtClean="0">
                <a:ea typeface="黑体" panose="02010609060101010101" pitchFamily="49" charset="-122"/>
                <a:cs typeface="Times New Roman" panose="02020603050405020304" pitchFamily="18" charset="0"/>
              </a:rPr>
              <a:t>块后面可以跟不止一个</a:t>
            </a:r>
            <a:r>
              <a:rPr lang="en-US" altLang="zh-CN" b="0" dirty="0" smtClean="0">
                <a:ea typeface="黑体" panose="02010609060101010101" pitchFamily="49" charset="-122"/>
                <a:cs typeface="Times New Roman" panose="02020603050405020304" pitchFamily="18" charset="0"/>
              </a:rPr>
              <a:t>catch</a:t>
            </a:r>
            <a:r>
              <a:rPr lang="zh-CN" altLang="en-US" b="0" dirty="0" smtClean="0">
                <a:ea typeface="黑体" panose="02010609060101010101" pitchFamily="49" charset="-122"/>
                <a:cs typeface="Times New Roman" panose="02020603050405020304" pitchFamily="18" charset="0"/>
              </a:rPr>
              <a:t>块，用于处理各种可能发生的异常</a:t>
            </a:r>
          </a:p>
          <a:p>
            <a:pPr lvl="1"/>
            <a:r>
              <a:rPr lang="zh-CN" altLang="en-US" b="0" dirty="0" smtClean="0">
                <a:ea typeface="黑体" panose="02010609060101010101" pitchFamily="49" charset="-122"/>
                <a:cs typeface="Times New Roman" panose="02020603050405020304" pitchFamily="18" charset="0"/>
              </a:rPr>
              <a:t>我们可以在上段代码后再加上用于捕捉</a:t>
            </a:r>
            <a:r>
              <a:rPr lang="en-US" altLang="zh-CN" b="0" dirty="0" err="1" smtClean="0">
                <a:solidFill>
                  <a:srgbClr val="FF0000"/>
                </a:solidFill>
                <a:ea typeface="黑体" panose="02010609060101010101" pitchFamily="49" charset="-122"/>
                <a:cs typeface="Times New Roman" panose="02020603050405020304" pitchFamily="18" charset="0"/>
              </a:rPr>
              <a:t>IOException</a:t>
            </a:r>
            <a:r>
              <a:rPr lang="zh-CN" altLang="en-US" b="0" dirty="0" smtClean="0">
                <a:ea typeface="黑体" panose="02010609060101010101" pitchFamily="49" charset="-122"/>
                <a:cs typeface="Times New Roman" panose="02020603050405020304" pitchFamily="18" charset="0"/>
              </a:rPr>
              <a:t>的代码段如下</a:t>
            </a:r>
          </a:p>
        </p:txBody>
      </p:sp>
      <p:sp>
        <p:nvSpPr>
          <p:cNvPr id="106500" name="Rectangle 3"/>
          <p:cNvSpPr txBox="1">
            <a:spLocks noChangeArrowheads="1"/>
          </p:cNvSpPr>
          <p:nvPr/>
        </p:nvSpPr>
        <p:spPr bwMode="auto">
          <a:xfrm>
            <a:off x="395288" y="4365625"/>
            <a:ext cx="8353425" cy="2016125"/>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catch </a:t>
            </a:r>
            <a:r>
              <a:rPr lang="en-US" altLang="zh-CN" sz="2000" b="1">
                <a:solidFill>
                  <a:srgbClr val="FF0000"/>
                </a:solidFill>
                <a:latin typeface="Times New Roman" panose="02020603050405020304" pitchFamily="18" charset="0"/>
                <a:cs typeface="Times New Roman" panose="02020603050405020304" pitchFamily="18" charset="0"/>
              </a:rPr>
              <a:t>( IOException  eof </a:t>
            </a:r>
            <a:r>
              <a:rPr lang="en-US" altLang="zh-CN" sz="2000" b="1">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System.out.println( "Problem reading input" );</a:t>
            </a:r>
          </a:p>
          <a:p>
            <a:pPr marL="0" lvl="1">
              <a:buClr>
                <a:schemeClr val="accent2"/>
              </a:buClr>
              <a:buSzPct val="70000"/>
            </a:pPr>
            <a:r>
              <a:rPr lang="en-US" altLang="zh-CN" sz="2000" b="1">
                <a:solidFill>
                  <a:srgbClr val="0000FF"/>
                </a:solidFill>
                <a:latin typeface="Times New Roman" panose="02020603050405020304" pitchFamily="18" charset="0"/>
                <a:cs typeface="Times New Roman" panose="02020603050405020304" pitchFamily="18" charset="0"/>
              </a:rPr>
              <a:t>    instr.close();</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6.2.4 读二进制文件 </a:t>
            </a:r>
            <a:endParaRPr lang="zh-CN" altLang="en-US" dirty="0" smtClean="0">
              <a:ea typeface="宋体" panose="02010600030101010101" pitchFamily="2" charset="-122"/>
              <a:cs typeface="Times New Roman" panose="02020603050405020304" pitchFamily="18" charset="0"/>
            </a:endParaRPr>
          </a:p>
        </p:txBody>
      </p:sp>
      <p:sp>
        <p:nvSpPr>
          <p:cNvPr id="107523" name="内容占位符 2"/>
          <p:cNvSpPr>
            <a:spLocks noGrp="1"/>
          </p:cNvSpPr>
          <p:nvPr>
            <p:ph idx="1"/>
          </p:nvPr>
        </p:nvSpPr>
        <p:spPr>
          <a:xfrm>
            <a:off x="468313" y="981075"/>
            <a:ext cx="7776095" cy="5184775"/>
          </a:xfrm>
        </p:spPr>
        <p:txBody>
          <a:bodyPr/>
          <a:lstStyle/>
          <a:p>
            <a:pPr>
              <a:lnSpc>
                <a:spcPct val="16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如果</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catch</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块中的</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close</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方法也发生异常，现在就没法捕获了。解决方法可以有</a:t>
            </a:r>
          </a:p>
          <a:p>
            <a:pPr lvl="1">
              <a:lnSpc>
                <a:spcPct val="160000"/>
              </a:lnSpc>
            </a:pPr>
            <a:r>
              <a:rPr lang="zh-CN" altLang="en-US" b="0" dirty="0" smtClean="0">
                <a:ea typeface="黑体" panose="02010609060101010101" pitchFamily="49" charset="-122"/>
                <a:cs typeface="Times New Roman" panose="02020603050405020304" pitchFamily="18" charset="0"/>
              </a:rPr>
              <a:t>在</a:t>
            </a:r>
            <a:r>
              <a:rPr lang="en-US" altLang="zh-CN" b="0" dirty="0" smtClean="0">
                <a:ea typeface="黑体" panose="02010609060101010101" pitchFamily="49" charset="-122"/>
                <a:cs typeface="Times New Roman" panose="02020603050405020304" pitchFamily="18" charset="0"/>
              </a:rPr>
              <a:t>main</a:t>
            </a:r>
            <a:r>
              <a:rPr lang="zh-CN" altLang="en-US" b="0" dirty="0" smtClean="0">
                <a:ea typeface="黑体" panose="02010609060101010101" pitchFamily="49" charset="-122"/>
                <a:cs typeface="Times New Roman" panose="02020603050405020304" pitchFamily="18" charset="0"/>
              </a:rPr>
              <a:t>方法中抛出异常</a:t>
            </a:r>
          </a:p>
          <a:p>
            <a:pPr lvl="2">
              <a:lnSpc>
                <a:spcPct val="16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比较简单</a:t>
            </a:r>
          </a:p>
          <a:p>
            <a:pPr lvl="2">
              <a:lnSpc>
                <a:spcPct val="16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缺点是没有</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catch</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块，因而无法对异常进行进一步处理，例如给出提示信息</a:t>
            </a:r>
          </a:p>
          <a:p>
            <a:pPr lvl="1">
              <a:lnSpc>
                <a:spcPct val="160000"/>
              </a:lnSpc>
            </a:pPr>
            <a:r>
              <a:rPr lang="zh-CN" altLang="en-US" b="0" dirty="0" smtClean="0">
                <a:ea typeface="黑体" panose="02010609060101010101" pitchFamily="49" charset="-122"/>
                <a:cs typeface="Times New Roman" panose="02020603050405020304" pitchFamily="18" charset="0"/>
              </a:rPr>
              <a:t>使用嵌套的</a:t>
            </a:r>
            <a:r>
              <a:rPr lang="en-US" altLang="zh-CN" b="0" dirty="0" smtClean="0">
                <a:ea typeface="黑体" panose="02010609060101010101" pitchFamily="49" charset="-122"/>
                <a:cs typeface="Times New Roman" panose="02020603050405020304" pitchFamily="18" charset="0"/>
              </a:rPr>
              <a:t>try</a:t>
            </a:r>
            <a:r>
              <a:rPr lang="zh-CN" altLang="en-US" b="0" dirty="0" smtClean="0">
                <a:ea typeface="黑体" panose="02010609060101010101" pitchFamily="49" charset="-122"/>
                <a:cs typeface="Times New Roman" panose="02020603050405020304" pitchFamily="18" charset="0"/>
              </a:rPr>
              <a:t>块</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endParaRPr lang="zh-CN" altLang="en-US" smtClean="0">
              <a:ea typeface="宋体" panose="02010600030101010101" pitchFamily="2" charset="-122"/>
            </a:endParaRPr>
          </a:p>
        </p:txBody>
      </p:sp>
      <p:sp>
        <p:nvSpPr>
          <p:cNvPr id="108547"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108548" name="Rectangle 3"/>
          <p:cNvSpPr txBox="1">
            <a:spLocks noChangeArrowheads="1"/>
          </p:cNvSpPr>
          <p:nvPr/>
        </p:nvSpPr>
        <p:spPr bwMode="auto">
          <a:xfrm>
            <a:off x="251147" y="116632"/>
            <a:ext cx="8569325" cy="648176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a:t>
            </a:r>
            <a:r>
              <a:rPr lang="en-US" altLang="zh-CN" sz="2000" b="1" dirty="0" err="1">
                <a:latin typeface="Times New Roman" panose="02020603050405020304" pitchFamily="18" charset="0"/>
                <a:cs typeface="Times New Roman" panose="02020603050405020304" pitchFamily="18" charset="0"/>
              </a:rPr>
              <a:t>ReadByteFileEx</a:t>
            </a:r>
            <a:r>
              <a:rPr lang="en-US" altLang="zh-CN" sz="2000" b="1" dirty="0">
                <a:latin typeface="Times New Roman" panose="02020603050405020304" pitchFamily="18" charset="0"/>
                <a:cs typeface="Times New Roman" panose="02020603050405020304" pitchFamily="18" charset="0"/>
              </a:rPr>
              <a:t> 2{</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 ( 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String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"c</a:t>
            </a:r>
            <a:r>
              <a:rPr lang="en-US" altLang="zh-CN" sz="2000" b="1" dirty="0" smtClean="0">
                <a:latin typeface="Times New Roman" panose="02020603050405020304" pitchFamily="18" charset="0"/>
                <a:cs typeface="Times New Roman" panose="02020603050405020304" pitchFamily="18" charset="0"/>
              </a:rPr>
              <a:t>:\\data1.dat</a:t>
            </a:r>
            <a:r>
              <a:rPr lang="en-US" altLang="zh-CN" sz="2000" b="1" dirty="0">
                <a:latin typeface="Times New Roman" panose="02020603050405020304" pitchFamily="18" charset="0"/>
                <a:cs typeface="Times New Roman" panose="02020603050405020304" pitchFamily="18" charset="0"/>
              </a:rPr>
              <a:t>" ;   long sum = 0;</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try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DataInputStream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instr</a:t>
            </a:r>
            <a:r>
              <a:rPr lang="en-US" altLang="zh-CN" sz="2000" b="1" dirty="0">
                <a:latin typeface="Times New Roman" panose="02020603050405020304" pitchFamily="18" charset="0"/>
                <a:cs typeface="Times New Roman" panose="02020603050405020304" pitchFamily="18" charset="0"/>
              </a:rPr>
              <a:t> = new </a:t>
            </a:r>
            <a:r>
              <a:rPr lang="en-US" altLang="zh-CN" sz="2000" b="1" dirty="0" err="1">
                <a:latin typeface="Times New Roman" panose="02020603050405020304" pitchFamily="18" charset="0"/>
                <a:cs typeface="Times New Roman" panose="02020603050405020304" pitchFamily="18" charset="0"/>
              </a:rPr>
              <a:t>DataInputStream</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new </a:t>
            </a:r>
            <a:r>
              <a:rPr lang="en-US" altLang="zh-CN" sz="2000" b="1" dirty="0" err="1">
                <a:latin typeface="Times New Roman" panose="02020603050405020304" pitchFamily="18" charset="0"/>
                <a:cs typeface="Times New Roman" panose="02020603050405020304" pitchFamily="18" charset="0"/>
              </a:rPr>
              <a:t>BufferedInputStream</a:t>
            </a:r>
            <a:r>
              <a:rPr lang="en-US" altLang="zh-CN" sz="2000" b="1" dirty="0">
                <a:latin typeface="Times New Roman" panose="02020603050405020304" pitchFamily="18" charset="0"/>
                <a:cs typeface="Times New Roman" panose="02020603050405020304" pitchFamily="18" charset="0"/>
              </a:rPr>
              <a:t>(new </a:t>
            </a:r>
            <a:r>
              <a:rPr lang="en-US" altLang="zh-CN" sz="2000" b="1" dirty="0" err="1" smtClean="0">
                <a:latin typeface="Times New Roman" panose="02020603050405020304" pitchFamily="18" charset="0"/>
                <a:cs typeface="Times New Roman" panose="02020603050405020304" pitchFamily="18" charset="0"/>
              </a:rPr>
              <a:t>FileInputStream</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try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while ( true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sum += </a:t>
            </a:r>
            <a:r>
              <a:rPr lang="en-US" altLang="zh-CN" sz="2000" b="1" dirty="0" err="1">
                <a:solidFill>
                  <a:srgbClr val="0000FF"/>
                </a:solidFill>
                <a:latin typeface="Times New Roman" panose="02020603050405020304" pitchFamily="18" charset="0"/>
                <a:cs typeface="Times New Roman" panose="02020603050405020304" pitchFamily="18" charset="0"/>
              </a:rPr>
              <a:t>instr.readInt</a:t>
            </a:r>
            <a:r>
              <a:rPr lang="en-US" altLang="zh-CN" sz="2000" b="1"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catch ( </a:t>
            </a:r>
            <a:r>
              <a:rPr lang="en-US" altLang="zh-CN" sz="2000" b="1" dirty="0" err="1">
                <a:solidFill>
                  <a:srgbClr val="0000FF"/>
                </a:solidFill>
                <a:latin typeface="Times New Roman" panose="02020603050405020304" pitchFamily="18" charset="0"/>
                <a:cs typeface="Times New Roman" panose="02020603050405020304" pitchFamily="18" charset="0"/>
              </a:rPr>
              <a:t>EOFException</a:t>
            </a: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eof</a:t>
            </a:r>
            <a:r>
              <a:rPr lang="en-US" altLang="zh-CN" sz="2000" b="1" dirty="0">
                <a:solidFill>
                  <a:srgbClr val="0000FF"/>
                </a:solidFill>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System.out.println</a:t>
            </a:r>
            <a:r>
              <a:rPr lang="en-US" altLang="zh-CN" sz="2000" b="1" dirty="0">
                <a:solidFill>
                  <a:srgbClr val="0000FF"/>
                </a:solidFill>
                <a:latin typeface="Times New Roman" panose="02020603050405020304" pitchFamily="18" charset="0"/>
                <a:cs typeface="Times New Roman" panose="02020603050405020304" pitchFamily="18" charset="0"/>
              </a:rPr>
              <a:t>( "The sum is: " + sum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instr.close</a:t>
            </a:r>
            <a:r>
              <a:rPr lang="en-US" altLang="zh-CN" sz="2000" b="1"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catch ( </a:t>
            </a:r>
            <a:r>
              <a:rPr lang="en-US" altLang="zh-CN" sz="2000" b="1" dirty="0" err="1">
                <a:latin typeface="Times New Roman" panose="02020603050405020304" pitchFamily="18" charset="0"/>
                <a:cs typeface="Times New Roman" panose="02020603050405020304" pitchFamily="18" charset="0"/>
              </a:rPr>
              <a:t>IOException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iox</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("IO Problems with " +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6.2.4 读二进制文件 </a:t>
            </a:r>
            <a:endParaRPr lang="zh-CN" altLang="en-US" dirty="0" smtClean="0">
              <a:ea typeface="宋体" panose="02010600030101010101" pitchFamily="2" charset="-122"/>
              <a:cs typeface="Times New Roman" panose="02020603050405020304" pitchFamily="18" charset="0"/>
            </a:endParaRPr>
          </a:p>
        </p:txBody>
      </p:sp>
      <p:sp>
        <p:nvSpPr>
          <p:cNvPr id="109571" name="内容占位符 2"/>
          <p:cNvSpPr>
            <a:spLocks noGrp="1"/>
          </p:cNvSpPr>
          <p:nvPr>
            <p:ph idx="1"/>
          </p:nvPr>
        </p:nvSpPr>
        <p:spPr/>
        <p:txBody>
          <a:bodyPr/>
          <a:lstStyle/>
          <a:p>
            <a:pPr>
              <a:lnSpc>
                <a:spcPct val="14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读写字节</a:t>
            </a:r>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40000"/>
              </a:lnSpc>
            </a:pP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Data</a:t>
            </a:r>
            <a:r>
              <a:rPr lang="en-US" altLang="zh-CN" sz="2400" b="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Output</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Stream</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writeByte</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方法</a:t>
            </a:r>
          </a:p>
          <a:p>
            <a:pPr lvl="1">
              <a:lnSpc>
                <a:spcPct val="140000"/>
              </a:lnSpc>
            </a:pPr>
            <a:r>
              <a:rPr lang="en-US" altLang="zh-CN" sz="2000" b="0" dirty="0" smtClean="0">
                <a:ea typeface="黑体" panose="02010609060101010101" pitchFamily="49" charset="-122"/>
                <a:cs typeface="Times New Roman" panose="02020603050405020304" pitchFamily="18" charset="0"/>
              </a:rPr>
              <a:t>public final void </a:t>
            </a:r>
            <a:r>
              <a:rPr lang="en-US" altLang="zh-CN" sz="2000" b="0" dirty="0" err="1" smtClean="0">
                <a:ea typeface="黑体" panose="02010609060101010101" pitchFamily="49" charset="-122"/>
                <a:cs typeface="Times New Roman" panose="02020603050405020304" pitchFamily="18" charset="0"/>
              </a:rPr>
              <a:t>writeByte</a:t>
            </a:r>
            <a:r>
              <a:rPr lang="en-US" altLang="zh-CN" sz="2000" b="0" dirty="0" smtClean="0">
                <a:ea typeface="黑体" panose="02010609060101010101" pitchFamily="49" charset="-122"/>
                <a:cs typeface="Times New Roman" panose="02020603050405020304" pitchFamily="18" charset="0"/>
              </a:rPr>
              <a:t>(</a:t>
            </a:r>
            <a:r>
              <a:rPr lang="en-US" altLang="zh-CN" sz="2000" b="0" dirty="0" err="1" smtClean="0">
                <a:ea typeface="黑体" panose="02010609060101010101" pitchFamily="49" charset="-122"/>
                <a:cs typeface="Times New Roman" panose="02020603050405020304" pitchFamily="18" charset="0"/>
              </a:rPr>
              <a:t>int</a:t>
            </a:r>
            <a:r>
              <a:rPr lang="en-US" altLang="zh-CN" sz="2000" b="0" dirty="0" smtClean="0">
                <a:ea typeface="黑体" panose="02010609060101010101" pitchFamily="49" charset="-122"/>
                <a:cs typeface="Times New Roman" panose="02020603050405020304" pitchFamily="18" charset="0"/>
              </a:rPr>
              <a:t> b) throws </a:t>
            </a:r>
            <a:r>
              <a:rPr lang="en-US" altLang="zh-CN" sz="2000" b="0" dirty="0" err="1" smtClean="0">
                <a:ea typeface="黑体" panose="02010609060101010101" pitchFamily="49" charset="-122"/>
                <a:cs typeface="Times New Roman" panose="02020603050405020304" pitchFamily="18" charset="0"/>
              </a:rPr>
              <a:t>IOException</a:t>
            </a:r>
            <a:endParaRPr lang="en-US" altLang="zh-CN" sz="2000" b="0" dirty="0" smtClean="0">
              <a:ea typeface="黑体" panose="02010609060101010101" pitchFamily="49" charset="-122"/>
              <a:cs typeface="Times New Roman" panose="02020603050405020304" pitchFamily="18" charset="0"/>
            </a:endParaRPr>
          </a:p>
          <a:p>
            <a:pPr lvl="1">
              <a:lnSpc>
                <a:spcPct val="140000"/>
              </a:lnSpc>
            </a:pPr>
            <a:r>
              <a:rPr lang="zh-CN" altLang="en-US" sz="2000" b="0" dirty="0" smtClean="0">
                <a:ea typeface="黑体" panose="02010609060101010101" pitchFamily="49" charset="-122"/>
                <a:cs typeface="Times New Roman" panose="02020603050405020304" pitchFamily="18" charset="0"/>
              </a:rPr>
              <a:t>将</a:t>
            </a:r>
            <a:r>
              <a:rPr lang="en-US" altLang="zh-CN" sz="2000" b="0" dirty="0" err="1" smtClean="0">
                <a:ea typeface="黑体" panose="02010609060101010101" pitchFamily="49" charset="-122"/>
                <a:cs typeface="Times New Roman" panose="02020603050405020304" pitchFamily="18" charset="0"/>
              </a:rPr>
              <a:t>int</a:t>
            </a:r>
            <a:r>
              <a:rPr lang="zh-CN" altLang="en-US" sz="2000" b="0" dirty="0" smtClean="0">
                <a:ea typeface="黑体" panose="02010609060101010101" pitchFamily="49" charset="-122"/>
                <a:cs typeface="Times New Roman" panose="02020603050405020304" pitchFamily="18" charset="0"/>
              </a:rPr>
              <a:t>的最不重要字节写入输出流</a:t>
            </a:r>
          </a:p>
          <a:p>
            <a:pPr>
              <a:lnSpc>
                <a:spcPct val="140000"/>
              </a:lnSpc>
            </a:pP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Data</a:t>
            </a:r>
            <a:r>
              <a:rPr lang="en-US" altLang="zh-CN" sz="2400" b="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Input</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Stream</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readUnsignedByte</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方法</a:t>
            </a:r>
          </a:p>
          <a:p>
            <a:pPr lvl="1">
              <a:lnSpc>
                <a:spcPct val="140000"/>
              </a:lnSpc>
            </a:pPr>
            <a:r>
              <a:rPr lang="en-US" altLang="zh-CN" sz="2000" b="0" dirty="0" smtClean="0">
                <a:ea typeface="黑体" panose="02010609060101010101" pitchFamily="49" charset="-122"/>
                <a:cs typeface="Times New Roman" panose="02020603050405020304" pitchFamily="18" charset="0"/>
              </a:rPr>
              <a:t>public final </a:t>
            </a:r>
            <a:r>
              <a:rPr lang="en-US" altLang="zh-CN" sz="2000" b="0" dirty="0" err="1" smtClean="0">
                <a:ea typeface="黑体" panose="02010609060101010101" pitchFamily="49" charset="-122"/>
                <a:cs typeface="Times New Roman" panose="02020603050405020304" pitchFamily="18" charset="0"/>
              </a:rPr>
              <a:t>int</a:t>
            </a:r>
            <a:r>
              <a:rPr lang="en-US" altLang="zh-CN" sz="2000" b="0" dirty="0" smtClean="0">
                <a:ea typeface="黑体" panose="02010609060101010101" pitchFamily="49" charset="-122"/>
                <a:cs typeface="Times New Roman" panose="02020603050405020304" pitchFamily="18" charset="0"/>
              </a:rPr>
              <a:t> </a:t>
            </a:r>
            <a:r>
              <a:rPr lang="en-US" altLang="zh-CN" sz="2000" b="0" dirty="0" err="1" smtClean="0">
                <a:ea typeface="黑体" panose="02010609060101010101" pitchFamily="49" charset="-122"/>
                <a:cs typeface="Times New Roman" panose="02020603050405020304" pitchFamily="18" charset="0"/>
              </a:rPr>
              <a:t>readUnsignedByte</a:t>
            </a:r>
            <a:r>
              <a:rPr lang="en-US" altLang="zh-CN" sz="2000" b="0" dirty="0" smtClean="0">
                <a:ea typeface="黑体" panose="02010609060101010101" pitchFamily="49" charset="-122"/>
                <a:cs typeface="Times New Roman" panose="02020603050405020304" pitchFamily="18" charset="0"/>
              </a:rPr>
              <a:t>() throws </a:t>
            </a:r>
            <a:r>
              <a:rPr lang="en-US" altLang="zh-CN" sz="2000" b="0" dirty="0" err="1" smtClean="0">
                <a:ea typeface="黑体" panose="02010609060101010101" pitchFamily="49" charset="-122"/>
                <a:cs typeface="Times New Roman" panose="02020603050405020304" pitchFamily="18" charset="0"/>
              </a:rPr>
              <a:t>IOException</a:t>
            </a:r>
            <a:endParaRPr lang="en-US" altLang="zh-CN" sz="2000" b="0" dirty="0" smtClean="0">
              <a:ea typeface="黑体" panose="02010609060101010101" pitchFamily="49" charset="-122"/>
              <a:cs typeface="Times New Roman" panose="02020603050405020304" pitchFamily="18" charset="0"/>
            </a:endParaRPr>
          </a:p>
          <a:p>
            <a:pPr lvl="1">
              <a:lnSpc>
                <a:spcPct val="140000"/>
              </a:lnSpc>
            </a:pPr>
            <a:r>
              <a:rPr lang="zh-CN" altLang="en-US" sz="2000" b="0" dirty="0" smtClean="0">
                <a:ea typeface="黑体" panose="02010609060101010101" pitchFamily="49" charset="-122"/>
                <a:cs typeface="Times New Roman" panose="02020603050405020304" pitchFamily="18" charset="0"/>
              </a:rPr>
              <a:t>从输入流中读取1字节存入</a:t>
            </a:r>
            <a:r>
              <a:rPr lang="en-US" altLang="zh-CN" sz="2000" b="0" dirty="0" err="1" smtClean="0">
                <a:ea typeface="黑体" panose="02010609060101010101" pitchFamily="49" charset="-122"/>
                <a:cs typeface="Times New Roman" panose="02020603050405020304" pitchFamily="18" charset="0"/>
              </a:rPr>
              <a:t>int</a:t>
            </a:r>
            <a:r>
              <a:rPr lang="zh-CN" altLang="en-US" sz="2000" b="0" dirty="0" smtClean="0">
                <a:ea typeface="黑体" panose="02010609060101010101" pitchFamily="49" charset="-122"/>
                <a:cs typeface="Times New Roman" panose="02020603050405020304" pitchFamily="18" charset="0"/>
              </a:rPr>
              <a:t>的最不重要字节</a:t>
            </a:r>
            <a:endParaRPr lang="zh-CN" altLang="en-US" b="0" dirty="0" smtClean="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6.2.4 读二进制文件 </a:t>
            </a:r>
            <a:endParaRPr lang="zh-CN" altLang="en-US" dirty="0" smtClean="0">
              <a:ea typeface="宋体" panose="02010600030101010101" pitchFamily="2" charset="-122"/>
              <a:cs typeface="Times New Roman" panose="02020603050405020304" pitchFamily="18" charset="0"/>
            </a:endParaRPr>
          </a:p>
        </p:txBody>
      </p:sp>
      <p:sp>
        <p:nvSpPr>
          <p:cNvPr id="110595" name="内容占位符 2"/>
          <p:cNvSpPr>
            <a:spLocks noGrp="1"/>
          </p:cNvSpPr>
          <p:nvPr>
            <p:ph idx="1"/>
          </p:nvPr>
        </p:nvSpPr>
        <p:spPr>
          <a:xfrm>
            <a:off x="468313" y="981075"/>
            <a:ext cx="7704087" cy="1008061"/>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从命令行输入源文件名和目标文件名，将源文件复制为目标文件。</a:t>
            </a:r>
          </a:p>
          <a:p>
            <a:endParaRPr lang="zh-CN" altLang="en-US" dirty="0" smtClean="0">
              <a:ea typeface="宋体" panose="02010600030101010101" pitchFamily="2" charset="-122"/>
            </a:endParaRPr>
          </a:p>
        </p:txBody>
      </p:sp>
      <p:sp>
        <p:nvSpPr>
          <p:cNvPr id="110596" name="Rectangle 3"/>
          <p:cNvSpPr txBox="1">
            <a:spLocks noChangeArrowheads="1"/>
          </p:cNvSpPr>
          <p:nvPr/>
        </p:nvSpPr>
        <p:spPr bwMode="auto">
          <a:xfrm>
            <a:off x="179388" y="1989138"/>
            <a:ext cx="8569325" cy="4752975"/>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a:t>
            </a:r>
            <a:r>
              <a:rPr lang="en-US" altLang="zh-CN" sz="2000" b="1" dirty="0" err="1">
                <a:latin typeface="Times New Roman" panose="02020603050405020304" pitchFamily="18" charset="0"/>
                <a:cs typeface="Times New Roman" panose="02020603050405020304" pitchFamily="18" charset="0"/>
              </a:rPr>
              <a:t>CopyBytes</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 ( 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DataInputStream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instr</a:t>
            </a:r>
            <a:r>
              <a:rPr lang="en-US" altLang="zh-CN" sz="2000" b="1" dirty="0">
                <a:solidFill>
                  <a:srgbClr val="FF0000"/>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DataOutputStream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outstr</a:t>
            </a:r>
            <a:r>
              <a:rPr lang="en-US" altLang="zh-CN" sz="2000" b="1" dirty="0">
                <a:solidFill>
                  <a:srgbClr val="FF0000"/>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if ( </a:t>
            </a:r>
            <a:r>
              <a:rPr lang="en-US" altLang="zh-CN" sz="2000" b="1" dirty="0" err="1">
                <a:latin typeface="Times New Roman" panose="02020603050405020304" pitchFamily="18" charset="0"/>
                <a:cs typeface="Times New Roman" panose="02020603050405020304" pitchFamily="18" charset="0"/>
              </a:rPr>
              <a:t>args.length</a:t>
            </a:r>
            <a:r>
              <a:rPr lang="en-US" altLang="zh-CN" sz="2000" b="1" dirty="0">
                <a:latin typeface="Times New Roman" panose="02020603050405020304" pitchFamily="18" charset="0"/>
                <a:cs typeface="Times New Roman" panose="02020603050405020304" pitchFamily="18" charset="0"/>
              </a:rPr>
              <a:t> != 2 )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("Please enter file names");</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return;</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try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instr</a:t>
            </a:r>
            <a:r>
              <a:rPr lang="en-US" altLang="zh-CN" sz="2000" b="1" dirty="0">
                <a:latin typeface="Times New Roman" panose="02020603050405020304" pitchFamily="18" charset="0"/>
                <a:cs typeface="Times New Roman" panose="02020603050405020304" pitchFamily="18" charset="0"/>
              </a:rPr>
              <a:t> = new </a:t>
            </a:r>
            <a:r>
              <a:rPr lang="en-US" altLang="zh-CN" sz="2000" b="1" dirty="0" err="1">
                <a:latin typeface="Times New Roman" panose="02020603050405020304" pitchFamily="18" charset="0"/>
                <a:cs typeface="Times New Roman" panose="02020603050405020304" pitchFamily="18" charset="0"/>
              </a:rPr>
              <a:t>DataInputStream</a:t>
            </a:r>
            <a:r>
              <a:rPr lang="en-US" altLang="zh-CN" sz="2000" b="1" dirty="0">
                <a:latin typeface="Times New Roman" panose="02020603050405020304" pitchFamily="18" charset="0"/>
                <a:cs typeface="Times New Roman" panose="02020603050405020304" pitchFamily="18" charset="0"/>
              </a:rPr>
              <a:t>(new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BufferedInputStream</a:t>
            </a:r>
            <a:r>
              <a:rPr lang="en-US" altLang="zh-CN" sz="2000" b="1" dirty="0">
                <a:latin typeface="Times New Roman" panose="02020603050405020304" pitchFamily="18" charset="0"/>
                <a:cs typeface="Times New Roman" panose="02020603050405020304" pitchFamily="18" charset="0"/>
              </a:rPr>
              <a:t>(new </a:t>
            </a:r>
            <a:r>
              <a:rPr lang="en-US" altLang="zh-CN" sz="2000" b="1" dirty="0" err="1">
                <a:latin typeface="Times New Roman" panose="02020603050405020304" pitchFamily="18" charset="0"/>
                <a:cs typeface="Times New Roman" panose="02020603050405020304" pitchFamily="18" charset="0"/>
              </a:rPr>
              <a:t>FileInputStream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9900"/>
                </a:solidFill>
                <a:latin typeface="Times New Roman" panose="02020603050405020304" pitchFamily="18" charset="0"/>
                <a:cs typeface="Times New Roman" panose="02020603050405020304" pitchFamily="18" charset="0"/>
              </a:rPr>
              <a:t>args</a:t>
            </a:r>
            <a:r>
              <a:rPr lang="en-US" altLang="zh-CN" sz="2000" b="1" dirty="0">
                <a:solidFill>
                  <a:srgbClr val="009900"/>
                </a:solidFill>
                <a:latin typeface="Times New Roman" panose="02020603050405020304" pitchFamily="18" charset="0"/>
                <a:cs typeface="Times New Roman" panose="02020603050405020304" pitchFamily="18" charset="0"/>
              </a:rPr>
              <a:t>[0] </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outstr</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new </a:t>
            </a:r>
            <a:r>
              <a:rPr lang="en-US" altLang="zh-CN" sz="2000" b="1" dirty="0" err="1">
                <a:latin typeface="Times New Roman" panose="02020603050405020304" pitchFamily="18" charset="0"/>
                <a:cs typeface="Times New Roman" panose="02020603050405020304" pitchFamily="18" charset="0"/>
              </a:rPr>
              <a:t>DataOutputStream</a:t>
            </a:r>
            <a:r>
              <a:rPr lang="en-US" altLang="zh-CN" sz="2000" b="1" dirty="0">
                <a:latin typeface="Times New Roman" panose="02020603050405020304" pitchFamily="18" charset="0"/>
                <a:cs typeface="Times New Roman" panose="02020603050405020304" pitchFamily="18" charset="0"/>
              </a:rPr>
              <a:t>(new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BufferedOutputStream</a:t>
            </a:r>
            <a:r>
              <a:rPr lang="en-US" altLang="zh-CN" sz="2000" b="1" dirty="0">
                <a:latin typeface="Times New Roman" panose="02020603050405020304" pitchFamily="18" charset="0"/>
                <a:cs typeface="Times New Roman" panose="02020603050405020304" pitchFamily="18" charset="0"/>
              </a:rPr>
              <a:t>(new </a:t>
            </a:r>
            <a:r>
              <a:rPr lang="en-US" altLang="zh-CN" sz="2000" b="1" dirty="0" err="1">
                <a:latin typeface="Times New Roman" panose="02020603050405020304" pitchFamily="18" charset="0"/>
                <a:cs typeface="Times New Roman" panose="02020603050405020304" pitchFamily="18" charset="0"/>
              </a:rPr>
              <a:t>FileOutputStream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009900"/>
                </a:solidFill>
                <a:latin typeface="Times New Roman" panose="02020603050405020304" pitchFamily="18" charset="0"/>
                <a:cs typeface="Times New Roman" panose="02020603050405020304" pitchFamily="18" charset="0"/>
              </a:rPr>
              <a:t>args</a:t>
            </a:r>
            <a:r>
              <a:rPr lang="en-US" altLang="zh-CN" sz="2000" b="1" dirty="0">
                <a:solidFill>
                  <a:srgbClr val="009900"/>
                </a:solidFill>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 ))); </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endParaRPr lang="zh-CN" altLang="en-US" smtClean="0">
              <a:ea typeface="宋体" panose="02010600030101010101" pitchFamily="2" charset="-122"/>
            </a:endParaRPr>
          </a:p>
        </p:txBody>
      </p:sp>
      <p:sp>
        <p:nvSpPr>
          <p:cNvPr id="111619"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111620" name="Rectangle 3"/>
          <p:cNvSpPr txBox="1">
            <a:spLocks noChangeArrowheads="1"/>
          </p:cNvSpPr>
          <p:nvPr/>
        </p:nvSpPr>
        <p:spPr bwMode="auto">
          <a:xfrm>
            <a:off x="179388" y="188913"/>
            <a:ext cx="8569325" cy="655320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try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data;</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while ( true )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data = </a:t>
            </a:r>
            <a:r>
              <a:rPr lang="en-US" altLang="zh-CN" sz="2000" b="1" dirty="0" err="1">
                <a:solidFill>
                  <a:srgbClr val="FF0000"/>
                </a:solidFill>
                <a:latin typeface="Times New Roman" panose="02020603050405020304" pitchFamily="18" charset="0"/>
                <a:cs typeface="Times New Roman" panose="02020603050405020304" pitchFamily="18" charset="0"/>
              </a:rPr>
              <a:t>instr</a:t>
            </a:r>
            <a:r>
              <a:rPr lang="en-US" altLang="zh-CN" sz="2000" b="1" dirty="0" err="1">
                <a:solidFill>
                  <a:srgbClr val="0000FF"/>
                </a:solidFill>
                <a:latin typeface="Times New Roman" panose="02020603050405020304" pitchFamily="18" charset="0"/>
                <a:cs typeface="Times New Roman" panose="02020603050405020304" pitchFamily="18" charset="0"/>
              </a:rPr>
              <a:t>.readUnsignedByte</a:t>
            </a: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outstr</a:t>
            </a:r>
            <a:r>
              <a:rPr lang="en-US" altLang="zh-CN" sz="2000" b="1" dirty="0" err="1">
                <a:solidFill>
                  <a:srgbClr val="0000FF"/>
                </a:solidFill>
                <a:latin typeface="Times New Roman" panose="02020603050405020304" pitchFamily="18" charset="0"/>
                <a:cs typeface="Times New Roman" panose="02020603050405020304" pitchFamily="18" charset="0"/>
              </a:rPr>
              <a:t>.writeByte</a:t>
            </a:r>
            <a:r>
              <a:rPr lang="en-US" altLang="zh-CN" sz="2000" b="1" dirty="0">
                <a:solidFill>
                  <a:srgbClr val="0000FF"/>
                </a:solidFill>
                <a:latin typeface="Times New Roman" panose="02020603050405020304" pitchFamily="18" charset="0"/>
                <a:cs typeface="Times New Roman" panose="02020603050405020304" pitchFamily="18" charset="0"/>
              </a:rPr>
              <a:t>( data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catch ( </a:t>
            </a:r>
            <a:r>
              <a:rPr lang="en-US" altLang="zh-CN" sz="2000" b="1" dirty="0" err="1">
                <a:latin typeface="Times New Roman" panose="02020603050405020304" pitchFamily="18" charset="0"/>
                <a:cs typeface="Times New Roman" panose="02020603050405020304" pitchFamily="18" charset="0"/>
              </a:rPr>
              <a:t>EOFException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eof</a:t>
            </a:r>
            <a:r>
              <a:rPr lang="en-US" altLang="zh-CN" sz="2000" b="1" dirty="0">
                <a:latin typeface="Times New Roman" panose="02020603050405020304" pitchFamily="18" charset="0"/>
                <a:cs typeface="Times New Roman" panose="02020603050405020304" pitchFamily="18" charset="0"/>
              </a:rPr>
              <a:t> )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outstr.close</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instr.close</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return;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catch ( </a:t>
            </a:r>
            <a:r>
              <a:rPr lang="en-US" altLang="zh-CN" sz="2000" b="1" dirty="0" err="1">
                <a:latin typeface="Times New Roman" panose="02020603050405020304" pitchFamily="18" charset="0"/>
                <a:cs typeface="Times New Roman" panose="02020603050405020304" pitchFamily="18" charset="0"/>
              </a:rPr>
              <a:t>FileNotFoundException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nfx</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("Problem opening files"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catch ( </a:t>
            </a:r>
            <a:r>
              <a:rPr lang="en-US" altLang="zh-CN" sz="2000" b="1" dirty="0" err="1">
                <a:latin typeface="Times New Roman" panose="02020603050405020304" pitchFamily="18" charset="0"/>
                <a:cs typeface="Times New Roman" panose="02020603050405020304" pitchFamily="18" charset="0"/>
              </a:rPr>
              <a:t>IOException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iox</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("IO Problems"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260648"/>
            <a:ext cx="6858000" cy="648419"/>
          </a:xfrm>
        </p:spPr>
        <p:txBody>
          <a:bodyPr/>
          <a:lstStyle/>
          <a:p>
            <a:pPr marL="838200" indent="-83820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第六章 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输出流和文件</a:t>
            </a:r>
          </a:p>
        </p:txBody>
      </p:sp>
      <p:sp>
        <p:nvSpPr>
          <p:cNvPr id="66563" name="Rectangle 3"/>
          <p:cNvSpPr>
            <a:spLocks noGrp="1" noChangeArrowheads="1"/>
          </p:cNvSpPr>
          <p:nvPr>
            <p:ph idx="1"/>
          </p:nvPr>
        </p:nvSpPr>
        <p:spPr>
          <a:xfrm>
            <a:off x="609600" y="1295400"/>
            <a:ext cx="7467600" cy="5257800"/>
          </a:xfrm>
        </p:spPr>
        <p:txBody>
          <a:bodyPr/>
          <a:lstStyle/>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6.1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a:t>
            </a:r>
          </a:p>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6.2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文件读写</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ea typeface="黑体" panose="02010609060101010101" pitchFamily="49" charset="-122"/>
                <a:cs typeface="Times New Roman" panose="02020603050405020304" pitchFamily="18" charset="0"/>
              </a:rPr>
              <a:t>写文本文件</a:t>
            </a:r>
          </a:p>
          <a:p>
            <a:pPr lvl="1" eaLnBrk="1" hangingPunct="1"/>
            <a:r>
              <a:rPr lang="zh-CN" altLang="en-US" b="0" dirty="0" smtClean="0">
                <a:ea typeface="黑体" panose="02010609060101010101" pitchFamily="49" charset="-122"/>
                <a:cs typeface="Times New Roman" panose="02020603050405020304" pitchFamily="18" charset="0"/>
              </a:rPr>
              <a:t>读文本文件</a:t>
            </a:r>
          </a:p>
          <a:p>
            <a:pPr lvl="1" eaLnBrk="1" hangingPunct="1"/>
            <a:r>
              <a:rPr lang="zh-CN" altLang="en-US" b="0" dirty="0" smtClean="0">
                <a:ea typeface="黑体" panose="02010609060101010101" pitchFamily="49" charset="-122"/>
                <a:cs typeface="Times New Roman" panose="02020603050405020304" pitchFamily="18" charset="0"/>
              </a:rPr>
              <a:t>写二进制文件</a:t>
            </a:r>
          </a:p>
          <a:p>
            <a:pPr lvl="1" eaLnBrk="1" hangingPunct="1"/>
            <a:r>
              <a:rPr lang="zh-CN" altLang="en-US" b="0" dirty="0" smtClean="0">
                <a:ea typeface="黑体" panose="02010609060101010101" pitchFamily="49" charset="-122"/>
                <a:cs typeface="Times New Roman" panose="02020603050405020304" pitchFamily="18" charset="0"/>
              </a:rPr>
              <a:t>读二进制文件</a:t>
            </a:r>
          </a:p>
          <a:p>
            <a:pPr lvl="1" eaLnBrk="1" hangingPunct="1"/>
            <a:r>
              <a:rPr lang="en-US" altLang="zh-CN" b="0" dirty="0" smtClean="0">
                <a:solidFill>
                  <a:srgbClr val="FF0000"/>
                </a:solidFill>
                <a:ea typeface="黑体" panose="02010609060101010101" pitchFamily="49" charset="-122"/>
                <a:cs typeface="Times New Roman" panose="02020603050405020304" pitchFamily="18" charset="0"/>
              </a:rPr>
              <a:t>File</a:t>
            </a:r>
            <a:r>
              <a:rPr lang="zh-CN" altLang="en-US" b="0" dirty="0" smtClean="0">
                <a:solidFill>
                  <a:srgbClr val="FF0000"/>
                </a:solidFill>
                <a:ea typeface="黑体" panose="02010609060101010101" pitchFamily="49" charset="-122"/>
                <a:cs typeface="Times New Roman" panose="02020603050405020304" pitchFamily="18" charset="0"/>
              </a:rPr>
              <a:t>类</a:t>
            </a:r>
          </a:p>
          <a:p>
            <a:pPr lvl="1" eaLnBrk="1" hangingPunct="1"/>
            <a:r>
              <a:rPr lang="zh-CN" altLang="en-US" b="0" dirty="0" smtClean="0">
                <a:ea typeface="黑体" panose="02010609060101010101" pitchFamily="49" charset="-122"/>
                <a:cs typeface="Times New Roman" panose="02020603050405020304" pitchFamily="18" charset="0"/>
              </a:rPr>
              <a:t>对象序列化</a:t>
            </a:r>
          </a:p>
          <a:p>
            <a:pPr lvl="1" eaLnBrk="1" hangingPunct="1"/>
            <a:r>
              <a:rPr lang="zh-CN" altLang="en-US" b="0" dirty="0" smtClean="0">
                <a:ea typeface="黑体" panose="02010609060101010101" pitchFamily="49" charset="-122"/>
                <a:cs typeface="Times New Roman" panose="02020603050405020304" pitchFamily="18" charset="0"/>
              </a:rPr>
              <a:t>随机文件读写</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7107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pPr marL="342900" indent="-342900"/>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File</a:t>
            </a:r>
            <a:r>
              <a:rPr lang="zh-CN" altLang="en-US"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类</a:t>
            </a:r>
          </a:p>
        </p:txBody>
      </p:sp>
      <p:sp>
        <p:nvSpPr>
          <p:cNvPr id="113667" name="内容占位符 2"/>
          <p:cNvSpPr>
            <a:spLocks noGrp="1"/>
          </p:cNvSpPr>
          <p:nvPr>
            <p:ph idx="1"/>
          </p:nvPr>
        </p:nvSpPr>
        <p:spPr/>
        <p:txBody>
          <a:bodyPr/>
          <a:lstStyle/>
          <a:p>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表示磁盘文件信息</a:t>
            </a:r>
          </a:p>
          <a:p>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定义了一些与平台无关的方法来操纵文件</a:t>
            </a:r>
          </a:p>
          <a:p>
            <a:pPr lvl="1"/>
            <a:r>
              <a:rPr lang="zh-CN" altLang="en-GB" b="0" dirty="0" smtClean="0">
                <a:ea typeface="黑体" panose="02010609060101010101" pitchFamily="49" charset="-122"/>
                <a:cs typeface="Times New Roman" panose="02020603050405020304" pitchFamily="18" charset="0"/>
              </a:rPr>
              <a:t>创建、删除文件</a:t>
            </a:r>
          </a:p>
          <a:p>
            <a:pPr lvl="1"/>
            <a:r>
              <a:rPr lang="zh-CN" altLang="en-GB" b="0" dirty="0" smtClean="0">
                <a:ea typeface="黑体" panose="02010609060101010101" pitchFamily="49" charset="-122"/>
                <a:cs typeface="Times New Roman" panose="02020603050405020304" pitchFamily="18" charset="0"/>
              </a:rPr>
              <a:t>重命名文件</a:t>
            </a:r>
          </a:p>
          <a:p>
            <a:pPr lvl="1"/>
            <a:r>
              <a:rPr lang="zh-CN" altLang="en-GB" b="0" dirty="0" smtClean="0">
                <a:ea typeface="黑体" panose="02010609060101010101" pitchFamily="49" charset="-122"/>
                <a:cs typeface="Times New Roman" panose="02020603050405020304" pitchFamily="18" charset="0"/>
              </a:rPr>
              <a:t>判断文件的读写权限及是否存在</a:t>
            </a:r>
          </a:p>
          <a:p>
            <a:pPr lvl="1"/>
            <a:r>
              <a:rPr lang="zh-CN" altLang="en-GB" b="0" dirty="0" smtClean="0">
                <a:ea typeface="黑体" panose="02010609060101010101" pitchFamily="49" charset="-122"/>
                <a:cs typeface="Times New Roman" panose="02020603050405020304" pitchFamily="18" charset="0"/>
              </a:rPr>
              <a:t>设置和查询文件的最近修改时间等</a:t>
            </a:r>
          </a:p>
          <a:p>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构造文件流可以使用</a:t>
            </a:r>
            <a:r>
              <a:rPr lang="en-GB" altLang="zh-CN" b="0" dirty="0" smtClean="0">
                <a:latin typeface="Times New Roman" panose="02020603050405020304" pitchFamily="18" charset="0"/>
                <a:ea typeface="黑体" panose="02010609060101010101" pitchFamily="49" charset="-122"/>
                <a:cs typeface="Times New Roman" panose="02020603050405020304" pitchFamily="18" charset="0"/>
              </a:rPr>
              <a:t>File</a:t>
            </a:r>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类的对象作为参数</a:t>
            </a:r>
            <a:endParaRPr lang="en-GB" altLang="zh-CN" b="0"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1" name="Group 3"/>
          <p:cNvGraphicFramePr>
            <a:graphicFrameLocks noGrp="1"/>
          </p:cNvGraphicFramePr>
          <p:nvPr>
            <p:ph idx="4294967295"/>
          </p:nvPr>
        </p:nvGraphicFramePr>
        <p:xfrm>
          <a:off x="446088" y="260350"/>
          <a:ext cx="8229600" cy="6523082"/>
        </p:xfrm>
        <a:graphic>
          <a:graphicData uri="http://schemas.openxmlformats.org/drawingml/2006/table">
            <a:tbl>
              <a:tblPr/>
              <a:tblGrid>
                <a:gridCol w="3341687"/>
                <a:gridCol w="4887913"/>
              </a:tblGrid>
              <a:tr h="335300">
                <a:tc>
                  <a:txBody>
                    <a:bodyPr/>
                    <a:lstStyle/>
                    <a:p>
                      <a:pPr marL="0" marR="0" lvl="0" indent="0" algn="ctr"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err="1" smtClean="0">
                          <a:ln>
                            <a:noFill/>
                          </a:ln>
                          <a:solidFill>
                            <a:srgbClr val="CC0000"/>
                          </a:solidFill>
                          <a:effectLst/>
                          <a:latin typeface="Courier New" pitchFamily="49" charset="0"/>
                          <a:ea typeface="宋体" pitchFamily="2" charset="-122"/>
                        </a:rPr>
                        <a:t>java.io.File</a:t>
                      </a:r>
                      <a:endParaRPr kumimoji="0" lang="en-US" sz="1600" b="1" i="0" u="none" strike="noStrike" cap="none" normalizeH="0" baseline="0" dirty="0" smtClean="0">
                        <a:ln>
                          <a:noFill/>
                        </a:ln>
                        <a:solidFill>
                          <a:srgbClr val="CC0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dirty="0" smtClean="0">
                        <a:ln>
                          <a:noFill/>
                        </a:ln>
                        <a:solidFill>
                          <a:srgbClr val="CC0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57908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+File(</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pathname:String</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dirty="0" smtClean="0">
                          <a:ln>
                            <a:noFill/>
                          </a:ln>
                          <a:solidFill>
                            <a:srgbClr val="008000"/>
                          </a:solidFill>
                          <a:effectLst/>
                          <a:latin typeface="Courier New" pitchFamily="49" charset="0"/>
                          <a:ea typeface="宋体" pitchFamily="2" charset="-122"/>
                        </a:rPr>
                        <a:t>根据</a:t>
                      </a:r>
                      <a:r>
                        <a:rPr kumimoji="0" lang="en-US" sz="1600" b="1" i="0" u="none" strike="noStrike" cap="none" normalizeH="0" baseline="0" dirty="0" smtClean="0">
                          <a:ln>
                            <a:noFill/>
                          </a:ln>
                          <a:solidFill>
                            <a:srgbClr val="008000"/>
                          </a:solidFill>
                          <a:effectLst/>
                          <a:latin typeface="Courier New" pitchFamily="49" charset="0"/>
                          <a:ea typeface="宋体" pitchFamily="2" charset="-122"/>
                        </a:rPr>
                        <a:t>pathname</a:t>
                      </a:r>
                      <a:r>
                        <a:rPr kumimoji="0" lang="zh-CN" altLang="en-US" sz="1600" b="1" i="0" u="none" strike="noStrike" cap="none" normalizeH="0" baseline="0" dirty="0" smtClean="0">
                          <a:ln>
                            <a:noFill/>
                          </a:ln>
                          <a:solidFill>
                            <a:srgbClr val="008000"/>
                          </a:solidFill>
                          <a:effectLst/>
                          <a:latin typeface="Courier New" pitchFamily="49" charset="0"/>
                          <a:ea typeface="宋体" pitchFamily="2" charset="-122"/>
                        </a:rPr>
                        <a:t>创建</a:t>
                      </a:r>
                      <a:r>
                        <a:rPr kumimoji="0" lang="en-US" sz="1600" b="1" i="0" u="none" strike="noStrike" cap="none" normalizeH="0" baseline="0" dirty="0" smtClean="0">
                          <a:ln>
                            <a:noFill/>
                          </a:ln>
                          <a:solidFill>
                            <a:srgbClr val="008000"/>
                          </a:solidFill>
                          <a:effectLst/>
                          <a:latin typeface="Courier New" pitchFamily="49" charset="0"/>
                          <a:ea typeface="宋体" pitchFamily="2" charset="-122"/>
                        </a:rPr>
                        <a:t>File</a:t>
                      </a:r>
                      <a:r>
                        <a:rPr kumimoji="0" lang="zh-CN" altLang="en-US" sz="1600" b="1" i="0" u="none" strike="noStrike" cap="none" normalizeH="0" baseline="0" dirty="0" smtClean="0">
                          <a:ln>
                            <a:noFill/>
                          </a:ln>
                          <a:solidFill>
                            <a:srgbClr val="008000"/>
                          </a:solidFill>
                          <a:effectLst/>
                          <a:latin typeface="Courier New" pitchFamily="49" charset="0"/>
                          <a:ea typeface="宋体" pitchFamily="2" charset="-122"/>
                        </a:rPr>
                        <a:t>对象。</a:t>
                      </a:r>
                      <a:r>
                        <a:rPr kumimoji="0" lang="en-US" sz="1600" b="1" i="0" u="none" strike="noStrike" cap="none" normalizeH="0" baseline="0" dirty="0" smtClean="0">
                          <a:ln>
                            <a:noFill/>
                          </a:ln>
                          <a:solidFill>
                            <a:srgbClr val="008000"/>
                          </a:solidFill>
                          <a:effectLst/>
                          <a:latin typeface="Courier New" pitchFamily="49" charset="0"/>
                          <a:ea typeface="宋体" pitchFamily="2" charset="-122"/>
                        </a:rPr>
                        <a:t>pathname</a:t>
                      </a:r>
                      <a:r>
                        <a:rPr kumimoji="0" lang="zh-CN" altLang="en-US" sz="1600" b="1" i="0" u="none" strike="noStrike" cap="none" normalizeH="0" baseline="0" dirty="0" smtClean="0">
                          <a:ln>
                            <a:noFill/>
                          </a:ln>
                          <a:solidFill>
                            <a:srgbClr val="008000"/>
                          </a:solidFill>
                          <a:effectLst/>
                          <a:latin typeface="Courier New" pitchFamily="49" charset="0"/>
                          <a:ea typeface="宋体" pitchFamily="2" charset="-122"/>
                        </a:rPr>
                        <a:t>可以是文件或目录</a:t>
                      </a:r>
                      <a:endParaRPr kumimoji="0" lang="zh-CN" altLang="en-US" sz="1600" b="1" i="0" u="none" strike="noStrike" cap="none" normalizeH="0" baseline="0" dirty="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51819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+File(</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parent:String</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 </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child:String</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rgbClr val="008000"/>
                          </a:solidFill>
                          <a:effectLst/>
                          <a:latin typeface="Courier New" pitchFamily="49" charset="0"/>
                          <a:ea typeface="宋体" pitchFamily="2" charset="-122"/>
                        </a:rPr>
                        <a:t>在</a:t>
                      </a:r>
                      <a:r>
                        <a:rPr kumimoji="0" lang="en-US" sz="1400" b="1" i="0" u="none" strike="noStrike" cap="none" normalizeH="0" baseline="0" dirty="0" smtClean="0">
                          <a:ln>
                            <a:noFill/>
                          </a:ln>
                          <a:solidFill>
                            <a:srgbClr val="008000"/>
                          </a:solidFill>
                          <a:effectLst/>
                          <a:latin typeface="Courier New" pitchFamily="49" charset="0"/>
                          <a:ea typeface="宋体" pitchFamily="2" charset="-122"/>
                        </a:rPr>
                        <a:t>parent</a:t>
                      </a:r>
                      <a:r>
                        <a:rPr kumimoji="0" lang="zh-CN" altLang="en-US" sz="1400" b="1" i="0" u="none" strike="noStrike" cap="none" normalizeH="0" baseline="0" dirty="0" smtClean="0">
                          <a:ln>
                            <a:noFill/>
                          </a:ln>
                          <a:solidFill>
                            <a:srgbClr val="008000"/>
                          </a:solidFill>
                          <a:effectLst/>
                          <a:latin typeface="Courier New" pitchFamily="49" charset="0"/>
                          <a:ea typeface="宋体" pitchFamily="2" charset="-122"/>
                        </a:rPr>
                        <a:t>这个目录下，创建</a:t>
                      </a:r>
                      <a:r>
                        <a:rPr kumimoji="0" lang="en-US" sz="1400" b="1" i="0" u="none" strike="noStrike" cap="none" normalizeH="0" baseline="0" dirty="0" smtClean="0">
                          <a:ln>
                            <a:noFill/>
                          </a:ln>
                          <a:solidFill>
                            <a:srgbClr val="008000"/>
                          </a:solidFill>
                          <a:effectLst/>
                          <a:latin typeface="Courier New" pitchFamily="49" charset="0"/>
                          <a:ea typeface="宋体" pitchFamily="2" charset="-122"/>
                        </a:rPr>
                        <a:t>File</a:t>
                      </a:r>
                      <a:r>
                        <a:rPr kumimoji="0" lang="zh-CN" altLang="en-US" sz="1400" b="1" i="0" u="none" strike="noStrike" cap="none" normalizeH="0" baseline="0" dirty="0" smtClean="0">
                          <a:ln>
                            <a:noFill/>
                          </a:ln>
                          <a:solidFill>
                            <a:srgbClr val="008000"/>
                          </a:solidFill>
                          <a:effectLst/>
                          <a:latin typeface="Courier New" pitchFamily="49" charset="0"/>
                          <a:ea typeface="宋体" pitchFamily="2" charset="-122"/>
                        </a:rPr>
                        <a:t>对象，</a:t>
                      </a:r>
                      <a:r>
                        <a:rPr kumimoji="0" lang="en-US" sz="1400" b="1" i="0" u="none" strike="noStrike" cap="none" normalizeH="0" baseline="0" dirty="0" smtClean="0">
                          <a:ln>
                            <a:noFill/>
                          </a:ln>
                          <a:solidFill>
                            <a:srgbClr val="008000"/>
                          </a:solidFill>
                          <a:effectLst/>
                          <a:latin typeface="Courier New" pitchFamily="49" charset="0"/>
                          <a:ea typeface="宋体" pitchFamily="2" charset="-122"/>
                        </a:rPr>
                        <a:t>child</a:t>
                      </a:r>
                      <a:r>
                        <a:rPr kumimoji="0" lang="zh-CN" altLang="en-US" sz="1400" b="1" i="0" u="none" strike="noStrike" cap="none" normalizeH="0" baseline="0" dirty="0" smtClean="0">
                          <a:ln>
                            <a:noFill/>
                          </a:ln>
                          <a:solidFill>
                            <a:srgbClr val="008000"/>
                          </a:solidFill>
                          <a:effectLst/>
                          <a:latin typeface="Courier New" pitchFamily="49" charset="0"/>
                          <a:ea typeface="宋体" pitchFamily="2" charset="-122"/>
                        </a:rPr>
                        <a:t>可以使文件或目录</a:t>
                      </a:r>
                      <a:endParaRPr kumimoji="0" lang="zh-CN" altLang="en-US" sz="1400" b="1" i="0" u="none" strike="noStrike" cap="none" normalizeH="0" baseline="0" dirty="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51819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+File(</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parent:File</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 </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child:String</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同上，只是</a:t>
                      </a:r>
                      <a:r>
                        <a:rPr kumimoji="0" lang="en-US" sz="1400" b="1" i="0" u="none" strike="noStrike" cap="none" normalizeH="0" baseline="0" smtClean="0">
                          <a:ln>
                            <a:noFill/>
                          </a:ln>
                          <a:solidFill>
                            <a:srgbClr val="008000"/>
                          </a:solidFill>
                          <a:effectLst/>
                          <a:latin typeface="Courier New" pitchFamily="49" charset="0"/>
                          <a:ea typeface="宋体" pitchFamily="2" charset="-122"/>
                        </a:rPr>
                        <a:t>parent</a:t>
                      </a: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是一个</a:t>
                      </a:r>
                      <a:r>
                        <a:rPr kumimoji="0" lang="en-US" sz="1400" b="1" i="0" u="none" strike="noStrike" cap="none" normalizeH="0" baseline="0" smtClean="0">
                          <a:ln>
                            <a:noFill/>
                          </a:ln>
                          <a:solidFill>
                            <a:srgbClr val="008000"/>
                          </a:solidFill>
                          <a:effectLst/>
                          <a:latin typeface="Courier New" pitchFamily="49" charset="0"/>
                          <a:ea typeface="宋体" pitchFamily="2" charset="-122"/>
                        </a:rPr>
                        <a:t>File</a:t>
                      </a: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对象</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+exists():</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boolean</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文件或目录是否存在</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canRead</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boolean</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是否可读</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canWrite</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boolean</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是否可写</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isDirectory</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boolean</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是否为目录</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isFile</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boolean</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是否为文件</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isAbsolute</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boolean</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本</a:t>
                      </a:r>
                      <a:r>
                        <a:rPr kumimoji="0" lang="en-US" sz="1400" b="1" i="0" u="none" strike="noStrike" cap="none" normalizeH="0" baseline="0" smtClean="0">
                          <a:ln>
                            <a:noFill/>
                          </a:ln>
                          <a:solidFill>
                            <a:srgbClr val="008000"/>
                          </a:solidFill>
                          <a:effectLst/>
                          <a:latin typeface="Courier New" pitchFamily="49" charset="0"/>
                          <a:ea typeface="宋体" pitchFamily="2" charset="-122"/>
                        </a:rPr>
                        <a:t>File</a:t>
                      </a: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对象是否采用绝对路径来创建的</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isHidden</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boolean</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是否为隐藏文件</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getAbsolutePath</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():String</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得到绝对路径</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getCanonicalPath</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():String</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得到规范的绝对路径</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getName</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():String</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rgbClr val="008000"/>
                          </a:solidFill>
                          <a:effectLst/>
                          <a:latin typeface="Courier New" pitchFamily="49" charset="0"/>
                          <a:ea typeface="宋体" pitchFamily="2" charset="-122"/>
                        </a:rPr>
                        <a:t>得到文件</a:t>
                      </a:r>
                      <a:r>
                        <a:rPr kumimoji="0" lang="en-US" sz="1400" b="1" i="0" u="none" strike="noStrike" cap="none" normalizeH="0" baseline="0" dirty="0" smtClean="0">
                          <a:ln>
                            <a:noFill/>
                          </a:ln>
                          <a:solidFill>
                            <a:srgbClr val="008000"/>
                          </a:solidFill>
                          <a:effectLst/>
                          <a:latin typeface="Courier New" pitchFamily="49" charset="0"/>
                          <a:ea typeface="宋体" pitchFamily="2" charset="-122"/>
                        </a:rPr>
                        <a:t>/</a:t>
                      </a:r>
                      <a:r>
                        <a:rPr kumimoji="0" lang="zh-CN" altLang="en-US" sz="1400" b="1" i="0" u="none" strike="noStrike" cap="none" normalizeH="0" baseline="0" dirty="0" smtClean="0">
                          <a:ln>
                            <a:noFill/>
                          </a:ln>
                          <a:solidFill>
                            <a:srgbClr val="008000"/>
                          </a:solidFill>
                          <a:effectLst/>
                          <a:latin typeface="Courier New" pitchFamily="49" charset="0"/>
                          <a:ea typeface="宋体" pitchFamily="2" charset="-122"/>
                        </a:rPr>
                        <a:t>目录名</a:t>
                      </a:r>
                      <a:endParaRPr kumimoji="0" lang="zh-CN" altLang="en-US" sz="1400" b="1" i="0" u="none" strike="noStrike" cap="none" normalizeH="0" baseline="0" dirty="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getPath</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():String</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得到路径</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getParent</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():String</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rgbClr val="008000"/>
                          </a:solidFill>
                          <a:effectLst/>
                          <a:latin typeface="Courier New" pitchFamily="49" charset="0"/>
                          <a:ea typeface="宋体" pitchFamily="2" charset="-122"/>
                        </a:rPr>
                        <a:t>得到父目录的路径名</a:t>
                      </a:r>
                      <a:endParaRPr kumimoji="0" lang="zh-CN" altLang="en-US" sz="1400" b="1" i="0" u="none" strike="noStrike" cap="none" normalizeH="0" baseline="0" dirty="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lastModified</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():long</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最后修改时间</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+delete():</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boolean</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rgbClr val="008000"/>
                          </a:solidFill>
                          <a:effectLst/>
                          <a:latin typeface="Courier New" pitchFamily="49" charset="0"/>
                          <a:ea typeface="宋体" pitchFamily="2" charset="-122"/>
                        </a:rPr>
                        <a:t>删除</a:t>
                      </a:r>
                      <a:endParaRPr kumimoji="0" lang="zh-CN" altLang="en-US" sz="1400" b="1" i="0" u="none" strike="noStrike" cap="none" normalizeH="0" baseline="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0481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renameTo</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dest:File</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400" b="1" i="0" u="none" strike="noStrike" cap="none" normalizeH="0" baseline="0" dirty="0" err="1" smtClean="0">
                          <a:ln>
                            <a:noFill/>
                          </a:ln>
                          <a:solidFill>
                            <a:schemeClr val="tx1"/>
                          </a:solidFill>
                          <a:effectLst/>
                          <a:latin typeface="Courier New" pitchFamily="49" charset="0"/>
                          <a:ea typeface="宋体" pitchFamily="2" charset="-122"/>
                        </a:rPr>
                        <a:t>boolean</a:t>
                      </a:r>
                      <a:endParaRPr kumimoji="0" lang="en-US" sz="1400" b="1" i="0" u="none" strike="noStrike" cap="none" normalizeH="0" baseline="0" dirty="0" smtClean="0">
                        <a:ln>
                          <a:noFill/>
                        </a:ln>
                        <a:solidFill>
                          <a:schemeClr val="tx1"/>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rgbClr val="008000"/>
                          </a:solidFill>
                          <a:effectLst/>
                          <a:latin typeface="Courier New" pitchFamily="49" charset="0"/>
                          <a:ea typeface="宋体" pitchFamily="2" charset="-122"/>
                        </a:rPr>
                        <a:t>重命名</a:t>
                      </a:r>
                      <a:endParaRPr kumimoji="0" lang="zh-CN" altLang="en-US" sz="1400" b="1" i="0" u="none" strike="noStrike" cap="none" normalizeH="0" baseline="0" dirty="0" smtClean="0">
                        <a:ln>
                          <a:noFill/>
                        </a:ln>
                        <a:solidFill>
                          <a:srgbClr val="008000"/>
                        </a:solidFill>
                        <a:effectLst/>
                        <a:latin typeface="Arial" pitchFamily="34" charset="0"/>
                        <a:ea typeface="宋体" pitchFamily="2" charset="-122"/>
                      </a:endParaRPr>
                    </a:p>
                  </a:txBody>
                  <a:tcPr marT="45721" marB="45721"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p:txBody>
          <a:bodyPr/>
          <a:lstStyle/>
          <a:p>
            <a:pPr eaLnBrk="1" hangingPunct="1"/>
            <a:r>
              <a:rPr lang="zh-CN" altLang="en-GB"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5</a:t>
            </a:r>
            <a:r>
              <a:rPr lang="zh-CN" altLang="en-GB"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File</a:t>
            </a:r>
            <a:r>
              <a:rPr lang="zh-CN" altLang="en-US"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类</a:t>
            </a:r>
            <a:endParaRPr lang="zh-CN" altLang="en-US" dirty="0" smtClean="0">
              <a:ea typeface="宋体" panose="02010600030101010101" pitchFamily="2" charset="-122"/>
            </a:endParaRPr>
          </a:p>
        </p:txBody>
      </p:sp>
      <p:sp>
        <p:nvSpPr>
          <p:cNvPr id="115715" name="Rectangle 4"/>
          <p:cNvSpPr>
            <a:spLocks noChangeArrowheads="1"/>
          </p:cNvSpPr>
          <p:nvPr/>
        </p:nvSpPr>
        <p:spPr bwMode="auto">
          <a:xfrm>
            <a:off x="452438" y="977900"/>
            <a:ext cx="8237537" cy="3535363"/>
          </a:xfrm>
          <a:prstGeom prst="rect">
            <a:avLst/>
          </a:prstGeom>
          <a:solidFill>
            <a:srgbClr val="FFFFCC"/>
          </a:solidFill>
          <a:ln w="9525">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dirty="0">
                <a:solidFill>
                  <a:srgbClr val="0000FF"/>
                </a:solidFill>
                <a:latin typeface="Courier New" panose="02070309020205020404" pitchFamily="49" charset="0"/>
              </a:rPr>
              <a:t>public class</a:t>
            </a:r>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FileTest</a:t>
            </a:r>
            <a:r>
              <a:rPr lang="en-US" altLang="zh-CN" sz="1400" b="1" dirty="0">
                <a:solidFill>
                  <a:srgbClr val="000000"/>
                </a:solidFill>
                <a:latin typeface="Courier New" panose="02070309020205020404" pitchFamily="49" charset="0"/>
              </a:rPr>
              <a:t> {</a:t>
            </a:r>
          </a:p>
          <a:p>
            <a:pPr eaLnBrk="1" hangingPunct="1"/>
            <a:r>
              <a:rPr lang="en-US" altLang="zh-CN" sz="1400" b="1" dirty="0">
                <a:solidFill>
                  <a:srgbClr val="000000"/>
                </a:solidFill>
                <a:latin typeface="Courier New" panose="02070309020205020404" pitchFamily="49" charset="0"/>
              </a:rPr>
              <a:t>    </a:t>
            </a:r>
            <a:r>
              <a:rPr lang="en-US" altLang="zh-CN" sz="1400" b="1" dirty="0">
                <a:solidFill>
                  <a:srgbClr val="0000FF"/>
                </a:solidFill>
                <a:latin typeface="Courier New" panose="02070309020205020404" pitchFamily="49" charset="0"/>
              </a:rPr>
              <a:t>public static </a:t>
            </a:r>
            <a:r>
              <a:rPr lang="en-US" altLang="zh-CN" sz="1400" b="1" dirty="0" err="1">
                <a:solidFill>
                  <a:srgbClr val="0000FF"/>
                </a:solidFill>
                <a:latin typeface="Courier New" panose="02070309020205020404" pitchFamily="49" charset="0"/>
              </a:rPr>
              <a:t>viod</a:t>
            </a:r>
            <a:r>
              <a:rPr lang="en-US" altLang="zh-CN" sz="1400" b="1" dirty="0">
                <a:solidFill>
                  <a:srgbClr val="000000"/>
                </a:solidFill>
                <a:latin typeface="Courier New" panose="02070309020205020404" pitchFamily="49" charset="0"/>
              </a:rPr>
              <a:t> main(String[] </a:t>
            </a:r>
            <a:r>
              <a:rPr lang="en-US" altLang="zh-CN" sz="1400" b="1" dirty="0" err="1">
                <a:solidFill>
                  <a:srgbClr val="000000"/>
                </a:solidFill>
                <a:latin typeface="Courier New" panose="02070309020205020404" pitchFamily="49" charset="0"/>
              </a:rPr>
              <a:t>args</a:t>
            </a:r>
            <a:r>
              <a:rPr lang="en-US" altLang="zh-CN" sz="1400" b="1" dirty="0">
                <a:solidFill>
                  <a:srgbClr val="000000"/>
                </a:solidFill>
                <a:latin typeface="Courier New" panose="02070309020205020404" pitchFamily="49" charset="0"/>
              </a:rPr>
              <a:t>) </a:t>
            </a:r>
          </a:p>
          <a:p>
            <a:pPr eaLnBrk="1" hangingPunct="1"/>
            <a:r>
              <a:rPr lang="en-US" altLang="zh-CN" sz="1400" b="1" dirty="0">
                <a:solidFill>
                  <a:srgbClr val="000000"/>
                </a:solidFill>
                <a:latin typeface="Courier New" panose="02070309020205020404" pitchFamily="49" charset="0"/>
              </a:rPr>
              <a:t>    {</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java.io.File</a:t>
            </a:r>
            <a:r>
              <a:rPr lang="en-US" altLang="zh-CN" sz="1400" b="1" dirty="0">
                <a:solidFill>
                  <a:srgbClr val="000000"/>
                </a:solidFill>
                <a:latin typeface="Courier New" panose="02070309020205020404" pitchFamily="49" charset="0"/>
              </a:rPr>
              <a:t> file = </a:t>
            </a:r>
            <a:r>
              <a:rPr lang="en-US" altLang="zh-CN" sz="1400" b="1" dirty="0">
                <a:solidFill>
                  <a:srgbClr val="0000FF"/>
                </a:solidFill>
                <a:latin typeface="Courier New" panose="02070309020205020404" pitchFamily="49" charset="0"/>
              </a:rPr>
              <a:t>new</a:t>
            </a:r>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java.io.File</a:t>
            </a:r>
            <a:r>
              <a:rPr lang="en-US" altLang="zh-CN" sz="1400" b="1" dirty="0">
                <a:solidFill>
                  <a:srgbClr val="000000"/>
                </a:solidFill>
                <a:latin typeface="Courier New" panose="02070309020205020404" pitchFamily="49" charset="0"/>
              </a:rPr>
              <a:t>(“image\up.gif");</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System.out.println</a:t>
            </a:r>
            <a:r>
              <a:rPr lang="en-US" altLang="zh-CN" sz="1400" b="1" dirty="0">
                <a:solidFill>
                  <a:srgbClr val="000000"/>
                </a:solidFill>
                <a:latin typeface="Courier New" panose="02070309020205020404" pitchFamily="49" charset="0"/>
              </a:rPr>
              <a:t>("Does it exist? " + </a:t>
            </a:r>
            <a:r>
              <a:rPr lang="en-US" altLang="zh-CN" sz="1400" b="1" dirty="0" err="1">
                <a:solidFill>
                  <a:srgbClr val="000000"/>
                </a:solidFill>
                <a:latin typeface="Courier New" panose="02070309020205020404" pitchFamily="49" charset="0"/>
              </a:rPr>
              <a:t>file.exists</a:t>
            </a:r>
            <a:r>
              <a:rPr lang="en-US" altLang="zh-CN" sz="1400" b="1" dirty="0">
                <a:solidFill>
                  <a:srgbClr val="000000"/>
                </a:solidFill>
                <a:latin typeface="Courier New" panose="02070309020205020404" pitchFamily="49" charset="0"/>
              </a:rPr>
              <a:t>());</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System.out.println</a:t>
            </a:r>
            <a:r>
              <a:rPr lang="en-US" altLang="zh-CN" sz="1400" b="1" dirty="0">
                <a:solidFill>
                  <a:srgbClr val="000000"/>
                </a:solidFill>
                <a:latin typeface="Courier New" panose="02070309020205020404" pitchFamily="49" charset="0"/>
              </a:rPr>
              <a:t>("Can it be read? " + </a:t>
            </a:r>
            <a:r>
              <a:rPr lang="en-US" altLang="zh-CN" sz="1400" b="1" dirty="0" err="1">
                <a:solidFill>
                  <a:srgbClr val="000000"/>
                </a:solidFill>
                <a:latin typeface="Courier New" panose="02070309020205020404" pitchFamily="49" charset="0"/>
              </a:rPr>
              <a:t>file.canRead</a:t>
            </a:r>
            <a:r>
              <a:rPr lang="en-US" altLang="zh-CN" sz="1400" b="1" dirty="0">
                <a:solidFill>
                  <a:srgbClr val="000000"/>
                </a:solidFill>
                <a:latin typeface="Courier New" panose="02070309020205020404" pitchFamily="49" charset="0"/>
              </a:rPr>
              <a:t>());</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System.out.println</a:t>
            </a:r>
            <a:r>
              <a:rPr lang="en-US" altLang="zh-CN" sz="1400" b="1" dirty="0">
                <a:solidFill>
                  <a:srgbClr val="000000"/>
                </a:solidFill>
                <a:latin typeface="Courier New" panose="02070309020205020404" pitchFamily="49" charset="0"/>
              </a:rPr>
              <a:t>("Can it be written? " + </a:t>
            </a:r>
            <a:r>
              <a:rPr lang="en-US" altLang="zh-CN" sz="1400" b="1" dirty="0" err="1">
                <a:solidFill>
                  <a:srgbClr val="000000"/>
                </a:solidFill>
                <a:latin typeface="Courier New" panose="02070309020205020404" pitchFamily="49" charset="0"/>
              </a:rPr>
              <a:t>file.canWrite</a:t>
            </a:r>
            <a:r>
              <a:rPr lang="en-US" altLang="zh-CN" sz="1400" b="1" dirty="0">
                <a:solidFill>
                  <a:srgbClr val="000000"/>
                </a:solidFill>
                <a:latin typeface="Courier New" panose="02070309020205020404" pitchFamily="49" charset="0"/>
              </a:rPr>
              <a:t>());</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System.out.println</a:t>
            </a:r>
            <a:r>
              <a:rPr lang="en-US" altLang="zh-CN" sz="1400" b="1" dirty="0">
                <a:solidFill>
                  <a:srgbClr val="000000"/>
                </a:solidFill>
                <a:latin typeface="Courier New" panose="02070309020205020404" pitchFamily="49" charset="0"/>
              </a:rPr>
              <a:t>("Is it a directory? " + </a:t>
            </a:r>
            <a:r>
              <a:rPr lang="en-US" altLang="zh-CN" sz="1400" b="1" dirty="0" err="1">
                <a:solidFill>
                  <a:srgbClr val="000000"/>
                </a:solidFill>
                <a:latin typeface="Courier New" panose="02070309020205020404" pitchFamily="49" charset="0"/>
              </a:rPr>
              <a:t>file.isDirectory</a:t>
            </a:r>
            <a:r>
              <a:rPr lang="en-US" altLang="zh-CN" sz="1400" b="1" dirty="0">
                <a:solidFill>
                  <a:srgbClr val="000000"/>
                </a:solidFill>
                <a:latin typeface="Courier New" panose="02070309020205020404" pitchFamily="49" charset="0"/>
              </a:rPr>
              <a:t>());</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System.out.println</a:t>
            </a:r>
            <a:r>
              <a:rPr lang="en-US" altLang="zh-CN" sz="1400" b="1" dirty="0">
                <a:solidFill>
                  <a:srgbClr val="000000"/>
                </a:solidFill>
                <a:latin typeface="Courier New" panose="02070309020205020404" pitchFamily="49" charset="0"/>
              </a:rPr>
              <a:t>("Is it a file? " + </a:t>
            </a:r>
            <a:r>
              <a:rPr lang="en-US" altLang="zh-CN" sz="1400" b="1" dirty="0" err="1">
                <a:solidFill>
                  <a:srgbClr val="000000"/>
                </a:solidFill>
                <a:latin typeface="Courier New" panose="02070309020205020404" pitchFamily="49" charset="0"/>
              </a:rPr>
              <a:t>file.isFile</a:t>
            </a:r>
            <a:r>
              <a:rPr lang="en-US" altLang="zh-CN" sz="1400" b="1" dirty="0">
                <a:solidFill>
                  <a:srgbClr val="000000"/>
                </a:solidFill>
                <a:latin typeface="Courier New" panose="02070309020205020404" pitchFamily="49" charset="0"/>
              </a:rPr>
              <a:t>());</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System.out.println</a:t>
            </a:r>
            <a:r>
              <a:rPr lang="en-US" altLang="zh-CN" sz="1400" b="1" dirty="0">
                <a:solidFill>
                  <a:srgbClr val="000000"/>
                </a:solidFill>
                <a:latin typeface="Courier New" panose="02070309020205020404" pitchFamily="49" charset="0"/>
              </a:rPr>
              <a:t>("Is it absolute? " + </a:t>
            </a:r>
            <a:r>
              <a:rPr lang="en-US" altLang="zh-CN" sz="1400" b="1" dirty="0" err="1">
                <a:solidFill>
                  <a:srgbClr val="000000"/>
                </a:solidFill>
                <a:latin typeface="Courier New" panose="02070309020205020404" pitchFamily="49" charset="0"/>
              </a:rPr>
              <a:t>file.isAbsolute</a:t>
            </a:r>
            <a:r>
              <a:rPr lang="en-US" altLang="zh-CN" sz="1400" b="1" dirty="0">
                <a:solidFill>
                  <a:srgbClr val="000000"/>
                </a:solidFill>
                <a:latin typeface="Courier New" panose="02070309020205020404" pitchFamily="49" charset="0"/>
              </a:rPr>
              <a:t>());</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System.out.println</a:t>
            </a:r>
            <a:r>
              <a:rPr lang="en-US" altLang="zh-CN" sz="1400" b="1" dirty="0">
                <a:solidFill>
                  <a:srgbClr val="000000"/>
                </a:solidFill>
                <a:latin typeface="Courier New" panose="02070309020205020404" pitchFamily="49" charset="0"/>
              </a:rPr>
              <a:t>("Is it hidden? " + </a:t>
            </a:r>
            <a:r>
              <a:rPr lang="en-US" altLang="zh-CN" sz="1400" b="1" dirty="0" err="1">
                <a:solidFill>
                  <a:srgbClr val="000000"/>
                </a:solidFill>
                <a:latin typeface="Courier New" panose="02070309020205020404" pitchFamily="49" charset="0"/>
              </a:rPr>
              <a:t>file.isHidden</a:t>
            </a:r>
            <a:r>
              <a:rPr lang="en-US" altLang="zh-CN" sz="1400" b="1" dirty="0">
                <a:solidFill>
                  <a:srgbClr val="000000"/>
                </a:solidFill>
                <a:latin typeface="Courier New" panose="02070309020205020404" pitchFamily="49" charset="0"/>
              </a:rPr>
              <a:t>());</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System.out.println</a:t>
            </a:r>
            <a:r>
              <a:rPr lang="en-US" altLang="zh-CN" sz="1400" b="1" dirty="0">
                <a:solidFill>
                  <a:srgbClr val="000000"/>
                </a:solidFill>
                <a:latin typeface="Courier New" panose="02070309020205020404" pitchFamily="49" charset="0"/>
              </a:rPr>
              <a:t>("Absolute path is " + </a:t>
            </a:r>
            <a:r>
              <a:rPr lang="en-US" altLang="zh-CN" sz="1400" b="1" dirty="0" err="1">
                <a:solidFill>
                  <a:srgbClr val="000000"/>
                </a:solidFill>
                <a:latin typeface="Courier New" panose="02070309020205020404" pitchFamily="49" charset="0"/>
              </a:rPr>
              <a:t>file.getAbsolutePath</a:t>
            </a:r>
            <a:r>
              <a:rPr lang="en-US" altLang="zh-CN" sz="1400" b="1" dirty="0">
                <a:solidFill>
                  <a:srgbClr val="000000"/>
                </a:solidFill>
                <a:latin typeface="Courier New" panose="02070309020205020404" pitchFamily="49" charset="0"/>
              </a:rPr>
              <a:t>());</a:t>
            </a:r>
          </a:p>
          <a:p>
            <a:pPr eaLnBrk="1" hangingPunct="1"/>
            <a:r>
              <a:rPr lang="en-US" altLang="zh-CN" sz="1400" b="1" dirty="0">
                <a:solidFill>
                  <a:srgbClr val="000000"/>
                </a:solidFill>
                <a:latin typeface="Courier New" panose="02070309020205020404" pitchFamily="49" charset="0"/>
              </a:rPr>
              <a:t>        </a:t>
            </a:r>
            <a:r>
              <a:rPr lang="en-US" altLang="zh-CN" sz="1400" b="1" dirty="0" err="1">
                <a:solidFill>
                  <a:srgbClr val="000000"/>
                </a:solidFill>
                <a:latin typeface="Courier New" panose="02070309020205020404" pitchFamily="49" charset="0"/>
              </a:rPr>
              <a:t>System.out.println</a:t>
            </a:r>
            <a:r>
              <a:rPr lang="en-US" altLang="zh-CN" sz="1400" b="1" dirty="0">
                <a:solidFill>
                  <a:srgbClr val="000000"/>
                </a:solidFill>
                <a:latin typeface="Courier New" panose="02070309020205020404" pitchFamily="49" charset="0"/>
              </a:rPr>
              <a:t>("Last modified on " </a:t>
            </a:r>
          </a:p>
          <a:p>
            <a:pPr eaLnBrk="1" hangingPunct="1"/>
            <a:r>
              <a:rPr lang="en-US" altLang="zh-CN" sz="1400" b="1" dirty="0">
                <a:solidFill>
                  <a:srgbClr val="000000"/>
                </a:solidFill>
                <a:latin typeface="Courier New" panose="02070309020205020404" pitchFamily="49" charset="0"/>
              </a:rPr>
              <a:t>                      + new </a:t>
            </a:r>
            <a:r>
              <a:rPr lang="en-US" altLang="zh-CN" sz="1400" b="1" dirty="0" err="1">
                <a:solidFill>
                  <a:srgbClr val="000000"/>
                </a:solidFill>
                <a:latin typeface="Courier New" panose="02070309020205020404" pitchFamily="49" charset="0"/>
              </a:rPr>
              <a:t>java.util.Date</a:t>
            </a:r>
            <a:r>
              <a:rPr lang="en-US" altLang="zh-CN" sz="1400" b="1" dirty="0">
                <a:solidFill>
                  <a:srgbClr val="000000"/>
                </a:solidFill>
                <a:latin typeface="Courier New" panose="02070309020205020404" pitchFamily="49" charset="0"/>
              </a:rPr>
              <a:t>(</a:t>
            </a:r>
            <a:r>
              <a:rPr lang="en-US" altLang="zh-CN" sz="1400" b="1" dirty="0" err="1">
                <a:solidFill>
                  <a:srgbClr val="000000"/>
                </a:solidFill>
                <a:latin typeface="Courier New" panose="02070309020205020404" pitchFamily="49" charset="0"/>
              </a:rPr>
              <a:t>file.lastModified</a:t>
            </a:r>
            <a:r>
              <a:rPr lang="en-US" altLang="zh-CN" sz="1400" b="1" dirty="0">
                <a:solidFill>
                  <a:srgbClr val="000000"/>
                </a:solidFill>
                <a:latin typeface="Courier New" panose="02070309020205020404" pitchFamily="49" charset="0"/>
              </a:rPr>
              <a:t>()));    </a:t>
            </a:r>
          </a:p>
          <a:p>
            <a:pPr eaLnBrk="1" hangingPunct="1"/>
            <a:r>
              <a:rPr lang="en-US" altLang="zh-CN" sz="1400" b="1" dirty="0">
                <a:solidFill>
                  <a:srgbClr val="000000"/>
                </a:solidFill>
                <a:latin typeface="Courier New" panose="02070309020205020404" pitchFamily="49" charset="0"/>
              </a:rPr>
              <a:t>    }</a:t>
            </a:r>
          </a:p>
          <a:p>
            <a:pPr eaLnBrk="1" hangingPunct="1"/>
            <a:r>
              <a:rPr lang="en-US" altLang="zh-CN" sz="1400" b="1" dirty="0">
                <a:solidFill>
                  <a:srgbClr val="000000"/>
                </a:solidFill>
                <a:latin typeface="Courier New" panose="02070309020205020404" pitchFamily="49" charset="0"/>
              </a:rPr>
              <a:t>}</a:t>
            </a:r>
          </a:p>
        </p:txBody>
      </p:sp>
      <p:sp>
        <p:nvSpPr>
          <p:cNvPr id="115716" name="Text Box 5"/>
          <p:cNvSpPr txBox="1">
            <a:spLocks noChangeArrowheads="1"/>
          </p:cNvSpPr>
          <p:nvPr/>
        </p:nvSpPr>
        <p:spPr bwMode="auto">
          <a:xfrm>
            <a:off x="250825" y="4508500"/>
            <a:ext cx="82089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Courier New" panose="02070309020205020404" pitchFamily="49" charset="0"/>
              </a:rPr>
              <a:t>Does it exist? true</a:t>
            </a:r>
          </a:p>
          <a:p>
            <a:pPr eaLnBrk="1" hangingPunct="1"/>
            <a:r>
              <a:rPr lang="en-US" altLang="zh-CN" sz="1600" b="1">
                <a:solidFill>
                  <a:srgbClr val="000000"/>
                </a:solidFill>
                <a:latin typeface="Courier New" panose="02070309020205020404" pitchFamily="49" charset="0"/>
              </a:rPr>
              <a:t>Can it be read? true</a:t>
            </a:r>
          </a:p>
          <a:p>
            <a:pPr eaLnBrk="1" hangingPunct="1"/>
            <a:r>
              <a:rPr lang="en-US" altLang="zh-CN" sz="1600" b="1">
                <a:solidFill>
                  <a:srgbClr val="000000"/>
                </a:solidFill>
                <a:latin typeface="Courier New" panose="02070309020205020404" pitchFamily="49" charset="0"/>
              </a:rPr>
              <a:t>Can it be written? true</a:t>
            </a:r>
          </a:p>
          <a:p>
            <a:pPr eaLnBrk="1" hangingPunct="1"/>
            <a:r>
              <a:rPr lang="en-US" altLang="zh-CN" sz="1600" b="1">
                <a:solidFill>
                  <a:srgbClr val="000000"/>
                </a:solidFill>
                <a:latin typeface="Courier New" panose="02070309020205020404" pitchFamily="49" charset="0"/>
              </a:rPr>
              <a:t>Is it a directory? false</a:t>
            </a:r>
          </a:p>
          <a:p>
            <a:pPr eaLnBrk="1" hangingPunct="1"/>
            <a:r>
              <a:rPr lang="en-US" altLang="zh-CN" sz="1600" b="1">
                <a:solidFill>
                  <a:srgbClr val="000000"/>
                </a:solidFill>
                <a:latin typeface="Courier New" panose="02070309020205020404" pitchFamily="49" charset="0"/>
              </a:rPr>
              <a:t>Is it a file? true</a:t>
            </a:r>
          </a:p>
          <a:p>
            <a:pPr eaLnBrk="1" hangingPunct="1"/>
            <a:r>
              <a:rPr lang="en-US" altLang="zh-CN" sz="1600" b="1">
                <a:solidFill>
                  <a:srgbClr val="000000"/>
                </a:solidFill>
                <a:latin typeface="Courier New" panose="02070309020205020404" pitchFamily="49" charset="0"/>
              </a:rPr>
              <a:t>Is it absolute? false</a:t>
            </a:r>
          </a:p>
          <a:p>
            <a:pPr eaLnBrk="1" hangingPunct="1"/>
            <a:r>
              <a:rPr lang="en-US" altLang="zh-CN" sz="1600" b="1">
                <a:solidFill>
                  <a:srgbClr val="000000"/>
                </a:solidFill>
                <a:latin typeface="Courier New" panose="02070309020205020404" pitchFamily="49" charset="0"/>
              </a:rPr>
              <a:t>Is it hidden? false</a:t>
            </a:r>
          </a:p>
          <a:p>
            <a:pPr eaLnBrk="1" hangingPunct="1"/>
            <a:r>
              <a:rPr lang="en-US" altLang="zh-CN" sz="1600" b="1">
                <a:solidFill>
                  <a:srgbClr val="000000"/>
                </a:solidFill>
                <a:latin typeface="Courier New" panose="02070309020205020404" pitchFamily="49" charset="0"/>
              </a:rPr>
              <a:t>Absolute path is E:\FreePP\Android\project\java-test\image\up.gif</a:t>
            </a:r>
          </a:p>
          <a:p>
            <a:pPr eaLnBrk="1" hangingPunct="1"/>
            <a:r>
              <a:rPr lang="en-US" altLang="zh-CN" sz="1600" b="1">
                <a:solidFill>
                  <a:srgbClr val="000000"/>
                </a:solidFill>
                <a:latin typeface="Courier New" panose="02070309020205020404" pitchFamily="49" charset="0"/>
              </a:rPr>
              <a:t>Last modified on Thu Aug 06 16:41:51 CST 2012</a:t>
            </a:r>
            <a:endParaRPr lang="zh-CN" altLang="en-US" sz="1600" b="1">
              <a:solidFill>
                <a:srgbClr val="000000"/>
              </a:solidFill>
              <a:latin typeface="Courier New" panose="02070309020205020404" pitchFamily="49" charset="0"/>
            </a:endParaRP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6.1.1 I/O</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流的概念</a:t>
            </a:r>
            <a:endParaRPr lang="zh-CN" altLang="en-US" sz="3200" dirty="0" smtClean="0">
              <a:ea typeface="宋体" panose="02010600030101010101" pitchFamily="2" charset="-122"/>
              <a:cs typeface="Times New Roman" panose="02020603050405020304" pitchFamily="18" charset="0"/>
            </a:endParaRPr>
          </a:p>
        </p:txBody>
      </p:sp>
      <p:sp>
        <p:nvSpPr>
          <p:cNvPr id="50179"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读写数据的方法</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不论数据从哪来，到哪去，也不论数据本身是何类型，读写数据的方法大体上都是一样的：</a:t>
            </a:r>
            <a:endParaRPr lang="en-US" altLang="zh-CN" b="0" dirty="0" smtClean="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打开一个流，读</a:t>
            </a:r>
            <a:r>
              <a:rPr lang="en-US" altLang="zh-CN" b="0" dirty="0" smtClean="0">
                <a:ea typeface="黑体" panose="02010609060101010101" pitchFamily="49" charset="-122"/>
                <a:cs typeface="Times New Roman" panose="02020603050405020304" pitchFamily="18" charset="0"/>
              </a:rPr>
              <a:t>/</a:t>
            </a:r>
            <a:r>
              <a:rPr lang="zh-CN" altLang="en-US" b="0" dirty="0" smtClean="0">
                <a:ea typeface="黑体" panose="02010609060101010101" pitchFamily="49" charset="-122"/>
                <a:cs typeface="Times New Roman" panose="02020603050405020304" pitchFamily="18" charset="0"/>
              </a:rPr>
              <a:t>写信息，关闭流。</a:t>
            </a:r>
            <a:endParaRPr lang="en-US" altLang="zh-CN" b="0" dirty="0" smtClean="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5</a:t>
            </a:r>
            <a:r>
              <a:rPr lang="zh-CN" altLang="en-GB"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File</a:t>
            </a:r>
            <a:r>
              <a:rPr lang="zh-CN" altLang="en-US"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类</a:t>
            </a:r>
            <a:endParaRPr lang="zh-CN" altLang="en-US" dirty="0" smtClean="0">
              <a:ea typeface="宋体" panose="02010600030101010101" pitchFamily="2" charset="-122"/>
              <a:cs typeface="Times New Roman" panose="02020603050405020304" pitchFamily="18" charset="0"/>
            </a:endParaRPr>
          </a:p>
        </p:txBody>
      </p:sp>
      <p:sp>
        <p:nvSpPr>
          <p:cNvPr id="116739" name="内容占位符 2"/>
          <p:cNvSpPr>
            <a:spLocks noGrp="1"/>
          </p:cNvSpPr>
          <p:nvPr>
            <p:ph idx="1"/>
          </p:nvPr>
        </p:nvSpPr>
        <p:spPr>
          <a:xfrm>
            <a:off x="468312" y="981076"/>
            <a:ext cx="7704087" cy="935036"/>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盘创建文件</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Hello.txt，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如果存在，则删除旧文件，不存在则直接创建新的</a:t>
            </a:r>
          </a:p>
          <a:p>
            <a:endParaRPr lang="zh-CN" altLang="en-US" dirty="0" smtClean="0">
              <a:ea typeface="宋体" panose="02010600030101010101" pitchFamily="2" charset="-122"/>
            </a:endParaRPr>
          </a:p>
        </p:txBody>
      </p:sp>
      <p:sp>
        <p:nvSpPr>
          <p:cNvPr id="116740" name="Rectangle 3"/>
          <p:cNvSpPr txBox="1">
            <a:spLocks noChangeArrowheads="1"/>
          </p:cNvSpPr>
          <p:nvPr/>
        </p:nvSpPr>
        <p:spPr bwMode="auto">
          <a:xfrm>
            <a:off x="539429" y="1844824"/>
            <a:ext cx="7993011" cy="4681537"/>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public class </a:t>
            </a:r>
            <a:r>
              <a:rPr lang="en-US" altLang="zh-CN" sz="2000" b="1" dirty="0" err="1">
                <a:latin typeface="Times New Roman" panose="02020603050405020304" pitchFamily="18" charset="0"/>
                <a:cs typeface="Times New Roman" panose="02020603050405020304" pitchFamily="18" charset="0"/>
              </a:rPr>
              <a:t>FileEx</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File f=new File("c:"+</a:t>
            </a:r>
            <a:r>
              <a:rPr lang="en-US" altLang="zh-CN" sz="2000" b="1" dirty="0" err="1">
                <a:latin typeface="Times New Roman" panose="02020603050405020304" pitchFamily="18" charset="0"/>
                <a:cs typeface="Times New Roman" panose="02020603050405020304" pitchFamily="18" charset="0"/>
              </a:rPr>
              <a:t>File.separator+"Hello.txt</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if (</a:t>
            </a:r>
            <a:r>
              <a:rPr lang="en-US" altLang="zh-CN" sz="2000" b="1" dirty="0" err="1">
                <a:latin typeface="Times New Roman" panose="02020603050405020304" pitchFamily="18" charset="0"/>
                <a:cs typeface="Times New Roman" panose="02020603050405020304" pitchFamily="18" charset="0"/>
              </a:rPr>
              <a:t>f.exists</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f.delete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else</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try{</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f.createNewFile</a:t>
            </a:r>
            <a:r>
              <a:rPr lang="en-US" altLang="zh-CN" sz="2000" b="1"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catch(Exception e){ 	  </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dirty="0" err="1">
                <a:solidFill>
                  <a:srgbClr val="0000FF"/>
                </a:solidFill>
                <a:latin typeface="Times New Roman" panose="02020603050405020304" pitchFamily="18" charset="0"/>
                <a:cs typeface="Times New Roman" panose="02020603050405020304" pitchFamily="18" charset="0"/>
              </a:rPr>
              <a:t>System.out.println</a:t>
            </a:r>
            <a:r>
              <a:rPr lang="en-US" altLang="zh-CN" sz="2000" b="1" dirty="0">
                <a:solidFill>
                  <a:srgbClr val="0000FF"/>
                </a:solidFill>
                <a:latin typeface="Times New Roman" panose="02020603050405020304" pitchFamily="18" charset="0"/>
                <a:cs typeface="Times New Roman" panose="02020603050405020304" pitchFamily="18" charset="0"/>
              </a:rPr>
              <a:t>(</a:t>
            </a:r>
            <a:r>
              <a:rPr lang="en-US" altLang="zh-CN" sz="2000" b="1" dirty="0" err="1">
                <a:solidFill>
                  <a:srgbClr val="0000FF"/>
                </a:solidFill>
                <a:latin typeface="Times New Roman" panose="02020603050405020304" pitchFamily="18" charset="0"/>
                <a:cs typeface="Times New Roman" panose="02020603050405020304" pitchFamily="18" charset="0"/>
              </a:rPr>
              <a:t>e.getMessage</a:t>
            </a:r>
            <a:r>
              <a:rPr lang="en-US" altLang="zh-CN" sz="2000" b="1" dirty="0">
                <a:solidFill>
                  <a:srgbClr val="0000FF"/>
                </a:solidFill>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5</a:t>
            </a:r>
            <a:r>
              <a:rPr lang="zh-CN" altLang="en-GB"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File</a:t>
            </a:r>
            <a:r>
              <a:rPr lang="zh-CN" altLang="en-US"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类</a:t>
            </a:r>
            <a:endParaRPr lang="zh-CN" altLang="en-US" dirty="0" smtClean="0">
              <a:ea typeface="宋体" panose="02010600030101010101" pitchFamily="2" charset="-122"/>
            </a:endParaRPr>
          </a:p>
        </p:txBody>
      </p:sp>
      <p:sp>
        <p:nvSpPr>
          <p:cNvPr id="117763"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运行结果</a:t>
            </a:r>
          </a:p>
          <a:p>
            <a:pPr lvl="1"/>
            <a:r>
              <a:rPr lang="zh-CN" altLang="en-US" b="0" dirty="0" smtClean="0">
                <a:ea typeface="黑体" panose="02010609060101010101" pitchFamily="49" charset="-122"/>
                <a:cs typeface="Times New Roman" panose="02020603050405020304" pitchFamily="18" charset="0"/>
              </a:rPr>
              <a:t>因为在前例中已经创建了</a:t>
            </a:r>
            <a:r>
              <a:rPr lang="en-US" altLang="zh-CN" b="0" dirty="0" smtClean="0">
                <a:ea typeface="黑体" panose="02010609060101010101" pitchFamily="49" charset="-122"/>
                <a:cs typeface="Times New Roman" panose="02020603050405020304" pitchFamily="18" charset="0"/>
              </a:rPr>
              <a:t>c:\Hello.txt，</a:t>
            </a:r>
            <a:r>
              <a:rPr lang="zh-CN" altLang="en-US" b="0" dirty="0" smtClean="0">
                <a:ea typeface="黑体" panose="02010609060101010101" pitchFamily="49" charset="-122"/>
                <a:cs typeface="Times New Roman" panose="02020603050405020304" pitchFamily="18" charset="0"/>
              </a:rPr>
              <a:t>所以第一次运行将删除这个文件</a:t>
            </a:r>
          </a:p>
          <a:p>
            <a:pPr lvl="1"/>
            <a:r>
              <a:rPr lang="zh-CN" altLang="en-US" b="0" dirty="0" smtClean="0">
                <a:ea typeface="黑体" panose="02010609060101010101" pitchFamily="49" charset="-122"/>
                <a:cs typeface="Times New Roman" panose="02020603050405020304" pitchFamily="18" charset="0"/>
              </a:rPr>
              <a:t>第二次运行则又创建了一个此名的空文件</a:t>
            </a:r>
          </a:p>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分析</a:t>
            </a:r>
          </a:p>
          <a:p>
            <a:pPr lvl="1"/>
            <a:r>
              <a:rPr lang="zh-CN" altLang="en-US" b="0" dirty="0" smtClean="0">
                <a:ea typeface="黑体" panose="02010609060101010101" pitchFamily="49" charset="-122"/>
                <a:cs typeface="Times New Roman" panose="02020603050405020304" pitchFamily="18" charset="0"/>
              </a:rPr>
              <a:t>在试图打开文件之前，可以使用</a:t>
            </a:r>
            <a:r>
              <a:rPr lang="en-US" altLang="zh-CN" b="0" dirty="0" smtClean="0">
                <a:ea typeface="黑体" panose="02010609060101010101" pitchFamily="49" charset="-122"/>
                <a:cs typeface="Times New Roman" panose="02020603050405020304" pitchFamily="18" charset="0"/>
              </a:rPr>
              <a:t>File</a:t>
            </a:r>
            <a:r>
              <a:rPr lang="zh-CN" altLang="en-US" b="0" dirty="0" smtClean="0">
                <a:ea typeface="黑体" panose="02010609060101010101" pitchFamily="49" charset="-122"/>
                <a:cs typeface="Times New Roman" panose="02020603050405020304" pitchFamily="18" charset="0"/>
              </a:rPr>
              <a:t>类的</a:t>
            </a:r>
            <a:r>
              <a:rPr lang="en-US" altLang="zh-CN" b="0" dirty="0" err="1" smtClean="0">
                <a:solidFill>
                  <a:srgbClr val="0000FF"/>
                </a:solidFill>
                <a:ea typeface="黑体" panose="02010609060101010101" pitchFamily="49" charset="-122"/>
                <a:cs typeface="Times New Roman" panose="02020603050405020304" pitchFamily="18" charset="0"/>
              </a:rPr>
              <a:t>isFile</a:t>
            </a:r>
            <a:r>
              <a:rPr lang="zh-CN" altLang="en-US" b="0" dirty="0" smtClean="0">
                <a:ea typeface="黑体" panose="02010609060101010101" pitchFamily="49" charset="-122"/>
                <a:cs typeface="Times New Roman" panose="02020603050405020304" pitchFamily="18" charset="0"/>
              </a:rPr>
              <a:t>方法来确定</a:t>
            </a:r>
            <a:r>
              <a:rPr lang="en-US" altLang="zh-CN" b="0" dirty="0" smtClean="0">
                <a:ea typeface="黑体" panose="02010609060101010101" pitchFamily="49" charset="-122"/>
                <a:cs typeface="Times New Roman" panose="02020603050405020304" pitchFamily="18" charset="0"/>
              </a:rPr>
              <a:t>File</a:t>
            </a:r>
            <a:r>
              <a:rPr lang="zh-CN" altLang="en-US" b="0" dirty="0" smtClean="0">
                <a:ea typeface="黑体" panose="02010609060101010101" pitchFamily="49" charset="-122"/>
                <a:cs typeface="Times New Roman" panose="02020603050405020304" pitchFamily="18" charset="0"/>
              </a:rPr>
              <a:t>对象是否代表一个文件而非目录）</a:t>
            </a:r>
          </a:p>
          <a:p>
            <a:pPr lvl="1"/>
            <a:r>
              <a:rPr lang="zh-CN" altLang="en-US" b="0" dirty="0" smtClean="0">
                <a:ea typeface="黑体" panose="02010609060101010101" pitchFamily="49" charset="-122"/>
                <a:cs typeface="Times New Roman" panose="02020603050405020304" pitchFamily="18" charset="0"/>
              </a:rPr>
              <a:t>还可通过</a:t>
            </a:r>
            <a:r>
              <a:rPr lang="en-US" altLang="zh-CN" b="0" dirty="0" smtClean="0">
                <a:solidFill>
                  <a:srgbClr val="FF0000"/>
                </a:solidFill>
                <a:ea typeface="黑体" panose="02010609060101010101" pitchFamily="49" charset="-122"/>
                <a:cs typeface="Times New Roman" panose="02020603050405020304" pitchFamily="18" charset="0"/>
              </a:rPr>
              <a:t>exists</a:t>
            </a:r>
            <a:r>
              <a:rPr lang="zh-CN" altLang="en-US" b="0" dirty="0" smtClean="0">
                <a:ea typeface="黑体" panose="02010609060101010101" pitchFamily="49" charset="-122"/>
                <a:cs typeface="Times New Roman" panose="02020603050405020304" pitchFamily="18" charset="0"/>
              </a:rPr>
              <a:t>方法判断同名文件或路径是否存在，进而采取正确的方法，以免造成误操作</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395288" y="44624"/>
            <a:ext cx="7543800" cy="576262"/>
          </a:xfrm>
        </p:spPr>
        <p:txBody>
          <a:bodyPr/>
          <a:lstStyle/>
          <a:p>
            <a:r>
              <a:rPr lang="zh-CN" altLang="en-GB" sz="2800" dirty="0" smtClean="0">
                <a:latin typeface="Times New Roman" panose="02020603050405020304" pitchFamily="18" charset="0"/>
                <a:ea typeface="黑体" panose="02010609060101010101" pitchFamily="49" charset="-122"/>
                <a:cs typeface="Times New Roman" panose="02020603050405020304" pitchFamily="18" charset="0"/>
              </a:rPr>
              <a:t>6.2.</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GB"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File</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类</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改进的文件复制程序</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8787" name="Rectangle 3"/>
          <p:cNvSpPr txBox="1">
            <a:spLocks noChangeArrowheads="1"/>
          </p:cNvSpPr>
          <p:nvPr/>
        </p:nvSpPr>
        <p:spPr bwMode="auto">
          <a:xfrm>
            <a:off x="179388" y="692150"/>
            <a:ext cx="8785225" cy="609441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a:t>
            </a:r>
            <a:r>
              <a:rPr lang="en-US" altLang="zh-CN" sz="2000" b="1" dirty="0" err="1">
                <a:latin typeface="Times New Roman" panose="02020603050405020304" pitchFamily="18" charset="0"/>
                <a:cs typeface="Times New Roman" panose="02020603050405020304" pitchFamily="18" charset="0"/>
              </a:rPr>
              <a:t>NewCopyBytes</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 ( 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DataInputStream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instr</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DataOutputStream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outstr</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if ( </a:t>
            </a:r>
            <a:r>
              <a:rPr lang="en-US" altLang="zh-CN" sz="2000" b="1" dirty="0" err="1">
                <a:latin typeface="Times New Roman" panose="02020603050405020304" pitchFamily="18" charset="0"/>
                <a:cs typeface="Times New Roman" panose="02020603050405020304" pitchFamily="18" charset="0"/>
              </a:rPr>
              <a:t>args.length</a:t>
            </a:r>
            <a:r>
              <a:rPr lang="en-US" altLang="zh-CN" sz="2000" b="1" dirty="0">
                <a:latin typeface="Times New Roman" panose="02020603050405020304" pitchFamily="18" charset="0"/>
                <a:cs typeface="Times New Roman" panose="02020603050405020304" pitchFamily="18" charset="0"/>
              </a:rPr>
              <a:t> != 2 )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("Please Enter file names!");</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return;</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File </a:t>
            </a:r>
            <a:r>
              <a:rPr lang="en-US" altLang="zh-CN" sz="2000" b="1" dirty="0" err="1">
                <a:latin typeface="Times New Roman" panose="02020603050405020304" pitchFamily="18" charset="0"/>
                <a:cs typeface="Times New Roman" panose="02020603050405020304" pitchFamily="18" charset="0"/>
              </a:rPr>
              <a:t>inFile</a:t>
            </a:r>
            <a:r>
              <a:rPr lang="en-US" altLang="zh-CN" sz="2000" b="1" dirty="0">
                <a:latin typeface="Times New Roman" panose="02020603050405020304" pitchFamily="18" charset="0"/>
                <a:cs typeface="Times New Roman" panose="02020603050405020304" pitchFamily="18" charset="0"/>
              </a:rPr>
              <a:t>  = new File(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[0]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File </a:t>
            </a:r>
            <a:r>
              <a:rPr lang="en-US" altLang="zh-CN" sz="2000" b="1" dirty="0" err="1">
                <a:latin typeface="Times New Roman" panose="02020603050405020304" pitchFamily="18" charset="0"/>
                <a:cs typeface="Times New Roman" panose="02020603050405020304" pitchFamily="18" charset="0"/>
              </a:rPr>
              <a:t>outFile</a:t>
            </a:r>
            <a:r>
              <a:rPr lang="en-US" altLang="zh-CN" sz="2000" b="1" dirty="0">
                <a:latin typeface="Times New Roman" panose="02020603050405020304" pitchFamily="18" charset="0"/>
                <a:cs typeface="Times New Roman" panose="02020603050405020304" pitchFamily="18" charset="0"/>
              </a:rPr>
              <a:t> = new File(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[1]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if ( </a:t>
            </a:r>
            <a:r>
              <a:rPr lang="en-US" altLang="zh-CN" sz="2000" b="1" dirty="0" err="1">
                <a:latin typeface="Times New Roman" panose="02020603050405020304" pitchFamily="18" charset="0"/>
                <a:cs typeface="Times New Roman" panose="02020603050405020304" pitchFamily="18" charset="0"/>
              </a:rPr>
              <a:t>outFile.exists</a:t>
            </a:r>
            <a:r>
              <a:rPr lang="en-US" altLang="zh-CN" sz="2000" b="1" dirty="0">
                <a:latin typeface="Times New Roman" panose="02020603050405020304" pitchFamily="18" charset="0"/>
                <a:cs typeface="Times New Roman" panose="02020603050405020304" pitchFamily="18" charset="0"/>
              </a:rPr>
              <a:t>() )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[1] + " already exists");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return;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if ( !</a:t>
            </a:r>
            <a:r>
              <a:rPr lang="en-US" altLang="zh-CN" sz="2000" b="1" dirty="0" err="1">
                <a:latin typeface="Times New Roman" panose="02020603050405020304" pitchFamily="18" charset="0"/>
                <a:cs typeface="Times New Roman" panose="02020603050405020304" pitchFamily="18" charset="0"/>
              </a:rPr>
              <a:t>inFile.exists</a:t>
            </a:r>
            <a:r>
              <a:rPr lang="en-US" altLang="zh-CN" sz="2000" b="1" dirty="0">
                <a:latin typeface="Times New Roman" panose="02020603050405020304" pitchFamily="18" charset="0"/>
                <a:cs typeface="Times New Roman" panose="02020603050405020304" pitchFamily="18" charset="0"/>
              </a:rPr>
              <a:t>() )  {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[0] + " does not exist");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return;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p:txBody>
      </p:sp>
      <p:cxnSp>
        <p:nvCxnSpPr>
          <p:cNvPr id="4" name="直接连接符 3"/>
          <p:cNvCxnSpPr/>
          <p:nvPr/>
        </p:nvCxnSpPr>
        <p:spPr>
          <a:xfrm>
            <a:off x="0" y="620688"/>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endParaRPr lang="zh-CN" altLang="en-US" smtClean="0">
              <a:ea typeface="宋体" panose="02010600030101010101" pitchFamily="2" charset="-122"/>
            </a:endParaRPr>
          </a:p>
        </p:txBody>
      </p:sp>
      <p:sp>
        <p:nvSpPr>
          <p:cNvPr id="119811"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119812" name="Rectangle 3"/>
          <p:cNvSpPr txBox="1">
            <a:spLocks noChangeArrowheads="1"/>
          </p:cNvSpPr>
          <p:nvPr/>
        </p:nvSpPr>
        <p:spPr bwMode="auto">
          <a:xfrm>
            <a:off x="179388" y="26988"/>
            <a:ext cx="8785225" cy="678656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try{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instr = new DataInputStream(new BufferedInputStream(</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new FileInputStream( inFile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outstr = new DataOutputStream(new BufferedOutputStream(</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new FileOutputStream( outFile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try {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int data;</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while ( true ) {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data = instr.readUnsignedByte()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outstr.writeByte( data ) ;  </a:t>
            </a:r>
          </a:p>
          <a:p>
            <a:pPr marL="0" lvl="1">
              <a:buClr>
                <a:schemeClr val="accent2"/>
              </a:buClr>
              <a:buSzPct val="70000"/>
            </a:pPr>
            <a:endParaRPr lang="en-US" altLang="zh-CN" sz="2000" b="1">
              <a:latin typeface="Times New Roman" panose="02020603050405020304" pitchFamily="18" charset="0"/>
              <a:cs typeface="Times New Roman" panose="02020603050405020304" pitchFamily="18" charset="0"/>
            </a:endParaRP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catch ( EOFException  eof )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    outstr.close();   instr.close();    return;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catch ( FileNotFoundException nfx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  System.out.println("Problem opening files" );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catch ( IOException iox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  System.out.println("IO Problems" );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260648"/>
            <a:ext cx="6858000" cy="648419"/>
          </a:xfrm>
        </p:spPr>
        <p:txBody>
          <a:bodyPr/>
          <a:lstStyle/>
          <a:p>
            <a:pPr marL="838200" indent="-83820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第六章 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输出流和文件</a:t>
            </a:r>
          </a:p>
        </p:txBody>
      </p:sp>
      <p:sp>
        <p:nvSpPr>
          <p:cNvPr id="66563" name="Rectangle 3"/>
          <p:cNvSpPr>
            <a:spLocks noGrp="1" noChangeArrowheads="1"/>
          </p:cNvSpPr>
          <p:nvPr>
            <p:ph idx="1"/>
          </p:nvPr>
        </p:nvSpPr>
        <p:spPr>
          <a:xfrm>
            <a:off x="609600" y="1295400"/>
            <a:ext cx="7467600" cy="5257800"/>
          </a:xfrm>
        </p:spPr>
        <p:txBody>
          <a:bodyPr/>
          <a:lstStyle/>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6.1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a:t>
            </a:r>
          </a:p>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6.2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文件读写</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ea typeface="黑体" panose="02010609060101010101" pitchFamily="49" charset="-122"/>
                <a:cs typeface="Times New Roman" panose="02020603050405020304" pitchFamily="18" charset="0"/>
              </a:rPr>
              <a:t>写文本文件</a:t>
            </a:r>
          </a:p>
          <a:p>
            <a:pPr lvl="1" eaLnBrk="1" hangingPunct="1"/>
            <a:r>
              <a:rPr lang="zh-CN" altLang="en-US" b="0" dirty="0" smtClean="0">
                <a:ea typeface="黑体" panose="02010609060101010101" pitchFamily="49" charset="-122"/>
                <a:cs typeface="Times New Roman" panose="02020603050405020304" pitchFamily="18" charset="0"/>
              </a:rPr>
              <a:t>读文本文件</a:t>
            </a:r>
          </a:p>
          <a:p>
            <a:pPr lvl="1" eaLnBrk="1" hangingPunct="1"/>
            <a:r>
              <a:rPr lang="zh-CN" altLang="en-US" b="0" dirty="0" smtClean="0">
                <a:ea typeface="黑体" panose="02010609060101010101" pitchFamily="49" charset="-122"/>
                <a:cs typeface="Times New Roman" panose="02020603050405020304" pitchFamily="18" charset="0"/>
              </a:rPr>
              <a:t>写二进制文件</a:t>
            </a:r>
          </a:p>
          <a:p>
            <a:pPr lvl="1" eaLnBrk="1" hangingPunct="1"/>
            <a:r>
              <a:rPr lang="zh-CN" altLang="en-US" b="0" dirty="0" smtClean="0">
                <a:ea typeface="黑体" panose="02010609060101010101" pitchFamily="49" charset="-122"/>
                <a:cs typeface="Times New Roman" panose="02020603050405020304" pitchFamily="18" charset="0"/>
              </a:rPr>
              <a:t>读二进制文件</a:t>
            </a:r>
          </a:p>
          <a:p>
            <a:pPr lvl="1" eaLnBrk="1" hangingPunct="1"/>
            <a:r>
              <a:rPr lang="en-US" altLang="zh-CN" b="0" dirty="0" smtClean="0">
                <a:ea typeface="黑体" panose="02010609060101010101" pitchFamily="49" charset="-122"/>
                <a:cs typeface="Times New Roman" panose="02020603050405020304" pitchFamily="18" charset="0"/>
              </a:rPr>
              <a:t>File</a:t>
            </a:r>
            <a:r>
              <a:rPr lang="zh-CN" altLang="en-US" b="0" dirty="0" smtClean="0">
                <a:ea typeface="黑体" panose="02010609060101010101" pitchFamily="49" charset="-122"/>
                <a:cs typeface="Times New Roman" panose="02020603050405020304" pitchFamily="18" charset="0"/>
              </a:rPr>
              <a:t>类</a:t>
            </a:r>
          </a:p>
          <a:p>
            <a:pPr lvl="1" eaLnBrk="1" hangingPunct="1"/>
            <a:r>
              <a:rPr lang="zh-CN" altLang="en-US" b="0" dirty="0" smtClean="0">
                <a:solidFill>
                  <a:srgbClr val="FF0000"/>
                </a:solidFill>
                <a:ea typeface="黑体" panose="02010609060101010101" pitchFamily="49" charset="-122"/>
                <a:cs typeface="Times New Roman" panose="02020603050405020304" pitchFamily="18" charset="0"/>
              </a:rPr>
              <a:t>对象序列化</a:t>
            </a:r>
          </a:p>
          <a:p>
            <a:pPr lvl="1" eaLnBrk="1" hangingPunct="1"/>
            <a:r>
              <a:rPr lang="zh-CN" altLang="en-US" b="0" dirty="0" smtClean="0">
                <a:ea typeface="黑体" panose="02010609060101010101" pitchFamily="49" charset="-122"/>
                <a:cs typeface="Times New Roman" panose="02020603050405020304" pitchFamily="18" charset="0"/>
              </a:rPr>
              <a:t>随机文件读写</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9872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p:txBody>
          <a:bodyPr/>
          <a:lstStyle/>
          <a:p>
            <a:r>
              <a:rPr lang="zh-CN" altLang="en-GB" sz="3200" b="0" dirty="0" smtClean="0">
                <a:latin typeface="Times New Roman" panose="02020603050405020304" pitchFamily="18" charset="0"/>
                <a:ea typeface="黑体" panose="02010609060101010101" pitchFamily="49" charset="-122"/>
                <a:cs typeface="Times New Roman" panose="02020603050405020304" pitchFamily="18" charset="0"/>
              </a:rPr>
              <a:t>6.2.</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对象序列化（串行化）</a:t>
            </a:r>
          </a:p>
        </p:txBody>
      </p:sp>
      <p:sp>
        <p:nvSpPr>
          <p:cNvPr id="121859" name="内容占位符 2"/>
          <p:cNvSpPr>
            <a:spLocks noGrp="1"/>
          </p:cNvSpPr>
          <p:nvPr>
            <p:ph idx="1"/>
          </p:nvPr>
        </p:nvSpPr>
        <p:spPr>
          <a:xfrm>
            <a:off x="468313" y="981075"/>
            <a:ext cx="7704087" cy="5184775"/>
          </a:xfrm>
        </p:spPr>
        <p:txBody>
          <a:bodyPr/>
          <a:lstStyle/>
          <a:p>
            <a:pPr eaLnBrk="1" hangingPunct="1">
              <a:lnSpc>
                <a:spcPct val="11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对象序列化</a:t>
            </a:r>
          </a:p>
          <a:p>
            <a:pPr lvl="1" eaLnBrk="1" hangingPunct="1">
              <a:lnSpc>
                <a:spcPct val="110000"/>
              </a:lnSpc>
            </a:pPr>
            <a:r>
              <a:rPr lang="zh-CN" altLang="en-US" b="0" dirty="0" smtClean="0">
                <a:solidFill>
                  <a:srgbClr val="FF0000"/>
                </a:solidFill>
                <a:ea typeface="黑体" panose="02010609060101010101" pitchFamily="49" charset="-122"/>
                <a:cs typeface="Times New Roman" panose="02020603050405020304" pitchFamily="18" charset="0"/>
              </a:rPr>
              <a:t>概念：</a:t>
            </a:r>
            <a:r>
              <a:rPr lang="zh-CN" altLang="en-US" b="0" dirty="0" smtClean="0">
                <a:ea typeface="黑体" panose="02010609060101010101" pitchFamily="49" charset="-122"/>
                <a:cs typeface="Times New Roman" panose="02020603050405020304" pitchFamily="18" charset="0"/>
              </a:rPr>
              <a:t>为了保存在内存中的各种对象的状态，并且可以把保存的对象状态再读出来。</a:t>
            </a:r>
            <a:r>
              <a:rPr lang="en-US" altLang="zh-CN" b="0" dirty="0" smtClean="0">
                <a:ea typeface="黑体" panose="02010609060101010101" pitchFamily="49" charset="-122"/>
                <a:cs typeface="Times New Roman" panose="02020603050405020304" pitchFamily="18" charset="0"/>
              </a:rPr>
              <a:t>Java</a:t>
            </a:r>
            <a:r>
              <a:rPr lang="zh-CN" altLang="en-US" b="0" dirty="0" smtClean="0">
                <a:ea typeface="黑体" panose="02010609060101010101" pitchFamily="49" charset="-122"/>
                <a:cs typeface="Times New Roman" panose="02020603050405020304" pitchFamily="18" charset="0"/>
              </a:rPr>
              <a:t>提供一种保存对象状态的机制</a:t>
            </a:r>
            <a:r>
              <a:rPr lang="en-US" altLang="zh-CN" b="0" dirty="0" smtClean="0">
                <a:ea typeface="黑体" panose="02010609060101010101" pitchFamily="49" charset="-122"/>
                <a:cs typeface="Times New Roman" panose="02020603050405020304" pitchFamily="18" charset="0"/>
              </a:rPr>
              <a:t>——</a:t>
            </a:r>
            <a:r>
              <a:rPr lang="zh-CN" altLang="en-US" b="0" dirty="0" smtClean="0">
                <a:ea typeface="黑体" panose="02010609060101010101" pitchFamily="49" charset="-122"/>
                <a:cs typeface="Times New Roman" panose="02020603050405020304" pitchFamily="18" charset="0"/>
              </a:rPr>
              <a:t>序列化（串行化） 。</a:t>
            </a:r>
            <a:endParaRPr lang="en-US" altLang="zh-CN" b="0" dirty="0" smtClean="0">
              <a:solidFill>
                <a:srgbClr val="FF0000"/>
              </a:solidFill>
              <a:ea typeface="黑体" panose="02010609060101010101" pitchFamily="49" charset="-122"/>
              <a:cs typeface="Times New Roman" panose="02020603050405020304" pitchFamily="18" charset="0"/>
            </a:endParaRPr>
          </a:p>
          <a:p>
            <a:pPr lvl="1" eaLnBrk="1" hangingPunct="1">
              <a:lnSpc>
                <a:spcPct val="110000"/>
              </a:lnSpc>
            </a:pPr>
            <a:r>
              <a:rPr lang="zh-CN" altLang="en-US" b="0" dirty="0" smtClean="0">
                <a:solidFill>
                  <a:srgbClr val="FF0000"/>
                </a:solidFill>
                <a:ea typeface="黑体" panose="02010609060101010101" pitchFamily="49" charset="-122"/>
                <a:cs typeface="Times New Roman" panose="02020603050405020304" pitchFamily="18" charset="0"/>
              </a:rPr>
              <a:t>目的：</a:t>
            </a:r>
            <a:r>
              <a:rPr lang="en-US" altLang="zh-CN" b="0" dirty="0" smtClean="0">
                <a:ea typeface="黑体" panose="02010609060101010101" pitchFamily="49" charset="-122"/>
                <a:cs typeface="Times New Roman" panose="02020603050405020304" pitchFamily="18" charset="0"/>
              </a:rPr>
              <a:t>a</a:t>
            </a:r>
            <a:r>
              <a:rPr lang="zh-CN" altLang="en-US" b="0" dirty="0" smtClean="0">
                <a:ea typeface="黑体" panose="02010609060101010101" pitchFamily="49" charset="-122"/>
                <a:cs typeface="Times New Roman" panose="02020603050405020304" pitchFamily="18" charset="0"/>
              </a:rPr>
              <a:t>）内存中的对象保存到一个文件中或者数据库中；</a:t>
            </a:r>
            <a:r>
              <a:rPr lang="en-US" altLang="zh-CN" b="0" dirty="0" smtClean="0">
                <a:ea typeface="黑体" panose="02010609060101010101" pitchFamily="49" charset="-122"/>
                <a:cs typeface="Times New Roman" panose="02020603050405020304" pitchFamily="18" charset="0"/>
              </a:rPr>
              <a:t>b</a:t>
            </a:r>
            <a:r>
              <a:rPr lang="zh-CN" altLang="en-US" b="0" dirty="0" smtClean="0">
                <a:ea typeface="黑体" panose="02010609060101010101" pitchFamily="49" charset="-122"/>
                <a:cs typeface="Times New Roman" panose="02020603050405020304" pitchFamily="18" charset="0"/>
              </a:rPr>
              <a:t>）用套接字在网络上传送对象；</a:t>
            </a:r>
            <a:r>
              <a:rPr lang="en-US" altLang="zh-CN" b="0" dirty="0" smtClean="0">
                <a:ea typeface="黑体" panose="02010609060101010101" pitchFamily="49" charset="-122"/>
                <a:cs typeface="Times New Roman" panose="02020603050405020304" pitchFamily="18" charset="0"/>
              </a:rPr>
              <a:t>c</a:t>
            </a:r>
            <a:r>
              <a:rPr lang="zh-CN" altLang="en-US" b="0" dirty="0" smtClean="0">
                <a:ea typeface="黑体" panose="02010609060101010101" pitchFamily="49" charset="-122"/>
                <a:cs typeface="Times New Roman" panose="02020603050405020304" pitchFamily="18" charset="0"/>
              </a:rPr>
              <a:t>）通过</a:t>
            </a:r>
            <a:r>
              <a:rPr lang="en-US" altLang="zh-CN" b="0" dirty="0" smtClean="0">
                <a:ea typeface="黑体" panose="02010609060101010101" pitchFamily="49" charset="-122"/>
                <a:cs typeface="Times New Roman" panose="02020603050405020304" pitchFamily="18" charset="0"/>
              </a:rPr>
              <a:t>RMI</a:t>
            </a:r>
            <a:r>
              <a:rPr lang="zh-CN" altLang="en-US" b="0" dirty="0" smtClean="0">
                <a:ea typeface="黑体" panose="02010609060101010101" pitchFamily="49" charset="-122"/>
                <a:cs typeface="Times New Roman" panose="02020603050405020304" pitchFamily="18" charset="0"/>
              </a:rPr>
              <a:t>传输对象；</a:t>
            </a:r>
            <a:endParaRPr lang="en-US" altLang="zh-CN" b="0" dirty="0" smtClean="0">
              <a:ea typeface="黑体" panose="02010609060101010101" pitchFamily="49" charset="-122"/>
              <a:cs typeface="Times New Roman" panose="02020603050405020304" pitchFamily="18" charset="0"/>
            </a:endParaRPr>
          </a:p>
          <a:p>
            <a:pPr lvl="1" eaLnBrk="1" hangingPunct="1">
              <a:lnSpc>
                <a:spcPct val="110000"/>
              </a:lnSpc>
            </a:pPr>
            <a:r>
              <a:rPr lang="zh-CN" altLang="en-US" b="0" dirty="0" smtClean="0">
                <a:solidFill>
                  <a:srgbClr val="FF0000"/>
                </a:solidFill>
                <a:ea typeface="黑体" panose="02010609060101010101" pitchFamily="49" charset="-122"/>
                <a:cs typeface="Times New Roman" panose="02020603050405020304" pitchFamily="18" charset="0"/>
              </a:rPr>
              <a:t>任务：</a:t>
            </a:r>
            <a:r>
              <a:rPr lang="zh-CN" altLang="en-US" b="0" dirty="0" smtClean="0">
                <a:ea typeface="黑体" panose="02010609060101010101" pitchFamily="49" charset="-122"/>
                <a:cs typeface="Times New Roman" panose="02020603050405020304" pitchFamily="18" charset="0"/>
              </a:rPr>
              <a:t>写出对象实例变量的数值。如果变量是另一个对象的引用，则引用的对象也要序列化。</a:t>
            </a:r>
          </a:p>
          <a:p>
            <a:pPr lvl="1" eaLnBrk="1" hangingPunct="1">
              <a:lnSpc>
                <a:spcPct val="110000"/>
              </a:lnSpc>
            </a:pPr>
            <a:r>
              <a:rPr lang="zh-CN" altLang="en-US" b="0" dirty="0" smtClean="0">
                <a:solidFill>
                  <a:srgbClr val="FF0000"/>
                </a:solidFill>
                <a:ea typeface="黑体" panose="02010609060101010101" pitchFamily="49" charset="-122"/>
                <a:cs typeface="Times New Roman" panose="02020603050405020304" pitchFamily="18" charset="0"/>
              </a:rPr>
              <a:t>方法：</a:t>
            </a:r>
            <a:r>
              <a:rPr lang="zh-CN" altLang="en-US" b="0" dirty="0" smtClean="0">
                <a:ea typeface="黑体" panose="02010609060101010101" pitchFamily="49" charset="-122"/>
                <a:cs typeface="Times New Roman" panose="02020603050405020304" pitchFamily="18" charset="0"/>
              </a:rPr>
              <a:t>只有实现了</a:t>
            </a:r>
            <a:r>
              <a:rPr lang="en-US" altLang="zh-CN" b="0" dirty="0" err="1" smtClean="0">
                <a:ea typeface="黑体" panose="02010609060101010101" pitchFamily="49" charset="-122"/>
                <a:cs typeface="Times New Roman" panose="02020603050405020304" pitchFamily="18" charset="0"/>
              </a:rPr>
              <a:t>Serializable</a:t>
            </a:r>
            <a:r>
              <a:rPr lang="zh-CN" altLang="en-US" b="0" dirty="0" smtClean="0">
                <a:ea typeface="黑体" panose="02010609060101010101" pitchFamily="49" charset="-122"/>
                <a:cs typeface="Times New Roman" panose="02020603050405020304" pitchFamily="18" charset="0"/>
              </a:rPr>
              <a:t>接口的类的对象才可以被序列化；该对象必须与一定的对象输入和输出流联系进行状态保存和状态恢复。</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对象序列化</a:t>
            </a:r>
            <a:endParaRPr lang="zh-CN" altLang="en-US" dirty="0" smtClean="0">
              <a:ea typeface="宋体" panose="02010600030101010101" pitchFamily="2" charset="-122"/>
              <a:cs typeface="Times New Roman" panose="02020603050405020304" pitchFamily="18" charset="0"/>
            </a:endParaRPr>
          </a:p>
        </p:txBody>
      </p:sp>
      <p:sp>
        <p:nvSpPr>
          <p:cNvPr id="122883" name="内容占位符 2"/>
          <p:cNvSpPr>
            <a:spLocks noGrp="1"/>
          </p:cNvSpPr>
          <p:nvPr>
            <p:ph idx="1"/>
          </p:nvPr>
        </p:nvSpPr>
        <p:spPr>
          <a:xfrm>
            <a:off x="468313" y="1341438"/>
            <a:ext cx="7704087" cy="4824412"/>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保存对象的信息，在需要的时候，再读取这个对象</a:t>
            </a:r>
          </a:p>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内存中的对象在程序结束时就会被垃圾回收机制清除</a:t>
            </a:r>
          </a:p>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用于对象信息存储和读取的输入输出流类：</a:t>
            </a:r>
          </a:p>
          <a:p>
            <a:pPr lvl="1"/>
            <a:r>
              <a:rPr lang="en-US" altLang="zh-CN" b="0" dirty="0" err="1" smtClean="0">
                <a:solidFill>
                  <a:srgbClr val="0000FF"/>
                </a:solidFill>
                <a:ea typeface="黑体" panose="02010609060101010101" pitchFamily="49" charset="-122"/>
                <a:cs typeface="Times New Roman" panose="02020603050405020304" pitchFamily="18" charset="0"/>
              </a:rPr>
              <a:t>ObjectInputStream</a:t>
            </a:r>
            <a:endParaRPr lang="en-US" altLang="zh-CN" b="0" dirty="0" smtClean="0">
              <a:solidFill>
                <a:srgbClr val="0000FF"/>
              </a:solidFill>
              <a:ea typeface="黑体" panose="02010609060101010101" pitchFamily="49" charset="-122"/>
              <a:cs typeface="Times New Roman" panose="02020603050405020304" pitchFamily="18" charset="0"/>
            </a:endParaRPr>
          </a:p>
          <a:p>
            <a:pPr lvl="1"/>
            <a:r>
              <a:rPr lang="en-US" altLang="zh-CN" b="0" dirty="0" err="1" smtClean="0">
                <a:solidFill>
                  <a:srgbClr val="0000FF"/>
                </a:solidFill>
                <a:ea typeface="黑体" panose="02010609060101010101" pitchFamily="49" charset="-122"/>
                <a:cs typeface="Times New Roman" panose="02020603050405020304" pitchFamily="18" charset="0"/>
              </a:rPr>
              <a:t>ObjectOutputStream</a:t>
            </a:r>
            <a:endParaRPr lang="zh-CN" altLang="en-US" b="0" dirty="0" smtClean="0">
              <a:solidFill>
                <a:srgbClr val="0000FF"/>
              </a:solidFill>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对象序列化</a:t>
            </a:r>
            <a:endParaRPr lang="zh-CN" altLang="en-US" dirty="0" smtClean="0">
              <a:ea typeface="宋体" panose="02010600030101010101" pitchFamily="2" charset="-122"/>
              <a:cs typeface="Times New Roman" panose="02020603050405020304" pitchFamily="18" charset="0"/>
            </a:endParaRPr>
          </a:p>
        </p:txBody>
      </p:sp>
      <p:sp>
        <p:nvSpPr>
          <p:cNvPr id="123907" name="内容占位符 2"/>
          <p:cNvSpPr>
            <a:spLocks noGrp="1"/>
          </p:cNvSpPr>
          <p:nvPr>
            <p:ph idx="1"/>
          </p:nvPr>
        </p:nvSpPr>
        <p:spPr/>
        <p:txBody>
          <a:bodyPr/>
          <a:lstStyle/>
          <a:p>
            <a:pPr>
              <a:lnSpc>
                <a:spcPct val="120000"/>
              </a:lnSpc>
            </a:pP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ObjectInputStream</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ObjectOutputStream</a:t>
            </a:r>
            <a:endPar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b="0" dirty="0" smtClean="0">
                <a:ea typeface="黑体" panose="02010609060101010101" pitchFamily="49" charset="-122"/>
                <a:cs typeface="Times New Roman" panose="02020603050405020304" pitchFamily="18" charset="0"/>
              </a:rPr>
              <a:t>实现对象的读写</a:t>
            </a:r>
          </a:p>
          <a:p>
            <a:pPr lvl="2">
              <a:lnSpc>
                <a:spcPct val="12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通过</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ObjectOutputStream</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把对象写入磁盘文件</a:t>
            </a:r>
          </a:p>
          <a:p>
            <a:pPr lvl="2">
              <a:lnSpc>
                <a:spcPct val="12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通过</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ObjectInputStream</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把对象读入程序</a:t>
            </a:r>
          </a:p>
          <a:p>
            <a:pPr lvl="1">
              <a:lnSpc>
                <a:spcPct val="120000"/>
              </a:lnSpc>
            </a:pPr>
            <a:r>
              <a:rPr lang="zh-CN" altLang="en-US" b="0" dirty="0" smtClean="0">
                <a:ea typeface="黑体" panose="02010609060101010101" pitchFamily="49" charset="-122"/>
                <a:cs typeface="Times New Roman" panose="02020603050405020304" pitchFamily="18" charset="0"/>
              </a:rPr>
              <a:t>不保存对象的</a:t>
            </a:r>
            <a:r>
              <a:rPr lang="en-US" altLang="zh-CN" b="0" dirty="0" smtClean="0">
                <a:solidFill>
                  <a:srgbClr val="FF0000"/>
                </a:solidFill>
                <a:ea typeface="黑体" panose="02010609060101010101" pitchFamily="49" charset="-122"/>
                <a:cs typeface="Times New Roman" panose="02020603050405020304" pitchFamily="18" charset="0"/>
              </a:rPr>
              <a:t>transient</a:t>
            </a:r>
            <a:r>
              <a:rPr lang="zh-CN" altLang="en-US" b="0" dirty="0" smtClean="0">
                <a:ea typeface="黑体" panose="02010609060101010101" pitchFamily="49" charset="-122"/>
                <a:cs typeface="Times New Roman" panose="02020603050405020304" pitchFamily="18" charset="0"/>
              </a:rPr>
              <a:t>和</a:t>
            </a:r>
            <a:r>
              <a:rPr lang="en-US" altLang="zh-CN" b="0" dirty="0" smtClean="0">
                <a:solidFill>
                  <a:srgbClr val="FF0000"/>
                </a:solidFill>
                <a:ea typeface="黑体" panose="02010609060101010101" pitchFamily="49" charset="-122"/>
                <a:cs typeface="Times New Roman" panose="02020603050405020304" pitchFamily="18" charset="0"/>
              </a:rPr>
              <a:t>static</a:t>
            </a:r>
            <a:r>
              <a:rPr lang="zh-CN" altLang="en-US" b="0" dirty="0" smtClean="0">
                <a:ea typeface="黑体" panose="02010609060101010101" pitchFamily="49" charset="-122"/>
                <a:cs typeface="Times New Roman" panose="02020603050405020304" pitchFamily="18" charset="0"/>
              </a:rPr>
              <a:t>类型的变量</a:t>
            </a:r>
          </a:p>
          <a:p>
            <a:pPr lvl="1">
              <a:lnSpc>
                <a:spcPct val="120000"/>
              </a:lnSpc>
            </a:pPr>
            <a:r>
              <a:rPr lang="zh-CN" altLang="en-US" b="0" dirty="0" smtClean="0">
                <a:ea typeface="黑体" panose="02010609060101010101" pitchFamily="49" charset="-122"/>
                <a:cs typeface="Times New Roman" panose="02020603050405020304" pitchFamily="18" charset="0"/>
              </a:rPr>
              <a:t>对象要想实现序列化，其所属的类必须实现</a:t>
            </a:r>
            <a:r>
              <a:rPr lang="en-US" altLang="zh-CN" b="0" dirty="0" err="1" smtClean="0">
                <a:solidFill>
                  <a:srgbClr val="0000FF"/>
                </a:solidFill>
                <a:ea typeface="黑体" panose="02010609060101010101" pitchFamily="49" charset="-122"/>
                <a:cs typeface="Times New Roman" panose="02020603050405020304" pitchFamily="18" charset="0"/>
              </a:rPr>
              <a:t>Serializable</a:t>
            </a:r>
            <a:r>
              <a:rPr lang="zh-CN" altLang="en-US" b="0" dirty="0" smtClean="0">
                <a:ea typeface="黑体" panose="02010609060101010101" pitchFamily="49" charset="-122"/>
                <a:cs typeface="Times New Roman" panose="02020603050405020304" pitchFamily="18" charset="0"/>
              </a:rPr>
              <a:t>接口</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GB" sz="3200"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对象</a:t>
            </a:r>
            <a:r>
              <a:rPr lang="zh-CN" altLang="en-US" sz="3200" b="0" dirty="0">
                <a:latin typeface="Times New Roman" panose="02020603050405020304" pitchFamily="18" charset="0"/>
                <a:ea typeface="黑体" panose="02010609060101010101" pitchFamily="49" charset="-122"/>
                <a:cs typeface="Times New Roman" panose="02020603050405020304" pitchFamily="18" charset="0"/>
              </a:rPr>
              <a:t>序列化</a:t>
            </a:r>
            <a:endParaRPr lang="zh-CN" altLang="en-US" sz="3200" dirty="0" smtClean="0">
              <a:ea typeface="宋体" panose="02010600030101010101" pitchFamily="2" charset="-122"/>
              <a:cs typeface="Times New Roman" panose="02020603050405020304" pitchFamily="18" charset="0"/>
            </a:endParaRPr>
          </a:p>
        </p:txBody>
      </p:sp>
      <p:sp>
        <p:nvSpPr>
          <p:cNvPr id="124931" name="内容占位符 2"/>
          <p:cNvSpPr>
            <a:spLocks noGrp="1"/>
          </p:cNvSpPr>
          <p:nvPr>
            <p:ph idx="1"/>
          </p:nvPr>
        </p:nvSpPr>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写入</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ObjectOutputStream</a:t>
            </a:r>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4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必须通过另一个流构造</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ObjectOutputStream</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a:t>
            </a:r>
          </a:p>
          <a:p>
            <a:pPr lvl="1">
              <a:lnSpc>
                <a:spcPct val="140000"/>
              </a:lnSpc>
              <a:buFontTx/>
              <a:buNone/>
            </a:pPr>
            <a:r>
              <a:rPr lang="en-US" altLang="zh-CN" sz="2200" b="0" dirty="0" err="1" smtClean="0">
                <a:ea typeface="黑体" panose="02010609060101010101" pitchFamily="49" charset="-122"/>
                <a:cs typeface="Times New Roman" panose="02020603050405020304" pitchFamily="18" charset="0"/>
              </a:rPr>
              <a:t>FileOutputStream</a:t>
            </a:r>
            <a:r>
              <a:rPr lang="en-US" altLang="zh-CN" sz="2200" b="0" dirty="0" smtClean="0">
                <a:ea typeface="黑体" panose="02010609060101010101" pitchFamily="49" charset="-122"/>
                <a:cs typeface="Times New Roman" panose="02020603050405020304" pitchFamily="18" charset="0"/>
              </a:rPr>
              <a:t> </a:t>
            </a:r>
            <a:r>
              <a:rPr lang="en-US" altLang="zh-CN" sz="2200" b="0" dirty="0" smtClean="0">
                <a:solidFill>
                  <a:srgbClr val="0000FF"/>
                </a:solidFill>
                <a:ea typeface="黑体" panose="02010609060101010101" pitchFamily="49" charset="-122"/>
                <a:cs typeface="Times New Roman" panose="02020603050405020304" pitchFamily="18" charset="0"/>
              </a:rPr>
              <a:t>out</a:t>
            </a:r>
            <a:r>
              <a:rPr lang="en-US" altLang="zh-CN" sz="2200" b="0" dirty="0" smtClean="0">
                <a:ea typeface="黑体" panose="02010609060101010101" pitchFamily="49" charset="-122"/>
                <a:cs typeface="Times New Roman" panose="02020603050405020304" pitchFamily="18" charset="0"/>
              </a:rPr>
              <a:t> = new </a:t>
            </a:r>
            <a:r>
              <a:rPr lang="en-US" altLang="zh-CN" sz="2200" b="0" dirty="0" err="1" smtClean="0">
                <a:ea typeface="黑体" panose="02010609060101010101" pitchFamily="49" charset="-122"/>
                <a:cs typeface="Times New Roman" panose="02020603050405020304" pitchFamily="18" charset="0"/>
              </a:rPr>
              <a:t>FileOutputStream</a:t>
            </a:r>
            <a:r>
              <a:rPr lang="en-US" altLang="zh-CN" sz="2200" b="0" dirty="0" smtClean="0">
                <a:ea typeface="黑体" panose="02010609060101010101" pitchFamily="49" charset="-122"/>
                <a:cs typeface="Times New Roman" panose="02020603050405020304" pitchFamily="18" charset="0"/>
              </a:rPr>
              <a:t>("</a:t>
            </a:r>
            <a:r>
              <a:rPr lang="en-US" altLang="zh-CN" sz="2200" b="0" dirty="0" err="1" smtClean="0">
                <a:ea typeface="黑体" panose="02010609060101010101" pitchFamily="49" charset="-122"/>
                <a:cs typeface="Times New Roman" panose="02020603050405020304" pitchFamily="18" charset="0"/>
              </a:rPr>
              <a:t>theTime</a:t>
            </a:r>
            <a:r>
              <a:rPr lang="en-US" altLang="zh-CN" sz="2200" b="0" dirty="0" smtClean="0">
                <a:ea typeface="黑体" panose="02010609060101010101" pitchFamily="49" charset="-122"/>
                <a:cs typeface="Times New Roman" panose="02020603050405020304" pitchFamily="18" charset="0"/>
              </a:rPr>
              <a:t>");</a:t>
            </a:r>
            <a:r>
              <a:rPr lang="en-US" altLang="zh-CN" b="0" dirty="0" smtClean="0">
                <a:ea typeface="黑体" panose="02010609060101010101" pitchFamily="49" charset="-122"/>
                <a:cs typeface="Times New Roman" panose="02020603050405020304" pitchFamily="18" charset="0"/>
              </a:rPr>
              <a:t>               </a:t>
            </a:r>
          </a:p>
          <a:p>
            <a:pPr lvl="1">
              <a:lnSpc>
                <a:spcPct val="140000"/>
              </a:lnSpc>
              <a:buFontTx/>
              <a:buNone/>
            </a:pPr>
            <a:r>
              <a:rPr lang="en-US" altLang="zh-CN" sz="2200" b="0" dirty="0" err="1" smtClean="0">
                <a:solidFill>
                  <a:srgbClr val="FF0000"/>
                </a:solidFill>
                <a:ea typeface="黑体" panose="02010609060101010101" pitchFamily="49" charset="-122"/>
                <a:cs typeface="Times New Roman" panose="02020603050405020304" pitchFamily="18" charset="0"/>
              </a:rPr>
              <a:t>ObjectOutputStream</a:t>
            </a:r>
            <a:r>
              <a:rPr lang="en-US" altLang="zh-CN" sz="2200" b="0" dirty="0" smtClean="0">
                <a:solidFill>
                  <a:srgbClr val="FFFF66"/>
                </a:solidFill>
                <a:ea typeface="黑体" panose="02010609060101010101" pitchFamily="49" charset="-122"/>
                <a:cs typeface="Times New Roman" panose="02020603050405020304" pitchFamily="18" charset="0"/>
              </a:rPr>
              <a:t> </a:t>
            </a:r>
            <a:r>
              <a:rPr lang="en-US" altLang="zh-CN" sz="2200" b="0" dirty="0" smtClean="0">
                <a:solidFill>
                  <a:srgbClr val="009900"/>
                </a:solidFill>
                <a:ea typeface="黑体" panose="02010609060101010101" pitchFamily="49" charset="-122"/>
                <a:cs typeface="Times New Roman" panose="02020603050405020304" pitchFamily="18" charset="0"/>
              </a:rPr>
              <a:t>s</a:t>
            </a:r>
            <a:r>
              <a:rPr lang="en-US" altLang="zh-CN" sz="2200" b="0" dirty="0" smtClean="0">
                <a:ea typeface="黑体" panose="02010609060101010101" pitchFamily="49" charset="-122"/>
                <a:cs typeface="Times New Roman" panose="02020603050405020304" pitchFamily="18" charset="0"/>
              </a:rPr>
              <a:t> =  new </a:t>
            </a:r>
            <a:r>
              <a:rPr lang="en-US" altLang="zh-CN" sz="2200" b="0" dirty="0" err="1" smtClean="0">
                <a:solidFill>
                  <a:srgbClr val="FF0000"/>
                </a:solidFill>
                <a:ea typeface="黑体" panose="02010609060101010101" pitchFamily="49" charset="-122"/>
                <a:cs typeface="Times New Roman" panose="02020603050405020304" pitchFamily="18" charset="0"/>
              </a:rPr>
              <a:t>ObjectOutputStream</a:t>
            </a:r>
            <a:r>
              <a:rPr lang="en-US" altLang="zh-CN" sz="2200" b="0" dirty="0" smtClean="0">
                <a:ea typeface="黑体" panose="02010609060101010101" pitchFamily="49" charset="-122"/>
                <a:cs typeface="Times New Roman" panose="02020603050405020304" pitchFamily="18" charset="0"/>
              </a:rPr>
              <a:t>(</a:t>
            </a:r>
            <a:r>
              <a:rPr lang="en-US" altLang="zh-CN" sz="2200" b="0" dirty="0" smtClean="0">
                <a:solidFill>
                  <a:srgbClr val="0000FF"/>
                </a:solidFill>
                <a:ea typeface="黑体" panose="02010609060101010101" pitchFamily="49" charset="-122"/>
                <a:cs typeface="Times New Roman" panose="02020603050405020304" pitchFamily="18" charset="0"/>
              </a:rPr>
              <a:t>out</a:t>
            </a:r>
            <a:r>
              <a:rPr lang="en-US" altLang="zh-CN" sz="2200" b="0" dirty="0" smtClean="0">
                <a:ea typeface="黑体" panose="02010609060101010101" pitchFamily="49" charset="-122"/>
                <a:cs typeface="Times New Roman" panose="02020603050405020304" pitchFamily="18" charset="0"/>
              </a:rPr>
              <a:t>);</a:t>
            </a:r>
          </a:p>
          <a:p>
            <a:pPr lvl="1">
              <a:lnSpc>
                <a:spcPct val="140000"/>
              </a:lnSpc>
              <a:buFontTx/>
              <a:buNone/>
            </a:pPr>
            <a:r>
              <a:rPr lang="en-US" altLang="zh-CN" sz="2200" b="0" dirty="0" err="1" smtClean="0">
                <a:solidFill>
                  <a:srgbClr val="009900"/>
                </a:solidFill>
                <a:ea typeface="黑体" panose="02010609060101010101" pitchFamily="49" charset="-122"/>
                <a:cs typeface="Times New Roman" panose="02020603050405020304" pitchFamily="18" charset="0"/>
              </a:rPr>
              <a:t>s.writeObject</a:t>
            </a:r>
            <a:r>
              <a:rPr lang="en-US" altLang="zh-CN" sz="2200" b="0" dirty="0" smtClean="0">
                <a:ea typeface="黑体" panose="02010609060101010101" pitchFamily="49" charset="-122"/>
                <a:cs typeface="Times New Roman" panose="02020603050405020304" pitchFamily="18" charset="0"/>
              </a:rPr>
              <a:t>("Today");</a:t>
            </a:r>
          </a:p>
          <a:p>
            <a:pPr lvl="1">
              <a:lnSpc>
                <a:spcPct val="140000"/>
              </a:lnSpc>
              <a:buFontTx/>
              <a:buNone/>
            </a:pPr>
            <a:r>
              <a:rPr lang="en-US" altLang="zh-CN" sz="2200" b="0" dirty="0" err="1" smtClean="0">
                <a:solidFill>
                  <a:srgbClr val="009900"/>
                </a:solidFill>
                <a:ea typeface="黑体" panose="02010609060101010101" pitchFamily="49" charset="-122"/>
                <a:cs typeface="Times New Roman" panose="02020603050405020304" pitchFamily="18" charset="0"/>
              </a:rPr>
              <a:t>s.writeObject</a:t>
            </a:r>
            <a:r>
              <a:rPr lang="en-US" altLang="zh-CN" sz="2200" b="0" dirty="0" smtClean="0">
                <a:ea typeface="黑体" panose="02010609060101010101" pitchFamily="49" charset="-122"/>
                <a:cs typeface="Times New Roman" panose="02020603050405020304" pitchFamily="18" charset="0"/>
              </a:rPr>
              <a:t>(new Date());</a:t>
            </a:r>
          </a:p>
          <a:p>
            <a:pPr lvl="1">
              <a:lnSpc>
                <a:spcPct val="140000"/>
              </a:lnSpc>
              <a:buFontTx/>
              <a:buNone/>
            </a:pPr>
            <a:r>
              <a:rPr lang="en-US" altLang="zh-CN" sz="2200" b="0" dirty="0" err="1" smtClean="0">
                <a:solidFill>
                  <a:srgbClr val="009900"/>
                </a:solidFill>
                <a:ea typeface="黑体" panose="02010609060101010101" pitchFamily="49" charset="-122"/>
                <a:cs typeface="Times New Roman" panose="02020603050405020304" pitchFamily="18" charset="0"/>
              </a:rPr>
              <a:t>s.flush</a:t>
            </a:r>
            <a:r>
              <a:rPr lang="en-US" altLang="zh-CN" sz="2200" b="0" dirty="0" smtClean="0">
                <a:ea typeface="黑体" panose="02010609060101010101" pitchFamily="49" charset="-122"/>
                <a:cs typeface="Times New Roman" panose="02020603050405020304" pitchFamily="18" charset="0"/>
              </a:rPr>
              <a:t>();</a:t>
            </a:r>
          </a:p>
          <a:p>
            <a:pPr lvl="1">
              <a:lnSpc>
                <a:spcPct val="140000"/>
              </a:lnSpc>
              <a:buFontTx/>
              <a:buNone/>
            </a:pPr>
            <a:r>
              <a:rPr lang="en-US" altLang="zh-CN" sz="2200" b="0" dirty="0" err="1" smtClean="0">
                <a:ea typeface="黑体" panose="02010609060101010101" pitchFamily="49" charset="-122"/>
                <a:cs typeface="Times New Roman" panose="02020603050405020304" pitchFamily="18" charset="0"/>
              </a:rPr>
              <a:t>s.close</a:t>
            </a:r>
            <a:r>
              <a:rPr lang="en-US" altLang="zh-CN" sz="2200" b="0" dirty="0" smtClean="0">
                <a:ea typeface="黑体" panose="02010609060101010101" pitchFamily="49" charset="-122"/>
                <a:cs typeface="Times New Roman" panose="02020603050405020304" pitchFamily="18" charset="0"/>
              </a:rPr>
              <a:t>();</a:t>
            </a:r>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6 </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对象序列化</a:t>
            </a:r>
            <a:endParaRPr lang="zh-CN" altLang="en-US" dirty="0" smtClean="0">
              <a:ea typeface="宋体" panose="02010600030101010101" pitchFamily="2" charset="-122"/>
              <a:cs typeface="Times New Roman" panose="02020603050405020304" pitchFamily="18" charset="0"/>
            </a:endParaRPr>
          </a:p>
        </p:txBody>
      </p:sp>
      <p:sp>
        <p:nvSpPr>
          <p:cNvPr id="125955"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用</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ObjectInputStream</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读入</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7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必须通过另一个流构造</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ObjectInputStream</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p>
          <a:p>
            <a:pPr lvl="1">
              <a:lnSpc>
                <a:spcPct val="170000"/>
              </a:lnSpc>
              <a:buFontTx/>
              <a:buNone/>
            </a:pPr>
            <a:r>
              <a:rPr lang="en-US" altLang="zh-CN" dirty="0" err="1" smtClean="0">
                <a:ea typeface="楷体_GB2312" pitchFamily="49" charset="-122"/>
              </a:rPr>
              <a:t>FileInputStream</a:t>
            </a:r>
            <a:r>
              <a:rPr lang="en-US" altLang="zh-CN" dirty="0" smtClean="0">
                <a:ea typeface="楷体_GB2312" pitchFamily="49" charset="-122"/>
              </a:rPr>
              <a:t> </a:t>
            </a:r>
            <a:r>
              <a:rPr lang="en-US" altLang="zh-CN" dirty="0" smtClean="0">
                <a:solidFill>
                  <a:srgbClr val="0000FF"/>
                </a:solidFill>
                <a:ea typeface="楷体_GB2312" pitchFamily="49" charset="-122"/>
              </a:rPr>
              <a:t>in</a:t>
            </a:r>
            <a:r>
              <a:rPr lang="en-US" altLang="zh-CN" dirty="0" smtClean="0">
                <a:ea typeface="楷体_GB2312" pitchFamily="49" charset="-122"/>
              </a:rPr>
              <a:t> = new </a:t>
            </a:r>
            <a:r>
              <a:rPr lang="en-US" altLang="zh-CN" dirty="0" err="1" smtClean="0">
                <a:ea typeface="楷体_GB2312" pitchFamily="49" charset="-122"/>
              </a:rPr>
              <a:t>FileInputStream</a:t>
            </a:r>
            <a:r>
              <a:rPr lang="en-US" altLang="zh-CN" dirty="0" smtClean="0">
                <a:ea typeface="楷体_GB2312" pitchFamily="49" charset="-122"/>
              </a:rPr>
              <a:t>("</a:t>
            </a:r>
            <a:r>
              <a:rPr lang="en-US" altLang="zh-CN" dirty="0" err="1" smtClean="0">
                <a:ea typeface="楷体_GB2312" pitchFamily="49" charset="-122"/>
              </a:rPr>
              <a:t>theTime</a:t>
            </a:r>
            <a:r>
              <a:rPr lang="en-US" altLang="zh-CN" dirty="0" smtClean="0">
                <a:ea typeface="楷体_GB2312" pitchFamily="49" charset="-122"/>
              </a:rPr>
              <a:t>");</a:t>
            </a:r>
          </a:p>
          <a:p>
            <a:pPr lvl="1">
              <a:lnSpc>
                <a:spcPct val="170000"/>
              </a:lnSpc>
              <a:buFontTx/>
              <a:buNone/>
            </a:pPr>
            <a:r>
              <a:rPr lang="en-US" altLang="zh-CN" dirty="0" err="1" smtClean="0">
                <a:solidFill>
                  <a:srgbClr val="FF0000"/>
                </a:solidFill>
                <a:ea typeface="楷体_GB2312" pitchFamily="49" charset="-122"/>
              </a:rPr>
              <a:t>ObjectInputStream</a:t>
            </a:r>
            <a:r>
              <a:rPr lang="en-US" altLang="zh-CN" dirty="0" smtClean="0">
                <a:solidFill>
                  <a:srgbClr val="FFFF66"/>
                </a:solidFill>
                <a:ea typeface="楷体_GB2312" pitchFamily="49" charset="-122"/>
              </a:rPr>
              <a:t> </a:t>
            </a:r>
            <a:r>
              <a:rPr lang="en-US" altLang="zh-CN" dirty="0" smtClean="0">
                <a:solidFill>
                  <a:srgbClr val="009900"/>
                </a:solidFill>
                <a:ea typeface="楷体_GB2312" pitchFamily="49" charset="-122"/>
              </a:rPr>
              <a:t>s </a:t>
            </a:r>
            <a:r>
              <a:rPr lang="en-US" altLang="zh-CN" dirty="0" smtClean="0">
                <a:ea typeface="楷体_GB2312" pitchFamily="49" charset="-122"/>
              </a:rPr>
              <a:t>= new </a:t>
            </a:r>
            <a:r>
              <a:rPr lang="en-US" altLang="zh-CN" dirty="0" err="1" smtClean="0">
                <a:solidFill>
                  <a:srgbClr val="FF0000"/>
                </a:solidFill>
                <a:ea typeface="楷体_GB2312" pitchFamily="49" charset="-122"/>
              </a:rPr>
              <a:t>ObjectInputStream</a:t>
            </a:r>
            <a:r>
              <a:rPr lang="en-US" altLang="zh-CN" dirty="0" smtClean="0">
                <a:ea typeface="楷体_GB2312" pitchFamily="49" charset="-122"/>
              </a:rPr>
              <a:t>(</a:t>
            </a:r>
            <a:r>
              <a:rPr lang="en-US" altLang="zh-CN" dirty="0" smtClean="0">
                <a:solidFill>
                  <a:srgbClr val="0000FF"/>
                </a:solidFill>
                <a:ea typeface="楷体_GB2312" pitchFamily="49" charset="-122"/>
              </a:rPr>
              <a:t>in</a:t>
            </a:r>
            <a:r>
              <a:rPr lang="en-US" altLang="zh-CN" dirty="0" smtClean="0">
                <a:ea typeface="楷体_GB2312" pitchFamily="49" charset="-122"/>
              </a:rPr>
              <a:t>);</a:t>
            </a:r>
          </a:p>
          <a:p>
            <a:pPr lvl="1">
              <a:lnSpc>
                <a:spcPct val="170000"/>
              </a:lnSpc>
              <a:buFontTx/>
              <a:buNone/>
            </a:pPr>
            <a:r>
              <a:rPr lang="en-US" altLang="zh-CN" dirty="0" smtClean="0">
                <a:ea typeface="楷体_GB2312" pitchFamily="49" charset="-122"/>
              </a:rPr>
              <a:t>String today = (String)</a:t>
            </a:r>
            <a:r>
              <a:rPr lang="en-US" altLang="zh-CN" dirty="0" err="1" smtClean="0">
                <a:solidFill>
                  <a:srgbClr val="009900"/>
                </a:solidFill>
                <a:ea typeface="楷体_GB2312" pitchFamily="49" charset="-122"/>
              </a:rPr>
              <a:t>s.readObject</a:t>
            </a:r>
            <a:r>
              <a:rPr lang="en-US" altLang="zh-CN" dirty="0" smtClean="0">
                <a:solidFill>
                  <a:srgbClr val="009900"/>
                </a:solidFill>
                <a:ea typeface="楷体_GB2312" pitchFamily="49" charset="-122"/>
              </a:rPr>
              <a:t>()</a:t>
            </a:r>
            <a:r>
              <a:rPr lang="en-US" altLang="zh-CN" dirty="0" smtClean="0">
                <a:ea typeface="楷体_GB2312" pitchFamily="49" charset="-122"/>
              </a:rPr>
              <a:t>;</a:t>
            </a:r>
          </a:p>
          <a:p>
            <a:pPr lvl="1">
              <a:lnSpc>
                <a:spcPct val="170000"/>
              </a:lnSpc>
              <a:buFontTx/>
              <a:buNone/>
            </a:pPr>
            <a:r>
              <a:rPr lang="en-US" altLang="zh-CN" dirty="0" smtClean="0">
                <a:ea typeface="楷体_GB2312" pitchFamily="49" charset="-122"/>
              </a:rPr>
              <a:t>Date </a:t>
            </a:r>
            <a:r>
              <a:rPr lang="en-US" altLang="zh-CN" dirty="0" err="1" smtClean="0">
                <a:ea typeface="楷体_GB2312" pitchFamily="49" charset="-122"/>
              </a:rPr>
              <a:t>date</a:t>
            </a:r>
            <a:r>
              <a:rPr lang="en-US" altLang="zh-CN" dirty="0" smtClean="0">
                <a:ea typeface="楷体_GB2312" pitchFamily="49" charset="-122"/>
              </a:rPr>
              <a:t> = (Date)</a:t>
            </a:r>
            <a:r>
              <a:rPr lang="en-US" altLang="zh-CN" dirty="0" err="1" smtClean="0">
                <a:solidFill>
                  <a:srgbClr val="009900"/>
                </a:solidFill>
                <a:ea typeface="楷体_GB2312" pitchFamily="49" charset="-122"/>
              </a:rPr>
              <a:t>s.readObject</a:t>
            </a:r>
            <a:r>
              <a:rPr lang="en-US" altLang="zh-CN" dirty="0" smtClean="0">
                <a:solidFill>
                  <a:srgbClr val="009900"/>
                </a:solidFill>
                <a:ea typeface="楷体_GB2312" pitchFamily="49" charset="-122"/>
              </a:rPr>
              <a:t>()</a:t>
            </a:r>
            <a:r>
              <a:rPr lang="en-US" altLang="zh-CN" dirty="0" smtClean="0">
                <a:ea typeface="楷体_GB2312" pitchFamily="49" charset="-122"/>
              </a:rPr>
              <a:t>;</a:t>
            </a:r>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p>
        </p:txBody>
      </p:sp>
      <p:sp>
        <p:nvSpPr>
          <p:cNvPr id="51203" name="内容占位符 2"/>
          <p:cNvSpPr>
            <a:spLocks noGrp="1"/>
          </p:cNvSpPr>
          <p:nvPr>
            <p:ph idx="1"/>
          </p:nvPr>
        </p:nvSpPr>
        <p:spPr>
          <a:xfrm>
            <a:off x="457200" y="1052909"/>
            <a:ext cx="8229600" cy="4752181"/>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输入/输出流可以从以下几个方面进行分类</a:t>
            </a:r>
          </a:p>
          <a:p>
            <a:pPr lvl="1"/>
            <a:r>
              <a:rPr lang="zh-CN" altLang="en-US" sz="2800" b="0" dirty="0" smtClean="0">
                <a:ea typeface="黑体" panose="02010609060101010101" pitchFamily="49" charset="-122"/>
                <a:cs typeface="Times New Roman" panose="02020603050405020304" pitchFamily="18" charset="0"/>
              </a:rPr>
              <a:t>从流的方向划分</a:t>
            </a:r>
          </a:p>
          <a:p>
            <a:pPr lvl="2"/>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输入流</a:t>
            </a:r>
          </a:p>
          <a:p>
            <a:pPr lvl="2"/>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输出流</a:t>
            </a:r>
          </a:p>
          <a:p>
            <a:pPr lvl="1"/>
            <a:r>
              <a:rPr lang="zh-CN" altLang="en-US" sz="2800" b="0" dirty="0" smtClean="0">
                <a:ea typeface="黑体" panose="02010609060101010101" pitchFamily="49" charset="-122"/>
                <a:cs typeface="Times New Roman" panose="02020603050405020304" pitchFamily="18" charset="0"/>
              </a:rPr>
              <a:t>从流的分工划分</a:t>
            </a:r>
          </a:p>
          <a:p>
            <a:pPr lvl="2"/>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节点流</a:t>
            </a:r>
          </a:p>
          <a:p>
            <a:pPr lvl="2"/>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处理流</a:t>
            </a:r>
          </a:p>
          <a:p>
            <a:pPr lvl="1"/>
            <a:r>
              <a:rPr lang="zh-CN" altLang="en-US" sz="2800" b="0" dirty="0" smtClean="0">
                <a:ea typeface="黑体" panose="02010609060101010101" pitchFamily="49" charset="-122"/>
                <a:cs typeface="Times New Roman" panose="02020603050405020304" pitchFamily="18" charset="0"/>
              </a:rPr>
              <a:t>从流的内容划分</a:t>
            </a:r>
          </a:p>
          <a:p>
            <a:pPr lvl="2"/>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面向字符的流</a:t>
            </a:r>
          </a:p>
          <a:p>
            <a:pPr lvl="2"/>
            <a:r>
              <a:rPr lang="zh-CN" altLang="en-US" sz="2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面向字节的流</a:t>
            </a:r>
            <a:endParaRPr lang="zh-CN" altLang="en-US"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zh-CN" altLang="en-GB"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6 </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对象序列化</a:t>
            </a:r>
            <a:endParaRPr lang="zh-CN" altLang="en-US" dirty="0" smtClean="0">
              <a:ea typeface="宋体" panose="02010600030101010101" pitchFamily="2" charset="-122"/>
              <a:cs typeface="Times New Roman" panose="02020603050405020304" pitchFamily="18" charset="0"/>
            </a:endParaRPr>
          </a:p>
        </p:txBody>
      </p:sp>
      <p:sp>
        <p:nvSpPr>
          <p:cNvPr id="126979" name="内容占位符 2"/>
          <p:cNvSpPr>
            <a:spLocks noGrp="1"/>
          </p:cNvSpPr>
          <p:nvPr>
            <p:ph idx="1"/>
          </p:nvPr>
        </p:nvSpPr>
        <p:spPr>
          <a:xfrm>
            <a:off x="468313" y="981075"/>
            <a:ext cx="8229600" cy="5400675"/>
          </a:xfrm>
        </p:spPr>
        <p:txBody>
          <a:bodyPr/>
          <a:lstStyle/>
          <a:p>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Seriealizable</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接口</a:t>
            </a:r>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空接口，使类的对象可实现序列化</a:t>
            </a:r>
          </a:p>
          <a:p>
            <a:pPr>
              <a:lnSpc>
                <a:spcPct val="80000"/>
              </a:lnSpc>
            </a:pP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Serializable</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接口的定义</a:t>
            </a:r>
          </a:p>
          <a:p>
            <a:pPr lvl="1">
              <a:lnSpc>
                <a:spcPct val="80000"/>
              </a:lnSpc>
              <a:buFontTx/>
              <a:buNone/>
            </a:pPr>
            <a:r>
              <a:rPr lang="en-US" altLang="zh-CN" b="0" dirty="0" smtClean="0">
                <a:solidFill>
                  <a:srgbClr val="0000FF"/>
                </a:solidFill>
                <a:ea typeface="黑体" panose="02010609060101010101" pitchFamily="49" charset="-122"/>
                <a:cs typeface="Times New Roman" panose="02020603050405020304" pitchFamily="18" charset="0"/>
              </a:rPr>
              <a:t>package java.io;</a:t>
            </a:r>
          </a:p>
          <a:p>
            <a:pPr lvl="1">
              <a:lnSpc>
                <a:spcPct val="80000"/>
              </a:lnSpc>
              <a:buFontTx/>
              <a:buNone/>
            </a:pPr>
            <a:r>
              <a:rPr lang="en-US" altLang="zh-CN" b="0" dirty="0" smtClean="0">
                <a:solidFill>
                  <a:srgbClr val="0000FF"/>
                </a:solidFill>
                <a:ea typeface="黑体" panose="02010609060101010101" pitchFamily="49" charset="-122"/>
                <a:cs typeface="Times New Roman" panose="02020603050405020304" pitchFamily="18" charset="0"/>
              </a:rPr>
              <a:t>public interface </a:t>
            </a:r>
            <a:r>
              <a:rPr lang="en-US" altLang="zh-CN" b="0" dirty="0" err="1" smtClean="0">
                <a:solidFill>
                  <a:srgbClr val="0000FF"/>
                </a:solidFill>
                <a:ea typeface="黑体" panose="02010609060101010101" pitchFamily="49" charset="-122"/>
                <a:cs typeface="Times New Roman" panose="02020603050405020304" pitchFamily="18" charset="0"/>
              </a:rPr>
              <a:t>Serializable</a:t>
            </a:r>
            <a:r>
              <a:rPr lang="en-US" altLang="zh-CN" b="0" dirty="0" smtClean="0">
                <a:solidFill>
                  <a:srgbClr val="0000FF"/>
                </a:solidFill>
                <a:ea typeface="黑体" panose="02010609060101010101" pitchFamily="49" charset="-122"/>
                <a:cs typeface="Times New Roman" panose="02020603050405020304" pitchFamily="18" charset="0"/>
              </a:rPr>
              <a:t> {</a:t>
            </a:r>
          </a:p>
          <a:p>
            <a:pPr lvl="1">
              <a:lnSpc>
                <a:spcPct val="80000"/>
              </a:lnSpc>
              <a:buFontTx/>
              <a:buNone/>
            </a:pPr>
            <a:r>
              <a:rPr lang="en-US" altLang="zh-CN" b="0" dirty="0" smtClean="0">
                <a:solidFill>
                  <a:srgbClr val="0000FF"/>
                </a:solidFill>
                <a:ea typeface="黑体" panose="02010609060101010101" pitchFamily="49" charset="-122"/>
                <a:cs typeface="Times New Roman" panose="02020603050405020304" pitchFamily="18" charset="0"/>
              </a:rPr>
              <a:t>    // there's nothing in here!</a:t>
            </a:r>
          </a:p>
          <a:p>
            <a:pPr lvl="1">
              <a:lnSpc>
                <a:spcPct val="80000"/>
              </a:lnSpc>
              <a:buFontTx/>
              <a:buNone/>
            </a:pPr>
            <a:r>
              <a:rPr lang="en-US" altLang="zh-CN" b="0" dirty="0" smtClean="0">
                <a:solidFill>
                  <a:srgbClr val="0000FF"/>
                </a:solidFill>
                <a:ea typeface="黑体" panose="02010609060101010101" pitchFamily="49" charset="-122"/>
                <a:cs typeface="Times New Roman" panose="02020603050405020304" pitchFamily="18" charset="0"/>
              </a:rPr>
              <a:t>};</a:t>
            </a:r>
          </a:p>
          <a:p>
            <a:pPr>
              <a:lnSpc>
                <a:spcPct val="8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实现</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Serializable</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接口的语句</a:t>
            </a:r>
          </a:p>
          <a:p>
            <a:pPr lvl="1">
              <a:lnSpc>
                <a:spcPct val="80000"/>
              </a:lnSpc>
              <a:buFontTx/>
              <a:buNone/>
            </a:pPr>
            <a:r>
              <a:rPr lang="en-US" altLang="zh-CN" b="0" dirty="0" smtClean="0">
                <a:solidFill>
                  <a:srgbClr val="0000FF"/>
                </a:solidFill>
                <a:ea typeface="黑体" panose="02010609060101010101" pitchFamily="49" charset="-122"/>
                <a:cs typeface="Times New Roman" panose="02020603050405020304" pitchFamily="18" charset="0"/>
              </a:rPr>
              <a:t>public class </a:t>
            </a:r>
            <a:r>
              <a:rPr lang="en-US" altLang="zh-CN" b="0" dirty="0" err="1" smtClean="0">
                <a:solidFill>
                  <a:srgbClr val="0000FF"/>
                </a:solidFill>
                <a:ea typeface="黑体" panose="02010609060101010101" pitchFamily="49" charset="-122"/>
                <a:cs typeface="Times New Roman" panose="02020603050405020304" pitchFamily="18" charset="0"/>
              </a:rPr>
              <a:t>MyClass</a:t>
            </a:r>
            <a:r>
              <a:rPr lang="en-US" altLang="zh-CN" b="0" dirty="0" smtClean="0">
                <a:solidFill>
                  <a:srgbClr val="0000FF"/>
                </a:solidFill>
                <a:ea typeface="黑体" panose="02010609060101010101" pitchFamily="49" charset="-122"/>
                <a:cs typeface="Times New Roman" panose="02020603050405020304" pitchFamily="18" charset="0"/>
              </a:rPr>
              <a:t> implements </a:t>
            </a:r>
            <a:r>
              <a:rPr lang="en-US" altLang="zh-CN" b="0" dirty="0" err="1" smtClean="0">
                <a:solidFill>
                  <a:srgbClr val="0000FF"/>
                </a:solidFill>
                <a:ea typeface="黑体" panose="02010609060101010101" pitchFamily="49" charset="-122"/>
                <a:cs typeface="Times New Roman" panose="02020603050405020304" pitchFamily="18" charset="0"/>
              </a:rPr>
              <a:t>Serializable</a:t>
            </a:r>
            <a:r>
              <a:rPr lang="en-US" altLang="zh-CN" b="0" dirty="0" smtClean="0">
                <a:solidFill>
                  <a:srgbClr val="0000FF"/>
                </a:solidFill>
                <a:ea typeface="黑体" panose="02010609060101010101" pitchFamily="49" charset="-122"/>
                <a:cs typeface="Times New Roman" panose="02020603050405020304" pitchFamily="18" charset="0"/>
              </a:rPr>
              <a:t> {</a:t>
            </a:r>
          </a:p>
          <a:p>
            <a:pPr lvl="1">
              <a:lnSpc>
                <a:spcPct val="80000"/>
              </a:lnSpc>
              <a:buFontTx/>
              <a:buNone/>
            </a:pPr>
            <a:r>
              <a:rPr lang="en-US" altLang="zh-CN" b="0" dirty="0" smtClean="0">
                <a:solidFill>
                  <a:srgbClr val="0000FF"/>
                </a:solidFill>
                <a:ea typeface="黑体" panose="02010609060101010101" pitchFamily="49" charset="-122"/>
                <a:cs typeface="Times New Roman" panose="02020603050405020304" pitchFamily="18" charset="0"/>
              </a:rPr>
              <a:t>    ...</a:t>
            </a:r>
          </a:p>
          <a:p>
            <a:pPr lvl="1">
              <a:lnSpc>
                <a:spcPct val="80000"/>
              </a:lnSpc>
              <a:buFontTx/>
              <a:buNone/>
            </a:pPr>
            <a:r>
              <a:rPr lang="en-US" altLang="zh-CN" b="0" dirty="0" smtClean="0">
                <a:solidFill>
                  <a:srgbClr val="0000FF"/>
                </a:solidFill>
                <a:ea typeface="黑体" panose="02010609060101010101" pitchFamily="49" charset="-122"/>
                <a:cs typeface="Times New Roman" panose="02020603050405020304" pitchFamily="18" charset="0"/>
              </a:rPr>
              <a:t>}</a:t>
            </a:r>
          </a:p>
          <a:p>
            <a:pPr>
              <a:lnSpc>
                <a:spcPct val="8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使用关键字</a:t>
            </a:r>
            <a:r>
              <a:rPr lang="en-US" altLang="zh-CN"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transient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可以阻止对象的某些成员被自动写入文件</a:t>
            </a:r>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r>
              <a:rPr lang="zh-CN" altLang="en-GB" sz="3200"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sz="3200" b="0" dirty="0">
                <a:latin typeface="Times New Roman" panose="02020603050405020304" pitchFamily="18" charset="0"/>
                <a:ea typeface="黑体" panose="02010609060101010101" pitchFamily="49" charset="-122"/>
                <a:cs typeface="Times New Roman" panose="02020603050405020304" pitchFamily="18" charset="0"/>
              </a:rPr>
              <a:t>6 </a:t>
            </a:r>
            <a:r>
              <a:rPr lang="zh-CN" altLang="en-US" sz="3200" b="0" dirty="0">
                <a:latin typeface="Times New Roman" panose="02020603050405020304" pitchFamily="18" charset="0"/>
                <a:ea typeface="黑体" panose="02010609060101010101" pitchFamily="49" charset="-122"/>
                <a:cs typeface="Times New Roman" panose="02020603050405020304" pitchFamily="18" charset="0"/>
              </a:rPr>
              <a:t>对象序列化</a:t>
            </a:r>
            <a:endParaRPr lang="zh-CN" altLang="en-US" sz="3200" dirty="0" smtClean="0">
              <a:ea typeface="宋体" panose="02010600030101010101" pitchFamily="2" charset="-122"/>
              <a:cs typeface="Times New Roman" panose="02020603050405020304" pitchFamily="18" charset="0"/>
            </a:endParaRPr>
          </a:p>
        </p:txBody>
      </p:sp>
      <p:sp>
        <p:nvSpPr>
          <p:cNvPr id="128003" name="内容占位符 2"/>
          <p:cNvSpPr>
            <a:spLocks noGrp="1"/>
          </p:cNvSpPr>
          <p:nvPr>
            <p:ph idx="1"/>
          </p:nvPr>
        </p:nvSpPr>
        <p:spPr>
          <a:xfrm>
            <a:off x="468313" y="981075"/>
            <a:ext cx="7488063" cy="5184775"/>
          </a:xfrm>
        </p:spPr>
        <p:txBody>
          <a:bodyPr/>
          <a:lstStyle/>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对象序列化</a:t>
            </a:r>
          </a:p>
          <a:p>
            <a:pPr lvl="1" eaLnBrk="1" hangingPunct="1">
              <a:lnSpc>
                <a:spcPct val="150000"/>
              </a:lnSpc>
            </a:pPr>
            <a:r>
              <a:rPr lang="zh-CN" altLang="en-US" b="0" dirty="0" smtClean="0">
                <a:ea typeface="黑体" panose="02010609060101010101" pitchFamily="49" charset="-122"/>
                <a:cs typeface="Times New Roman" panose="02020603050405020304" pitchFamily="18" charset="0"/>
              </a:rPr>
              <a:t>注意事项：序列化只能保存对象的实例成员变量的值；状态瞬时的对象不能序列化，保密的字段应加</a:t>
            </a:r>
            <a:r>
              <a:rPr lang="en-US" altLang="zh-CN" b="0" dirty="0" smtClean="0">
                <a:ea typeface="黑体" panose="02010609060101010101" pitchFamily="49" charset="-122"/>
                <a:cs typeface="Times New Roman" panose="02020603050405020304" pitchFamily="18" charset="0"/>
              </a:rPr>
              <a:t>transient</a:t>
            </a:r>
            <a:r>
              <a:rPr lang="zh-CN" altLang="en-US" b="0" dirty="0" smtClean="0">
                <a:ea typeface="黑体" panose="02010609060101010101" pitchFamily="49" charset="-122"/>
                <a:cs typeface="Times New Roman" panose="02020603050405020304" pitchFamily="18" charset="0"/>
              </a:rPr>
              <a:t>关键字。</a:t>
            </a:r>
          </a:p>
          <a:p>
            <a:pPr lvl="1" eaLnBrk="1" hangingPunct="1">
              <a:lnSpc>
                <a:spcPct val="150000"/>
              </a:lnSpc>
            </a:pPr>
            <a:r>
              <a:rPr lang="zh-CN" altLang="en-US" b="0" dirty="0" smtClean="0">
                <a:ea typeface="黑体" panose="02010609060101010101" pitchFamily="49" charset="-122"/>
                <a:cs typeface="Times New Roman" panose="02020603050405020304" pitchFamily="18" charset="0"/>
              </a:rPr>
              <a:t>定制序列化：默认的序列化机制，按照名称的升序写入其数值，如果想控制这些数值的写入顺序和写入类型，必须自己定义读写数据流的方式。</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GB" sz="3200"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sz="3200" b="0" dirty="0">
                <a:latin typeface="Times New Roman" panose="02020603050405020304" pitchFamily="18" charset="0"/>
                <a:ea typeface="黑体" panose="02010609060101010101" pitchFamily="49" charset="-122"/>
                <a:cs typeface="Times New Roman" panose="02020603050405020304" pitchFamily="18" charset="0"/>
              </a:rPr>
              <a:t>6 </a:t>
            </a:r>
            <a:r>
              <a:rPr lang="zh-CN" altLang="en-US" sz="3200" b="0" dirty="0">
                <a:latin typeface="Times New Roman" panose="02020603050405020304" pitchFamily="18" charset="0"/>
                <a:ea typeface="黑体" panose="02010609060101010101" pitchFamily="49" charset="-122"/>
                <a:cs typeface="Times New Roman" panose="02020603050405020304" pitchFamily="18" charset="0"/>
              </a:rPr>
              <a:t>对象序列化</a:t>
            </a:r>
            <a:endParaRPr lang="zh-CN" altLang="en-US" sz="3200" dirty="0" smtClean="0">
              <a:ea typeface="宋体" panose="02010600030101010101" pitchFamily="2" charset="-122"/>
              <a:cs typeface="Times New Roman" panose="02020603050405020304" pitchFamily="18" charset="0"/>
            </a:endParaRPr>
          </a:p>
        </p:txBody>
      </p:sp>
      <p:sp>
        <p:nvSpPr>
          <p:cNvPr id="129027" name="内容占位符 2"/>
          <p:cNvSpPr>
            <a:spLocks noGrp="1"/>
          </p:cNvSpPr>
          <p:nvPr>
            <p:ph idx="1"/>
          </p:nvPr>
        </p:nvSpPr>
        <p:spPr>
          <a:xfrm>
            <a:off x="468313" y="981076"/>
            <a:ext cx="7543800" cy="935036"/>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创建一个书籍对象，并把它输出到一个文件</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book.dat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中，然后再把该对象读出来，在屏幕上显示对象信息</a:t>
            </a:r>
          </a:p>
          <a:p>
            <a:endParaRPr lang="zh-CN" altLang="en-US" dirty="0" smtClean="0">
              <a:ea typeface="宋体" panose="02010600030101010101" pitchFamily="2" charset="-122"/>
            </a:endParaRPr>
          </a:p>
        </p:txBody>
      </p:sp>
      <p:sp>
        <p:nvSpPr>
          <p:cNvPr id="129028" name="Rectangle 3"/>
          <p:cNvSpPr txBox="1">
            <a:spLocks noChangeArrowheads="1"/>
          </p:cNvSpPr>
          <p:nvPr/>
        </p:nvSpPr>
        <p:spPr bwMode="auto">
          <a:xfrm>
            <a:off x="179388" y="1916113"/>
            <a:ext cx="8785225" cy="3889375"/>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class Book implements Serializable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id</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String </a:t>
            </a:r>
            <a:r>
              <a:rPr lang="en-US" altLang="zh-CN" sz="2000" b="1" dirty="0">
                <a:solidFill>
                  <a:srgbClr val="0000FF"/>
                </a:solidFill>
                <a:latin typeface="Times New Roman" panose="02020603050405020304" pitchFamily="18" charset="0"/>
                <a:cs typeface="Times New Roman" panose="02020603050405020304" pitchFamily="18" charset="0"/>
              </a:rPr>
              <a:t>name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String </a:t>
            </a:r>
            <a:r>
              <a:rPr lang="en-US" altLang="zh-CN" sz="2000" b="1" dirty="0">
                <a:solidFill>
                  <a:srgbClr val="0000FF"/>
                </a:solidFill>
                <a:latin typeface="Times New Roman" panose="02020603050405020304" pitchFamily="18" charset="0"/>
                <a:cs typeface="Times New Roman" panose="02020603050405020304" pitchFamily="18" charset="0"/>
              </a:rPr>
              <a:t>author</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float </a:t>
            </a:r>
            <a:r>
              <a:rPr lang="en-US" altLang="zh-CN" sz="2000" b="1" dirty="0">
                <a:solidFill>
                  <a:srgbClr val="0000FF"/>
                </a:solidFill>
                <a:latin typeface="Times New Roman" panose="02020603050405020304" pitchFamily="18" charset="0"/>
                <a:cs typeface="Times New Roman" panose="02020603050405020304" pitchFamily="18" charset="0"/>
              </a:rPr>
              <a:t>price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Book(</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id,String</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name,String</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author,float</a:t>
            </a:r>
            <a:r>
              <a:rPr lang="en-US" altLang="zh-CN" sz="2000" b="1" dirty="0">
                <a:latin typeface="Times New Roman" panose="02020603050405020304" pitchFamily="18" charset="0"/>
                <a:cs typeface="Times New Roman" panose="02020603050405020304" pitchFamily="18" charset="0"/>
              </a:rPr>
              <a:t> price)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this.id=id;</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this.name=name;</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this.author</a:t>
            </a:r>
            <a:r>
              <a:rPr lang="en-US" altLang="zh-CN" sz="2000" b="1" dirty="0">
                <a:latin typeface="Times New Roman" panose="02020603050405020304" pitchFamily="18" charset="0"/>
                <a:cs typeface="Times New Roman" panose="02020603050405020304" pitchFamily="18" charset="0"/>
              </a:rPr>
              <a:t>=author;</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this.price</a:t>
            </a:r>
            <a:r>
              <a:rPr lang="en-US" altLang="zh-CN" sz="2000" b="1" dirty="0">
                <a:latin typeface="Times New Roman" panose="02020603050405020304" pitchFamily="18" charset="0"/>
                <a:cs typeface="Times New Roman" panose="02020603050405020304" pitchFamily="18" charset="0"/>
              </a:rPr>
              <a:t>=price;</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endParaRPr lang="zh-CN" altLang="en-US" smtClean="0">
              <a:ea typeface="宋体" panose="02010600030101010101" pitchFamily="2" charset="-122"/>
            </a:endParaRPr>
          </a:p>
        </p:txBody>
      </p:sp>
      <p:sp>
        <p:nvSpPr>
          <p:cNvPr id="130051"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130052" name="Rectangle 3"/>
          <p:cNvSpPr txBox="1">
            <a:spLocks noChangeArrowheads="1"/>
          </p:cNvSpPr>
          <p:nvPr/>
        </p:nvSpPr>
        <p:spPr bwMode="auto">
          <a:xfrm>
            <a:off x="107950" y="44450"/>
            <a:ext cx="8964613" cy="681355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public class </a:t>
            </a:r>
            <a:r>
              <a:rPr lang="en-US" altLang="zh-CN" sz="2000" b="1" dirty="0" err="1">
                <a:latin typeface="Times New Roman" panose="02020603050405020304" pitchFamily="18" charset="0"/>
                <a:cs typeface="Times New Roman" panose="02020603050405020304" pitchFamily="18" charset="0"/>
              </a:rPr>
              <a:t>SerialEx</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main(String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 throws</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IOException,ClassNotFoundException</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Book book=new Book(100032,"Java Programming Skills",</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"Wang Sir",30);</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ObjectOutputStream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oos</a:t>
            </a:r>
            <a:r>
              <a:rPr lang="en-US" altLang="zh-CN" sz="2000" b="1" dirty="0">
                <a:latin typeface="Times New Roman" panose="02020603050405020304" pitchFamily="18" charset="0"/>
                <a:cs typeface="Times New Roman" panose="02020603050405020304" pitchFamily="18" charset="0"/>
              </a:rPr>
              <a:t> = new </a:t>
            </a:r>
            <a:r>
              <a:rPr lang="en-US" altLang="zh-CN" sz="2000" b="1" dirty="0" err="1">
                <a:latin typeface="Times New Roman" panose="02020603050405020304" pitchFamily="18" charset="0"/>
                <a:cs typeface="Times New Roman" panose="02020603050405020304" pitchFamily="18" charset="0"/>
              </a:rPr>
              <a:t>ObjectOutputStream</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new </a:t>
            </a:r>
            <a:r>
              <a:rPr lang="en-US" altLang="zh-CN" sz="2000" b="1" dirty="0" err="1">
                <a:latin typeface="Times New Roman" panose="02020603050405020304" pitchFamily="18" charset="0"/>
                <a:cs typeface="Times New Roman" panose="02020603050405020304" pitchFamily="18" charset="0"/>
              </a:rPr>
              <a:t>FileOutputStream</a:t>
            </a:r>
            <a:r>
              <a:rPr lang="en-US" altLang="zh-CN" sz="2000" b="1" dirty="0">
                <a:latin typeface="Times New Roman" panose="02020603050405020304" pitchFamily="18" charset="0"/>
                <a:cs typeface="Times New Roman" panose="02020603050405020304" pitchFamily="18" charset="0"/>
              </a:rPr>
              <a:t>("c</a:t>
            </a:r>
            <a:r>
              <a:rPr lang="en-US" altLang="zh-CN" sz="2000" b="1" dirty="0" smtClean="0">
                <a:latin typeface="Times New Roman" panose="02020603050405020304" pitchFamily="18" charset="0"/>
                <a:cs typeface="Times New Roman" panose="02020603050405020304" pitchFamily="18" charset="0"/>
              </a:rPr>
              <a:t>:\book.dat</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oos.writeObject</a:t>
            </a:r>
            <a:r>
              <a:rPr lang="en-US" altLang="zh-CN" sz="2000" b="1" dirty="0">
                <a:latin typeface="Times New Roman" panose="02020603050405020304" pitchFamily="18" charset="0"/>
                <a:cs typeface="Times New Roman" panose="02020603050405020304" pitchFamily="18" charset="0"/>
              </a:rPr>
              <a:t>(book);</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oos.close</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book=null;</a:t>
            </a:r>
          </a:p>
          <a:p>
            <a:pPr marL="0" lvl="1">
              <a:buClr>
                <a:schemeClr val="accent2"/>
              </a:buClr>
              <a:buSzPct val="7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ObjectInputStream</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ois</a:t>
            </a:r>
            <a:r>
              <a:rPr lang="en-US" altLang="zh-CN" sz="2000" b="1" dirty="0">
                <a:latin typeface="Times New Roman" panose="02020603050405020304" pitchFamily="18" charset="0"/>
                <a:cs typeface="Times New Roman" panose="02020603050405020304" pitchFamily="18" charset="0"/>
              </a:rPr>
              <a:t> = new </a:t>
            </a:r>
            <a:r>
              <a:rPr lang="en-US" altLang="zh-CN" sz="2000" b="1" dirty="0" err="1">
                <a:latin typeface="Times New Roman" panose="02020603050405020304" pitchFamily="18" charset="0"/>
                <a:cs typeface="Times New Roman" panose="02020603050405020304" pitchFamily="18" charset="0"/>
              </a:rPr>
              <a:t>ObjectInputStream</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new </a:t>
            </a:r>
            <a:r>
              <a:rPr lang="en-US" altLang="zh-CN" sz="2000" b="1" dirty="0" err="1">
                <a:latin typeface="Times New Roman" panose="02020603050405020304" pitchFamily="18" charset="0"/>
                <a:cs typeface="Times New Roman" panose="02020603050405020304" pitchFamily="18" charset="0"/>
              </a:rPr>
              <a:t>FileInputStream</a:t>
            </a:r>
            <a:r>
              <a:rPr lang="en-US" altLang="zh-CN" sz="2000" b="1" dirty="0">
                <a:latin typeface="Times New Roman" panose="02020603050405020304" pitchFamily="18" charset="0"/>
                <a:cs typeface="Times New Roman" panose="02020603050405020304" pitchFamily="18" charset="0"/>
              </a:rPr>
              <a:t>("c</a:t>
            </a:r>
            <a:r>
              <a:rPr lang="en-US" altLang="zh-CN" sz="2000" b="1" dirty="0" smtClean="0">
                <a:latin typeface="Times New Roman" panose="02020603050405020304" pitchFamily="18" charset="0"/>
                <a:cs typeface="Times New Roman" panose="02020603050405020304" pitchFamily="18" charset="0"/>
              </a:rPr>
              <a:t>:\book.dat</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book=(Book)</a:t>
            </a:r>
            <a:r>
              <a:rPr lang="en-US" altLang="zh-CN" sz="2000" b="1" dirty="0" err="1">
                <a:latin typeface="Times New Roman" panose="02020603050405020304" pitchFamily="18" charset="0"/>
                <a:cs typeface="Times New Roman" panose="02020603050405020304" pitchFamily="18" charset="0"/>
              </a:rPr>
              <a:t>ois.readObject</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ois.close</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("ID is:"+book.id);  </a:t>
            </a:r>
            <a:endParaRPr lang="zh-CN" altLang="en-US" sz="2000" b="1" dirty="0">
              <a:latin typeface="Times New Roman" panose="02020603050405020304" pitchFamily="18" charset="0"/>
              <a:cs typeface="Times New Roman" panose="02020603050405020304" pitchFamily="18" charset="0"/>
            </a:endParaRPr>
          </a:p>
          <a:p>
            <a:pPr marL="0" lvl="1">
              <a:buClr>
                <a:schemeClr val="accent2"/>
              </a:buClr>
              <a:buSzPct val="70000"/>
            </a:pPr>
            <a:r>
              <a:rPr lang="zh-CN" altLang="en-US"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("name is:"+book.name);</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("author is:"+</a:t>
            </a:r>
            <a:r>
              <a:rPr lang="en-US" altLang="zh-CN" sz="2000" b="1" dirty="0" err="1">
                <a:latin typeface="Times New Roman" panose="02020603050405020304" pitchFamily="18" charset="0"/>
                <a:cs typeface="Times New Roman" panose="02020603050405020304" pitchFamily="18" charset="0"/>
              </a:rPr>
              <a:t>book.author</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("price is:"+</a:t>
            </a:r>
            <a:r>
              <a:rPr lang="en-US" altLang="zh-CN" sz="2000" b="1" dirty="0" err="1">
                <a:latin typeface="Times New Roman" panose="02020603050405020304" pitchFamily="18" charset="0"/>
                <a:cs typeface="Times New Roman" panose="02020603050405020304" pitchFamily="18" charset="0"/>
              </a:rPr>
              <a:t>book.price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zh-CN" altLang="en-GB" sz="3200" b="0" dirty="0">
                <a:latin typeface="Times New Roman" panose="02020603050405020304" pitchFamily="18" charset="0"/>
                <a:ea typeface="黑体" panose="02010609060101010101" pitchFamily="49" charset="-122"/>
                <a:cs typeface="Times New Roman" panose="02020603050405020304" pitchFamily="18" charset="0"/>
              </a:rPr>
              <a:t>6.2.</a:t>
            </a:r>
            <a:r>
              <a:rPr lang="en-US" altLang="zh-CN" sz="3200" b="0" dirty="0">
                <a:latin typeface="Times New Roman" panose="02020603050405020304" pitchFamily="18" charset="0"/>
                <a:ea typeface="黑体" panose="02010609060101010101" pitchFamily="49" charset="-122"/>
                <a:cs typeface="Times New Roman" panose="02020603050405020304" pitchFamily="18" charset="0"/>
              </a:rPr>
              <a:t>6 </a:t>
            </a:r>
            <a:r>
              <a:rPr lang="zh-CN" altLang="en-US" sz="3200" b="0" dirty="0">
                <a:latin typeface="Times New Roman" panose="02020603050405020304" pitchFamily="18" charset="0"/>
                <a:ea typeface="黑体" panose="02010609060101010101" pitchFamily="49" charset="-122"/>
                <a:cs typeface="Times New Roman" panose="02020603050405020304" pitchFamily="18" charset="0"/>
              </a:rPr>
              <a:t>对象序列化</a:t>
            </a:r>
            <a:endParaRPr lang="zh-CN" altLang="en-US" sz="3200" dirty="0" smtClean="0">
              <a:ea typeface="宋体" panose="02010600030101010101" pitchFamily="2" charset="-122"/>
              <a:cs typeface="Times New Roman" panose="02020603050405020304" pitchFamily="18" charset="0"/>
            </a:endParaRPr>
          </a:p>
        </p:txBody>
      </p:sp>
      <p:sp>
        <p:nvSpPr>
          <p:cNvPr id="131075" name="内容占位符 2"/>
          <p:cNvSpPr>
            <a:spLocks noGrp="1"/>
          </p:cNvSpPr>
          <p:nvPr>
            <p:ph idx="1"/>
          </p:nvPr>
        </p:nvSpPr>
        <p:spPr>
          <a:xfrm>
            <a:off x="468313" y="981075"/>
            <a:ext cx="8229600" cy="5616575"/>
          </a:xfrm>
        </p:spPr>
        <p:txBody>
          <a:bodyPr/>
          <a:lstStyle/>
          <a:p>
            <a:pPr>
              <a:lnSpc>
                <a:spcPct val="90000"/>
              </a:lnSpc>
            </a:pPr>
            <a:r>
              <a:rPr lang="zh-CN" altLang="en-US" sz="2400" dirty="0" smtClean="0">
                <a:ea typeface="宋体" panose="02010600030101010101" pitchFamily="2" charset="-122"/>
              </a:rPr>
              <a:t>运行结果</a:t>
            </a:r>
          </a:p>
          <a:p>
            <a:pPr lvl="1">
              <a:lnSpc>
                <a:spcPct val="90000"/>
              </a:lnSpc>
              <a:buFontTx/>
              <a:buNone/>
            </a:pPr>
            <a:r>
              <a:rPr lang="zh-CN" altLang="en-US" sz="2000" dirty="0" smtClean="0">
                <a:ea typeface="楷体_GB2312" pitchFamily="49" charset="-122"/>
              </a:rPr>
              <a:t>将生成</a:t>
            </a:r>
            <a:r>
              <a:rPr lang="en-US" altLang="zh-CN" sz="2000" dirty="0" smtClean="0">
                <a:ea typeface="楷体_GB2312" pitchFamily="49" charset="-122"/>
              </a:rPr>
              <a:t>book.dat</a:t>
            </a:r>
            <a:r>
              <a:rPr lang="zh-CN" altLang="en-US" sz="2000" dirty="0" smtClean="0">
                <a:ea typeface="楷体_GB2312" pitchFamily="49" charset="-122"/>
              </a:rPr>
              <a:t>文件，并在屏幕显示：</a:t>
            </a:r>
          </a:p>
          <a:p>
            <a:pPr lvl="2">
              <a:lnSpc>
                <a:spcPct val="90000"/>
              </a:lnSpc>
              <a:buFont typeface="Wingdings" panose="05000000000000000000" pitchFamily="2" charset="2"/>
              <a:buNone/>
            </a:pPr>
            <a:r>
              <a:rPr lang="en-US" altLang="zh-CN" sz="2400" dirty="0" smtClean="0">
                <a:ea typeface="楷体_GB2312" pitchFamily="49" charset="-122"/>
              </a:rPr>
              <a:t>ID is:100032</a:t>
            </a:r>
          </a:p>
          <a:p>
            <a:pPr lvl="2">
              <a:lnSpc>
                <a:spcPct val="90000"/>
              </a:lnSpc>
              <a:buFont typeface="Wingdings" panose="05000000000000000000" pitchFamily="2" charset="2"/>
              <a:buNone/>
            </a:pPr>
            <a:r>
              <a:rPr lang="en-US" altLang="zh-CN" sz="2400" dirty="0" smtClean="0">
                <a:ea typeface="楷体_GB2312" pitchFamily="49" charset="-122"/>
              </a:rPr>
              <a:t>name </a:t>
            </a:r>
            <a:r>
              <a:rPr lang="en-US" altLang="zh-CN" sz="2400" dirty="0" err="1" smtClean="0">
                <a:ea typeface="楷体_GB2312" pitchFamily="49" charset="-122"/>
              </a:rPr>
              <a:t>is:Java</a:t>
            </a:r>
            <a:r>
              <a:rPr lang="en-US" altLang="zh-CN" sz="2400" dirty="0" smtClean="0">
                <a:ea typeface="楷体_GB2312" pitchFamily="49" charset="-122"/>
              </a:rPr>
              <a:t> Programming Skills</a:t>
            </a:r>
          </a:p>
          <a:p>
            <a:pPr lvl="2">
              <a:lnSpc>
                <a:spcPct val="90000"/>
              </a:lnSpc>
              <a:buFont typeface="Wingdings" panose="05000000000000000000" pitchFamily="2" charset="2"/>
              <a:buNone/>
            </a:pPr>
            <a:r>
              <a:rPr lang="en-US" altLang="zh-CN" sz="2400" dirty="0" smtClean="0">
                <a:ea typeface="楷体_GB2312" pitchFamily="49" charset="-122"/>
              </a:rPr>
              <a:t>author </a:t>
            </a:r>
            <a:r>
              <a:rPr lang="en-US" altLang="zh-CN" sz="2400" dirty="0" err="1" smtClean="0">
                <a:ea typeface="楷体_GB2312" pitchFamily="49" charset="-122"/>
              </a:rPr>
              <a:t>is:Wang</a:t>
            </a:r>
            <a:r>
              <a:rPr lang="en-US" altLang="zh-CN" sz="2400" dirty="0" smtClean="0">
                <a:ea typeface="楷体_GB2312" pitchFamily="49" charset="-122"/>
              </a:rPr>
              <a:t> Sir</a:t>
            </a:r>
          </a:p>
          <a:p>
            <a:pPr lvl="2">
              <a:lnSpc>
                <a:spcPct val="90000"/>
              </a:lnSpc>
              <a:buFont typeface="Wingdings" panose="05000000000000000000" pitchFamily="2" charset="2"/>
              <a:buNone/>
            </a:pPr>
            <a:r>
              <a:rPr lang="en-US" altLang="zh-CN" sz="2400" dirty="0" smtClean="0">
                <a:ea typeface="楷体_GB2312" pitchFamily="49" charset="-122"/>
              </a:rPr>
              <a:t>price is:30.0</a:t>
            </a:r>
          </a:p>
          <a:p>
            <a:pPr>
              <a:lnSpc>
                <a:spcPct val="90000"/>
              </a:lnSpc>
            </a:pPr>
            <a:r>
              <a:rPr lang="zh-CN" altLang="en-US" sz="2400" dirty="0" smtClean="0">
                <a:ea typeface="宋体" panose="02010600030101010101" pitchFamily="2" charset="-122"/>
              </a:rPr>
              <a:t>说明</a:t>
            </a:r>
          </a:p>
          <a:p>
            <a:pPr lvl="1">
              <a:lnSpc>
                <a:spcPct val="90000"/>
              </a:lnSpc>
            </a:pPr>
            <a:r>
              <a:rPr lang="zh-CN" altLang="en-US" dirty="0" smtClean="0">
                <a:ea typeface="楷体_GB2312" pitchFamily="49" charset="-122"/>
              </a:rPr>
              <a:t>如果希望增加</a:t>
            </a:r>
            <a:r>
              <a:rPr lang="en-US" altLang="zh-CN" dirty="0" smtClean="0">
                <a:ea typeface="楷体_GB2312" pitchFamily="49" charset="-122"/>
              </a:rPr>
              <a:t>Book</a:t>
            </a:r>
            <a:r>
              <a:rPr lang="zh-CN" altLang="en-US" dirty="0" smtClean="0">
                <a:ea typeface="楷体_GB2312" pitchFamily="49" charset="-122"/>
              </a:rPr>
              <a:t>类的功能，使其还能够具有借书方法</a:t>
            </a:r>
            <a:r>
              <a:rPr lang="en-US" altLang="zh-CN" dirty="0" err="1" smtClean="0">
                <a:solidFill>
                  <a:srgbClr val="FF0000"/>
                </a:solidFill>
                <a:ea typeface="楷体_GB2312" pitchFamily="49" charset="-122"/>
              </a:rPr>
              <a:t>borrowBook</a:t>
            </a:r>
            <a:r>
              <a:rPr lang="en-US" altLang="zh-CN" dirty="0" smtClean="0">
                <a:ea typeface="楷体_GB2312" pitchFamily="49" charset="-122"/>
              </a:rPr>
              <a:t>，</a:t>
            </a:r>
            <a:r>
              <a:rPr lang="zh-CN" altLang="en-US" dirty="0" smtClean="0">
                <a:ea typeface="楷体_GB2312" pitchFamily="49" charset="-122"/>
              </a:rPr>
              <a:t>并保存借书人的借书号</a:t>
            </a:r>
            <a:r>
              <a:rPr lang="en-US" altLang="zh-CN" dirty="0" err="1" smtClean="0">
                <a:solidFill>
                  <a:srgbClr val="FF0000"/>
                </a:solidFill>
                <a:ea typeface="楷体_GB2312" pitchFamily="49" charset="-122"/>
              </a:rPr>
              <a:t>borrowerID</a:t>
            </a:r>
            <a:r>
              <a:rPr lang="en-US" altLang="zh-CN" dirty="0" smtClean="0">
                <a:ea typeface="楷体_GB2312" pitchFamily="49" charset="-122"/>
              </a:rPr>
              <a:t>，</a:t>
            </a:r>
            <a:r>
              <a:rPr lang="zh-CN" altLang="en-US" dirty="0" smtClean="0">
                <a:ea typeface="楷体_GB2312" pitchFamily="49" charset="-122"/>
              </a:rPr>
              <a:t>可对</a:t>
            </a:r>
            <a:r>
              <a:rPr lang="en-US" altLang="zh-CN" dirty="0" smtClean="0">
                <a:ea typeface="楷体_GB2312" pitchFamily="49" charset="-122"/>
              </a:rPr>
              <a:t>Book</a:t>
            </a:r>
            <a:r>
              <a:rPr lang="zh-CN" altLang="en-US" dirty="0" smtClean="0">
                <a:ea typeface="楷体_GB2312" pitchFamily="49" charset="-122"/>
              </a:rPr>
              <a:t>类添加如下内容：</a:t>
            </a:r>
          </a:p>
          <a:p>
            <a:pPr lvl="2">
              <a:lnSpc>
                <a:spcPct val="90000"/>
              </a:lnSpc>
              <a:buFont typeface="Wingdings" panose="05000000000000000000" pitchFamily="2" charset="2"/>
              <a:buNone/>
            </a:pPr>
            <a:r>
              <a:rPr lang="en-US" altLang="zh-CN" b="1" dirty="0" smtClean="0">
                <a:solidFill>
                  <a:srgbClr val="FF0000"/>
                </a:solidFill>
                <a:ea typeface="楷体_GB2312" pitchFamily="49" charset="-122"/>
              </a:rPr>
              <a:t>transient</a:t>
            </a:r>
            <a:r>
              <a:rPr lang="en-US" altLang="zh-CN" b="1" dirty="0" smtClean="0">
                <a:solidFill>
                  <a:srgbClr val="0000FF"/>
                </a:solidFill>
                <a:ea typeface="楷体_GB2312" pitchFamily="49" charset="-122"/>
              </a:rPr>
              <a:t> </a:t>
            </a:r>
            <a:r>
              <a:rPr lang="en-US" altLang="zh-CN" b="1" dirty="0" err="1" smtClean="0">
                <a:solidFill>
                  <a:srgbClr val="0000FF"/>
                </a:solidFill>
                <a:ea typeface="楷体_GB2312" pitchFamily="49" charset="-122"/>
              </a:rPr>
              <a:t>int</a:t>
            </a:r>
            <a:r>
              <a:rPr lang="en-US" altLang="zh-CN" b="1" dirty="0" smtClean="0">
                <a:solidFill>
                  <a:srgbClr val="0000FF"/>
                </a:solidFill>
                <a:ea typeface="楷体_GB2312" pitchFamily="49" charset="-122"/>
              </a:rPr>
              <a:t> </a:t>
            </a:r>
            <a:r>
              <a:rPr lang="en-US" altLang="zh-CN" b="1" dirty="0" err="1" smtClean="0">
                <a:solidFill>
                  <a:srgbClr val="0000FF"/>
                </a:solidFill>
                <a:ea typeface="楷体_GB2312" pitchFamily="49" charset="-122"/>
              </a:rPr>
              <a:t>borrowerID</a:t>
            </a:r>
            <a:r>
              <a:rPr lang="en-US" altLang="zh-CN" b="1" dirty="0" smtClean="0">
                <a:solidFill>
                  <a:srgbClr val="0000FF"/>
                </a:solidFill>
                <a:ea typeface="楷体_GB2312" pitchFamily="49" charset="-122"/>
              </a:rPr>
              <a:t>;</a:t>
            </a:r>
          </a:p>
          <a:p>
            <a:pPr lvl="2">
              <a:lnSpc>
                <a:spcPct val="90000"/>
              </a:lnSpc>
              <a:buFont typeface="Wingdings" panose="05000000000000000000" pitchFamily="2" charset="2"/>
              <a:buNone/>
            </a:pPr>
            <a:r>
              <a:rPr lang="en-US" altLang="zh-CN" b="1" dirty="0" smtClean="0">
                <a:solidFill>
                  <a:srgbClr val="0000FF"/>
                </a:solidFill>
                <a:ea typeface="楷体_GB2312" pitchFamily="49" charset="-122"/>
              </a:rPr>
              <a:t>public void </a:t>
            </a:r>
            <a:r>
              <a:rPr lang="en-US" altLang="zh-CN" b="1" dirty="0" err="1" smtClean="0">
                <a:solidFill>
                  <a:srgbClr val="0000FF"/>
                </a:solidFill>
                <a:ea typeface="楷体_GB2312" pitchFamily="49" charset="-122"/>
              </a:rPr>
              <a:t>borrowBook</a:t>
            </a:r>
            <a:r>
              <a:rPr lang="en-US" altLang="zh-CN" b="1" dirty="0" smtClean="0">
                <a:solidFill>
                  <a:srgbClr val="0000FF"/>
                </a:solidFill>
                <a:ea typeface="楷体_GB2312" pitchFamily="49" charset="-122"/>
              </a:rPr>
              <a:t>(</a:t>
            </a:r>
            <a:r>
              <a:rPr lang="en-US" altLang="zh-CN" b="1" dirty="0" err="1" smtClean="0">
                <a:solidFill>
                  <a:srgbClr val="0000FF"/>
                </a:solidFill>
                <a:ea typeface="楷体_GB2312" pitchFamily="49" charset="-122"/>
              </a:rPr>
              <a:t>int</a:t>
            </a:r>
            <a:r>
              <a:rPr lang="en-US" altLang="zh-CN" b="1" dirty="0" smtClean="0">
                <a:solidFill>
                  <a:srgbClr val="0000FF"/>
                </a:solidFill>
                <a:ea typeface="楷体_GB2312" pitchFamily="49" charset="-122"/>
              </a:rPr>
              <a:t> ID)</a:t>
            </a:r>
          </a:p>
          <a:p>
            <a:pPr lvl="2">
              <a:lnSpc>
                <a:spcPct val="90000"/>
              </a:lnSpc>
              <a:buFont typeface="Wingdings" panose="05000000000000000000" pitchFamily="2" charset="2"/>
              <a:buNone/>
            </a:pPr>
            <a:r>
              <a:rPr lang="en-US" altLang="zh-CN" b="1" dirty="0" smtClean="0">
                <a:solidFill>
                  <a:srgbClr val="0000FF"/>
                </a:solidFill>
                <a:ea typeface="楷体_GB2312" pitchFamily="49" charset="-122"/>
              </a:rPr>
              <a:t>{</a:t>
            </a:r>
          </a:p>
          <a:p>
            <a:pPr lvl="2">
              <a:lnSpc>
                <a:spcPct val="90000"/>
              </a:lnSpc>
              <a:buFont typeface="Wingdings" panose="05000000000000000000" pitchFamily="2" charset="2"/>
              <a:buNone/>
            </a:pPr>
            <a:r>
              <a:rPr lang="en-US" altLang="zh-CN" b="1" dirty="0" smtClean="0">
                <a:solidFill>
                  <a:srgbClr val="0000FF"/>
                </a:solidFill>
                <a:ea typeface="楷体_GB2312" pitchFamily="49" charset="-122"/>
              </a:rPr>
              <a:t>	</a:t>
            </a:r>
            <a:r>
              <a:rPr lang="en-US" altLang="zh-CN" b="1" dirty="0" err="1" smtClean="0">
                <a:solidFill>
                  <a:srgbClr val="0000FF"/>
                </a:solidFill>
                <a:ea typeface="楷体_GB2312" pitchFamily="49" charset="-122"/>
              </a:rPr>
              <a:t>this.borrowerID</a:t>
            </a:r>
            <a:r>
              <a:rPr lang="en-US" altLang="zh-CN" b="1" dirty="0" smtClean="0">
                <a:solidFill>
                  <a:srgbClr val="0000FF"/>
                </a:solidFill>
                <a:ea typeface="楷体_GB2312" pitchFamily="49" charset="-122"/>
              </a:rPr>
              <a:t>=ID;</a:t>
            </a:r>
          </a:p>
          <a:p>
            <a:pPr lvl="2">
              <a:lnSpc>
                <a:spcPct val="90000"/>
              </a:lnSpc>
              <a:buFont typeface="Wingdings" panose="05000000000000000000" pitchFamily="2" charset="2"/>
              <a:buNone/>
            </a:pPr>
            <a:r>
              <a:rPr lang="en-US" altLang="zh-CN" b="1" dirty="0" smtClean="0">
                <a:solidFill>
                  <a:srgbClr val="0000FF"/>
                </a:solidFill>
                <a:ea typeface="楷体_GB2312" pitchFamily="49" charset="-122"/>
              </a:rPr>
              <a:t>}</a:t>
            </a:r>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endParaRPr lang="zh-CN" altLang="en-US" smtClean="0">
              <a:ea typeface="宋体" panose="02010600030101010101" pitchFamily="2" charset="-122"/>
            </a:endParaRPr>
          </a:p>
        </p:txBody>
      </p:sp>
      <p:sp>
        <p:nvSpPr>
          <p:cNvPr id="132099" name="内容占位符 2"/>
          <p:cNvSpPr>
            <a:spLocks noGrp="1"/>
          </p:cNvSpPr>
          <p:nvPr>
            <p:ph idx="1"/>
          </p:nvPr>
        </p:nvSpPr>
        <p:spPr>
          <a:xfrm>
            <a:off x="468313" y="1341438"/>
            <a:ext cx="8424862" cy="4824412"/>
          </a:xfrm>
        </p:spPr>
        <p:txBody>
          <a:bodyPr/>
          <a:lstStyle/>
          <a:p>
            <a:pPr>
              <a:lnSpc>
                <a:spcPct val="110000"/>
              </a:lnSpc>
            </a:pPr>
            <a:r>
              <a:rPr lang="zh-CN" altLang="en-US" sz="2400" smtClean="0">
                <a:ea typeface="宋体" panose="02010600030101010101" pitchFamily="2" charset="-122"/>
              </a:rPr>
              <a:t>在</a:t>
            </a:r>
            <a:r>
              <a:rPr lang="en-US" altLang="zh-CN" sz="2400" smtClean="0">
                <a:ea typeface="宋体" panose="02010600030101010101" pitchFamily="2" charset="-122"/>
              </a:rPr>
              <a:t>main</a:t>
            </a:r>
            <a:r>
              <a:rPr lang="zh-CN" altLang="en-US" sz="2400" smtClean="0">
                <a:ea typeface="宋体" panose="02010600030101010101" pitchFamily="2" charset="-122"/>
              </a:rPr>
              <a:t>方法中创建了</a:t>
            </a:r>
            <a:r>
              <a:rPr lang="en-US" altLang="zh-CN" sz="2400" smtClean="0">
                <a:ea typeface="宋体" panose="02010600030101010101" pitchFamily="2" charset="-122"/>
              </a:rPr>
              <a:t>Book</a:t>
            </a:r>
            <a:r>
              <a:rPr lang="zh-CN" altLang="en-US" sz="2400" smtClean="0">
                <a:ea typeface="宋体" panose="02010600030101010101" pitchFamily="2" charset="-122"/>
              </a:rPr>
              <a:t>类的一个对象后，紧接着调用</a:t>
            </a:r>
            <a:r>
              <a:rPr lang="en-US" altLang="zh-CN" sz="2400" smtClean="0">
                <a:ea typeface="宋体" panose="02010600030101010101" pitchFamily="2" charset="-122"/>
              </a:rPr>
              <a:t>borrowBook</a:t>
            </a:r>
            <a:r>
              <a:rPr lang="zh-CN" altLang="en-US" sz="2400" smtClean="0">
                <a:ea typeface="宋体" panose="02010600030101010101" pitchFamily="2" charset="-122"/>
              </a:rPr>
              <a:t>方法</a:t>
            </a:r>
          </a:p>
          <a:p>
            <a:pPr lvl="1">
              <a:lnSpc>
                <a:spcPct val="110000"/>
              </a:lnSpc>
              <a:buFontTx/>
              <a:buNone/>
            </a:pPr>
            <a:r>
              <a:rPr lang="en-US" altLang="zh-CN" smtClean="0">
                <a:solidFill>
                  <a:srgbClr val="0000FF"/>
                </a:solidFill>
                <a:ea typeface="楷体_GB2312" pitchFamily="49" charset="-122"/>
              </a:rPr>
              <a:t>    book.borrowBook(2012);</a:t>
            </a:r>
          </a:p>
          <a:p>
            <a:pPr>
              <a:lnSpc>
                <a:spcPct val="110000"/>
              </a:lnSpc>
            </a:pPr>
            <a:r>
              <a:rPr lang="zh-CN" altLang="en-US" sz="2400" smtClean="0">
                <a:ea typeface="宋体" panose="02010600030101010101" pitchFamily="2" charset="-122"/>
              </a:rPr>
              <a:t>从读入的对象中输出</a:t>
            </a:r>
            <a:r>
              <a:rPr lang="en-US" altLang="zh-CN" sz="2400" smtClean="0">
                <a:solidFill>
                  <a:srgbClr val="009900"/>
                </a:solidFill>
                <a:ea typeface="宋体" panose="02010600030101010101" pitchFamily="2" charset="-122"/>
              </a:rPr>
              <a:t>borrowerID</a:t>
            </a:r>
          </a:p>
          <a:p>
            <a:pPr lvl="1">
              <a:lnSpc>
                <a:spcPct val="110000"/>
              </a:lnSpc>
              <a:buFontTx/>
              <a:buNone/>
            </a:pPr>
            <a:r>
              <a:rPr lang="en-US" altLang="zh-CN" sz="2000" smtClean="0">
                <a:ea typeface="楷体_GB2312" pitchFamily="49" charset="-122"/>
              </a:rPr>
              <a:t>   System.out.println("Borrower ID is:"+</a:t>
            </a:r>
            <a:r>
              <a:rPr lang="en-US" altLang="zh-CN" sz="2000" smtClean="0">
                <a:solidFill>
                  <a:srgbClr val="009900"/>
                </a:solidFill>
                <a:ea typeface="楷体_GB2312" pitchFamily="49" charset="-122"/>
              </a:rPr>
              <a:t>book.borrowerID</a:t>
            </a:r>
            <a:r>
              <a:rPr lang="en-US" altLang="zh-CN" sz="2000" smtClean="0">
                <a:ea typeface="楷体_GB2312" pitchFamily="49" charset="-122"/>
              </a:rPr>
              <a:t>);</a:t>
            </a:r>
          </a:p>
          <a:p>
            <a:pPr>
              <a:lnSpc>
                <a:spcPct val="110000"/>
              </a:lnSpc>
            </a:pPr>
            <a:r>
              <a:rPr lang="zh-CN" altLang="en-US" sz="2400" smtClean="0">
                <a:ea typeface="宋体" panose="02010600030101010101" pitchFamily="2" charset="-122"/>
              </a:rPr>
              <a:t>运行结果</a:t>
            </a:r>
          </a:p>
          <a:p>
            <a:pPr lvl="1">
              <a:lnSpc>
                <a:spcPct val="110000"/>
              </a:lnSpc>
            </a:pPr>
            <a:r>
              <a:rPr lang="zh-CN" altLang="en-US" smtClean="0">
                <a:ea typeface="楷体_GB2312" pitchFamily="49" charset="-122"/>
              </a:rPr>
              <a:t>显示</a:t>
            </a:r>
            <a:r>
              <a:rPr lang="en-US" altLang="zh-CN" smtClean="0">
                <a:ea typeface="楷体_GB2312" pitchFamily="49" charset="-122"/>
              </a:rPr>
              <a:t>borrrowID</a:t>
            </a:r>
            <a:r>
              <a:rPr lang="zh-CN" altLang="en-US" smtClean="0">
                <a:ea typeface="楷体_GB2312" pitchFamily="49" charset="-122"/>
              </a:rPr>
              <a:t>为0，因为声明为</a:t>
            </a:r>
            <a:r>
              <a:rPr lang="en-US" altLang="zh-CN" smtClean="0">
                <a:solidFill>
                  <a:srgbClr val="FF0000"/>
                </a:solidFill>
                <a:ea typeface="楷体_GB2312" pitchFamily="49" charset="-122"/>
              </a:rPr>
              <a:t>transient</a:t>
            </a:r>
            <a:r>
              <a:rPr lang="en-US" altLang="zh-CN" smtClean="0">
                <a:ea typeface="楷体_GB2312" pitchFamily="49" charset="-122"/>
              </a:rPr>
              <a:t>，</a:t>
            </a:r>
            <a:r>
              <a:rPr lang="zh-CN" altLang="en-US" smtClean="0">
                <a:ea typeface="楷体_GB2312" pitchFamily="49" charset="-122"/>
              </a:rPr>
              <a:t>所以不保存</a:t>
            </a:r>
          </a:p>
          <a:p>
            <a:pPr lvl="1">
              <a:lnSpc>
                <a:spcPct val="110000"/>
              </a:lnSpc>
            </a:pPr>
            <a:r>
              <a:rPr lang="zh-CN" altLang="en-US" smtClean="0">
                <a:ea typeface="楷体_GB2312" pitchFamily="49" charset="-122"/>
              </a:rPr>
              <a:t>如果去掉</a:t>
            </a:r>
            <a:r>
              <a:rPr lang="en-US" altLang="zh-CN" smtClean="0">
                <a:ea typeface="楷体_GB2312" pitchFamily="49" charset="-122"/>
              </a:rPr>
              <a:t>transient</a:t>
            </a:r>
            <a:r>
              <a:rPr lang="zh-CN" altLang="en-US" smtClean="0">
                <a:ea typeface="楷体_GB2312" pitchFamily="49" charset="-122"/>
              </a:rPr>
              <a:t>关键子，则可以正确读出201</a:t>
            </a:r>
            <a:r>
              <a:rPr lang="en-US" altLang="zh-CN" smtClean="0">
                <a:ea typeface="楷体_GB2312" pitchFamily="49" charset="-122"/>
              </a:rPr>
              <a:t>2</a:t>
            </a:r>
            <a:r>
              <a:rPr lang="zh-CN" altLang="en-US" smtClean="0">
                <a:ea typeface="楷体_GB2312" pitchFamily="49" charset="-122"/>
              </a:rPr>
              <a:t>。这对于保护比较重要的信息（例如密码等）是很有必要的</a:t>
            </a:r>
          </a:p>
          <a:p>
            <a:endParaRPr lang="zh-CN" altLang="en-US"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260648"/>
            <a:ext cx="6858000" cy="648419"/>
          </a:xfrm>
        </p:spPr>
        <p:txBody>
          <a:bodyPr/>
          <a:lstStyle/>
          <a:p>
            <a:pPr marL="838200" indent="-83820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第六章 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输出流和文件</a:t>
            </a:r>
          </a:p>
        </p:txBody>
      </p:sp>
      <p:sp>
        <p:nvSpPr>
          <p:cNvPr id="66563" name="Rectangle 3"/>
          <p:cNvSpPr>
            <a:spLocks noGrp="1" noChangeArrowheads="1"/>
          </p:cNvSpPr>
          <p:nvPr>
            <p:ph idx="1"/>
          </p:nvPr>
        </p:nvSpPr>
        <p:spPr>
          <a:xfrm>
            <a:off x="609600" y="1295400"/>
            <a:ext cx="7467600" cy="5257800"/>
          </a:xfrm>
        </p:spPr>
        <p:txBody>
          <a:bodyPr/>
          <a:lstStyle/>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6.1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输出流</a:t>
            </a:r>
          </a:p>
          <a:p>
            <a:pPr marL="609600" indent="-609600" eaLnBrk="1" hangingPunct="1">
              <a:buFontTx/>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6.2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文件读写</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ea typeface="黑体" panose="02010609060101010101" pitchFamily="49" charset="-122"/>
                <a:cs typeface="Times New Roman" panose="02020603050405020304" pitchFamily="18" charset="0"/>
              </a:rPr>
              <a:t>写文本文件</a:t>
            </a:r>
          </a:p>
          <a:p>
            <a:pPr lvl="1" eaLnBrk="1" hangingPunct="1"/>
            <a:r>
              <a:rPr lang="zh-CN" altLang="en-US" b="0" dirty="0" smtClean="0">
                <a:ea typeface="黑体" panose="02010609060101010101" pitchFamily="49" charset="-122"/>
                <a:cs typeface="Times New Roman" panose="02020603050405020304" pitchFamily="18" charset="0"/>
              </a:rPr>
              <a:t>读文本文件</a:t>
            </a:r>
          </a:p>
          <a:p>
            <a:pPr lvl="1" eaLnBrk="1" hangingPunct="1"/>
            <a:r>
              <a:rPr lang="zh-CN" altLang="en-US" b="0" dirty="0" smtClean="0">
                <a:ea typeface="黑体" panose="02010609060101010101" pitchFamily="49" charset="-122"/>
                <a:cs typeface="Times New Roman" panose="02020603050405020304" pitchFamily="18" charset="0"/>
              </a:rPr>
              <a:t>写二进制文件</a:t>
            </a:r>
          </a:p>
          <a:p>
            <a:pPr lvl="1" eaLnBrk="1" hangingPunct="1"/>
            <a:r>
              <a:rPr lang="zh-CN" altLang="en-US" b="0" dirty="0" smtClean="0">
                <a:ea typeface="黑体" panose="02010609060101010101" pitchFamily="49" charset="-122"/>
                <a:cs typeface="Times New Roman" panose="02020603050405020304" pitchFamily="18" charset="0"/>
              </a:rPr>
              <a:t>读二进制文件</a:t>
            </a:r>
          </a:p>
          <a:p>
            <a:pPr lvl="1" eaLnBrk="1" hangingPunct="1"/>
            <a:r>
              <a:rPr lang="en-US" altLang="zh-CN" b="0" dirty="0" smtClean="0">
                <a:ea typeface="黑体" panose="02010609060101010101" pitchFamily="49" charset="-122"/>
                <a:cs typeface="Times New Roman" panose="02020603050405020304" pitchFamily="18" charset="0"/>
              </a:rPr>
              <a:t>File</a:t>
            </a:r>
            <a:r>
              <a:rPr lang="zh-CN" altLang="en-US" b="0" dirty="0" smtClean="0">
                <a:ea typeface="黑体" panose="02010609060101010101" pitchFamily="49" charset="-122"/>
                <a:cs typeface="Times New Roman" panose="02020603050405020304" pitchFamily="18" charset="0"/>
              </a:rPr>
              <a:t>类</a:t>
            </a:r>
          </a:p>
          <a:p>
            <a:pPr lvl="1" eaLnBrk="1" hangingPunct="1"/>
            <a:r>
              <a:rPr lang="zh-CN" altLang="en-US" b="0" dirty="0" smtClean="0">
                <a:ea typeface="黑体" panose="02010609060101010101" pitchFamily="49" charset="-122"/>
                <a:cs typeface="Times New Roman" panose="02020603050405020304" pitchFamily="18" charset="0"/>
              </a:rPr>
              <a:t>对象序列化</a:t>
            </a:r>
          </a:p>
          <a:p>
            <a:pPr lvl="1" eaLnBrk="1" hangingPunct="1"/>
            <a:r>
              <a:rPr lang="zh-CN" altLang="en-US" b="0" dirty="0" smtClean="0">
                <a:solidFill>
                  <a:srgbClr val="FF0000"/>
                </a:solidFill>
                <a:ea typeface="黑体" panose="02010609060101010101" pitchFamily="49" charset="-122"/>
                <a:cs typeface="Times New Roman" panose="02020603050405020304" pitchFamily="18" charset="0"/>
              </a:rPr>
              <a:t>随机文件读写</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0856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zh-CN" altLang="en-GB" dirty="0" smtClean="0">
                <a:ea typeface="宋体" panose="02010600030101010101" pitchFamily="2" charset="-122"/>
                <a:cs typeface="Times New Roman" panose="02020603050405020304" pitchFamily="18" charset="0"/>
              </a:rPr>
              <a:t>6.2.</a:t>
            </a:r>
            <a:r>
              <a:rPr lang="en-US" altLang="zh-CN" dirty="0" smtClean="0">
                <a:ea typeface="宋体" panose="02010600030101010101" pitchFamily="2" charset="-122"/>
                <a:cs typeface="Times New Roman" panose="02020603050405020304" pitchFamily="18" charset="0"/>
              </a:rPr>
              <a:t>7 </a:t>
            </a:r>
            <a:r>
              <a:rPr lang="zh-CN" altLang="en-US" dirty="0" smtClean="0">
                <a:ea typeface="宋体" panose="02010600030101010101" pitchFamily="2" charset="-122"/>
                <a:cs typeface="Times New Roman" panose="02020603050405020304" pitchFamily="18" charset="0"/>
              </a:rPr>
              <a:t>随机文件读写</a:t>
            </a:r>
          </a:p>
        </p:txBody>
      </p:sp>
      <p:sp>
        <p:nvSpPr>
          <p:cNvPr id="134147" name="内容占位符 2"/>
          <p:cNvSpPr>
            <a:spLocks noGrp="1"/>
          </p:cNvSpPr>
          <p:nvPr>
            <p:ph idx="1"/>
          </p:nvPr>
        </p:nvSpPr>
        <p:spPr>
          <a:xfrm>
            <a:off x="468313" y="981075"/>
            <a:ext cx="7920111" cy="5184775"/>
          </a:xfrm>
        </p:spPr>
        <p:txBody>
          <a:bodyPr/>
          <a:lstStyle/>
          <a:p>
            <a:pPr>
              <a:lnSpc>
                <a:spcPct val="9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随机文件读写</a:t>
            </a:r>
          </a:p>
          <a:p>
            <a:pPr lvl="1">
              <a:lnSpc>
                <a:spcPct val="120000"/>
              </a:lnSpc>
            </a:pPr>
            <a:r>
              <a:rPr lang="zh-CN" altLang="en-US" b="0" dirty="0" smtClean="0">
                <a:ea typeface="黑体" panose="02010609060101010101" pitchFamily="49" charset="-122"/>
                <a:cs typeface="Times New Roman" panose="02020603050405020304" pitchFamily="18" charset="0"/>
              </a:rPr>
              <a:t>对于很多场合，例如银行系统、实时销售系统，要求能够迅速、直接地访问文件中的特定信息，而无需查找其他的记录。这种类型的即时访问可能要用到随机存取文件和数据库。</a:t>
            </a:r>
          </a:p>
          <a:p>
            <a:pPr lvl="1">
              <a:lnSpc>
                <a:spcPct val="120000"/>
              </a:lnSpc>
            </a:pPr>
            <a:r>
              <a:rPr lang="zh-CN" altLang="en-US" b="0" dirty="0" smtClean="0">
                <a:solidFill>
                  <a:srgbClr val="FF0000"/>
                </a:solidFill>
                <a:ea typeface="黑体" panose="02010609060101010101" pitchFamily="49" charset="-122"/>
                <a:cs typeface="Times New Roman" panose="02020603050405020304" pitchFamily="18" charset="0"/>
              </a:rPr>
              <a:t>随机文件的应用程序必须指定文件的格式。</a:t>
            </a:r>
            <a:r>
              <a:rPr lang="zh-CN" altLang="en-US" b="0" dirty="0" smtClean="0">
                <a:ea typeface="黑体" panose="02010609060101010101" pitchFamily="49" charset="-122"/>
                <a:cs typeface="Times New Roman" panose="02020603050405020304" pitchFamily="18" charset="0"/>
              </a:rPr>
              <a:t>最简单的是要求文件中的所有记录均保持相同的固定长度。利用固定长度的记录，程序可以容易地计算出任何一条记录相对于文件头的确切位置</a:t>
            </a:r>
          </a:p>
          <a:p>
            <a:pPr lvl="1">
              <a:lnSpc>
                <a:spcPct val="120000"/>
              </a:lnSpc>
            </a:pPr>
            <a:r>
              <a:rPr lang="en-US" altLang="zh-CN" b="0" dirty="0" smtClean="0">
                <a:ea typeface="黑体" panose="02010609060101010101" pitchFamily="49" charset="-122"/>
                <a:cs typeface="Times New Roman" panose="02020603050405020304" pitchFamily="18" charset="0"/>
              </a:rPr>
              <a:t>Java.io</a:t>
            </a:r>
            <a:r>
              <a:rPr lang="zh-CN" altLang="en-US" b="0" dirty="0" smtClean="0">
                <a:ea typeface="黑体" panose="02010609060101010101" pitchFamily="49" charset="-122"/>
                <a:cs typeface="Times New Roman" panose="02020603050405020304" pitchFamily="18" charset="0"/>
              </a:rPr>
              <a:t>包提供了</a:t>
            </a:r>
            <a:r>
              <a:rPr lang="en-US" altLang="zh-CN" b="0" dirty="0" err="1" smtClean="0">
                <a:solidFill>
                  <a:srgbClr val="0000FF"/>
                </a:solidFill>
                <a:ea typeface="黑体" panose="02010609060101010101" pitchFamily="49" charset="-122"/>
                <a:cs typeface="Times New Roman" panose="02020603050405020304" pitchFamily="18" charset="0"/>
              </a:rPr>
              <a:t>RandomAccessFile</a:t>
            </a:r>
            <a:r>
              <a:rPr lang="zh-CN" altLang="en-US" b="0" dirty="0" smtClean="0">
                <a:solidFill>
                  <a:srgbClr val="0000FF"/>
                </a:solidFill>
                <a:ea typeface="黑体" panose="02010609060101010101" pitchFamily="49" charset="-122"/>
                <a:cs typeface="Times New Roman" panose="02020603050405020304" pitchFamily="18" charset="0"/>
              </a:rPr>
              <a:t>类</a:t>
            </a:r>
            <a:r>
              <a:rPr lang="zh-CN" altLang="en-US" b="0" dirty="0" smtClean="0">
                <a:ea typeface="黑体" panose="02010609060101010101" pitchFamily="49" charset="-122"/>
                <a:cs typeface="Times New Roman" panose="02020603050405020304" pitchFamily="18" charset="0"/>
              </a:rPr>
              <a:t>用于随机文件的创建和访问</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r>
              <a:rPr lang="zh-CN" altLang="en-GB" dirty="0" smtClean="0">
                <a:ea typeface="宋体" panose="02010600030101010101" pitchFamily="2" charset="-122"/>
                <a:cs typeface="Times New Roman" panose="02020603050405020304" pitchFamily="18" charset="0"/>
              </a:rPr>
              <a:t>6.2.</a:t>
            </a:r>
            <a:r>
              <a:rPr lang="en-US" altLang="zh-CN" dirty="0" smtClean="0">
                <a:ea typeface="宋体" panose="02010600030101010101" pitchFamily="2" charset="-122"/>
                <a:cs typeface="Times New Roman" panose="02020603050405020304" pitchFamily="18" charset="0"/>
              </a:rPr>
              <a:t>7 </a:t>
            </a:r>
            <a:r>
              <a:rPr lang="zh-CN" altLang="en-US" dirty="0" smtClean="0">
                <a:ea typeface="宋体" panose="02010600030101010101" pitchFamily="2" charset="-122"/>
                <a:cs typeface="Times New Roman" panose="02020603050405020304" pitchFamily="18" charset="0"/>
              </a:rPr>
              <a:t>随机文件读写</a:t>
            </a:r>
          </a:p>
        </p:txBody>
      </p:sp>
      <p:sp>
        <p:nvSpPr>
          <p:cNvPr id="135171" name="内容占位符 2"/>
          <p:cNvSpPr>
            <a:spLocks noGrp="1"/>
          </p:cNvSpPr>
          <p:nvPr>
            <p:ph idx="1"/>
          </p:nvPr>
        </p:nvSpPr>
        <p:spPr>
          <a:xfrm>
            <a:off x="323850" y="981075"/>
            <a:ext cx="8496300" cy="5761038"/>
          </a:xfrm>
        </p:spPr>
        <p:txBody>
          <a:bodyPr/>
          <a:lstStyle/>
          <a:p>
            <a:pPr>
              <a:lnSpc>
                <a:spcPct val="110000"/>
              </a:lnSpc>
            </a:pPr>
            <a:r>
              <a:rPr lang="en-US" altLang="zh-CN" sz="2400" smtClean="0">
                <a:ea typeface="宋体" panose="02010600030101010101" pitchFamily="2" charset="-122"/>
              </a:rPr>
              <a:t>RandomAccessFile</a:t>
            </a:r>
            <a:r>
              <a:rPr lang="zh-CN" altLang="en-US" sz="2400" smtClean="0">
                <a:ea typeface="宋体" panose="02010600030101010101" pitchFamily="2" charset="-122"/>
              </a:rPr>
              <a:t>类</a:t>
            </a:r>
          </a:p>
          <a:p>
            <a:pPr lvl="1">
              <a:lnSpc>
                <a:spcPct val="120000"/>
              </a:lnSpc>
            </a:pPr>
            <a:r>
              <a:rPr lang="zh-CN" altLang="en-US" sz="2200" smtClean="0">
                <a:ea typeface="楷体_GB2312" pitchFamily="49" charset="-122"/>
              </a:rPr>
              <a:t>可跳转到文件的任意位置读/写数据</a:t>
            </a:r>
          </a:p>
          <a:p>
            <a:pPr lvl="1">
              <a:lnSpc>
                <a:spcPct val="120000"/>
              </a:lnSpc>
            </a:pPr>
            <a:r>
              <a:rPr lang="zh-CN" altLang="en-US" sz="2200" smtClean="0">
                <a:ea typeface="楷体_GB2312" pitchFamily="49" charset="-122"/>
              </a:rPr>
              <a:t>可在随机文件中插入数据，而不破坏该文件的其他数据</a:t>
            </a:r>
          </a:p>
          <a:p>
            <a:pPr lvl="1">
              <a:lnSpc>
                <a:spcPct val="120000"/>
              </a:lnSpc>
            </a:pPr>
            <a:r>
              <a:rPr lang="zh-CN" altLang="en-US" sz="2200" smtClean="0">
                <a:ea typeface="楷体_GB2312" pitchFamily="49" charset="-122"/>
              </a:rPr>
              <a:t>实现了</a:t>
            </a:r>
            <a:r>
              <a:rPr lang="en-US" altLang="zh-CN" sz="2200" smtClean="0">
                <a:ea typeface="楷体_GB2312" pitchFamily="49" charset="-122"/>
              </a:rPr>
              <a:t>DataInput </a:t>
            </a:r>
            <a:r>
              <a:rPr lang="zh-CN" altLang="en-US" sz="2200" smtClean="0">
                <a:ea typeface="楷体_GB2312" pitchFamily="49" charset="-122"/>
              </a:rPr>
              <a:t>和 </a:t>
            </a:r>
            <a:r>
              <a:rPr lang="en-US" altLang="zh-CN" sz="2200" smtClean="0">
                <a:ea typeface="楷体_GB2312" pitchFamily="49" charset="-122"/>
              </a:rPr>
              <a:t>DataOutput </a:t>
            </a:r>
            <a:r>
              <a:rPr lang="zh-CN" altLang="en-US" sz="2200" smtClean="0">
                <a:ea typeface="楷体_GB2312" pitchFamily="49" charset="-122"/>
              </a:rPr>
              <a:t>接口，可使用普通的读写方法</a:t>
            </a:r>
          </a:p>
          <a:p>
            <a:pPr lvl="1">
              <a:lnSpc>
                <a:spcPct val="120000"/>
              </a:lnSpc>
            </a:pPr>
            <a:r>
              <a:rPr lang="zh-CN" altLang="en-US" sz="2200" smtClean="0">
                <a:ea typeface="楷体_GB2312" pitchFamily="49" charset="-122"/>
              </a:rPr>
              <a:t>有个位置指示器，指向当前读写处的位置。刚打开文件时，文件指示器指向文件的开头处。对文件指针显式操作的方法有：</a:t>
            </a:r>
          </a:p>
          <a:p>
            <a:pPr lvl="2">
              <a:lnSpc>
                <a:spcPct val="120000"/>
              </a:lnSpc>
            </a:pPr>
            <a:r>
              <a:rPr lang="en-US" altLang="zh-CN" sz="1800" b="1" smtClean="0">
                <a:solidFill>
                  <a:srgbClr val="0000FF"/>
                </a:solidFill>
                <a:ea typeface="楷体_GB2312" pitchFamily="49" charset="-122"/>
              </a:rPr>
              <a:t>int  skipBytes(int n)：</a:t>
            </a:r>
            <a:r>
              <a:rPr lang="zh-CN" altLang="en-US" sz="1800" smtClean="0">
                <a:ea typeface="楷体_GB2312" pitchFamily="49" charset="-122"/>
              </a:rPr>
              <a:t>把文件指针向前移动指定的</a:t>
            </a:r>
            <a:r>
              <a:rPr lang="en-US" altLang="zh-CN" sz="1800" smtClean="0">
                <a:ea typeface="楷体_GB2312" pitchFamily="49" charset="-122"/>
              </a:rPr>
              <a:t>n</a:t>
            </a:r>
            <a:r>
              <a:rPr lang="zh-CN" altLang="en-US" sz="1800" smtClean="0">
                <a:ea typeface="楷体_GB2312" pitchFamily="49" charset="-122"/>
              </a:rPr>
              <a:t>个字节</a:t>
            </a:r>
          </a:p>
          <a:p>
            <a:pPr lvl="2">
              <a:lnSpc>
                <a:spcPct val="120000"/>
              </a:lnSpc>
            </a:pPr>
            <a:r>
              <a:rPr lang="en-US" altLang="zh-CN" sz="1800" b="1" smtClean="0">
                <a:solidFill>
                  <a:srgbClr val="0000FF"/>
                </a:solidFill>
                <a:ea typeface="楷体_GB2312" pitchFamily="49" charset="-122"/>
              </a:rPr>
              <a:t>void seek(long)：</a:t>
            </a:r>
            <a:r>
              <a:rPr lang="zh-CN" altLang="en-US" sz="1800" smtClean="0">
                <a:ea typeface="楷体_GB2312" pitchFamily="49" charset="-122"/>
              </a:rPr>
              <a:t>移动文件指针到指定的位置。</a:t>
            </a:r>
          </a:p>
          <a:p>
            <a:pPr lvl="2">
              <a:lnSpc>
                <a:spcPct val="120000"/>
              </a:lnSpc>
            </a:pPr>
            <a:r>
              <a:rPr lang="en-US" altLang="zh-CN" sz="1800" b="1" smtClean="0">
                <a:solidFill>
                  <a:srgbClr val="0000FF"/>
                </a:solidFill>
                <a:ea typeface="楷体_GB2312" pitchFamily="49" charset="-122"/>
              </a:rPr>
              <a:t>long getFilePointer()：</a:t>
            </a:r>
            <a:r>
              <a:rPr lang="zh-CN" altLang="en-US" sz="1800" smtClean="0">
                <a:ea typeface="楷体_GB2312" pitchFamily="49" charset="-122"/>
              </a:rPr>
              <a:t>得到当前的文件指针。</a:t>
            </a:r>
          </a:p>
          <a:p>
            <a:pPr lvl="1">
              <a:lnSpc>
                <a:spcPct val="120000"/>
              </a:lnSpc>
            </a:pPr>
            <a:r>
              <a:rPr lang="zh-CN" altLang="en-US" smtClean="0">
                <a:ea typeface="楷体_GB2312" pitchFamily="49" charset="-122"/>
              </a:rPr>
              <a:t>在等长记录格式文件的随机读取时有很大的优势，但仅限于操作文件，不能访问其它</a:t>
            </a:r>
            <a:r>
              <a:rPr lang="en-US" altLang="zh-CN" smtClean="0">
                <a:ea typeface="楷体_GB2312" pitchFamily="49" charset="-122"/>
              </a:rPr>
              <a:t>IO</a:t>
            </a:r>
            <a:r>
              <a:rPr lang="zh-CN" altLang="en-US" smtClean="0">
                <a:ea typeface="楷体_GB2312" pitchFamily="49" charset="-122"/>
              </a:rPr>
              <a:t>设备，如网络、内存映像等</a:t>
            </a:r>
            <a:endParaRPr lang="zh-CN" altLang="en-US" sz="2800" smtClean="0">
              <a:ea typeface="楷体_GB2312" pitchFamily="49"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en-GB" dirty="0" smtClean="0">
                <a:ea typeface="宋体" panose="02010600030101010101" pitchFamily="2" charset="-122"/>
                <a:cs typeface="Times New Roman" panose="02020603050405020304" pitchFamily="18" charset="0"/>
              </a:rPr>
              <a:t>6.2.</a:t>
            </a:r>
            <a:r>
              <a:rPr lang="en-US" altLang="zh-CN" dirty="0" smtClean="0">
                <a:ea typeface="宋体" panose="02010600030101010101" pitchFamily="2" charset="-122"/>
                <a:cs typeface="Times New Roman" panose="02020603050405020304" pitchFamily="18" charset="0"/>
              </a:rPr>
              <a:t>7 </a:t>
            </a:r>
            <a:r>
              <a:rPr lang="zh-CN" altLang="en-US" dirty="0" smtClean="0">
                <a:ea typeface="宋体" panose="02010600030101010101" pitchFamily="2" charset="-122"/>
                <a:cs typeface="Times New Roman" panose="02020603050405020304" pitchFamily="18" charset="0"/>
              </a:rPr>
              <a:t>随机文件读写</a:t>
            </a:r>
          </a:p>
        </p:txBody>
      </p:sp>
      <p:sp>
        <p:nvSpPr>
          <p:cNvPr id="136195" name="内容占位符 2"/>
          <p:cNvSpPr>
            <a:spLocks noGrp="1"/>
          </p:cNvSpPr>
          <p:nvPr>
            <p:ph idx="1"/>
          </p:nvPr>
        </p:nvSpPr>
        <p:spPr/>
        <p:txBody>
          <a:bodyPr/>
          <a:lstStyle/>
          <a:p>
            <a:pPr>
              <a:lnSpc>
                <a:spcPct val="120000"/>
              </a:lnSpc>
            </a:pPr>
            <a:r>
              <a:rPr lang="en-US" altLang="zh-CN" smtClean="0">
                <a:solidFill>
                  <a:schemeClr val="tx2"/>
                </a:solidFill>
                <a:ea typeface="宋体" panose="02010600030101010101" pitchFamily="2" charset="-122"/>
              </a:rPr>
              <a:t>RandomAccessFile</a:t>
            </a:r>
            <a:r>
              <a:rPr lang="zh-CN" altLang="en-US" smtClean="0">
                <a:ea typeface="宋体" panose="02010600030101010101" pitchFamily="2" charset="-122"/>
              </a:rPr>
              <a:t>类</a:t>
            </a:r>
          </a:p>
          <a:p>
            <a:pPr lvl="1">
              <a:lnSpc>
                <a:spcPct val="120000"/>
              </a:lnSpc>
            </a:pPr>
            <a:r>
              <a:rPr lang="zh-CN" altLang="en-US" smtClean="0">
                <a:ea typeface="楷体_GB2312" pitchFamily="49" charset="-122"/>
              </a:rPr>
              <a:t>可用来实现读和写，构造方法包括</a:t>
            </a:r>
          </a:p>
          <a:p>
            <a:pPr lvl="2">
              <a:lnSpc>
                <a:spcPct val="120000"/>
              </a:lnSpc>
              <a:spcBef>
                <a:spcPct val="0"/>
              </a:spcBef>
              <a:buFont typeface="Wingdings" panose="05000000000000000000" pitchFamily="2" charset="2"/>
              <a:buNone/>
            </a:pPr>
            <a:r>
              <a:rPr lang="en-US" altLang="zh-CN" b="1" smtClean="0">
                <a:solidFill>
                  <a:srgbClr val="0000FF"/>
                </a:solidFill>
                <a:ea typeface="楷体_GB2312" pitchFamily="49" charset="-122"/>
              </a:rPr>
              <a:t>public RandomAccessFile(File file, String mode)</a:t>
            </a:r>
          </a:p>
          <a:p>
            <a:pPr lvl="2">
              <a:lnSpc>
                <a:spcPct val="120000"/>
              </a:lnSpc>
              <a:spcBef>
                <a:spcPct val="0"/>
              </a:spcBef>
              <a:buFont typeface="Wingdings" panose="05000000000000000000" pitchFamily="2" charset="2"/>
              <a:buNone/>
            </a:pPr>
            <a:r>
              <a:rPr lang="en-US" altLang="zh-CN" b="1" smtClean="0">
                <a:solidFill>
                  <a:srgbClr val="0000FF"/>
                </a:solidFill>
                <a:ea typeface="楷体_GB2312" pitchFamily="49" charset="-122"/>
              </a:rPr>
              <a:t>                 throws FileNotFoundException</a:t>
            </a:r>
          </a:p>
          <a:p>
            <a:pPr lvl="2">
              <a:lnSpc>
                <a:spcPct val="120000"/>
              </a:lnSpc>
              <a:spcBef>
                <a:spcPct val="0"/>
              </a:spcBef>
              <a:buFont typeface="Wingdings" panose="05000000000000000000" pitchFamily="2" charset="2"/>
              <a:buNone/>
            </a:pPr>
            <a:r>
              <a:rPr lang="en-US" altLang="zh-CN" b="1" smtClean="0">
                <a:solidFill>
                  <a:srgbClr val="0000FF"/>
                </a:solidFill>
                <a:ea typeface="楷体_GB2312" pitchFamily="49" charset="-122"/>
              </a:rPr>
              <a:t>public RandomAccessFile(String name, String mode)</a:t>
            </a:r>
          </a:p>
          <a:p>
            <a:pPr lvl="2">
              <a:lnSpc>
                <a:spcPct val="120000"/>
              </a:lnSpc>
              <a:spcBef>
                <a:spcPct val="0"/>
              </a:spcBef>
              <a:buFont typeface="Wingdings" panose="05000000000000000000" pitchFamily="2" charset="2"/>
              <a:buNone/>
            </a:pPr>
            <a:r>
              <a:rPr lang="en-US" altLang="zh-CN" b="1" smtClean="0">
                <a:solidFill>
                  <a:srgbClr val="0000FF"/>
                </a:solidFill>
                <a:ea typeface="楷体_GB2312" pitchFamily="49" charset="-122"/>
              </a:rPr>
              <a:t>                 throws FileNotFoundException</a:t>
            </a:r>
          </a:p>
          <a:p>
            <a:pPr lvl="1">
              <a:lnSpc>
                <a:spcPct val="120000"/>
              </a:lnSpc>
            </a:pPr>
            <a:r>
              <a:rPr lang="zh-CN" altLang="en-US" smtClean="0">
                <a:ea typeface="楷体_GB2312" pitchFamily="49" charset="-122"/>
              </a:rPr>
              <a:t>建立一个</a:t>
            </a:r>
            <a:r>
              <a:rPr lang="en-US" altLang="zh-CN" smtClean="0">
                <a:ea typeface="楷体_GB2312" pitchFamily="49" charset="-122"/>
              </a:rPr>
              <a:t>RandomAccessFile</a:t>
            </a:r>
            <a:r>
              <a:rPr lang="zh-CN" altLang="en-US" smtClean="0">
                <a:ea typeface="楷体_GB2312" pitchFamily="49" charset="-122"/>
              </a:rPr>
              <a:t>时，要指出你要执行的操作：仅从文件读，还是同时读写</a:t>
            </a:r>
          </a:p>
          <a:p>
            <a:pPr lvl="2">
              <a:lnSpc>
                <a:spcPct val="120000"/>
              </a:lnSpc>
              <a:buFont typeface="Wingdings" panose="05000000000000000000" pitchFamily="2" charset="2"/>
              <a:buNone/>
            </a:pPr>
            <a:r>
              <a:rPr lang="en-US" altLang="zh-CN" b="1" smtClean="0">
                <a:solidFill>
                  <a:srgbClr val="009900"/>
                </a:solidFill>
                <a:ea typeface="楷体_GB2312" pitchFamily="49" charset="-122"/>
              </a:rPr>
              <a:t>new RandomAccessFile("farrago.txt", "r");</a:t>
            </a:r>
          </a:p>
          <a:p>
            <a:pPr lvl="2">
              <a:lnSpc>
                <a:spcPct val="120000"/>
              </a:lnSpc>
              <a:buFont typeface="Wingdings" panose="05000000000000000000" pitchFamily="2" charset="2"/>
              <a:buNone/>
            </a:pPr>
            <a:r>
              <a:rPr lang="en-US" altLang="zh-CN" b="1" smtClean="0">
                <a:solidFill>
                  <a:srgbClr val="009900"/>
                </a:solidFill>
                <a:ea typeface="楷体_GB2312" pitchFamily="49" charset="-122"/>
              </a:rPr>
              <a:t>new RandomAccessFile("farrago.txt", "rw");</a:t>
            </a:r>
            <a:endParaRPr lang="zh-CN" altLang="en-US" smtClean="0">
              <a:ea typeface="楷体_GB2312" pitchFamily="49"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6.1.2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预定义的</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流类概述</a:t>
            </a:r>
            <a:endParaRPr lang="zh-CN" altLang="en-US" sz="3200" dirty="0" smtClean="0">
              <a:ea typeface="宋体" panose="02010600030101010101" pitchFamily="2" charset="-122"/>
              <a:cs typeface="Times New Roman" panose="02020603050405020304" pitchFamily="18" charset="0"/>
            </a:endParaRPr>
          </a:p>
        </p:txBody>
      </p:sp>
      <p:sp>
        <p:nvSpPr>
          <p:cNvPr id="52227" name="内容占位符 2"/>
          <p:cNvSpPr>
            <a:spLocks noGrp="1"/>
          </p:cNvSpPr>
          <p:nvPr>
            <p:ph idx="1"/>
          </p:nvPr>
        </p:nvSpPr>
        <p:spPr/>
        <p:txBody>
          <a:bodyPr/>
          <a:lstStyle/>
          <a:p>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java.io</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包的顶级层次结构</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面向字符的流：专门用于字符数据</a:t>
            </a:r>
          </a:p>
          <a:p>
            <a:pPr lvl="1"/>
            <a:r>
              <a:rPr lang="zh-CN" altLang="en-US" b="0" dirty="0" smtClean="0">
                <a:ea typeface="黑体" panose="02010609060101010101" pitchFamily="49" charset="-122"/>
                <a:cs typeface="Times New Roman" panose="02020603050405020304" pitchFamily="18" charset="0"/>
              </a:rPr>
              <a:t>面向字节的流：用于一般目的</a:t>
            </a:r>
          </a:p>
        </p:txBody>
      </p:sp>
      <p:grpSp>
        <p:nvGrpSpPr>
          <p:cNvPr id="52228" name="Group 12"/>
          <p:cNvGrpSpPr>
            <a:grpSpLocks/>
          </p:cNvGrpSpPr>
          <p:nvPr/>
        </p:nvGrpSpPr>
        <p:grpSpPr bwMode="auto">
          <a:xfrm>
            <a:off x="611188" y="2492375"/>
            <a:ext cx="7954962" cy="3960813"/>
            <a:chOff x="720" y="1104"/>
            <a:chExt cx="3936" cy="2256"/>
          </a:xfrm>
        </p:grpSpPr>
        <p:grpSp>
          <p:nvGrpSpPr>
            <p:cNvPr id="52229" name="Group 11"/>
            <p:cNvGrpSpPr>
              <a:grpSpLocks/>
            </p:cNvGrpSpPr>
            <p:nvPr/>
          </p:nvGrpSpPr>
          <p:grpSpPr bwMode="auto">
            <a:xfrm>
              <a:off x="720" y="1104"/>
              <a:ext cx="3936" cy="2256"/>
              <a:chOff x="-2" y="-2"/>
              <a:chExt cx="5764" cy="1857"/>
            </a:xfrm>
          </p:grpSpPr>
          <p:grpSp>
            <p:nvGrpSpPr>
              <p:cNvPr id="52231" name="Group 9"/>
              <p:cNvGrpSpPr>
                <a:grpSpLocks/>
              </p:cNvGrpSpPr>
              <p:nvPr/>
            </p:nvGrpSpPr>
            <p:grpSpPr bwMode="auto">
              <a:xfrm>
                <a:off x="0" y="0"/>
                <a:ext cx="5760" cy="1853"/>
                <a:chOff x="0" y="0"/>
                <a:chExt cx="5760" cy="1853"/>
              </a:xfrm>
            </p:grpSpPr>
            <p:sp>
              <p:nvSpPr>
                <p:cNvPr id="52233" name="Rectangle 8"/>
                <p:cNvSpPr>
                  <a:spLocks noChangeArrowheads="1"/>
                </p:cNvSpPr>
                <p:nvPr/>
              </p:nvSpPr>
              <p:spPr bwMode="auto">
                <a:xfrm>
                  <a:off x="0" y="0"/>
                  <a:ext cx="5760" cy="1853"/>
                </a:xfrm>
                <a:prstGeom prst="rect">
                  <a:avLst/>
                </a:prstGeom>
                <a:solidFill>
                  <a:srgbClr val="F8FFF4"/>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2234" name="Group 7"/>
                <p:cNvGrpSpPr>
                  <a:grpSpLocks/>
                </p:cNvGrpSpPr>
                <p:nvPr/>
              </p:nvGrpSpPr>
              <p:grpSpPr bwMode="auto">
                <a:xfrm>
                  <a:off x="0" y="0"/>
                  <a:ext cx="5760" cy="1853"/>
                  <a:chOff x="0" y="0"/>
                  <a:chExt cx="5760" cy="1853"/>
                </a:xfrm>
              </p:grpSpPr>
              <p:sp>
                <p:nvSpPr>
                  <p:cNvPr id="52235" name="Rectangle 4"/>
                  <p:cNvSpPr>
                    <a:spLocks noChangeArrowheads="1"/>
                  </p:cNvSpPr>
                  <p:nvPr/>
                </p:nvSpPr>
                <p:spPr bwMode="auto">
                  <a:xfrm>
                    <a:off x="0" y="0"/>
                    <a:ext cx="5760" cy="1853"/>
                  </a:xfrm>
                  <a:prstGeom prst="rect">
                    <a:avLst/>
                  </a:prstGeom>
                  <a:solidFill>
                    <a:srgbClr val="F8FFF4"/>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GB"/>
                      <a:t>  </a:t>
                    </a:r>
                    <a:r>
                      <a:rPr lang="zh-CN" altLang="en-GB" sz="18700"/>
                      <a:t> </a:t>
                    </a:r>
                    <a:r>
                      <a:rPr lang="zh-CN" altLang="en-GB"/>
                      <a:t>                                                                          </a:t>
                    </a:r>
                  </a:p>
                </p:txBody>
              </p:sp>
              <p:sp>
                <p:nvSpPr>
                  <p:cNvPr id="52236" name="Rectangle 6"/>
                  <p:cNvSpPr>
                    <a:spLocks noChangeArrowheads="1"/>
                  </p:cNvSpPr>
                  <p:nvPr/>
                </p:nvSpPr>
                <p:spPr bwMode="auto">
                  <a:xfrm>
                    <a:off x="0" y="0"/>
                    <a:ext cx="5760" cy="185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52232" name="Rectangle 10"/>
              <p:cNvSpPr>
                <a:spLocks noChangeArrowheads="1"/>
              </p:cNvSpPr>
              <p:nvPr/>
            </p:nvSpPr>
            <p:spPr bwMode="auto">
              <a:xfrm>
                <a:off x="-2" y="-2"/>
                <a:ext cx="5764" cy="1857"/>
              </a:xfrm>
              <a:prstGeom prst="rect">
                <a:avLst/>
              </a:prstGeom>
              <a:noFill/>
              <a:ln w="6350"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52230" name="Picture 5" descr="ioHierarchy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 y="1240"/>
              <a:ext cx="3564"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 name="直接连接符 12"/>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en-US" altLang="zh-CN"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GB" smtClean="0">
                <a:ea typeface="宋体" panose="02010600030101010101" pitchFamily="2" charset="-122"/>
                <a:cs typeface="Times New Roman" panose="02020603050405020304" pitchFamily="18" charset="0"/>
              </a:rPr>
              <a:t>6.2.</a:t>
            </a:r>
            <a:r>
              <a:rPr lang="en-US" altLang="zh-CN" smtClean="0">
                <a:ea typeface="宋体" panose="02010600030101010101" pitchFamily="2" charset="-122"/>
                <a:cs typeface="Times New Roman" panose="02020603050405020304" pitchFamily="18" charset="0"/>
              </a:rPr>
              <a:t>7 </a:t>
            </a:r>
            <a:r>
              <a:rPr lang="zh-CN" altLang="en-US" smtClean="0">
                <a:ea typeface="宋体" panose="02010600030101010101" pitchFamily="2" charset="-122"/>
                <a:cs typeface="Times New Roman" panose="02020603050405020304" pitchFamily="18" charset="0"/>
              </a:rPr>
              <a:t>随机文件读写</a:t>
            </a:r>
          </a:p>
        </p:txBody>
      </p:sp>
      <p:sp>
        <p:nvSpPr>
          <p:cNvPr id="138243" name="内容占位符 2"/>
          <p:cNvSpPr>
            <a:spLocks noGrp="1"/>
          </p:cNvSpPr>
          <p:nvPr>
            <p:ph idx="1"/>
          </p:nvPr>
        </p:nvSpPr>
        <p:spPr/>
        <p:txBody>
          <a:bodyPr/>
          <a:lstStyle/>
          <a:p>
            <a:pPr>
              <a:lnSpc>
                <a:spcPct val="120000"/>
              </a:lnSpc>
            </a:pPr>
            <a:endParaRPr lang="zh-CN" altLang="en-US" smtClean="0">
              <a:ea typeface="楷体_GB2312" pitchFamily="49" charset="-122"/>
            </a:endParaRPr>
          </a:p>
        </p:txBody>
      </p:sp>
      <p:sp>
        <p:nvSpPr>
          <p:cNvPr id="138244" name="Rectangle 3"/>
          <p:cNvSpPr txBox="1">
            <a:spLocks noChangeArrowheads="1"/>
          </p:cNvSpPr>
          <p:nvPr/>
        </p:nvSpPr>
        <p:spPr bwMode="auto">
          <a:xfrm>
            <a:off x="107950" y="44450"/>
            <a:ext cx="8964613" cy="681355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import java.io.*;</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public class </a:t>
            </a:r>
            <a:r>
              <a:rPr lang="en-US" altLang="zh-CN" sz="2000" b="1" dirty="0" err="1">
                <a:latin typeface="Times New Roman" panose="02020603050405020304" pitchFamily="18" charset="0"/>
                <a:cs typeface="Times New Roman" panose="02020603050405020304" pitchFamily="18" charset="0"/>
              </a:rPr>
              <a:t>ReadRandomFile</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随机读取文件内容</a:t>
            </a:r>
            <a:endParaRPr lang="en-US" altLang="zh-CN" sz="2000" b="1" dirty="0">
              <a:solidFill>
                <a:srgbClr val="0000FF"/>
              </a:solidFill>
              <a:latin typeface="Times New Roman" panose="02020603050405020304" pitchFamily="18" charset="0"/>
              <a:cs typeface="Times New Roman" panose="02020603050405020304" pitchFamily="18" charset="0"/>
            </a:endParaRP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public static void </a:t>
            </a:r>
            <a:r>
              <a:rPr lang="en-US" altLang="zh-CN" sz="2000" b="1" dirty="0" err="1">
                <a:latin typeface="Times New Roman" panose="02020603050405020304" pitchFamily="18" charset="0"/>
                <a:cs typeface="Times New Roman" panose="02020603050405020304" pitchFamily="18" charset="0"/>
              </a:rPr>
              <a:t>readFileByRandomAccess</a:t>
            </a:r>
            <a:r>
              <a:rPr lang="en-US" altLang="zh-CN" sz="2000" b="1" dirty="0">
                <a:latin typeface="Times New Roman" panose="02020603050405020304" pitchFamily="18" charset="0"/>
                <a:cs typeface="Times New Roman" panose="02020603050405020304" pitchFamily="18" charset="0"/>
              </a:rPr>
              <a:t>(String </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RandomAccessFile</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randomFile</a:t>
            </a:r>
            <a:r>
              <a:rPr lang="en-US" altLang="zh-CN" sz="2000" b="1" dirty="0">
                <a:latin typeface="Times New Roman" panose="02020603050405020304" pitchFamily="18" charset="0"/>
                <a:cs typeface="Times New Roman" panose="02020603050405020304" pitchFamily="18" charset="0"/>
              </a:rPr>
              <a:t> = null;</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try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随机读取一段文件内容：</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 </a:t>
            </a:r>
            <a:r>
              <a:rPr lang="zh-CN" altLang="en-US" sz="2000" b="1" dirty="0">
                <a:solidFill>
                  <a:srgbClr val="0000FF"/>
                </a:solidFill>
                <a:latin typeface="Times New Roman" panose="02020603050405020304" pitchFamily="18" charset="0"/>
                <a:cs typeface="Times New Roman" panose="02020603050405020304" pitchFamily="18" charset="0"/>
              </a:rPr>
              <a:t>打开一个随机访问文件流，按只读方式</a:t>
            </a:r>
          </a:p>
          <a:p>
            <a:pPr marL="0" lvl="1">
              <a:buClr>
                <a:schemeClr val="accent2"/>
              </a:buClr>
              <a:buSzPct val="70000"/>
            </a:pPr>
            <a:r>
              <a:rPr lang="zh-CN" altLang="en-US"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randomFile</a:t>
            </a:r>
            <a:r>
              <a:rPr lang="en-US" altLang="zh-CN" sz="2000" b="1" dirty="0">
                <a:latin typeface="Times New Roman" panose="02020603050405020304" pitchFamily="18" charset="0"/>
                <a:cs typeface="Times New Roman" panose="02020603050405020304" pitchFamily="18" charset="0"/>
              </a:rPr>
              <a:t> = new </a:t>
            </a:r>
            <a:r>
              <a:rPr lang="en-US" altLang="zh-CN" sz="2000" b="1" dirty="0" err="1">
                <a:latin typeface="Times New Roman" panose="02020603050405020304" pitchFamily="18" charset="0"/>
                <a:cs typeface="Times New Roman" panose="02020603050405020304" pitchFamily="18" charset="0"/>
              </a:rPr>
              <a:t>RandomAccessFile</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fileName</a:t>
            </a:r>
            <a:r>
              <a:rPr lang="en-US" altLang="zh-CN" sz="2000" b="1" dirty="0">
                <a:latin typeface="Times New Roman" panose="02020603050405020304" pitchFamily="18" charset="0"/>
                <a:cs typeface="Times New Roman" panose="02020603050405020304" pitchFamily="18" charset="0"/>
              </a:rPr>
              <a:t>, "r");</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 </a:t>
            </a:r>
            <a:r>
              <a:rPr lang="zh-CN" altLang="en-US" sz="2000" b="1" dirty="0">
                <a:solidFill>
                  <a:srgbClr val="0000FF"/>
                </a:solidFill>
                <a:latin typeface="Times New Roman" panose="02020603050405020304" pitchFamily="18" charset="0"/>
                <a:cs typeface="Times New Roman" panose="02020603050405020304" pitchFamily="18" charset="0"/>
              </a:rPr>
              <a:t>文件长度，字节数</a:t>
            </a:r>
          </a:p>
          <a:p>
            <a:pPr marL="0" lvl="1">
              <a:buClr>
                <a:schemeClr val="accent2"/>
              </a:buClr>
              <a:buSzPct val="70000"/>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long </a:t>
            </a:r>
            <a:r>
              <a:rPr lang="en-US" altLang="zh-CN" sz="2000" b="1" dirty="0" err="1">
                <a:latin typeface="Times New Roman" panose="02020603050405020304" pitchFamily="18" charset="0"/>
                <a:cs typeface="Times New Roman" panose="02020603050405020304" pitchFamily="18" charset="0"/>
              </a:rPr>
              <a:t>fileLength</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randomFile.length</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 </a:t>
            </a:r>
            <a:r>
              <a:rPr lang="zh-CN" altLang="en-US" sz="2000" b="1" dirty="0">
                <a:solidFill>
                  <a:srgbClr val="0000FF"/>
                </a:solidFill>
                <a:latin typeface="Times New Roman" panose="02020603050405020304" pitchFamily="18" charset="0"/>
                <a:cs typeface="Times New Roman" panose="02020603050405020304" pitchFamily="18" charset="0"/>
              </a:rPr>
              <a:t>读文件的起始位置</a:t>
            </a:r>
          </a:p>
          <a:p>
            <a:pPr marL="0" lvl="1">
              <a:buClr>
                <a:schemeClr val="accent2"/>
              </a:buClr>
              <a:buSzPct val="70000"/>
            </a:pPr>
            <a:r>
              <a:rPr lang="zh-CN" altLang="en-US"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beginIndex</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fileLength</a:t>
            </a:r>
            <a:r>
              <a:rPr lang="en-US" altLang="zh-CN" sz="2000" b="1" dirty="0">
                <a:latin typeface="Times New Roman" panose="02020603050405020304" pitchFamily="18" charset="0"/>
                <a:cs typeface="Times New Roman" panose="02020603050405020304" pitchFamily="18" charset="0"/>
              </a:rPr>
              <a:t> &gt; 4) ? 4 : 0;</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 </a:t>
            </a:r>
            <a:r>
              <a:rPr lang="zh-CN" altLang="en-US" sz="2000" b="1" dirty="0">
                <a:solidFill>
                  <a:srgbClr val="0000FF"/>
                </a:solidFill>
                <a:latin typeface="Times New Roman" panose="02020603050405020304" pitchFamily="18" charset="0"/>
                <a:cs typeface="Times New Roman" panose="02020603050405020304" pitchFamily="18" charset="0"/>
              </a:rPr>
              <a:t>将读文件的开始位置移到</a:t>
            </a:r>
            <a:r>
              <a:rPr lang="en-US" altLang="zh-CN" sz="2000" b="1" dirty="0" err="1">
                <a:solidFill>
                  <a:srgbClr val="0000FF"/>
                </a:solidFill>
                <a:latin typeface="Times New Roman" panose="02020603050405020304" pitchFamily="18" charset="0"/>
                <a:cs typeface="Times New Roman" panose="02020603050405020304" pitchFamily="18" charset="0"/>
              </a:rPr>
              <a:t>beginIndex</a:t>
            </a:r>
            <a:r>
              <a:rPr lang="zh-CN" altLang="en-US" sz="2000" b="1" dirty="0">
                <a:solidFill>
                  <a:srgbClr val="0000FF"/>
                </a:solidFill>
                <a:latin typeface="Times New Roman" panose="02020603050405020304" pitchFamily="18" charset="0"/>
                <a:cs typeface="Times New Roman" panose="02020603050405020304" pitchFamily="18" charset="0"/>
              </a:rPr>
              <a:t>位置。</a:t>
            </a:r>
          </a:p>
          <a:p>
            <a:pPr marL="0" lvl="1">
              <a:buClr>
                <a:schemeClr val="accent2"/>
              </a:buClr>
              <a:buSzPct val="70000"/>
            </a:pPr>
            <a:r>
              <a:rPr lang="zh-CN" altLang="en-US"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randomFile.seek</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beginIndex</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byte[] bytes = new byte[10];</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byteread</a:t>
            </a:r>
            <a:r>
              <a:rPr lang="en-US" altLang="zh-CN" sz="2000" b="1" dirty="0">
                <a:latin typeface="Times New Roman" panose="02020603050405020304" pitchFamily="18" charset="0"/>
                <a:cs typeface="Times New Roman" panose="02020603050405020304" pitchFamily="18" charset="0"/>
              </a:rPr>
              <a:t> = 0;</a:t>
            </a:r>
          </a:p>
          <a:p>
            <a:pPr marL="0" lvl="1">
              <a:buClr>
                <a:schemeClr val="accent2"/>
              </a:buClr>
              <a:buSzPct val="70000"/>
            </a:pPr>
            <a:r>
              <a:rPr lang="en-US" altLang="zh-CN" sz="2000" b="1" dirty="0">
                <a:solidFill>
                  <a:srgbClr val="0000FF"/>
                </a:solidFill>
                <a:latin typeface="Times New Roman" panose="02020603050405020304" pitchFamily="18" charset="0"/>
                <a:cs typeface="Times New Roman" panose="02020603050405020304" pitchFamily="18" charset="0"/>
              </a:rPr>
              <a:t>            // </a:t>
            </a:r>
            <a:r>
              <a:rPr lang="zh-CN" altLang="en-US" sz="2000" b="1" dirty="0">
                <a:solidFill>
                  <a:srgbClr val="0000FF"/>
                </a:solidFill>
                <a:latin typeface="Times New Roman" panose="02020603050405020304" pitchFamily="18" charset="0"/>
                <a:cs typeface="Times New Roman" panose="02020603050405020304" pitchFamily="18" charset="0"/>
              </a:rPr>
              <a:t>一次读</a:t>
            </a:r>
            <a:r>
              <a:rPr lang="en-US" altLang="zh-CN" sz="2000" b="1" dirty="0">
                <a:solidFill>
                  <a:srgbClr val="0000FF"/>
                </a:solidFill>
                <a:latin typeface="Times New Roman" panose="02020603050405020304" pitchFamily="18" charset="0"/>
                <a:cs typeface="Times New Roman" panose="02020603050405020304" pitchFamily="18" charset="0"/>
              </a:rPr>
              <a:t>10</a:t>
            </a:r>
            <a:r>
              <a:rPr lang="zh-CN" altLang="en-US" sz="2000" b="1" dirty="0">
                <a:solidFill>
                  <a:srgbClr val="0000FF"/>
                </a:solidFill>
                <a:latin typeface="Times New Roman" panose="02020603050405020304" pitchFamily="18" charset="0"/>
                <a:cs typeface="Times New Roman" panose="02020603050405020304" pitchFamily="18" charset="0"/>
              </a:rPr>
              <a:t>个字节，如果文件内容不足</a:t>
            </a:r>
            <a:r>
              <a:rPr lang="en-US" altLang="zh-CN" sz="2000" b="1" dirty="0">
                <a:solidFill>
                  <a:srgbClr val="0000FF"/>
                </a:solidFill>
                <a:latin typeface="Times New Roman" panose="02020603050405020304" pitchFamily="18" charset="0"/>
                <a:cs typeface="Times New Roman" panose="02020603050405020304" pitchFamily="18" charset="0"/>
              </a:rPr>
              <a:t>10</a:t>
            </a:r>
            <a:r>
              <a:rPr lang="zh-CN" altLang="en-US" sz="2000" b="1" dirty="0">
                <a:solidFill>
                  <a:srgbClr val="0000FF"/>
                </a:solidFill>
                <a:latin typeface="Times New Roman" panose="02020603050405020304" pitchFamily="18" charset="0"/>
                <a:cs typeface="Times New Roman" panose="02020603050405020304" pitchFamily="18" charset="0"/>
              </a:rPr>
              <a:t>个字节，则读剩下的字节。</a:t>
            </a:r>
          </a:p>
          <a:p>
            <a:pPr marL="0" lvl="1">
              <a:buClr>
                <a:schemeClr val="accent2"/>
              </a:buClr>
              <a:buSzPct val="70000"/>
            </a:pPr>
            <a:r>
              <a:rPr lang="zh-CN" altLang="en-US" sz="2000" b="1" dirty="0">
                <a:solidFill>
                  <a:srgbClr val="0000FF"/>
                </a:solidFill>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 </a:t>
            </a:r>
            <a:r>
              <a:rPr lang="zh-CN" altLang="en-US" sz="2000" b="1" dirty="0">
                <a:solidFill>
                  <a:srgbClr val="0000FF"/>
                </a:solidFill>
                <a:latin typeface="Times New Roman" panose="02020603050405020304" pitchFamily="18" charset="0"/>
                <a:cs typeface="Times New Roman" panose="02020603050405020304" pitchFamily="18" charset="0"/>
              </a:rPr>
              <a:t>将一次读取的字节数赋给</a:t>
            </a:r>
            <a:r>
              <a:rPr lang="en-US" altLang="zh-CN" sz="2000" b="1" dirty="0" err="1">
                <a:solidFill>
                  <a:srgbClr val="0000FF"/>
                </a:solidFill>
                <a:latin typeface="Times New Roman" panose="02020603050405020304" pitchFamily="18" charset="0"/>
                <a:cs typeface="Times New Roman" panose="02020603050405020304" pitchFamily="18" charset="0"/>
              </a:rPr>
              <a:t>byteread</a:t>
            </a:r>
            <a:endParaRPr lang="en-US" altLang="zh-CN" sz="2000" b="1" dirty="0">
              <a:solidFill>
                <a:srgbClr val="0000FF"/>
              </a:solidFill>
              <a:latin typeface="Times New Roman" panose="02020603050405020304" pitchFamily="18" charset="0"/>
              <a:cs typeface="Times New Roman" panose="02020603050405020304" pitchFamily="18" charset="0"/>
            </a:endParaRP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while ((</a:t>
            </a:r>
            <a:r>
              <a:rPr lang="en-US" altLang="zh-CN" sz="2000" b="1" dirty="0" err="1">
                <a:latin typeface="Times New Roman" panose="02020603050405020304" pitchFamily="18" charset="0"/>
                <a:cs typeface="Times New Roman" panose="02020603050405020304" pitchFamily="18" charset="0"/>
              </a:rPr>
              <a:t>byteread</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randomFile.read</a:t>
            </a:r>
            <a:r>
              <a:rPr lang="en-US" altLang="zh-CN" sz="2000" b="1" dirty="0">
                <a:latin typeface="Times New Roman" panose="02020603050405020304" pitchFamily="18" charset="0"/>
                <a:cs typeface="Times New Roman" panose="02020603050405020304" pitchFamily="18" charset="0"/>
              </a:rPr>
              <a:t>(bytes)) != -1)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System.out.write</a:t>
            </a:r>
            <a:r>
              <a:rPr lang="en-US" altLang="zh-CN" sz="2000" b="1" dirty="0">
                <a:latin typeface="Times New Roman" panose="02020603050405020304" pitchFamily="18" charset="0"/>
                <a:cs typeface="Times New Roman" panose="02020603050405020304" pitchFamily="18" charset="0"/>
              </a:rPr>
              <a:t>(bytes, 0, </a:t>
            </a:r>
            <a:r>
              <a:rPr lang="en-US" altLang="zh-CN" sz="2000" b="1" dirty="0" err="1">
                <a:latin typeface="Times New Roman" panose="02020603050405020304" pitchFamily="18" charset="0"/>
                <a:cs typeface="Times New Roman" panose="02020603050405020304" pitchFamily="18" charset="0"/>
              </a:rPr>
              <a:t>byteread</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endParaRPr lang="en-US" altLang="zh-C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endParaRPr lang="zh-CN" altLang="en-US" smtClean="0">
              <a:ea typeface="宋体" panose="02010600030101010101" pitchFamily="2" charset="-122"/>
            </a:endParaRPr>
          </a:p>
        </p:txBody>
      </p:sp>
      <p:sp>
        <p:nvSpPr>
          <p:cNvPr id="139267"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139268" name="Rectangle 3"/>
          <p:cNvSpPr txBox="1">
            <a:spLocks noChangeArrowheads="1"/>
          </p:cNvSpPr>
          <p:nvPr/>
        </p:nvSpPr>
        <p:spPr bwMode="auto">
          <a:xfrm>
            <a:off x="107950" y="188913"/>
            <a:ext cx="8964613" cy="6192837"/>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catch (</a:t>
            </a:r>
            <a:r>
              <a:rPr lang="en-US" altLang="zh-CN" sz="2000" b="1" dirty="0" err="1">
                <a:latin typeface="Times New Roman" panose="02020603050405020304" pitchFamily="18" charset="0"/>
                <a:cs typeface="Times New Roman" panose="02020603050405020304" pitchFamily="18" charset="0"/>
              </a:rPr>
              <a:t>IOException</a:t>
            </a:r>
            <a:r>
              <a:rPr lang="en-US" altLang="zh-CN" sz="2000" b="1" dirty="0">
                <a:latin typeface="Times New Roman" panose="02020603050405020304" pitchFamily="18" charset="0"/>
                <a:cs typeface="Times New Roman" panose="02020603050405020304" pitchFamily="18" charset="0"/>
              </a:rPr>
              <a:t> e)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e.printStackTrace</a:t>
            </a:r>
            <a:r>
              <a:rPr lang="en-US" altLang="zh-CN" sz="2000" b="1" dirty="0">
                <a:latin typeface="Times New Roman" panose="02020603050405020304" pitchFamily="18" charset="0"/>
                <a:cs typeface="Times New Roman" panose="02020603050405020304" pitchFamily="18" charset="0"/>
              </a:rPr>
              <a:t>();</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 </a:t>
            </a:r>
            <a:br>
              <a:rPr lang="en-US" altLang="zh-CN" sz="2000" b="1" dirty="0">
                <a:latin typeface="Times New Roman" panose="02020603050405020304" pitchFamily="18" charset="0"/>
                <a:cs typeface="Times New Roman" panose="02020603050405020304" pitchFamily="18" charset="0"/>
              </a:rPr>
            </a:br>
            <a:r>
              <a:rPr lang="en-US" altLang="zh-CN" sz="2000" b="1" dirty="0">
                <a:latin typeface="Times New Roman" panose="02020603050405020304" pitchFamily="18" charset="0"/>
                <a:cs typeface="Times New Roman" panose="02020603050405020304" pitchFamily="18" charset="0"/>
              </a:rPr>
              <a:t>        finally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if (</a:t>
            </a:r>
            <a:r>
              <a:rPr lang="en-US" altLang="zh-CN" sz="2000" b="1" dirty="0" err="1">
                <a:latin typeface="Times New Roman" panose="02020603050405020304" pitchFamily="18" charset="0"/>
                <a:cs typeface="Times New Roman" panose="02020603050405020304" pitchFamily="18" charset="0"/>
              </a:rPr>
              <a:t>randomFile</a:t>
            </a:r>
            <a:r>
              <a:rPr lang="en-US" altLang="zh-CN" sz="2000" b="1" dirty="0">
                <a:latin typeface="Times New Roman" panose="02020603050405020304" pitchFamily="18" charset="0"/>
                <a:cs typeface="Times New Roman" panose="02020603050405020304" pitchFamily="18" charset="0"/>
              </a:rPr>
              <a:t> != null)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try {  </a:t>
            </a:r>
            <a:r>
              <a:rPr lang="en-US" altLang="zh-CN" sz="2000" b="1" dirty="0" err="1">
                <a:latin typeface="Times New Roman" panose="02020603050405020304" pitchFamily="18" charset="0"/>
                <a:cs typeface="Times New Roman" panose="02020603050405020304" pitchFamily="18" charset="0"/>
              </a:rPr>
              <a:t>randomFile.close</a:t>
            </a: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catch (</a:t>
            </a:r>
            <a:r>
              <a:rPr lang="en-US" altLang="zh-CN" sz="2000" b="1" dirty="0" err="1">
                <a:latin typeface="Times New Roman" panose="02020603050405020304" pitchFamily="18" charset="0"/>
                <a:cs typeface="Times New Roman" panose="02020603050405020304" pitchFamily="18" charset="0"/>
              </a:rPr>
              <a:t>IOException</a:t>
            </a:r>
            <a:r>
              <a:rPr lang="en-US" altLang="zh-CN" sz="2000" b="1" dirty="0">
                <a:latin typeface="Times New Roman" panose="02020603050405020304" pitchFamily="18" charset="0"/>
                <a:cs typeface="Times New Roman" panose="02020603050405020304" pitchFamily="18" charset="0"/>
              </a:rPr>
              <a:t> e1) {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(“IO Problems”);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a:latin typeface="Times New Roman" panose="02020603050405020304" pitchFamily="18" charset="0"/>
                <a:cs typeface="Times New Roman" panose="02020603050405020304" pitchFamily="18" charset="0"/>
              </a:rPr>
              <a:t>    }</a:t>
            </a:r>
          </a:p>
          <a:p>
            <a:pPr marL="0" lvl="1">
              <a:buClr>
                <a:schemeClr val="accent2"/>
              </a:buClr>
              <a:buSzPct val="70000"/>
            </a:pPr>
            <a:r>
              <a:rPr lang="en-US" altLang="zh-CN" sz="2000" b="1" dirty="0" smtClean="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lvl="1">
              <a:buClr>
                <a:schemeClr val="accent2"/>
              </a:buClr>
              <a:buSzPct val="70000"/>
            </a:pPr>
            <a:endParaRPr lang="en-US" altLang="zh-CN" sz="2000" b="1" dirty="0">
              <a:latin typeface="Times New Roman" panose="02020603050405020304" pitchFamily="18" charset="0"/>
              <a:cs typeface="Times New Roman" panose="02020603050405020304" pitchFamily="18" charset="0"/>
            </a:endParaRPr>
          </a:p>
          <a:p>
            <a:pPr marL="0" lvl="1">
              <a:buClr>
                <a:schemeClr val="accent2"/>
              </a:buClr>
              <a:buSzPct val="70000"/>
            </a:pPr>
            <a:endParaRPr lang="en-US" altLang="zh-CN" sz="2000" b="1" dirty="0">
              <a:latin typeface="Times New Roman" panose="02020603050405020304" pitchFamily="18" charset="0"/>
              <a:cs typeface="Times New Roman" panose="02020603050405020304" pitchFamily="18" charset="0"/>
            </a:endParaRPr>
          </a:p>
          <a:p>
            <a:pPr marL="0" lvl="1">
              <a:buClr>
                <a:schemeClr val="accent2"/>
              </a:buClr>
              <a:buSzPct val="70000"/>
            </a:pPr>
            <a:endParaRPr lang="en-US" altLang="zh-C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endParaRPr lang="zh-CN" altLang="en-US" smtClean="0">
              <a:ea typeface="宋体" panose="02010600030101010101" pitchFamily="2" charset="-122"/>
            </a:endParaRPr>
          </a:p>
        </p:txBody>
      </p:sp>
      <p:sp>
        <p:nvSpPr>
          <p:cNvPr id="140291" name="内容占位符 2"/>
          <p:cNvSpPr>
            <a:spLocks noGrp="1"/>
          </p:cNvSpPr>
          <p:nvPr>
            <p:ph idx="1"/>
          </p:nvPr>
        </p:nvSpPr>
        <p:spPr/>
        <p:txBody>
          <a:bodyPr/>
          <a:lstStyle/>
          <a:p>
            <a:pPr>
              <a:lnSpc>
                <a:spcPct val="90000"/>
              </a:lnSpc>
            </a:pPr>
            <a:r>
              <a:rPr lang="zh-CN" altLang="en-US" sz="2400" smtClean="0">
                <a:ea typeface="宋体" panose="02010600030101010101" pitchFamily="2" charset="-122"/>
              </a:rPr>
              <a:t>本章内容</a:t>
            </a:r>
          </a:p>
          <a:p>
            <a:pPr lvl="1">
              <a:lnSpc>
                <a:spcPct val="90000"/>
              </a:lnSpc>
            </a:pPr>
            <a:r>
              <a:rPr lang="en-US" altLang="zh-CN" sz="2000" smtClean="0">
                <a:ea typeface="楷体_GB2312" pitchFamily="49" charset="-122"/>
              </a:rPr>
              <a:t>I/O</a:t>
            </a:r>
            <a:r>
              <a:rPr lang="zh-CN" altLang="en-US" sz="2000" smtClean="0">
                <a:ea typeface="楷体_GB2312" pitchFamily="49" charset="-122"/>
              </a:rPr>
              <a:t>流的概念以及分类</a:t>
            </a:r>
          </a:p>
          <a:p>
            <a:pPr lvl="1">
              <a:lnSpc>
                <a:spcPct val="90000"/>
              </a:lnSpc>
            </a:pPr>
            <a:r>
              <a:rPr lang="zh-CN" altLang="en-US" sz="2000" smtClean="0">
                <a:ea typeface="楷体_GB2312" pitchFamily="49" charset="-122"/>
              </a:rPr>
              <a:t>读写文本文件、二进制文件的方法</a:t>
            </a:r>
          </a:p>
          <a:p>
            <a:pPr lvl="1">
              <a:lnSpc>
                <a:spcPct val="90000"/>
              </a:lnSpc>
            </a:pPr>
            <a:r>
              <a:rPr lang="zh-CN" altLang="en-US" sz="2000" smtClean="0">
                <a:ea typeface="楷体_GB2312" pitchFamily="49" charset="-122"/>
              </a:rPr>
              <a:t>处理流的概念及用法</a:t>
            </a:r>
          </a:p>
          <a:p>
            <a:pPr lvl="1">
              <a:lnSpc>
                <a:spcPct val="90000"/>
              </a:lnSpc>
            </a:pPr>
            <a:r>
              <a:rPr lang="en-US" altLang="zh-CN" sz="2000" smtClean="0">
                <a:ea typeface="楷体_GB2312" pitchFamily="49" charset="-122"/>
              </a:rPr>
              <a:t>File</a:t>
            </a:r>
            <a:r>
              <a:rPr lang="zh-CN" altLang="en-US" sz="2000" smtClean="0">
                <a:ea typeface="楷体_GB2312" pitchFamily="49" charset="-122"/>
              </a:rPr>
              <a:t>类</a:t>
            </a:r>
          </a:p>
          <a:p>
            <a:pPr lvl="1">
              <a:lnSpc>
                <a:spcPct val="90000"/>
              </a:lnSpc>
            </a:pPr>
            <a:r>
              <a:rPr lang="zh-CN" altLang="en-US" sz="2000" smtClean="0">
                <a:ea typeface="楷体_GB2312" pitchFamily="49" charset="-122"/>
              </a:rPr>
              <a:t>对象序列化的常用流类及接口</a:t>
            </a:r>
          </a:p>
          <a:p>
            <a:pPr lvl="1">
              <a:lnSpc>
                <a:spcPct val="90000"/>
              </a:lnSpc>
            </a:pPr>
            <a:r>
              <a:rPr lang="zh-CN" altLang="en-US" sz="2000" smtClean="0">
                <a:ea typeface="楷体_GB2312" pitchFamily="49" charset="-122"/>
              </a:rPr>
              <a:t>随机读写文件的流类</a:t>
            </a:r>
          </a:p>
          <a:p>
            <a:pPr>
              <a:lnSpc>
                <a:spcPct val="90000"/>
              </a:lnSpc>
            </a:pPr>
            <a:r>
              <a:rPr lang="zh-CN" altLang="en-US" sz="2400" smtClean="0">
                <a:ea typeface="宋体" panose="02010600030101010101" pitchFamily="2" charset="-122"/>
              </a:rPr>
              <a:t>本章要求</a:t>
            </a:r>
          </a:p>
          <a:p>
            <a:pPr lvl="1">
              <a:lnSpc>
                <a:spcPct val="90000"/>
              </a:lnSpc>
            </a:pPr>
            <a:r>
              <a:rPr lang="zh-CN" altLang="en-US" sz="2000" smtClean="0">
                <a:ea typeface="楷体_GB2312" pitchFamily="49" charset="-122"/>
              </a:rPr>
              <a:t>理解</a:t>
            </a:r>
            <a:r>
              <a:rPr lang="en-US" altLang="zh-CN" sz="2000" smtClean="0">
                <a:ea typeface="楷体_GB2312" pitchFamily="49" charset="-122"/>
              </a:rPr>
              <a:t>I/O</a:t>
            </a:r>
            <a:r>
              <a:rPr lang="zh-CN" altLang="en-US" sz="2000" smtClean="0">
                <a:ea typeface="楷体_GB2312" pitchFamily="49" charset="-122"/>
              </a:rPr>
              <a:t>流的概念，掌握其分类</a:t>
            </a:r>
          </a:p>
          <a:p>
            <a:pPr lvl="1">
              <a:lnSpc>
                <a:spcPct val="90000"/>
              </a:lnSpc>
            </a:pPr>
            <a:r>
              <a:rPr lang="zh-CN" altLang="en-US" sz="2000" smtClean="0">
                <a:ea typeface="楷体_GB2312" pitchFamily="49" charset="-122"/>
              </a:rPr>
              <a:t>掌握文本文件读写、二进制文件读写、处理流类的概念和用法、对象序列化</a:t>
            </a:r>
          </a:p>
          <a:p>
            <a:pPr lvl="1">
              <a:lnSpc>
                <a:spcPct val="90000"/>
              </a:lnSpc>
            </a:pPr>
            <a:r>
              <a:rPr lang="zh-CN" altLang="en-US" sz="2000" smtClean="0">
                <a:ea typeface="楷体_GB2312" pitchFamily="49" charset="-122"/>
              </a:rPr>
              <a:t>掌握</a:t>
            </a:r>
            <a:r>
              <a:rPr lang="en-US" altLang="zh-CN" sz="2000" smtClean="0">
                <a:ea typeface="楷体_GB2312" pitchFamily="49" charset="-122"/>
              </a:rPr>
              <a:t>File</a:t>
            </a:r>
            <a:r>
              <a:rPr lang="zh-CN" altLang="en-US" sz="2000" smtClean="0">
                <a:ea typeface="楷体_GB2312" pitchFamily="49" charset="-122"/>
              </a:rPr>
              <a:t>类、随机读写流类</a:t>
            </a:r>
          </a:p>
          <a:p>
            <a:pPr lvl="1">
              <a:lnSpc>
                <a:spcPct val="90000"/>
              </a:lnSpc>
            </a:pPr>
            <a:r>
              <a:rPr lang="zh-CN" altLang="en-US" sz="2000" smtClean="0">
                <a:ea typeface="楷体_GB2312" pitchFamily="49" charset="-122"/>
              </a:rPr>
              <a:t>遇到</a:t>
            </a:r>
            <a:r>
              <a:rPr lang="en-US" altLang="zh-CN" sz="2000" smtClean="0">
                <a:ea typeface="楷体_GB2312" pitchFamily="49" charset="-122"/>
              </a:rPr>
              <a:t>I/O</a:t>
            </a:r>
            <a:r>
              <a:rPr lang="zh-CN" altLang="en-US" sz="2000" smtClean="0">
                <a:ea typeface="楷体_GB2312" pitchFamily="49" charset="-122"/>
              </a:rPr>
              <a:t>方面的问题，能够自行查阅</a:t>
            </a:r>
            <a:r>
              <a:rPr lang="en-US" altLang="zh-CN" sz="2000" smtClean="0">
                <a:ea typeface="楷体_GB2312" pitchFamily="49" charset="-122"/>
              </a:rPr>
              <a:t>API</a:t>
            </a:r>
            <a:r>
              <a:rPr lang="zh-CN" altLang="en-US" sz="2000" smtClean="0">
                <a:ea typeface="楷体_GB2312" pitchFamily="49" charset="-122"/>
              </a:rPr>
              <a:t>文档解决</a:t>
            </a:r>
            <a:endParaRPr lang="zh-CN" altLang="en-US" b="0" smtClean="0">
              <a:ea typeface="楷体_GB2312" pitchFamily="49"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4886</TotalTime>
  <Words>5959</Words>
  <Application>Microsoft Office PowerPoint</Application>
  <PresentationFormat>全屏显示(4:3)</PresentationFormat>
  <Paragraphs>1021</Paragraphs>
  <Slides>92</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92</vt:i4>
      </vt:variant>
    </vt:vector>
  </HeadingPairs>
  <TitlesOfParts>
    <vt:vector size="104" baseType="lpstr">
      <vt:lpstr>Arial Unicode MS</vt:lpstr>
      <vt:lpstr>黑体</vt:lpstr>
      <vt:lpstr>楷体_GB2312</vt:lpstr>
      <vt:lpstr>宋体</vt:lpstr>
      <vt:lpstr>Arial</vt:lpstr>
      <vt:lpstr>Calibri</vt:lpstr>
      <vt:lpstr>Courier New</vt:lpstr>
      <vt:lpstr>Times New Roman</vt:lpstr>
      <vt:lpstr>Traditional Arabic</vt:lpstr>
      <vt:lpstr>Wingdings</vt:lpstr>
      <vt:lpstr>Network</vt:lpstr>
      <vt:lpstr>1_Network</vt:lpstr>
      <vt:lpstr>第六章 输入/输出流和文件</vt:lpstr>
      <vt:lpstr>6.1 输入/输出流</vt:lpstr>
      <vt:lpstr>6.1.1 I/O流的概念</vt:lpstr>
      <vt:lpstr>6.1.1 I/O流的概念</vt:lpstr>
      <vt:lpstr>6.1.1 I/O流的概念</vt:lpstr>
      <vt:lpstr>6.1.1 I/O流的概念</vt:lpstr>
      <vt:lpstr>6.1.1 I/O流的概念</vt:lpstr>
      <vt:lpstr>6.1.2 预定义的I/O流类概述</vt:lpstr>
      <vt:lpstr>6.1.2 预定义的I/O流类概述</vt:lpstr>
      <vt:lpstr>6.1.2 预定义的I/O流类概述</vt:lpstr>
      <vt:lpstr>6.1.2 预定义的I/O流类概述</vt:lpstr>
      <vt:lpstr>PowerPoint 演示文稿</vt:lpstr>
      <vt:lpstr>6.1.2 预定义的I/O流类概述</vt:lpstr>
      <vt:lpstr>6.1.2 预定义的I/O流类概述</vt:lpstr>
      <vt:lpstr>6.1.2 预定义的I/O流类概述</vt:lpstr>
      <vt:lpstr>6.1.2 预定义的I/O流类概述</vt:lpstr>
      <vt:lpstr>6.1.2 预定义的I/O流类概述</vt:lpstr>
      <vt:lpstr>6.1.2 预定义的I/O流类概述</vt:lpstr>
      <vt:lpstr>6.1.2 预定义的I/O流类概述</vt:lpstr>
      <vt:lpstr>6.1.2 预定义的I/O流类概述</vt:lpstr>
      <vt:lpstr>6.1.2 预定义的I/O流类概述</vt:lpstr>
      <vt:lpstr>6.1.2 预定义的I/O流类概述</vt:lpstr>
      <vt:lpstr>第六章 输入/输出流和文件</vt:lpstr>
      <vt:lpstr>6.2.1 写文本文件 </vt:lpstr>
      <vt:lpstr>6.2.1 写文本文件 </vt:lpstr>
      <vt:lpstr>6.2.1 写文本文件 </vt:lpstr>
      <vt:lpstr>6.2.1 写文本文件 </vt:lpstr>
      <vt:lpstr>6.2.1 写文本文件 </vt:lpstr>
      <vt:lpstr>6.2.1 写文本文件 </vt:lpstr>
      <vt:lpstr>6.2.1 写文本文件 </vt:lpstr>
      <vt:lpstr>6.2.1 写文本文件 </vt:lpstr>
      <vt:lpstr>6.2.1 写文本文件 </vt:lpstr>
      <vt:lpstr>第六章 输入/输出流和文件</vt:lpstr>
      <vt:lpstr>6.2.2 读文本文件 </vt:lpstr>
      <vt:lpstr>6.2.2 读文本文件 </vt:lpstr>
      <vt:lpstr>6.2.2 读文本文件 </vt:lpstr>
      <vt:lpstr>6.2.2 读文本文件 </vt:lpstr>
      <vt:lpstr>6.2.2 读文本文件 </vt:lpstr>
      <vt:lpstr>6.2.2 读文本文件 </vt:lpstr>
      <vt:lpstr>6.2.2 读文本文件 </vt:lpstr>
      <vt:lpstr>PowerPoint 演示文稿</vt:lpstr>
      <vt:lpstr>PowerPoint 演示文稿</vt:lpstr>
      <vt:lpstr>PowerPoint 演示文稿</vt:lpstr>
      <vt:lpstr>PowerPoint 演示文稿</vt:lpstr>
      <vt:lpstr>第六章 输入/输出流和文件</vt:lpstr>
      <vt:lpstr> 6.2.3 写二进制文件</vt:lpstr>
      <vt:lpstr>6.2.3 写二进制文件</vt:lpstr>
      <vt:lpstr>6.2.3 写二进制文件</vt:lpstr>
      <vt:lpstr>6.2.3 写二进制文件</vt:lpstr>
      <vt:lpstr>6.2.3 写二进制文件</vt:lpstr>
      <vt:lpstr>6.2.3 写二进制文件</vt:lpstr>
      <vt:lpstr>6.2.3 写二进制文件</vt:lpstr>
      <vt:lpstr>6.2.3 写二进制文件</vt:lpstr>
      <vt:lpstr>第六章 输入/输出流和文件</vt:lpstr>
      <vt:lpstr>6.2.4 读二进制文件 </vt:lpstr>
      <vt:lpstr>6.2.4 读二进制文件 </vt:lpstr>
      <vt:lpstr>6.2.4 读二进制文件 </vt:lpstr>
      <vt:lpstr>6.2.4 读二进制文件 </vt:lpstr>
      <vt:lpstr>6.2.4 读二进制文件 </vt:lpstr>
      <vt:lpstr>6.2.4 读二进制文件 </vt:lpstr>
      <vt:lpstr>6.2.4 读二进制文件 </vt:lpstr>
      <vt:lpstr>PowerPoint 演示文稿</vt:lpstr>
      <vt:lpstr>6.2.4 读二进制文件 </vt:lpstr>
      <vt:lpstr>6.2.4 读二进制文件 </vt:lpstr>
      <vt:lpstr>PowerPoint 演示文稿</vt:lpstr>
      <vt:lpstr>第六章 输入/输出流和文件</vt:lpstr>
      <vt:lpstr>6.2.5 File类</vt:lpstr>
      <vt:lpstr>PowerPoint 演示文稿</vt:lpstr>
      <vt:lpstr>6.2.5 File类</vt:lpstr>
      <vt:lpstr>6.2.5 File类</vt:lpstr>
      <vt:lpstr>6.2.5 File类</vt:lpstr>
      <vt:lpstr>6.2.5 File类--改进的文件复制程序</vt:lpstr>
      <vt:lpstr>PowerPoint 演示文稿</vt:lpstr>
      <vt:lpstr>第六章 输入/输出流和文件</vt:lpstr>
      <vt:lpstr>6.2.6 对象序列化（串行化）</vt:lpstr>
      <vt:lpstr>6.2.6对象序列化</vt:lpstr>
      <vt:lpstr>6.2.6对象序列化</vt:lpstr>
      <vt:lpstr>6.2.6 对象序列化</vt:lpstr>
      <vt:lpstr>6.2.6 对象序列化</vt:lpstr>
      <vt:lpstr>6.2.6 对象序列化</vt:lpstr>
      <vt:lpstr>6.2.6 对象序列化</vt:lpstr>
      <vt:lpstr>6.2.6 对象序列化</vt:lpstr>
      <vt:lpstr>PowerPoint 演示文稿</vt:lpstr>
      <vt:lpstr>6.2.6 对象序列化</vt:lpstr>
      <vt:lpstr>PowerPoint 演示文稿</vt:lpstr>
      <vt:lpstr>第六章 输入/输出流和文件</vt:lpstr>
      <vt:lpstr>6.2.7 随机文件读写</vt:lpstr>
      <vt:lpstr>6.2.7 随机文件读写</vt:lpstr>
      <vt:lpstr>6.2.7 随机文件读写</vt:lpstr>
      <vt:lpstr>§ 6.2.7 随机文件读写</vt:lpstr>
      <vt:lpstr>PowerPoint 演示文稿</vt:lpstr>
      <vt:lpstr>PowerPoint 演示文稿</vt:lpstr>
    </vt:vector>
  </TitlesOfParts>
  <Company>HHU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Java面向对象程序设计</dc:title>
  <dc:creator>Yingchi Mao</dc:creator>
  <cp:lastModifiedBy>Mao Yingchi</cp:lastModifiedBy>
  <cp:revision>278</cp:revision>
  <dcterms:created xsi:type="dcterms:W3CDTF">2012-10-29T00:47:36Z</dcterms:created>
  <dcterms:modified xsi:type="dcterms:W3CDTF">2015-05-13T07:35:31Z</dcterms:modified>
</cp:coreProperties>
</file>