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57" r:id="rId2"/>
    <p:sldId id="258" r:id="rId3"/>
    <p:sldId id="262" r:id="rId4"/>
    <p:sldId id="264" r:id="rId5"/>
    <p:sldId id="263" r:id="rId6"/>
    <p:sldId id="265" r:id="rId7"/>
    <p:sldId id="266" r:id="rId8"/>
    <p:sldId id="267" r:id="rId9"/>
    <p:sldId id="268" r:id="rId10"/>
    <p:sldId id="269" r:id="rId11"/>
    <p:sldId id="270" r:id="rId12"/>
    <p:sldId id="271" r:id="rId13"/>
    <p:sldId id="259" r:id="rId14"/>
    <p:sldId id="272" r:id="rId15"/>
    <p:sldId id="273" r:id="rId16"/>
    <p:sldId id="274" r:id="rId17"/>
    <p:sldId id="275" r:id="rId18"/>
    <p:sldId id="276" r:id="rId19"/>
    <p:sldId id="277" r:id="rId20"/>
    <p:sldId id="278" r:id="rId21"/>
    <p:sldId id="279" r:id="rId22"/>
    <p:sldId id="280" r:id="rId23"/>
    <p:sldId id="281" r:id="rId24"/>
    <p:sldId id="282" r:id="rId25"/>
    <p:sldId id="260" r:id="rId26"/>
    <p:sldId id="283" r:id="rId27"/>
    <p:sldId id="284" r:id="rId28"/>
    <p:sldId id="313" r:id="rId29"/>
    <p:sldId id="285" r:id="rId30"/>
    <p:sldId id="286" r:id="rId31"/>
    <p:sldId id="288" r:id="rId32"/>
    <p:sldId id="287" r:id="rId33"/>
    <p:sldId id="289" r:id="rId34"/>
    <p:sldId id="290" r:id="rId35"/>
    <p:sldId id="292" r:id="rId36"/>
    <p:sldId id="291" r:id="rId37"/>
    <p:sldId id="293" r:id="rId38"/>
    <p:sldId id="294" r:id="rId39"/>
    <p:sldId id="295" r:id="rId40"/>
    <p:sldId id="311" r:id="rId41"/>
    <p:sldId id="312" r:id="rId42"/>
    <p:sldId id="296" r:id="rId43"/>
    <p:sldId id="261" r:id="rId44"/>
    <p:sldId id="297" r:id="rId45"/>
    <p:sldId id="298" r:id="rId46"/>
    <p:sldId id="299" r:id="rId47"/>
    <p:sldId id="300" r:id="rId48"/>
    <p:sldId id="301" r:id="rId49"/>
    <p:sldId id="302" r:id="rId50"/>
    <p:sldId id="306" r:id="rId51"/>
    <p:sldId id="307" r:id="rId52"/>
    <p:sldId id="308" r:id="rId53"/>
    <p:sldId id="309" r:id="rId54"/>
    <p:sldId id="310" r:id="rId55"/>
    <p:sldId id="305" r:id="rId56"/>
    <p:sldId id="304"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4C22"/>
    <a:srgbClr val="C3370B"/>
    <a:srgbClr val="AD2025"/>
    <a:srgbClr val="D6898D"/>
    <a:srgbClr val="2D2F45"/>
    <a:srgbClr val="EA93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14" autoAdjust="0"/>
    <p:restoredTop sz="91506"/>
  </p:normalViewPr>
  <p:slideViewPr>
    <p:cSldViewPr snapToGrid="0">
      <p:cViewPr varScale="1">
        <p:scale>
          <a:sx n="78" d="100"/>
          <a:sy n="78" d="100"/>
        </p:scale>
        <p:origin x="-146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D4C705-7D1D-4CE9-A414-4E092CC53424}" type="doc">
      <dgm:prSet loTypeId="urn:microsoft.com/office/officeart/2005/8/layout/vList3" loCatId="list" qsTypeId="urn:microsoft.com/office/officeart/2005/8/quickstyle/simple1" qsCatId="simple" csTypeId="urn:microsoft.com/office/officeart/2005/8/colors/accent1_2" csCatId="accent1" phldr="1"/>
      <dgm:spPr/>
    </dgm:pt>
    <dgm:pt modelId="{5D78F3A8-DA6E-0F4D-8B1D-C2612AE3666D}">
      <dgm:prSet phldrT="[文本]" custT="1"/>
      <dgm:spPr/>
      <dgm:t>
        <a:bodyPr/>
        <a:lstStyle/>
        <a:p>
          <a:pPr algn="l"/>
          <a:r>
            <a:rPr lang="zh-CN" altLang="en-US" sz="2000" b="0" dirty="0" smtClean="0">
              <a:latin typeface="黑体" panose="02010609060101010101" pitchFamily="49" charset="-122"/>
              <a:ea typeface="黑体" panose="02010609060101010101" pitchFamily="49" charset="-122"/>
            </a:rPr>
            <a:t>死锁产生</a:t>
          </a:r>
          <a:endParaRPr lang="zh-CN" altLang="en-US" sz="2000" b="0" dirty="0">
            <a:latin typeface="黑体" panose="02010609060101010101" pitchFamily="49" charset="-122"/>
            <a:ea typeface="黑体" panose="02010609060101010101" pitchFamily="49" charset="-122"/>
          </a:endParaRPr>
        </a:p>
      </dgm:t>
    </dgm:pt>
    <dgm:pt modelId="{90531E8B-A615-494F-9146-DFA12EC4DEC8}" type="parTrans" cxnId="{EED83480-8898-744A-B942-54A1ECE52830}">
      <dgm:prSet/>
      <dgm:spPr/>
      <dgm:t>
        <a:bodyPr/>
        <a:lstStyle/>
        <a:p>
          <a:endParaRPr lang="en-US" sz="1600"/>
        </a:p>
      </dgm:t>
    </dgm:pt>
    <dgm:pt modelId="{1E6C6A40-3429-4944-8938-16FEE8496FE2}" type="sibTrans" cxnId="{EED83480-8898-744A-B942-54A1ECE52830}">
      <dgm:prSet/>
      <dgm:spPr/>
      <dgm:t>
        <a:bodyPr/>
        <a:lstStyle/>
        <a:p>
          <a:endParaRPr lang="en-US" sz="1600"/>
        </a:p>
      </dgm:t>
    </dgm:pt>
    <dgm:pt modelId="{EFE61E0E-3E12-C040-9EEB-64A02A535513}">
      <dgm:prSet phldrT="[文本]" custT="1"/>
      <dgm:spPr/>
      <dgm:t>
        <a:bodyPr/>
        <a:lstStyle/>
        <a:p>
          <a:pPr algn="l"/>
          <a:r>
            <a:rPr lang="zh-CN" altLang="en-US" sz="2000" b="0" dirty="0" smtClean="0">
              <a:latin typeface="黑体" panose="02010609060101010101" pitchFamily="49" charset="-122"/>
              <a:ea typeface="黑体" panose="02010609060101010101" pitchFamily="49" charset="-122"/>
            </a:rPr>
            <a:t>死锁防止</a:t>
          </a:r>
          <a:endParaRPr lang="zh-CN" altLang="en-US" sz="2000" b="0" dirty="0">
            <a:latin typeface="黑体" panose="02010609060101010101" pitchFamily="49" charset="-122"/>
            <a:ea typeface="黑体" panose="02010609060101010101" pitchFamily="49" charset="-122"/>
          </a:endParaRPr>
        </a:p>
      </dgm:t>
    </dgm:pt>
    <dgm:pt modelId="{155A5DEC-AEEF-CF44-BA3A-3FC4813A38AC}" type="parTrans" cxnId="{74550762-F438-CD41-A297-7D6A6D5431E5}">
      <dgm:prSet/>
      <dgm:spPr/>
      <dgm:t>
        <a:bodyPr/>
        <a:lstStyle/>
        <a:p>
          <a:endParaRPr lang="en-US" sz="1600"/>
        </a:p>
      </dgm:t>
    </dgm:pt>
    <dgm:pt modelId="{31AD18DC-3837-D347-B7A6-DAD3D4D2CFE8}" type="sibTrans" cxnId="{74550762-F438-CD41-A297-7D6A6D5431E5}">
      <dgm:prSet/>
      <dgm:spPr/>
      <dgm:t>
        <a:bodyPr/>
        <a:lstStyle/>
        <a:p>
          <a:endParaRPr lang="en-US" sz="1600"/>
        </a:p>
      </dgm:t>
    </dgm:pt>
    <dgm:pt modelId="{2D7D0C2C-9A96-554D-AF1A-B2400DC60561}">
      <dgm:prSet phldrT="[文本]" custT="1"/>
      <dgm:spPr/>
      <dgm:t>
        <a:bodyPr/>
        <a:lstStyle/>
        <a:p>
          <a:pPr algn="l"/>
          <a:r>
            <a:rPr lang="zh-CN" altLang="en-US" sz="2000" b="0" dirty="0" smtClean="0">
              <a:latin typeface="黑体" panose="02010609060101010101" pitchFamily="49" charset="-122"/>
              <a:ea typeface="黑体" panose="02010609060101010101" pitchFamily="49" charset="-122"/>
            </a:rPr>
            <a:t>死锁避免 </a:t>
          </a:r>
          <a:endParaRPr lang="zh-CN" altLang="en-US" sz="2000" b="0" dirty="0">
            <a:latin typeface="黑体" panose="02010609060101010101" pitchFamily="49" charset="-122"/>
            <a:ea typeface="黑体" panose="02010609060101010101" pitchFamily="49" charset="-122"/>
          </a:endParaRPr>
        </a:p>
      </dgm:t>
    </dgm:pt>
    <dgm:pt modelId="{A72CA26E-37CD-1444-BAF5-1CC722A4E6E0}" type="parTrans" cxnId="{582659C7-4B7E-5649-82FE-A50F41357AE5}">
      <dgm:prSet/>
      <dgm:spPr/>
      <dgm:t>
        <a:bodyPr/>
        <a:lstStyle/>
        <a:p>
          <a:endParaRPr lang="en-US" sz="1600"/>
        </a:p>
      </dgm:t>
    </dgm:pt>
    <dgm:pt modelId="{14F40165-E9EA-B64A-B339-865BFF70A303}" type="sibTrans" cxnId="{582659C7-4B7E-5649-82FE-A50F41357AE5}">
      <dgm:prSet/>
      <dgm:spPr/>
      <dgm:t>
        <a:bodyPr/>
        <a:lstStyle/>
        <a:p>
          <a:endParaRPr lang="en-US" sz="1600"/>
        </a:p>
      </dgm:t>
    </dgm:pt>
    <dgm:pt modelId="{51DE0747-B0AB-4138-92F9-FA2DB109BE34}">
      <dgm:prSet phldrT="[文本]" custT="1"/>
      <dgm:spPr/>
      <dgm:t>
        <a:bodyPr/>
        <a:lstStyle/>
        <a:p>
          <a:pPr algn="l"/>
          <a:r>
            <a:rPr lang="zh-CN" altLang="en-US" sz="2000" b="0" dirty="0" smtClean="0">
              <a:latin typeface="黑体" panose="02010609060101010101" pitchFamily="49" charset="-122"/>
              <a:ea typeface="黑体" panose="02010609060101010101" pitchFamily="49" charset="-122"/>
            </a:rPr>
            <a:t>死锁的检测和解除</a:t>
          </a:r>
          <a:endParaRPr lang="zh-CN" altLang="en-US" sz="2000" b="0" dirty="0">
            <a:latin typeface="黑体" panose="02010609060101010101" pitchFamily="49" charset="-122"/>
            <a:ea typeface="黑体" panose="02010609060101010101" pitchFamily="49" charset="-122"/>
          </a:endParaRPr>
        </a:p>
      </dgm:t>
    </dgm:pt>
    <dgm:pt modelId="{BB70D6EE-B2D4-4CDC-8909-8D38B9A2A52A}" type="parTrans" cxnId="{8D68FF66-D7AC-43C8-A334-9A76BB05B961}">
      <dgm:prSet/>
      <dgm:spPr/>
      <dgm:t>
        <a:bodyPr/>
        <a:lstStyle/>
        <a:p>
          <a:endParaRPr lang="zh-CN" altLang="en-US"/>
        </a:p>
      </dgm:t>
    </dgm:pt>
    <dgm:pt modelId="{7DEE952F-0CB5-43F4-BFB5-56611CA94E3D}" type="sibTrans" cxnId="{8D68FF66-D7AC-43C8-A334-9A76BB05B961}">
      <dgm:prSet/>
      <dgm:spPr/>
      <dgm:t>
        <a:bodyPr/>
        <a:lstStyle/>
        <a:p>
          <a:endParaRPr lang="zh-CN" altLang="en-US"/>
        </a:p>
      </dgm:t>
    </dgm:pt>
    <dgm:pt modelId="{D795C30C-DBFB-4251-8630-C82FA380FFBF}" type="pres">
      <dgm:prSet presAssocID="{74D4C705-7D1D-4CE9-A414-4E092CC53424}" presName="linearFlow" presStyleCnt="0">
        <dgm:presLayoutVars>
          <dgm:dir/>
          <dgm:resizeHandles val="exact"/>
        </dgm:presLayoutVars>
      </dgm:prSet>
      <dgm:spPr/>
    </dgm:pt>
    <dgm:pt modelId="{F055D5DE-11DB-294C-9587-A930ED47B613}" type="pres">
      <dgm:prSet presAssocID="{5D78F3A8-DA6E-0F4D-8B1D-C2612AE3666D}" presName="composite" presStyleCnt="0"/>
      <dgm:spPr/>
    </dgm:pt>
    <dgm:pt modelId="{7DCCF5B3-A0FC-0747-B883-C116E3F2B5C0}" type="pres">
      <dgm:prSet presAssocID="{5D78F3A8-DA6E-0F4D-8B1D-C2612AE3666D}" presName="imgShp" presStyleLbl="fgImgPlace1" presStyleIdx="0" presStyleCnt="4"/>
      <dgm:spPr/>
    </dgm:pt>
    <dgm:pt modelId="{52D7A7DB-7FBD-D642-A218-EAC1FE363477}" type="pres">
      <dgm:prSet presAssocID="{5D78F3A8-DA6E-0F4D-8B1D-C2612AE3666D}" presName="txShp" presStyleLbl="node1" presStyleIdx="0" presStyleCnt="4">
        <dgm:presLayoutVars>
          <dgm:bulletEnabled val="1"/>
        </dgm:presLayoutVars>
      </dgm:prSet>
      <dgm:spPr/>
      <dgm:t>
        <a:bodyPr/>
        <a:lstStyle/>
        <a:p>
          <a:endParaRPr lang="en-US"/>
        </a:p>
      </dgm:t>
    </dgm:pt>
    <dgm:pt modelId="{80DA2206-748F-0C49-83D4-5ADDF72AD1DC}" type="pres">
      <dgm:prSet presAssocID="{1E6C6A40-3429-4944-8938-16FEE8496FE2}" presName="spacing" presStyleCnt="0"/>
      <dgm:spPr/>
    </dgm:pt>
    <dgm:pt modelId="{FF55DA86-9D83-1946-B182-967CDCF53B02}" type="pres">
      <dgm:prSet presAssocID="{EFE61E0E-3E12-C040-9EEB-64A02A535513}" presName="composite" presStyleCnt="0"/>
      <dgm:spPr/>
    </dgm:pt>
    <dgm:pt modelId="{6B6E953F-1B7F-AC44-A66A-87363C3E9799}" type="pres">
      <dgm:prSet presAssocID="{EFE61E0E-3E12-C040-9EEB-64A02A535513}" presName="imgShp" presStyleLbl="fgImgPlace1" presStyleIdx="1" presStyleCnt="4"/>
      <dgm:spPr/>
    </dgm:pt>
    <dgm:pt modelId="{D6A41CD5-88E9-414B-9A45-1912A1F8D9EE}" type="pres">
      <dgm:prSet presAssocID="{EFE61E0E-3E12-C040-9EEB-64A02A535513}" presName="txShp" presStyleLbl="node1" presStyleIdx="1" presStyleCnt="4">
        <dgm:presLayoutVars>
          <dgm:bulletEnabled val="1"/>
        </dgm:presLayoutVars>
      </dgm:prSet>
      <dgm:spPr/>
      <dgm:t>
        <a:bodyPr/>
        <a:lstStyle/>
        <a:p>
          <a:endParaRPr lang="en-US"/>
        </a:p>
      </dgm:t>
    </dgm:pt>
    <dgm:pt modelId="{AB6D5846-F641-1D4E-9C8C-18A92982D229}" type="pres">
      <dgm:prSet presAssocID="{31AD18DC-3837-D347-B7A6-DAD3D4D2CFE8}" presName="spacing" presStyleCnt="0"/>
      <dgm:spPr/>
    </dgm:pt>
    <dgm:pt modelId="{6E93A2A9-8061-914F-9E31-4C9A7FF93017}" type="pres">
      <dgm:prSet presAssocID="{2D7D0C2C-9A96-554D-AF1A-B2400DC60561}" presName="composite" presStyleCnt="0"/>
      <dgm:spPr/>
    </dgm:pt>
    <dgm:pt modelId="{8A95C36A-1333-E648-8131-CC796BD7C94B}" type="pres">
      <dgm:prSet presAssocID="{2D7D0C2C-9A96-554D-AF1A-B2400DC60561}" presName="imgShp" presStyleLbl="fgImgPlace1" presStyleIdx="2" presStyleCnt="4"/>
      <dgm:spPr/>
    </dgm:pt>
    <dgm:pt modelId="{6B1C931D-B785-1E44-9BB4-8412D9CCDCE5}" type="pres">
      <dgm:prSet presAssocID="{2D7D0C2C-9A96-554D-AF1A-B2400DC60561}" presName="txShp" presStyleLbl="node1" presStyleIdx="2" presStyleCnt="4">
        <dgm:presLayoutVars>
          <dgm:bulletEnabled val="1"/>
        </dgm:presLayoutVars>
      </dgm:prSet>
      <dgm:spPr/>
      <dgm:t>
        <a:bodyPr/>
        <a:lstStyle/>
        <a:p>
          <a:endParaRPr lang="en-US"/>
        </a:p>
      </dgm:t>
    </dgm:pt>
    <dgm:pt modelId="{0E374512-EFE0-4E9F-9DC7-754113747EFE}" type="pres">
      <dgm:prSet presAssocID="{14F40165-E9EA-B64A-B339-865BFF70A303}" presName="spacing" presStyleCnt="0"/>
      <dgm:spPr/>
    </dgm:pt>
    <dgm:pt modelId="{23E62FE1-D6C2-4E5B-8D33-6D0469A3FB99}" type="pres">
      <dgm:prSet presAssocID="{51DE0747-B0AB-4138-92F9-FA2DB109BE34}" presName="composite" presStyleCnt="0"/>
      <dgm:spPr/>
    </dgm:pt>
    <dgm:pt modelId="{51244EE3-7BD1-45A1-B9EF-9B5E0D802CBB}" type="pres">
      <dgm:prSet presAssocID="{51DE0747-B0AB-4138-92F9-FA2DB109BE34}" presName="imgShp" presStyleLbl="fgImgPlace1" presStyleIdx="3" presStyleCnt="4"/>
      <dgm:spPr/>
    </dgm:pt>
    <dgm:pt modelId="{8114D0CE-D42D-4C06-B883-926DB28EE5CC}" type="pres">
      <dgm:prSet presAssocID="{51DE0747-B0AB-4138-92F9-FA2DB109BE34}" presName="txShp" presStyleLbl="node1" presStyleIdx="3" presStyleCnt="4">
        <dgm:presLayoutVars>
          <dgm:bulletEnabled val="1"/>
        </dgm:presLayoutVars>
      </dgm:prSet>
      <dgm:spPr/>
      <dgm:t>
        <a:bodyPr/>
        <a:lstStyle/>
        <a:p>
          <a:endParaRPr lang="zh-CN" altLang="en-US"/>
        </a:p>
      </dgm:t>
    </dgm:pt>
  </dgm:ptLst>
  <dgm:cxnLst>
    <dgm:cxn modelId="{FBBA5850-9771-F848-AD05-E71C4228DFDA}" type="presOf" srcId="{EFE61E0E-3E12-C040-9EEB-64A02A535513}" destId="{D6A41CD5-88E9-414B-9A45-1912A1F8D9EE}" srcOrd="0" destOrd="0" presId="urn:microsoft.com/office/officeart/2005/8/layout/vList3"/>
    <dgm:cxn modelId="{13ED1B0C-E6B0-1D4F-8933-B88AA7BEA97F}" type="presOf" srcId="{74D4C705-7D1D-4CE9-A414-4E092CC53424}" destId="{D795C30C-DBFB-4251-8630-C82FA380FFBF}" srcOrd="0" destOrd="0" presId="urn:microsoft.com/office/officeart/2005/8/layout/vList3"/>
    <dgm:cxn modelId="{8D68FF66-D7AC-43C8-A334-9A76BB05B961}" srcId="{74D4C705-7D1D-4CE9-A414-4E092CC53424}" destId="{51DE0747-B0AB-4138-92F9-FA2DB109BE34}" srcOrd="3" destOrd="0" parTransId="{BB70D6EE-B2D4-4CDC-8909-8D38B9A2A52A}" sibTransId="{7DEE952F-0CB5-43F4-BFB5-56611CA94E3D}"/>
    <dgm:cxn modelId="{74550762-F438-CD41-A297-7D6A6D5431E5}" srcId="{74D4C705-7D1D-4CE9-A414-4E092CC53424}" destId="{EFE61E0E-3E12-C040-9EEB-64A02A535513}" srcOrd="1" destOrd="0" parTransId="{155A5DEC-AEEF-CF44-BA3A-3FC4813A38AC}" sibTransId="{31AD18DC-3837-D347-B7A6-DAD3D4D2CFE8}"/>
    <dgm:cxn modelId="{156AE163-3970-3244-A79A-A0881D83E159}" type="presOf" srcId="{5D78F3A8-DA6E-0F4D-8B1D-C2612AE3666D}" destId="{52D7A7DB-7FBD-D642-A218-EAC1FE363477}" srcOrd="0" destOrd="0" presId="urn:microsoft.com/office/officeart/2005/8/layout/vList3"/>
    <dgm:cxn modelId="{C33BADAF-512C-4C59-87DD-37500B02DE05}" type="presOf" srcId="{51DE0747-B0AB-4138-92F9-FA2DB109BE34}" destId="{8114D0CE-D42D-4C06-B883-926DB28EE5CC}" srcOrd="0" destOrd="0" presId="urn:microsoft.com/office/officeart/2005/8/layout/vList3"/>
    <dgm:cxn modelId="{44AC54E5-C9D3-A74D-BF00-55EAE9DC92AC}" type="presOf" srcId="{2D7D0C2C-9A96-554D-AF1A-B2400DC60561}" destId="{6B1C931D-B785-1E44-9BB4-8412D9CCDCE5}" srcOrd="0" destOrd="0" presId="urn:microsoft.com/office/officeart/2005/8/layout/vList3"/>
    <dgm:cxn modelId="{EED83480-8898-744A-B942-54A1ECE52830}" srcId="{74D4C705-7D1D-4CE9-A414-4E092CC53424}" destId="{5D78F3A8-DA6E-0F4D-8B1D-C2612AE3666D}" srcOrd="0" destOrd="0" parTransId="{90531E8B-A615-494F-9146-DFA12EC4DEC8}" sibTransId="{1E6C6A40-3429-4944-8938-16FEE8496FE2}"/>
    <dgm:cxn modelId="{582659C7-4B7E-5649-82FE-A50F41357AE5}" srcId="{74D4C705-7D1D-4CE9-A414-4E092CC53424}" destId="{2D7D0C2C-9A96-554D-AF1A-B2400DC60561}" srcOrd="2" destOrd="0" parTransId="{A72CA26E-37CD-1444-BAF5-1CC722A4E6E0}" sibTransId="{14F40165-E9EA-B64A-B339-865BFF70A303}"/>
    <dgm:cxn modelId="{6731377F-3594-D444-9532-007565CDC722}" type="presParOf" srcId="{D795C30C-DBFB-4251-8630-C82FA380FFBF}" destId="{F055D5DE-11DB-294C-9587-A930ED47B613}" srcOrd="0" destOrd="0" presId="urn:microsoft.com/office/officeart/2005/8/layout/vList3"/>
    <dgm:cxn modelId="{BDAB6960-B6A1-B241-84A0-22CCB819288C}" type="presParOf" srcId="{F055D5DE-11DB-294C-9587-A930ED47B613}" destId="{7DCCF5B3-A0FC-0747-B883-C116E3F2B5C0}" srcOrd="0" destOrd="0" presId="urn:microsoft.com/office/officeart/2005/8/layout/vList3"/>
    <dgm:cxn modelId="{CFAAA541-989D-4F4B-B8A4-874EE19DDD98}" type="presParOf" srcId="{F055D5DE-11DB-294C-9587-A930ED47B613}" destId="{52D7A7DB-7FBD-D642-A218-EAC1FE363477}" srcOrd="1" destOrd="0" presId="urn:microsoft.com/office/officeart/2005/8/layout/vList3"/>
    <dgm:cxn modelId="{33AAD1A2-0390-4249-B692-A627F21B8904}" type="presParOf" srcId="{D795C30C-DBFB-4251-8630-C82FA380FFBF}" destId="{80DA2206-748F-0C49-83D4-5ADDF72AD1DC}" srcOrd="1" destOrd="0" presId="urn:microsoft.com/office/officeart/2005/8/layout/vList3"/>
    <dgm:cxn modelId="{B711BAF1-19D3-AF40-8EEA-7E6A0090A8EA}" type="presParOf" srcId="{D795C30C-DBFB-4251-8630-C82FA380FFBF}" destId="{FF55DA86-9D83-1946-B182-967CDCF53B02}" srcOrd="2" destOrd="0" presId="urn:microsoft.com/office/officeart/2005/8/layout/vList3"/>
    <dgm:cxn modelId="{E3D63994-9AF1-9B41-8985-C6BB1A942485}" type="presParOf" srcId="{FF55DA86-9D83-1946-B182-967CDCF53B02}" destId="{6B6E953F-1B7F-AC44-A66A-87363C3E9799}" srcOrd="0" destOrd="0" presId="urn:microsoft.com/office/officeart/2005/8/layout/vList3"/>
    <dgm:cxn modelId="{0EBD4D45-D36E-1846-B916-5DC0D12DDD4A}" type="presParOf" srcId="{FF55DA86-9D83-1946-B182-967CDCF53B02}" destId="{D6A41CD5-88E9-414B-9A45-1912A1F8D9EE}" srcOrd="1" destOrd="0" presId="urn:microsoft.com/office/officeart/2005/8/layout/vList3"/>
    <dgm:cxn modelId="{5289B553-D022-FF40-AFB7-CD8ED4EB6328}" type="presParOf" srcId="{D795C30C-DBFB-4251-8630-C82FA380FFBF}" destId="{AB6D5846-F641-1D4E-9C8C-18A92982D229}" srcOrd="3" destOrd="0" presId="urn:microsoft.com/office/officeart/2005/8/layout/vList3"/>
    <dgm:cxn modelId="{4DE23E25-0938-F047-BF02-5ED8800818FC}" type="presParOf" srcId="{D795C30C-DBFB-4251-8630-C82FA380FFBF}" destId="{6E93A2A9-8061-914F-9E31-4C9A7FF93017}" srcOrd="4" destOrd="0" presId="urn:microsoft.com/office/officeart/2005/8/layout/vList3"/>
    <dgm:cxn modelId="{03043DD4-41DE-9B40-830E-150CA52B1BCF}" type="presParOf" srcId="{6E93A2A9-8061-914F-9E31-4C9A7FF93017}" destId="{8A95C36A-1333-E648-8131-CC796BD7C94B}" srcOrd="0" destOrd="0" presId="urn:microsoft.com/office/officeart/2005/8/layout/vList3"/>
    <dgm:cxn modelId="{227674ED-4A8A-3E48-9769-C64D91C0018C}" type="presParOf" srcId="{6E93A2A9-8061-914F-9E31-4C9A7FF93017}" destId="{6B1C931D-B785-1E44-9BB4-8412D9CCDCE5}" srcOrd="1" destOrd="0" presId="urn:microsoft.com/office/officeart/2005/8/layout/vList3"/>
    <dgm:cxn modelId="{65F0A9C6-8897-4D79-8217-3608205C9BBA}" type="presParOf" srcId="{D795C30C-DBFB-4251-8630-C82FA380FFBF}" destId="{0E374512-EFE0-4E9F-9DC7-754113747EFE}" srcOrd="5" destOrd="0" presId="urn:microsoft.com/office/officeart/2005/8/layout/vList3"/>
    <dgm:cxn modelId="{8A1DAEE6-B45B-4DE6-8B04-61E98CC7F057}" type="presParOf" srcId="{D795C30C-DBFB-4251-8630-C82FA380FFBF}" destId="{23E62FE1-D6C2-4E5B-8D33-6D0469A3FB99}" srcOrd="6" destOrd="0" presId="urn:microsoft.com/office/officeart/2005/8/layout/vList3"/>
    <dgm:cxn modelId="{366BBF40-AB82-4A8C-A1DA-B4F581808165}" type="presParOf" srcId="{23E62FE1-D6C2-4E5B-8D33-6D0469A3FB99}" destId="{51244EE3-7BD1-45A1-B9EF-9B5E0D802CBB}" srcOrd="0" destOrd="0" presId="urn:microsoft.com/office/officeart/2005/8/layout/vList3"/>
    <dgm:cxn modelId="{4137D8A3-9462-4F76-B844-AE5C2DB45497}" type="presParOf" srcId="{23E62FE1-D6C2-4E5B-8D33-6D0469A3FB99}" destId="{8114D0CE-D42D-4C06-B883-926DB28EE5CC}"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D4C705-7D1D-4CE9-A414-4E092CC53424}" type="doc">
      <dgm:prSet loTypeId="urn:microsoft.com/office/officeart/2005/8/layout/vList3" loCatId="list" qsTypeId="urn:microsoft.com/office/officeart/2005/8/quickstyle/simple1" qsCatId="simple" csTypeId="urn:microsoft.com/office/officeart/2005/8/colors/accent1_2" csCatId="accent1" phldr="1"/>
      <dgm:spPr/>
    </dgm:pt>
    <dgm:pt modelId="{5D78F3A8-DA6E-0F4D-8B1D-C2612AE3666D}">
      <dgm:prSet phldrT="[文本]" custT="1"/>
      <dgm:spPr/>
      <dgm:t>
        <a:bodyPr/>
        <a:lstStyle/>
        <a:p>
          <a:pPr algn="l"/>
          <a:r>
            <a:rPr lang="zh-CN" altLang="en-US" sz="3600" b="0" dirty="0" smtClean="0">
              <a:solidFill>
                <a:schemeClr val="bg1">
                  <a:lumMod val="50000"/>
                </a:schemeClr>
              </a:solidFill>
              <a:latin typeface="黑体" panose="02010609060101010101" pitchFamily="49" charset="-122"/>
              <a:ea typeface="黑体" panose="02010609060101010101" pitchFamily="49" charset="-122"/>
            </a:rPr>
            <a:t>死锁产生</a:t>
          </a:r>
          <a:endParaRPr lang="zh-CN" altLang="en-US" sz="3600" b="0" dirty="0">
            <a:solidFill>
              <a:schemeClr val="bg1">
                <a:lumMod val="50000"/>
              </a:schemeClr>
            </a:solidFill>
            <a:latin typeface="黑体" panose="02010609060101010101" pitchFamily="49" charset="-122"/>
            <a:ea typeface="黑体" panose="02010609060101010101" pitchFamily="49" charset="-122"/>
          </a:endParaRPr>
        </a:p>
      </dgm:t>
    </dgm:pt>
    <dgm:pt modelId="{90531E8B-A615-494F-9146-DFA12EC4DEC8}" type="parTrans" cxnId="{EED83480-8898-744A-B942-54A1ECE52830}">
      <dgm:prSet/>
      <dgm:spPr/>
      <dgm:t>
        <a:bodyPr/>
        <a:lstStyle/>
        <a:p>
          <a:endParaRPr lang="en-US" sz="2800">
            <a:solidFill>
              <a:schemeClr val="bg1">
                <a:lumMod val="50000"/>
              </a:schemeClr>
            </a:solidFill>
          </a:endParaRPr>
        </a:p>
      </dgm:t>
    </dgm:pt>
    <dgm:pt modelId="{1E6C6A40-3429-4944-8938-16FEE8496FE2}" type="sibTrans" cxnId="{EED83480-8898-744A-B942-54A1ECE52830}">
      <dgm:prSet/>
      <dgm:spPr/>
      <dgm:t>
        <a:bodyPr/>
        <a:lstStyle/>
        <a:p>
          <a:endParaRPr lang="en-US" sz="2800">
            <a:solidFill>
              <a:schemeClr val="bg1">
                <a:lumMod val="50000"/>
              </a:schemeClr>
            </a:solidFill>
          </a:endParaRPr>
        </a:p>
      </dgm:t>
    </dgm:pt>
    <dgm:pt modelId="{EFE61E0E-3E12-C040-9EEB-64A02A535513}">
      <dgm:prSet phldrT="[文本]" custT="1"/>
      <dgm:spPr/>
      <dgm:t>
        <a:bodyPr/>
        <a:lstStyle/>
        <a:p>
          <a:pPr algn="l"/>
          <a:r>
            <a:rPr lang="zh-CN" altLang="en-US" sz="3600" b="0" dirty="0" smtClean="0">
              <a:solidFill>
                <a:schemeClr val="bg1">
                  <a:lumMod val="50000"/>
                </a:schemeClr>
              </a:solidFill>
              <a:latin typeface="黑体" panose="02010609060101010101" pitchFamily="49" charset="-122"/>
              <a:ea typeface="黑体" panose="02010609060101010101" pitchFamily="49" charset="-122"/>
            </a:rPr>
            <a:t>死锁防止</a:t>
          </a:r>
          <a:endParaRPr lang="zh-CN" altLang="en-US" sz="3600" b="0" dirty="0">
            <a:solidFill>
              <a:schemeClr val="bg1">
                <a:lumMod val="50000"/>
              </a:schemeClr>
            </a:solidFill>
            <a:latin typeface="黑体" panose="02010609060101010101" pitchFamily="49" charset="-122"/>
            <a:ea typeface="黑体" panose="02010609060101010101" pitchFamily="49" charset="-122"/>
          </a:endParaRPr>
        </a:p>
      </dgm:t>
    </dgm:pt>
    <dgm:pt modelId="{155A5DEC-AEEF-CF44-BA3A-3FC4813A38AC}" type="parTrans" cxnId="{74550762-F438-CD41-A297-7D6A6D5431E5}">
      <dgm:prSet/>
      <dgm:spPr/>
      <dgm:t>
        <a:bodyPr/>
        <a:lstStyle/>
        <a:p>
          <a:endParaRPr lang="en-US" sz="2800">
            <a:solidFill>
              <a:schemeClr val="bg1">
                <a:lumMod val="50000"/>
              </a:schemeClr>
            </a:solidFill>
          </a:endParaRPr>
        </a:p>
      </dgm:t>
    </dgm:pt>
    <dgm:pt modelId="{31AD18DC-3837-D347-B7A6-DAD3D4D2CFE8}" type="sibTrans" cxnId="{74550762-F438-CD41-A297-7D6A6D5431E5}">
      <dgm:prSet/>
      <dgm:spPr/>
      <dgm:t>
        <a:bodyPr/>
        <a:lstStyle/>
        <a:p>
          <a:endParaRPr lang="en-US" sz="2800">
            <a:solidFill>
              <a:schemeClr val="bg1">
                <a:lumMod val="50000"/>
              </a:schemeClr>
            </a:solidFill>
          </a:endParaRPr>
        </a:p>
      </dgm:t>
    </dgm:pt>
    <dgm:pt modelId="{2D7D0C2C-9A96-554D-AF1A-B2400DC60561}">
      <dgm:prSet phldrT="[文本]" custT="1"/>
      <dgm:spPr/>
      <dgm:t>
        <a:bodyPr/>
        <a:lstStyle/>
        <a:p>
          <a:pPr algn="l"/>
          <a:r>
            <a:rPr lang="zh-CN" altLang="en-US" sz="3600" b="0" dirty="0" smtClean="0">
              <a:solidFill>
                <a:schemeClr val="bg1">
                  <a:lumMod val="50000"/>
                </a:schemeClr>
              </a:solidFill>
              <a:latin typeface="黑体" panose="02010609060101010101" pitchFamily="49" charset="-122"/>
              <a:ea typeface="黑体" panose="02010609060101010101" pitchFamily="49" charset="-122"/>
            </a:rPr>
            <a:t>死锁避免 </a:t>
          </a:r>
          <a:endParaRPr lang="zh-CN" altLang="en-US" sz="3600" b="0" dirty="0">
            <a:solidFill>
              <a:schemeClr val="bg1">
                <a:lumMod val="50000"/>
              </a:schemeClr>
            </a:solidFill>
            <a:latin typeface="黑体" panose="02010609060101010101" pitchFamily="49" charset="-122"/>
            <a:ea typeface="黑体" panose="02010609060101010101" pitchFamily="49" charset="-122"/>
          </a:endParaRPr>
        </a:p>
      </dgm:t>
    </dgm:pt>
    <dgm:pt modelId="{A72CA26E-37CD-1444-BAF5-1CC722A4E6E0}" type="parTrans" cxnId="{582659C7-4B7E-5649-82FE-A50F41357AE5}">
      <dgm:prSet/>
      <dgm:spPr/>
      <dgm:t>
        <a:bodyPr/>
        <a:lstStyle/>
        <a:p>
          <a:endParaRPr lang="en-US" sz="2800">
            <a:solidFill>
              <a:schemeClr val="bg1">
                <a:lumMod val="50000"/>
              </a:schemeClr>
            </a:solidFill>
          </a:endParaRPr>
        </a:p>
      </dgm:t>
    </dgm:pt>
    <dgm:pt modelId="{14F40165-E9EA-B64A-B339-865BFF70A303}" type="sibTrans" cxnId="{582659C7-4B7E-5649-82FE-A50F41357AE5}">
      <dgm:prSet/>
      <dgm:spPr/>
      <dgm:t>
        <a:bodyPr/>
        <a:lstStyle/>
        <a:p>
          <a:endParaRPr lang="en-US" sz="2800">
            <a:solidFill>
              <a:schemeClr val="bg1">
                <a:lumMod val="50000"/>
              </a:schemeClr>
            </a:solidFill>
          </a:endParaRPr>
        </a:p>
      </dgm:t>
    </dgm:pt>
    <dgm:pt modelId="{51DE0747-B0AB-4138-92F9-FA2DB109BE34}">
      <dgm:prSet phldrT="[文本]" custT="1"/>
      <dgm:spPr/>
      <dgm:t>
        <a:bodyPr/>
        <a:lstStyle/>
        <a:p>
          <a:pPr algn="l"/>
          <a:r>
            <a:rPr lang="zh-CN" altLang="en-US" sz="3600" b="0" dirty="0" smtClean="0">
              <a:solidFill>
                <a:schemeClr val="bg1">
                  <a:lumMod val="50000"/>
                </a:schemeClr>
              </a:solidFill>
              <a:latin typeface="黑体" panose="02010609060101010101" pitchFamily="49" charset="-122"/>
              <a:ea typeface="黑体" panose="02010609060101010101" pitchFamily="49" charset="-122"/>
            </a:rPr>
            <a:t>死锁的检测和解除</a:t>
          </a:r>
          <a:endParaRPr lang="zh-CN" altLang="en-US" sz="3600" b="0" dirty="0">
            <a:solidFill>
              <a:schemeClr val="bg1">
                <a:lumMod val="50000"/>
              </a:schemeClr>
            </a:solidFill>
            <a:latin typeface="黑体" panose="02010609060101010101" pitchFamily="49" charset="-122"/>
            <a:ea typeface="黑体" panose="02010609060101010101" pitchFamily="49" charset="-122"/>
          </a:endParaRPr>
        </a:p>
      </dgm:t>
    </dgm:pt>
    <dgm:pt modelId="{BB70D6EE-B2D4-4CDC-8909-8D38B9A2A52A}" type="parTrans" cxnId="{8D68FF66-D7AC-43C8-A334-9A76BB05B961}">
      <dgm:prSet/>
      <dgm:spPr/>
      <dgm:t>
        <a:bodyPr/>
        <a:lstStyle/>
        <a:p>
          <a:endParaRPr lang="zh-CN" altLang="en-US" sz="3200">
            <a:solidFill>
              <a:schemeClr val="bg1">
                <a:lumMod val="50000"/>
              </a:schemeClr>
            </a:solidFill>
          </a:endParaRPr>
        </a:p>
      </dgm:t>
    </dgm:pt>
    <dgm:pt modelId="{7DEE952F-0CB5-43F4-BFB5-56611CA94E3D}" type="sibTrans" cxnId="{8D68FF66-D7AC-43C8-A334-9A76BB05B961}">
      <dgm:prSet/>
      <dgm:spPr/>
      <dgm:t>
        <a:bodyPr/>
        <a:lstStyle/>
        <a:p>
          <a:endParaRPr lang="zh-CN" altLang="en-US" sz="3200">
            <a:solidFill>
              <a:schemeClr val="bg1">
                <a:lumMod val="50000"/>
              </a:schemeClr>
            </a:solidFill>
          </a:endParaRPr>
        </a:p>
      </dgm:t>
    </dgm:pt>
    <dgm:pt modelId="{D795C30C-DBFB-4251-8630-C82FA380FFBF}" type="pres">
      <dgm:prSet presAssocID="{74D4C705-7D1D-4CE9-A414-4E092CC53424}" presName="linearFlow" presStyleCnt="0">
        <dgm:presLayoutVars>
          <dgm:dir/>
          <dgm:resizeHandles val="exact"/>
        </dgm:presLayoutVars>
      </dgm:prSet>
      <dgm:spPr/>
    </dgm:pt>
    <dgm:pt modelId="{F055D5DE-11DB-294C-9587-A930ED47B613}" type="pres">
      <dgm:prSet presAssocID="{5D78F3A8-DA6E-0F4D-8B1D-C2612AE3666D}" presName="composite" presStyleCnt="0"/>
      <dgm:spPr/>
    </dgm:pt>
    <dgm:pt modelId="{7DCCF5B3-A0FC-0747-B883-C116E3F2B5C0}" type="pres">
      <dgm:prSet presAssocID="{5D78F3A8-DA6E-0F4D-8B1D-C2612AE3666D}" presName="imgShp" presStyleLbl="fgImgPlace1" presStyleIdx="0" presStyleCnt="4"/>
      <dgm:spPr/>
    </dgm:pt>
    <dgm:pt modelId="{52D7A7DB-7FBD-D642-A218-EAC1FE363477}" type="pres">
      <dgm:prSet presAssocID="{5D78F3A8-DA6E-0F4D-8B1D-C2612AE3666D}" presName="txShp" presStyleLbl="node1" presStyleIdx="0" presStyleCnt="4">
        <dgm:presLayoutVars>
          <dgm:bulletEnabled val="1"/>
        </dgm:presLayoutVars>
      </dgm:prSet>
      <dgm:spPr/>
      <dgm:t>
        <a:bodyPr/>
        <a:lstStyle/>
        <a:p>
          <a:endParaRPr lang="en-US"/>
        </a:p>
      </dgm:t>
    </dgm:pt>
    <dgm:pt modelId="{80DA2206-748F-0C49-83D4-5ADDF72AD1DC}" type="pres">
      <dgm:prSet presAssocID="{1E6C6A40-3429-4944-8938-16FEE8496FE2}" presName="spacing" presStyleCnt="0"/>
      <dgm:spPr/>
    </dgm:pt>
    <dgm:pt modelId="{FF55DA86-9D83-1946-B182-967CDCF53B02}" type="pres">
      <dgm:prSet presAssocID="{EFE61E0E-3E12-C040-9EEB-64A02A535513}" presName="composite" presStyleCnt="0"/>
      <dgm:spPr/>
    </dgm:pt>
    <dgm:pt modelId="{6B6E953F-1B7F-AC44-A66A-87363C3E9799}" type="pres">
      <dgm:prSet presAssocID="{EFE61E0E-3E12-C040-9EEB-64A02A535513}" presName="imgShp" presStyleLbl="fgImgPlace1" presStyleIdx="1" presStyleCnt="4"/>
      <dgm:spPr/>
    </dgm:pt>
    <dgm:pt modelId="{D6A41CD5-88E9-414B-9A45-1912A1F8D9EE}" type="pres">
      <dgm:prSet presAssocID="{EFE61E0E-3E12-C040-9EEB-64A02A535513}" presName="txShp" presStyleLbl="node1" presStyleIdx="1" presStyleCnt="4">
        <dgm:presLayoutVars>
          <dgm:bulletEnabled val="1"/>
        </dgm:presLayoutVars>
      </dgm:prSet>
      <dgm:spPr/>
      <dgm:t>
        <a:bodyPr/>
        <a:lstStyle/>
        <a:p>
          <a:endParaRPr lang="en-US"/>
        </a:p>
      </dgm:t>
    </dgm:pt>
    <dgm:pt modelId="{AB6D5846-F641-1D4E-9C8C-18A92982D229}" type="pres">
      <dgm:prSet presAssocID="{31AD18DC-3837-D347-B7A6-DAD3D4D2CFE8}" presName="spacing" presStyleCnt="0"/>
      <dgm:spPr/>
    </dgm:pt>
    <dgm:pt modelId="{6E93A2A9-8061-914F-9E31-4C9A7FF93017}" type="pres">
      <dgm:prSet presAssocID="{2D7D0C2C-9A96-554D-AF1A-B2400DC60561}" presName="composite" presStyleCnt="0"/>
      <dgm:spPr/>
    </dgm:pt>
    <dgm:pt modelId="{8A95C36A-1333-E648-8131-CC796BD7C94B}" type="pres">
      <dgm:prSet presAssocID="{2D7D0C2C-9A96-554D-AF1A-B2400DC60561}" presName="imgShp" presStyleLbl="fgImgPlace1" presStyleIdx="2" presStyleCnt="4"/>
      <dgm:spPr/>
    </dgm:pt>
    <dgm:pt modelId="{6B1C931D-B785-1E44-9BB4-8412D9CCDCE5}" type="pres">
      <dgm:prSet presAssocID="{2D7D0C2C-9A96-554D-AF1A-B2400DC60561}" presName="txShp" presStyleLbl="node1" presStyleIdx="2" presStyleCnt="4">
        <dgm:presLayoutVars>
          <dgm:bulletEnabled val="1"/>
        </dgm:presLayoutVars>
      </dgm:prSet>
      <dgm:spPr/>
      <dgm:t>
        <a:bodyPr/>
        <a:lstStyle/>
        <a:p>
          <a:endParaRPr lang="en-US"/>
        </a:p>
      </dgm:t>
    </dgm:pt>
    <dgm:pt modelId="{0E374512-EFE0-4E9F-9DC7-754113747EFE}" type="pres">
      <dgm:prSet presAssocID="{14F40165-E9EA-B64A-B339-865BFF70A303}" presName="spacing" presStyleCnt="0"/>
      <dgm:spPr/>
    </dgm:pt>
    <dgm:pt modelId="{23E62FE1-D6C2-4E5B-8D33-6D0469A3FB99}" type="pres">
      <dgm:prSet presAssocID="{51DE0747-B0AB-4138-92F9-FA2DB109BE34}" presName="composite" presStyleCnt="0"/>
      <dgm:spPr/>
    </dgm:pt>
    <dgm:pt modelId="{51244EE3-7BD1-45A1-B9EF-9B5E0D802CBB}" type="pres">
      <dgm:prSet presAssocID="{51DE0747-B0AB-4138-92F9-FA2DB109BE34}" presName="imgShp" presStyleLbl="fgImgPlace1" presStyleIdx="3" presStyleCnt="4"/>
      <dgm:spPr/>
    </dgm:pt>
    <dgm:pt modelId="{8114D0CE-D42D-4C06-B883-926DB28EE5CC}" type="pres">
      <dgm:prSet presAssocID="{51DE0747-B0AB-4138-92F9-FA2DB109BE34}" presName="txShp" presStyleLbl="node1" presStyleIdx="3" presStyleCnt="4">
        <dgm:presLayoutVars>
          <dgm:bulletEnabled val="1"/>
        </dgm:presLayoutVars>
      </dgm:prSet>
      <dgm:spPr/>
      <dgm:t>
        <a:bodyPr/>
        <a:lstStyle/>
        <a:p>
          <a:endParaRPr lang="zh-CN" altLang="en-US"/>
        </a:p>
      </dgm:t>
    </dgm:pt>
  </dgm:ptLst>
  <dgm:cxnLst>
    <dgm:cxn modelId="{FBBA5850-9771-F848-AD05-E71C4228DFDA}" type="presOf" srcId="{EFE61E0E-3E12-C040-9EEB-64A02A535513}" destId="{D6A41CD5-88E9-414B-9A45-1912A1F8D9EE}" srcOrd="0" destOrd="0" presId="urn:microsoft.com/office/officeart/2005/8/layout/vList3"/>
    <dgm:cxn modelId="{13ED1B0C-E6B0-1D4F-8933-B88AA7BEA97F}" type="presOf" srcId="{74D4C705-7D1D-4CE9-A414-4E092CC53424}" destId="{D795C30C-DBFB-4251-8630-C82FA380FFBF}" srcOrd="0" destOrd="0" presId="urn:microsoft.com/office/officeart/2005/8/layout/vList3"/>
    <dgm:cxn modelId="{8D68FF66-D7AC-43C8-A334-9A76BB05B961}" srcId="{74D4C705-7D1D-4CE9-A414-4E092CC53424}" destId="{51DE0747-B0AB-4138-92F9-FA2DB109BE34}" srcOrd="3" destOrd="0" parTransId="{BB70D6EE-B2D4-4CDC-8909-8D38B9A2A52A}" sibTransId="{7DEE952F-0CB5-43F4-BFB5-56611CA94E3D}"/>
    <dgm:cxn modelId="{74550762-F438-CD41-A297-7D6A6D5431E5}" srcId="{74D4C705-7D1D-4CE9-A414-4E092CC53424}" destId="{EFE61E0E-3E12-C040-9EEB-64A02A535513}" srcOrd="1" destOrd="0" parTransId="{155A5DEC-AEEF-CF44-BA3A-3FC4813A38AC}" sibTransId="{31AD18DC-3837-D347-B7A6-DAD3D4D2CFE8}"/>
    <dgm:cxn modelId="{156AE163-3970-3244-A79A-A0881D83E159}" type="presOf" srcId="{5D78F3A8-DA6E-0F4D-8B1D-C2612AE3666D}" destId="{52D7A7DB-7FBD-D642-A218-EAC1FE363477}" srcOrd="0" destOrd="0" presId="urn:microsoft.com/office/officeart/2005/8/layout/vList3"/>
    <dgm:cxn modelId="{C33BADAF-512C-4C59-87DD-37500B02DE05}" type="presOf" srcId="{51DE0747-B0AB-4138-92F9-FA2DB109BE34}" destId="{8114D0CE-D42D-4C06-B883-926DB28EE5CC}" srcOrd="0" destOrd="0" presId="urn:microsoft.com/office/officeart/2005/8/layout/vList3"/>
    <dgm:cxn modelId="{44AC54E5-C9D3-A74D-BF00-55EAE9DC92AC}" type="presOf" srcId="{2D7D0C2C-9A96-554D-AF1A-B2400DC60561}" destId="{6B1C931D-B785-1E44-9BB4-8412D9CCDCE5}" srcOrd="0" destOrd="0" presId="urn:microsoft.com/office/officeart/2005/8/layout/vList3"/>
    <dgm:cxn modelId="{EED83480-8898-744A-B942-54A1ECE52830}" srcId="{74D4C705-7D1D-4CE9-A414-4E092CC53424}" destId="{5D78F3A8-DA6E-0F4D-8B1D-C2612AE3666D}" srcOrd="0" destOrd="0" parTransId="{90531E8B-A615-494F-9146-DFA12EC4DEC8}" sibTransId="{1E6C6A40-3429-4944-8938-16FEE8496FE2}"/>
    <dgm:cxn modelId="{582659C7-4B7E-5649-82FE-A50F41357AE5}" srcId="{74D4C705-7D1D-4CE9-A414-4E092CC53424}" destId="{2D7D0C2C-9A96-554D-AF1A-B2400DC60561}" srcOrd="2" destOrd="0" parTransId="{A72CA26E-37CD-1444-BAF5-1CC722A4E6E0}" sibTransId="{14F40165-E9EA-B64A-B339-865BFF70A303}"/>
    <dgm:cxn modelId="{6731377F-3594-D444-9532-007565CDC722}" type="presParOf" srcId="{D795C30C-DBFB-4251-8630-C82FA380FFBF}" destId="{F055D5DE-11DB-294C-9587-A930ED47B613}" srcOrd="0" destOrd="0" presId="urn:microsoft.com/office/officeart/2005/8/layout/vList3"/>
    <dgm:cxn modelId="{BDAB6960-B6A1-B241-84A0-22CCB819288C}" type="presParOf" srcId="{F055D5DE-11DB-294C-9587-A930ED47B613}" destId="{7DCCF5B3-A0FC-0747-B883-C116E3F2B5C0}" srcOrd="0" destOrd="0" presId="urn:microsoft.com/office/officeart/2005/8/layout/vList3"/>
    <dgm:cxn modelId="{CFAAA541-989D-4F4B-B8A4-874EE19DDD98}" type="presParOf" srcId="{F055D5DE-11DB-294C-9587-A930ED47B613}" destId="{52D7A7DB-7FBD-D642-A218-EAC1FE363477}" srcOrd="1" destOrd="0" presId="urn:microsoft.com/office/officeart/2005/8/layout/vList3"/>
    <dgm:cxn modelId="{33AAD1A2-0390-4249-B692-A627F21B8904}" type="presParOf" srcId="{D795C30C-DBFB-4251-8630-C82FA380FFBF}" destId="{80DA2206-748F-0C49-83D4-5ADDF72AD1DC}" srcOrd="1" destOrd="0" presId="urn:microsoft.com/office/officeart/2005/8/layout/vList3"/>
    <dgm:cxn modelId="{B711BAF1-19D3-AF40-8EEA-7E6A0090A8EA}" type="presParOf" srcId="{D795C30C-DBFB-4251-8630-C82FA380FFBF}" destId="{FF55DA86-9D83-1946-B182-967CDCF53B02}" srcOrd="2" destOrd="0" presId="urn:microsoft.com/office/officeart/2005/8/layout/vList3"/>
    <dgm:cxn modelId="{E3D63994-9AF1-9B41-8985-C6BB1A942485}" type="presParOf" srcId="{FF55DA86-9D83-1946-B182-967CDCF53B02}" destId="{6B6E953F-1B7F-AC44-A66A-87363C3E9799}" srcOrd="0" destOrd="0" presId="urn:microsoft.com/office/officeart/2005/8/layout/vList3"/>
    <dgm:cxn modelId="{0EBD4D45-D36E-1846-B916-5DC0D12DDD4A}" type="presParOf" srcId="{FF55DA86-9D83-1946-B182-967CDCF53B02}" destId="{D6A41CD5-88E9-414B-9A45-1912A1F8D9EE}" srcOrd="1" destOrd="0" presId="urn:microsoft.com/office/officeart/2005/8/layout/vList3"/>
    <dgm:cxn modelId="{5289B553-D022-FF40-AFB7-CD8ED4EB6328}" type="presParOf" srcId="{D795C30C-DBFB-4251-8630-C82FA380FFBF}" destId="{AB6D5846-F641-1D4E-9C8C-18A92982D229}" srcOrd="3" destOrd="0" presId="urn:microsoft.com/office/officeart/2005/8/layout/vList3"/>
    <dgm:cxn modelId="{4DE23E25-0938-F047-BF02-5ED8800818FC}" type="presParOf" srcId="{D795C30C-DBFB-4251-8630-C82FA380FFBF}" destId="{6E93A2A9-8061-914F-9E31-4C9A7FF93017}" srcOrd="4" destOrd="0" presId="urn:microsoft.com/office/officeart/2005/8/layout/vList3"/>
    <dgm:cxn modelId="{03043DD4-41DE-9B40-830E-150CA52B1BCF}" type="presParOf" srcId="{6E93A2A9-8061-914F-9E31-4C9A7FF93017}" destId="{8A95C36A-1333-E648-8131-CC796BD7C94B}" srcOrd="0" destOrd="0" presId="urn:microsoft.com/office/officeart/2005/8/layout/vList3"/>
    <dgm:cxn modelId="{227674ED-4A8A-3E48-9769-C64D91C0018C}" type="presParOf" srcId="{6E93A2A9-8061-914F-9E31-4C9A7FF93017}" destId="{6B1C931D-B785-1E44-9BB4-8412D9CCDCE5}" srcOrd="1" destOrd="0" presId="urn:microsoft.com/office/officeart/2005/8/layout/vList3"/>
    <dgm:cxn modelId="{65F0A9C6-8897-4D79-8217-3608205C9BBA}" type="presParOf" srcId="{D795C30C-DBFB-4251-8630-C82FA380FFBF}" destId="{0E374512-EFE0-4E9F-9DC7-754113747EFE}" srcOrd="5" destOrd="0" presId="urn:microsoft.com/office/officeart/2005/8/layout/vList3"/>
    <dgm:cxn modelId="{8A1DAEE6-B45B-4DE6-8B04-61E98CC7F057}" type="presParOf" srcId="{D795C30C-DBFB-4251-8630-C82FA380FFBF}" destId="{23E62FE1-D6C2-4E5B-8D33-6D0469A3FB99}" srcOrd="6" destOrd="0" presId="urn:microsoft.com/office/officeart/2005/8/layout/vList3"/>
    <dgm:cxn modelId="{366BBF40-AB82-4A8C-A1DA-B4F581808165}" type="presParOf" srcId="{23E62FE1-D6C2-4E5B-8D33-6D0469A3FB99}" destId="{51244EE3-7BD1-45A1-B9EF-9B5E0D802CBB}" srcOrd="0" destOrd="0" presId="urn:microsoft.com/office/officeart/2005/8/layout/vList3"/>
    <dgm:cxn modelId="{4137D8A3-9462-4F76-B844-AE5C2DB45497}" type="presParOf" srcId="{23E62FE1-D6C2-4E5B-8D33-6D0469A3FB99}" destId="{8114D0CE-D42D-4C06-B883-926DB28EE5C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099B13-B39A-E748-B0F6-25C76B3F0155}" type="doc">
      <dgm:prSet loTypeId="urn:microsoft.com/office/officeart/2005/8/layout/cycle5" loCatId="" qsTypeId="urn:microsoft.com/office/officeart/2005/8/quickstyle/simple4" qsCatId="simple" csTypeId="urn:microsoft.com/office/officeart/2005/8/colors/accent1_2" csCatId="accent1" phldr="1"/>
      <dgm:spPr/>
      <dgm:t>
        <a:bodyPr/>
        <a:lstStyle/>
        <a:p>
          <a:endParaRPr lang="en-US"/>
        </a:p>
      </dgm:t>
    </dgm:pt>
    <dgm:pt modelId="{545C7B72-6F5A-C04C-AEE7-5C64B5E56E3A}">
      <dgm:prSet phldrT="[Text]"/>
      <dgm:spPr/>
      <dgm:t>
        <a:bodyPr/>
        <a:lstStyle/>
        <a:p>
          <a:r>
            <a:rPr lang="en-US" altLang="zh-CN" dirty="0" smtClean="0"/>
            <a:t>P1</a:t>
          </a:r>
          <a:endParaRPr lang="en-US" dirty="0"/>
        </a:p>
      </dgm:t>
    </dgm:pt>
    <dgm:pt modelId="{EFF7ABBE-D47C-B844-9AEF-22B52ACF1B48}" type="parTrans" cxnId="{FAB5C934-F4CD-7247-AAFD-37018B7672DD}">
      <dgm:prSet/>
      <dgm:spPr/>
      <dgm:t>
        <a:bodyPr/>
        <a:lstStyle/>
        <a:p>
          <a:endParaRPr lang="en-US"/>
        </a:p>
      </dgm:t>
    </dgm:pt>
    <dgm:pt modelId="{A8872617-B16D-FD48-B51A-46D7AEBAEA5D}" type="sibTrans" cxnId="{FAB5C934-F4CD-7247-AAFD-37018B7672DD}">
      <dgm:prSet/>
      <dgm:spPr/>
      <dgm:t>
        <a:bodyPr/>
        <a:lstStyle/>
        <a:p>
          <a:endParaRPr lang="en-US"/>
        </a:p>
      </dgm:t>
    </dgm:pt>
    <dgm:pt modelId="{F323F172-67AA-D841-92C6-B2A080A7952A}">
      <dgm:prSet phldrT="[Text]"/>
      <dgm:spPr/>
      <dgm:t>
        <a:bodyPr/>
        <a:lstStyle/>
        <a:p>
          <a:r>
            <a:rPr lang="en-US" altLang="zh-CN" dirty="0" smtClean="0"/>
            <a:t>P2</a:t>
          </a:r>
          <a:endParaRPr lang="en-US" dirty="0"/>
        </a:p>
      </dgm:t>
    </dgm:pt>
    <dgm:pt modelId="{3BE67AEA-C694-9848-A1F1-D26716C7AD34}" type="parTrans" cxnId="{657A3B8D-418C-CD4B-99BC-27C57020D7AF}">
      <dgm:prSet/>
      <dgm:spPr/>
      <dgm:t>
        <a:bodyPr/>
        <a:lstStyle/>
        <a:p>
          <a:endParaRPr lang="en-US"/>
        </a:p>
      </dgm:t>
    </dgm:pt>
    <dgm:pt modelId="{69AA2A8B-628A-4C48-AE8F-9A9F21D128FC}" type="sibTrans" cxnId="{657A3B8D-418C-CD4B-99BC-27C57020D7AF}">
      <dgm:prSet/>
      <dgm:spPr/>
      <dgm:t>
        <a:bodyPr/>
        <a:lstStyle/>
        <a:p>
          <a:endParaRPr lang="en-US"/>
        </a:p>
      </dgm:t>
    </dgm:pt>
    <dgm:pt modelId="{50C46E5E-AED1-BE4A-87E9-F26C3D07127F}">
      <dgm:prSet phldrT="[Text]"/>
      <dgm:spPr/>
      <dgm:t>
        <a:bodyPr/>
        <a:lstStyle/>
        <a:p>
          <a:r>
            <a:rPr lang="en-US" altLang="zh-CN" dirty="0" smtClean="0"/>
            <a:t>P3</a:t>
          </a:r>
          <a:endParaRPr lang="en-US" dirty="0"/>
        </a:p>
      </dgm:t>
    </dgm:pt>
    <dgm:pt modelId="{652FA069-8B54-D94E-9FB9-77067F71A52B}" type="parTrans" cxnId="{199D1A1C-F9B5-FC4C-ADD5-9E219E9CDB32}">
      <dgm:prSet/>
      <dgm:spPr/>
      <dgm:t>
        <a:bodyPr/>
        <a:lstStyle/>
        <a:p>
          <a:endParaRPr lang="en-US"/>
        </a:p>
      </dgm:t>
    </dgm:pt>
    <dgm:pt modelId="{5DDBFEF6-FB2F-1444-9651-735429659252}" type="sibTrans" cxnId="{199D1A1C-F9B5-FC4C-ADD5-9E219E9CDB32}">
      <dgm:prSet/>
      <dgm:spPr/>
      <dgm:t>
        <a:bodyPr/>
        <a:lstStyle/>
        <a:p>
          <a:endParaRPr lang="en-US"/>
        </a:p>
      </dgm:t>
    </dgm:pt>
    <dgm:pt modelId="{B7945FAD-8714-5A46-B710-D2AB258A004A}" type="pres">
      <dgm:prSet presAssocID="{62099B13-B39A-E748-B0F6-25C76B3F0155}" presName="cycle" presStyleCnt="0">
        <dgm:presLayoutVars>
          <dgm:dir/>
          <dgm:resizeHandles val="exact"/>
        </dgm:presLayoutVars>
      </dgm:prSet>
      <dgm:spPr/>
      <dgm:t>
        <a:bodyPr/>
        <a:lstStyle/>
        <a:p>
          <a:endParaRPr lang="en-US"/>
        </a:p>
      </dgm:t>
    </dgm:pt>
    <dgm:pt modelId="{BDC5CC27-38A1-6047-BFAD-3B84FDD270CD}" type="pres">
      <dgm:prSet presAssocID="{545C7B72-6F5A-C04C-AEE7-5C64B5E56E3A}" presName="node" presStyleLbl="node1" presStyleIdx="0" presStyleCnt="3" custScaleX="55617" custScaleY="68385">
        <dgm:presLayoutVars>
          <dgm:bulletEnabled val="1"/>
        </dgm:presLayoutVars>
      </dgm:prSet>
      <dgm:spPr/>
      <dgm:t>
        <a:bodyPr/>
        <a:lstStyle/>
        <a:p>
          <a:endParaRPr lang="en-US"/>
        </a:p>
      </dgm:t>
    </dgm:pt>
    <dgm:pt modelId="{EF3ABCCE-9335-9342-8D21-7AD082752CD0}" type="pres">
      <dgm:prSet presAssocID="{545C7B72-6F5A-C04C-AEE7-5C64B5E56E3A}" presName="spNode" presStyleCnt="0"/>
      <dgm:spPr/>
    </dgm:pt>
    <dgm:pt modelId="{452A0FBA-1C47-F744-9E2E-4C9354FF008F}" type="pres">
      <dgm:prSet presAssocID="{A8872617-B16D-FD48-B51A-46D7AEBAEA5D}" presName="sibTrans" presStyleLbl="sibTrans1D1" presStyleIdx="0" presStyleCnt="3"/>
      <dgm:spPr/>
      <dgm:t>
        <a:bodyPr/>
        <a:lstStyle/>
        <a:p>
          <a:endParaRPr lang="en-US"/>
        </a:p>
      </dgm:t>
    </dgm:pt>
    <dgm:pt modelId="{81EBE78E-FE5A-A94C-8652-CF56BBA39D47}" type="pres">
      <dgm:prSet presAssocID="{F323F172-67AA-D841-92C6-B2A080A7952A}" presName="node" presStyleLbl="node1" presStyleIdx="1" presStyleCnt="3" custScaleX="55617" custScaleY="68385">
        <dgm:presLayoutVars>
          <dgm:bulletEnabled val="1"/>
        </dgm:presLayoutVars>
      </dgm:prSet>
      <dgm:spPr/>
      <dgm:t>
        <a:bodyPr/>
        <a:lstStyle/>
        <a:p>
          <a:endParaRPr lang="en-US"/>
        </a:p>
      </dgm:t>
    </dgm:pt>
    <dgm:pt modelId="{942672C5-D70E-D34B-915A-32210B672FEB}" type="pres">
      <dgm:prSet presAssocID="{F323F172-67AA-D841-92C6-B2A080A7952A}" presName="spNode" presStyleCnt="0"/>
      <dgm:spPr/>
    </dgm:pt>
    <dgm:pt modelId="{7A575647-F9E7-4641-B455-6F87294846D2}" type="pres">
      <dgm:prSet presAssocID="{69AA2A8B-628A-4C48-AE8F-9A9F21D128FC}" presName="sibTrans" presStyleLbl="sibTrans1D1" presStyleIdx="1" presStyleCnt="3"/>
      <dgm:spPr/>
      <dgm:t>
        <a:bodyPr/>
        <a:lstStyle/>
        <a:p>
          <a:endParaRPr lang="en-US"/>
        </a:p>
      </dgm:t>
    </dgm:pt>
    <dgm:pt modelId="{F3EE977B-9054-574E-A84D-F8367AB22EAA}" type="pres">
      <dgm:prSet presAssocID="{50C46E5E-AED1-BE4A-87E9-F26C3D07127F}" presName="node" presStyleLbl="node1" presStyleIdx="2" presStyleCnt="3" custScaleX="55617" custScaleY="68385">
        <dgm:presLayoutVars>
          <dgm:bulletEnabled val="1"/>
        </dgm:presLayoutVars>
      </dgm:prSet>
      <dgm:spPr/>
      <dgm:t>
        <a:bodyPr/>
        <a:lstStyle/>
        <a:p>
          <a:endParaRPr lang="en-US"/>
        </a:p>
      </dgm:t>
    </dgm:pt>
    <dgm:pt modelId="{F0EF77D9-B7DD-B24A-8FDA-B2FE5B13AC20}" type="pres">
      <dgm:prSet presAssocID="{50C46E5E-AED1-BE4A-87E9-F26C3D07127F}" presName="spNode" presStyleCnt="0"/>
      <dgm:spPr/>
    </dgm:pt>
    <dgm:pt modelId="{8EEFE547-6B0E-B94C-9005-0078C79ADBA0}" type="pres">
      <dgm:prSet presAssocID="{5DDBFEF6-FB2F-1444-9651-735429659252}" presName="sibTrans" presStyleLbl="sibTrans1D1" presStyleIdx="2" presStyleCnt="3"/>
      <dgm:spPr/>
      <dgm:t>
        <a:bodyPr/>
        <a:lstStyle/>
        <a:p>
          <a:endParaRPr lang="en-US"/>
        </a:p>
      </dgm:t>
    </dgm:pt>
  </dgm:ptLst>
  <dgm:cxnLst>
    <dgm:cxn modelId="{199D1A1C-F9B5-FC4C-ADD5-9E219E9CDB32}" srcId="{62099B13-B39A-E748-B0F6-25C76B3F0155}" destId="{50C46E5E-AED1-BE4A-87E9-F26C3D07127F}" srcOrd="2" destOrd="0" parTransId="{652FA069-8B54-D94E-9FB9-77067F71A52B}" sibTransId="{5DDBFEF6-FB2F-1444-9651-735429659252}"/>
    <dgm:cxn modelId="{70795610-6BB6-1D4F-8C92-A2608F9A6E00}" type="presOf" srcId="{545C7B72-6F5A-C04C-AEE7-5C64B5E56E3A}" destId="{BDC5CC27-38A1-6047-BFAD-3B84FDD270CD}" srcOrd="0" destOrd="0" presId="urn:microsoft.com/office/officeart/2005/8/layout/cycle5"/>
    <dgm:cxn modelId="{33B93A6B-80E6-BC4D-959F-97EC57F0AD2A}" type="presOf" srcId="{62099B13-B39A-E748-B0F6-25C76B3F0155}" destId="{B7945FAD-8714-5A46-B710-D2AB258A004A}" srcOrd="0" destOrd="0" presId="urn:microsoft.com/office/officeart/2005/8/layout/cycle5"/>
    <dgm:cxn modelId="{BFC04A38-8117-1348-AEF4-88D6C8F0C38E}" type="presOf" srcId="{50C46E5E-AED1-BE4A-87E9-F26C3D07127F}" destId="{F3EE977B-9054-574E-A84D-F8367AB22EAA}" srcOrd="0" destOrd="0" presId="urn:microsoft.com/office/officeart/2005/8/layout/cycle5"/>
    <dgm:cxn modelId="{1EA5634A-1DD3-B246-BBAC-E8D43841B51F}" type="presOf" srcId="{A8872617-B16D-FD48-B51A-46D7AEBAEA5D}" destId="{452A0FBA-1C47-F744-9E2E-4C9354FF008F}" srcOrd="0" destOrd="0" presId="urn:microsoft.com/office/officeart/2005/8/layout/cycle5"/>
    <dgm:cxn modelId="{657A3B8D-418C-CD4B-99BC-27C57020D7AF}" srcId="{62099B13-B39A-E748-B0F6-25C76B3F0155}" destId="{F323F172-67AA-D841-92C6-B2A080A7952A}" srcOrd="1" destOrd="0" parTransId="{3BE67AEA-C694-9848-A1F1-D26716C7AD34}" sibTransId="{69AA2A8B-628A-4C48-AE8F-9A9F21D128FC}"/>
    <dgm:cxn modelId="{FAB5C934-F4CD-7247-AAFD-37018B7672DD}" srcId="{62099B13-B39A-E748-B0F6-25C76B3F0155}" destId="{545C7B72-6F5A-C04C-AEE7-5C64B5E56E3A}" srcOrd="0" destOrd="0" parTransId="{EFF7ABBE-D47C-B844-9AEF-22B52ACF1B48}" sibTransId="{A8872617-B16D-FD48-B51A-46D7AEBAEA5D}"/>
    <dgm:cxn modelId="{1EF80EFD-19D1-024E-8E2F-5E4137F30D37}" type="presOf" srcId="{5DDBFEF6-FB2F-1444-9651-735429659252}" destId="{8EEFE547-6B0E-B94C-9005-0078C79ADBA0}" srcOrd="0" destOrd="0" presId="urn:microsoft.com/office/officeart/2005/8/layout/cycle5"/>
    <dgm:cxn modelId="{68AA7174-8117-A445-B6E0-BBE06812287B}" type="presOf" srcId="{69AA2A8B-628A-4C48-AE8F-9A9F21D128FC}" destId="{7A575647-F9E7-4641-B455-6F87294846D2}" srcOrd="0" destOrd="0" presId="urn:microsoft.com/office/officeart/2005/8/layout/cycle5"/>
    <dgm:cxn modelId="{FA65E34A-8E21-BD41-B5F3-EE28F85CB18F}" type="presOf" srcId="{F323F172-67AA-D841-92C6-B2A080A7952A}" destId="{81EBE78E-FE5A-A94C-8652-CF56BBA39D47}" srcOrd="0" destOrd="0" presId="urn:microsoft.com/office/officeart/2005/8/layout/cycle5"/>
    <dgm:cxn modelId="{5CD2EC47-0CAA-5648-BE8A-2C7C6ECE6C68}" type="presParOf" srcId="{B7945FAD-8714-5A46-B710-D2AB258A004A}" destId="{BDC5CC27-38A1-6047-BFAD-3B84FDD270CD}" srcOrd="0" destOrd="0" presId="urn:microsoft.com/office/officeart/2005/8/layout/cycle5"/>
    <dgm:cxn modelId="{D89E37D1-C25C-754E-913D-4D123961998D}" type="presParOf" srcId="{B7945FAD-8714-5A46-B710-D2AB258A004A}" destId="{EF3ABCCE-9335-9342-8D21-7AD082752CD0}" srcOrd="1" destOrd="0" presId="urn:microsoft.com/office/officeart/2005/8/layout/cycle5"/>
    <dgm:cxn modelId="{E655552B-6BD6-204C-ABD8-B4AA6A16028D}" type="presParOf" srcId="{B7945FAD-8714-5A46-B710-D2AB258A004A}" destId="{452A0FBA-1C47-F744-9E2E-4C9354FF008F}" srcOrd="2" destOrd="0" presId="urn:microsoft.com/office/officeart/2005/8/layout/cycle5"/>
    <dgm:cxn modelId="{4FBF8CF2-E304-734E-BC06-C4B74F5A78C7}" type="presParOf" srcId="{B7945FAD-8714-5A46-B710-D2AB258A004A}" destId="{81EBE78E-FE5A-A94C-8652-CF56BBA39D47}" srcOrd="3" destOrd="0" presId="urn:microsoft.com/office/officeart/2005/8/layout/cycle5"/>
    <dgm:cxn modelId="{6A3122BC-F8FA-8043-AE7E-8209706FB85D}" type="presParOf" srcId="{B7945FAD-8714-5A46-B710-D2AB258A004A}" destId="{942672C5-D70E-D34B-915A-32210B672FEB}" srcOrd="4" destOrd="0" presId="urn:microsoft.com/office/officeart/2005/8/layout/cycle5"/>
    <dgm:cxn modelId="{49D8A492-F38C-414B-A558-5D8AB67E0965}" type="presParOf" srcId="{B7945FAD-8714-5A46-B710-D2AB258A004A}" destId="{7A575647-F9E7-4641-B455-6F87294846D2}" srcOrd="5" destOrd="0" presId="urn:microsoft.com/office/officeart/2005/8/layout/cycle5"/>
    <dgm:cxn modelId="{CB99DD22-2504-A44D-8596-B713E8AB9057}" type="presParOf" srcId="{B7945FAD-8714-5A46-B710-D2AB258A004A}" destId="{F3EE977B-9054-574E-A84D-F8367AB22EAA}" srcOrd="6" destOrd="0" presId="urn:microsoft.com/office/officeart/2005/8/layout/cycle5"/>
    <dgm:cxn modelId="{4B6ED406-40DF-7845-887A-000929F24037}" type="presParOf" srcId="{B7945FAD-8714-5A46-B710-D2AB258A004A}" destId="{F0EF77D9-B7DD-B24A-8FDA-B2FE5B13AC20}" srcOrd="7" destOrd="0" presId="urn:microsoft.com/office/officeart/2005/8/layout/cycle5"/>
    <dgm:cxn modelId="{DED15587-E82D-1D49-9E24-0546E794FBBE}" type="presParOf" srcId="{B7945FAD-8714-5A46-B710-D2AB258A004A}" destId="{8EEFE547-6B0E-B94C-9005-0078C79ADBA0}"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D4C705-7D1D-4CE9-A414-4E092CC53424}" type="doc">
      <dgm:prSet loTypeId="urn:microsoft.com/office/officeart/2005/8/layout/vList3" loCatId="list" qsTypeId="urn:microsoft.com/office/officeart/2005/8/quickstyle/simple1" qsCatId="simple" csTypeId="urn:microsoft.com/office/officeart/2005/8/colors/accent1_2" csCatId="accent1" phldr="1"/>
      <dgm:spPr/>
    </dgm:pt>
    <dgm:pt modelId="{5D78F3A8-DA6E-0F4D-8B1D-C2612AE3666D}">
      <dgm:prSet phldrT="[文本]" custT="1"/>
      <dgm:spPr/>
      <dgm:t>
        <a:bodyPr/>
        <a:lstStyle/>
        <a:p>
          <a:pPr algn="l"/>
          <a:r>
            <a:rPr lang="zh-CN" altLang="en-US" sz="3600" b="0" dirty="0" smtClean="0">
              <a:solidFill>
                <a:schemeClr val="bg1">
                  <a:lumMod val="50000"/>
                </a:schemeClr>
              </a:solidFill>
              <a:latin typeface="黑体" panose="02010609060101010101" pitchFamily="49" charset="-122"/>
              <a:ea typeface="黑体" panose="02010609060101010101" pitchFamily="49" charset="-122"/>
            </a:rPr>
            <a:t>死锁产生</a:t>
          </a:r>
          <a:endParaRPr lang="zh-CN" altLang="en-US" sz="3600" b="0" dirty="0">
            <a:solidFill>
              <a:schemeClr val="bg1">
                <a:lumMod val="50000"/>
              </a:schemeClr>
            </a:solidFill>
            <a:latin typeface="黑体" panose="02010609060101010101" pitchFamily="49" charset="-122"/>
            <a:ea typeface="黑体" panose="02010609060101010101" pitchFamily="49" charset="-122"/>
          </a:endParaRPr>
        </a:p>
      </dgm:t>
    </dgm:pt>
    <dgm:pt modelId="{90531E8B-A615-494F-9146-DFA12EC4DEC8}" type="parTrans" cxnId="{EED83480-8898-744A-B942-54A1ECE52830}">
      <dgm:prSet/>
      <dgm:spPr/>
      <dgm:t>
        <a:bodyPr/>
        <a:lstStyle/>
        <a:p>
          <a:endParaRPr lang="en-US" sz="2800">
            <a:solidFill>
              <a:schemeClr val="bg1">
                <a:lumMod val="50000"/>
              </a:schemeClr>
            </a:solidFill>
          </a:endParaRPr>
        </a:p>
      </dgm:t>
    </dgm:pt>
    <dgm:pt modelId="{1E6C6A40-3429-4944-8938-16FEE8496FE2}" type="sibTrans" cxnId="{EED83480-8898-744A-B942-54A1ECE52830}">
      <dgm:prSet/>
      <dgm:spPr/>
      <dgm:t>
        <a:bodyPr/>
        <a:lstStyle/>
        <a:p>
          <a:endParaRPr lang="en-US" sz="2800">
            <a:solidFill>
              <a:schemeClr val="bg1">
                <a:lumMod val="50000"/>
              </a:schemeClr>
            </a:solidFill>
          </a:endParaRPr>
        </a:p>
      </dgm:t>
    </dgm:pt>
    <dgm:pt modelId="{EFE61E0E-3E12-C040-9EEB-64A02A535513}">
      <dgm:prSet phldrT="[文本]" custT="1"/>
      <dgm:spPr/>
      <dgm:t>
        <a:bodyPr/>
        <a:lstStyle/>
        <a:p>
          <a:pPr algn="l"/>
          <a:r>
            <a:rPr lang="zh-CN" altLang="en-US" sz="3600" b="0" dirty="0" smtClean="0">
              <a:solidFill>
                <a:schemeClr val="bg1"/>
              </a:solidFill>
              <a:latin typeface="黑体" panose="02010609060101010101" pitchFamily="49" charset="-122"/>
              <a:ea typeface="黑体" panose="02010609060101010101" pitchFamily="49" charset="-122"/>
            </a:rPr>
            <a:t>死锁防止</a:t>
          </a:r>
          <a:endParaRPr lang="zh-CN" altLang="en-US" sz="3600" b="0" dirty="0">
            <a:solidFill>
              <a:schemeClr val="bg1"/>
            </a:solidFill>
            <a:latin typeface="黑体" panose="02010609060101010101" pitchFamily="49" charset="-122"/>
            <a:ea typeface="黑体" panose="02010609060101010101" pitchFamily="49" charset="-122"/>
          </a:endParaRPr>
        </a:p>
      </dgm:t>
    </dgm:pt>
    <dgm:pt modelId="{155A5DEC-AEEF-CF44-BA3A-3FC4813A38AC}" type="parTrans" cxnId="{74550762-F438-CD41-A297-7D6A6D5431E5}">
      <dgm:prSet/>
      <dgm:spPr/>
      <dgm:t>
        <a:bodyPr/>
        <a:lstStyle/>
        <a:p>
          <a:endParaRPr lang="en-US" sz="2800">
            <a:solidFill>
              <a:schemeClr val="bg1">
                <a:lumMod val="50000"/>
              </a:schemeClr>
            </a:solidFill>
          </a:endParaRPr>
        </a:p>
      </dgm:t>
    </dgm:pt>
    <dgm:pt modelId="{31AD18DC-3837-D347-B7A6-DAD3D4D2CFE8}" type="sibTrans" cxnId="{74550762-F438-CD41-A297-7D6A6D5431E5}">
      <dgm:prSet/>
      <dgm:spPr/>
      <dgm:t>
        <a:bodyPr/>
        <a:lstStyle/>
        <a:p>
          <a:endParaRPr lang="en-US" sz="2800">
            <a:solidFill>
              <a:schemeClr val="bg1">
                <a:lumMod val="50000"/>
              </a:schemeClr>
            </a:solidFill>
          </a:endParaRPr>
        </a:p>
      </dgm:t>
    </dgm:pt>
    <dgm:pt modelId="{2D7D0C2C-9A96-554D-AF1A-B2400DC60561}">
      <dgm:prSet phldrT="[文本]" custT="1"/>
      <dgm:spPr/>
      <dgm:t>
        <a:bodyPr/>
        <a:lstStyle/>
        <a:p>
          <a:pPr algn="l"/>
          <a:r>
            <a:rPr lang="zh-CN" altLang="en-US" sz="3600" b="0" dirty="0" smtClean="0">
              <a:solidFill>
                <a:schemeClr val="bg1">
                  <a:lumMod val="50000"/>
                </a:schemeClr>
              </a:solidFill>
              <a:latin typeface="黑体" panose="02010609060101010101" pitchFamily="49" charset="-122"/>
              <a:ea typeface="黑体" panose="02010609060101010101" pitchFamily="49" charset="-122"/>
            </a:rPr>
            <a:t>死锁避免 </a:t>
          </a:r>
          <a:endParaRPr lang="zh-CN" altLang="en-US" sz="3600" b="0" dirty="0">
            <a:solidFill>
              <a:schemeClr val="bg1">
                <a:lumMod val="50000"/>
              </a:schemeClr>
            </a:solidFill>
            <a:latin typeface="黑体" panose="02010609060101010101" pitchFamily="49" charset="-122"/>
            <a:ea typeface="黑体" panose="02010609060101010101" pitchFamily="49" charset="-122"/>
          </a:endParaRPr>
        </a:p>
      </dgm:t>
    </dgm:pt>
    <dgm:pt modelId="{A72CA26E-37CD-1444-BAF5-1CC722A4E6E0}" type="parTrans" cxnId="{582659C7-4B7E-5649-82FE-A50F41357AE5}">
      <dgm:prSet/>
      <dgm:spPr/>
      <dgm:t>
        <a:bodyPr/>
        <a:lstStyle/>
        <a:p>
          <a:endParaRPr lang="en-US" sz="2800">
            <a:solidFill>
              <a:schemeClr val="bg1">
                <a:lumMod val="50000"/>
              </a:schemeClr>
            </a:solidFill>
          </a:endParaRPr>
        </a:p>
      </dgm:t>
    </dgm:pt>
    <dgm:pt modelId="{14F40165-E9EA-B64A-B339-865BFF70A303}" type="sibTrans" cxnId="{582659C7-4B7E-5649-82FE-A50F41357AE5}">
      <dgm:prSet/>
      <dgm:spPr/>
      <dgm:t>
        <a:bodyPr/>
        <a:lstStyle/>
        <a:p>
          <a:endParaRPr lang="en-US" sz="2800">
            <a:solidFill>
              <a:schemeClr val="bg1">
                <a:lumMod val="50000"/>
              </a:schemeClr>
            </a:solidFill>
          </a:endParaRPr>
        </a:p>
      </dgm:t>
    </dgm:pt>
    <dgm:pt modelId="{51DE0747-B0AB-4138-92F9-FA2DB109BE34}">
      <dgm:prSet phldrT="[文本]" custT="1"/>
      <dgm:spPr/>
      <dgm:t>
        <a:bodyPr/>
        <a:lstStyle/>
        <a:p>
          <a:pPr algn="l"/>
          <a:r>
            <a:rPr lang="zh-CN" altLang="en-US" sz="3600" b="0" dirty="0" smtClean="0">
              <a:solidFill>
                <a:schemeClr val="bg1">
                  <a:lumMod val="50000"/>
                </a:schemeClr>
              </a:solidFill>
              <a:latin typeface="黑体" panose="02010609060101010101" pitchFamily="49" charset="-122"/>
              <a:ea typeface="黑体" panose="02010609060101010101" pitchFamily="49" charset="-122"/>
            </a:rPr>
            <a:t>死锁的检测和解除</a:t>
          </a:r>
          <a:endParaRPr lang="zh-CN" altLang="en-US" sz="3600" b="0" dirty="0">
            <a:solidFill>
              <a:schemeClr val="bg1">
                <a:lumMod val="50000"/>
              </a:schemeClr>
            </a:solidFill>
            <a:latin typeface="黑体" panose="02010609060101010101" pitchFamily="49" charset="-122"/>
            <a:ea typeface="黑体" panose="02010609060101010101" pitchFamily="49" charset="-122"/>
          </a:endParaRPr>
        </a:p>
      </dgm:t>
    </dgm:pt>
    <dgm:pt modelId="{BB70D6EE-B2D4-4CDC-8909-8D38B9A2A52A}" type="parTrans" cxnId="{8D68FF66-D7AC-43C8-A334-9A76BB05B961}">
      <dgm:prSet/>
      <dgm:spPr/>
      <dgm:t>
        <a:bodyPr/>
        <a:lstStyle/>
        <a:p>
          <a:endParaRPr lang="zh-CN" altLang="en-US" sz="3200">
            <a:solidFill>
              <a:schemeClr val="bg1">
                <a:lumMod val="50000"/>
              </a:schemeClr>
            </a:solidFill>
          </a:endParaRPr>
        </a:p>
      </dgm:t>
    </dgm:pt>
    <dgm:pt modelId="{7DEE952F-0CB5-43F4-BFB5-56611CA94E3D}" type="sibTrans" cxnId="{8D68FF66-D7AC-43C8-A334-9A76BB05B961}">
      <dgm:prSet/>
      <dgm:spPr/>
      <dgm:t>
        <a:bodyPr/>
        <a:lstStyle/>
        <a:p>
          <a:endParaRPr lang="zh-CN" altLang="en-US" sz="3200">
            <a:solidFill>
              <a:schemeClr val="bg1">
                <a:lumMod val="50000"/>
              </a:schemeClr>
            </a:solidFill>
          </a:endParaRPr>
        </a:p>
      </dgm:t>
    </dgm:pt>
    <dgm:pt modelId="{D795C30C-DBFB-4251-8630-C82FA380FFBF}" type="pres">
      <dgm:prSet presAssocID="{74D4C705-7D1D-4CE9-A414-4E092CC53424}" presName="linearFlow" presStyleCnt="0">
        <dgm:presLayoutVars>
          <dgm:dir/>
          <dgm:resizeHandles val="exact"/>
        </dgm:presLayoutVars>
      </dgm:prSet>
      <dgm:spPr/>
    </dgm:pt>
    <dgm:pt modelId="{F055D5DE-11DB-294C-9587-A930ED47B613}" type="pres">
      <dgm:prSet presAssocID="{5D78F3A8-DA6E-0F4D-8B1D-C2612AE3666D}" presName="composite" presStyleCnt="0"/>
      <dgm:spPr/>
    </dgm:pt>
    <dgm:pt modelId="{7DCCF5B3-A0FC-0747-B883-C116E3F2B5C0}" type="pres">
      <dgm:prSet presAssocID="{5D78F3A8-DA6E-0F4D-8B1D-C2612AE3666D}" presName="imgShp" presStyleLbl="fgImgPlace1" presStyleIdx="0" presStyleCnt="4"/>
      <dgm:spPr/>
    </dgm:pt>
    <dgm:pt modelId="{52D7A7DB-7FBD-D642-A218-EAC1FE363477}" type="pres">
      <dgm:prSet presAssocID="{5D78F3A8-DA6E-0F4D-8B1D-C2612AE3666D}" presName="txShp" presStyleLbl="node1" presStyleIdx="0" presStyleCnt="4">
        <dgm:presLayoutVars>
          <dgm:bulletEnabled val="1"/>
        </dgm:presLayoutVars>
      </dgm:prSet>
      <dgm:spPr/>
      <dgm:t>
        <a:bodyPr/>
        <a:lstStyle/>
        <a:p>
          <a:endParaRPr lang="en-US"/>
        </a:p>
      </dgm:t>
    </dgm:pt>
    <dgm:pt modelId="{80DA2206-748F-0C49-83D4-5ADDF72AD1DC}" type="pres">
      <dgm:prSet presAssocID="{1E6C6A40-3429-4944-8938-16FEE8496FE2}" presName="spacing" presStyleCnt="0"/>
      <dgm:spPr/>
    </dgm:pt>
    <dgm:pt modelId="{FF55DA86-9D83-1946-B182-967CDCF53B02}" type="pres">
      <dgm:prSet presAssocID="{EFE61E0E-3E12-C040-9EEB-64A02A535513}" presName="composite" presStyleCnt="0"/>
      <dgm:spPr/>
    </dgm:pt>
    <dgm:pt modelId="{6B6E953F-1B7F-AC44-A66A-87363C3E9799}" type="pres">
      <dgm:prSet presAssocID="{EFE61E0E-3E12-C040-9EEB-64A02A535513}" presName="imgShp" presStyleLbl="fgImgPlace1" presStyleIdx="1" presStyleCnt="4"/>
      <dgm:spPr/>
    </dgm:pt>
    <dgm:pt modelId="{D6A41CD5-88E9-414B-9A45-1912A1F8D9EE}" type="pres">
      <dgm:prSet presAssocID="{EFE61E0E-3E12-C040-9EEB-64A02A535513}" presName="txShp" presStyleLbl="node1" presStyleIdx="1" presStyleCnt="4">
        <dgm:presLayoutVars>
          <dgm:bulletEnabled val="1"/>
        </dgm:presLayoutVars>
      </dgm:prSet>
      <dgm:spPr/>
      <dgm:t>
        <a:bodyPr/>
        <a:lstStyle/>
        <a:p>
          <a:endParaRPr lang="en-US"/>
        </a:p>
      </dgm:t>
    </dgm:pt>
    <dgm:pt modelId="{AB6D5846-F641-1D4E-9C8C-18A92982D229}" type="pres">
      <dgm:prSet presAssocID="{31AD18DC-3837-D347-B7A6-DAD3D4D2CFE8}" presName="spacing" presStyleCnt="0"/>
      <dgm:spPr/>
    </dgm:pt>
    <dgm:pt modelId="{6E93A2A9-8061-914F-9E31-4C9A7FF93017}" type="pres">
      <dgm:prSet presAssocID="{2D7D0C2C-9A96-554D-AF1A-B2400DC60561}" presName="composite" presStyleCnt="0"/>
      <dgm:spPr/>
    </dgm:pt>
    <dgm:pt modelId="{8A95C36A-1333-E648-8131-CC796BD7C94B}" type="pres">
      <dgm:prSet presAssocID="{2D7D0C2C-9A96-554D-AF1A-B2400DC60561}" presName="imgShp" presStyleLbl="fgImgPlace1" presStyleIdx="2" presStyleCnt="4"/>
      <dgm:spPr/>
    </dgm:pt>
    <dgm:pt modelId="{6B1C931D-B785-1E44-9BB4-8412D9CCDCE5}" type="pres">
      <dgm:prSet presAssocID="{2D7D0C2C-9A96-554D-AF1A-B2400DC60561}" presName="txShp" presStyleLbl="node1" presStyleIdx="2" presStyleCnt="4">
        <dgm:presLayoutVars>
          <dgm:bulletEnabled val="1"/>
        </dgm:presLayoutVars>
      </dgm:prSet>
      <dgm:spPr/>
      <dgm:t>
        <a:bodyPr/>
        <a:lstStyle/>
        <a:p>
          <a:endParaRPr lang="en-US"/>
        </a:p>
      </dgm:t>
    </dgm:pt>
    <dgm:pt modelId="{0E374512-EFE0-4E9F-9DC7-754113747EFE}" type="pres">
      <dgm:prSet presAssocID="{14F40165-E9EA-B64A-B339-865BFF70A303}" presName="spacing" presStyleCnt="0"/>
      <dgm:spPr/>
    </dgm:pt>
    <dgm:pt modelId="{23E62FE1-D6C2-4E5B-8D33-6D0469A3FB99}" type="pres">
      <dgm:prSet presAssocID="{51DE0747-B0AB-4138-92F9-FA2DB109BE34}" presName="composite" presStyleCnt="0"/>
      <dgm:spPr/>
    </dgm:pt>
    <dgm:pt modelId="{51244EE3-7BD1-45A1-B9EF-9B5E0D802CBB}" type="pres">
      <dgm:prSet presAssocID="{51DE0747-B0AB-4138-92F9-FA2DB109BE34}" presName="imgShp" presStyleLbl="fgImgPlace1" presStyleIdx="3" presStyleCnt="4"/>
      <dgm:spPr/>
    </dgm:pt>
    <dgm:pt modelId="{8114D0CE-D42D-4C06-B883-926DB28EE5CC}" type="pres">
      <dgm:prSet presAssocID="{51DE0747-B0AB-4138-92F9-FA2DB109BE34}" presName="txShp" presStyleLbl="node1" presStyleIdx="3" presStyleCnt="4">
        <dgm:presLayoutVars>
          <dgm:bulletEnabled val="1"/>
        </dgm:presLayoutVars>
      </dgm:prSet>
      <dgm:spPr/>
      <dgm:t>
        <a:bodyPr/>
        <a:lstStyle/>
        <a:p>
          <a:endParaRPr lang="zh-CN" altLang="en-US"/>
        </a:p>
      </dgm:t>
    </dgm:pt>
  </dgm:ptLst>
  <dgm:cxnLst>
    <dgm:cxn modelId="{FBBA5850-9771-F848-AD05-E71C4228DFDA}" type="presOf" srcId="{EFE61E0E-3E12-C040-9EEB-64A02A535513}" destId="{D6A41CD5-88E9-414B-9A45-1912A1F8D9EE}" srcOrd="0" destOrd="0" presId="urn:microsoft.com/office/officeart/2005/8/layout/vList3"/>
    <dgm:cxn modelId="{13ED1B0C-E6B0-1D4F-8933-B88AA7BEA97F}" type="presOf" srcId="{74D4C705-7D1D-4CE9-A414-4E092CC53424}" destId="{D795C30C-DBFB-4251-8630-C82FA380FFBF}" srcOrd="0" destOrd="0" presId="urn:microsoft.com/office/officeart/2005/8/layout/vList3"/>
    <dgm:cxn modelId="{8D68FF66-D7AC-43C8-A334-9A76BB05B961}" srcId="{74D4C705-7D1D-4CE9-A414-4E092CC53424}" destId="{51DE0747-B0AB-4138-92F9-FA2DB109BE34}" srcOrd="3" destOrd="0" parTransId="{BB70D6EE-B2D4-4CDC-8909-8D38B9A2A52A}" sibTransId="{7DEE952F-0CB5-43F4-BFB5-56611CA94E3D}"/>
    <dgm:cxn modelId="{74550762-F438-CD41-A297-7D6A6D5431E5}" srcId="{74D4C705-7D1D-4CE9-A414-4E092CC53424}" destId="{EFE61E0E-3E12-C040-9EEB-64A02A535513}" srcOrd="1" destOrd="0" parTransId="{155A5DEC-AEEF-CF44-BA3A-3FC4813A38AC}" sibTransId="{31AD18DC-3837-D347-B7A6-DAD3D4D2CFE8}"/>
    <dgm:cxn modelId="{156AE163-3970-3244-A79A-A0881D83E159}" type="presOf" srcId="{5D78F3A8-DA6E-0F4D-8B1D-C2612AE3666D}" destId="{52D7A7DB-7FBD-D642-A218-EAC1FE363477}" srcOrd="0" destOrd="0" presId="urn:microsoft.com/office/officeart/2005/8/layout/vList3"/>
    <dgm:cxn modelId="{C33BADAF-512C-4C59-87DD-37500B02DE05}" type="presOf" srcId="{51DE0747-B0AB-4138-92F9-FA2DB109BE34}" destId="{8114D0CE-D42D-4C06-B883-926DB28EE5CC}" srcOrd="0" destOrd="0" presId="urn:microsoft.com/office/officeart/2005/8/layout/vList3"/>
    <dgm:cxn modelId="{44AC54E5-C9D3-A74D-BF00-55EAE9DC92AC}" type="presOf" srcId="{2D7D0C2C-9A96-554D-AF1A-B2400DC60561}" destId="{6B1C931D-B785-1E44-9BB4-8412D9CCDCE5}" srcOrd="0" destOrd="0" presId="urn:microsoft.com/office/officeart/2005/8/layout/vList3"/>
    <dgm:cxn modelId="{EED83480-8898-744A-B942-54A1ECE52830}" srcId="{74D4C705-7D1D-4CE9-A414-4E092CC53424}" destId="{5D78F3A8-DA6E-0F4D-8B1D-C2612AE3666D}" srcOrd="0" destOrd="0" parTransId="{90531E8B-A615-494F-9146-DFA12EC4DEC8}" sibTransId="{1E6C6A40-3429-4944-8938-16FEE8496FE2}"/>
    <dgm:cxn modelId="{582659C7-4B7E-5649-82FE-A50F41357AE5}" srcId="{74D4C705-7D1D-4CE9-A414-4E092CC53424}" destId="{2D7D0C2C-9A96-554D-AF1A-B2400DC60561}" srcOrd="2" destOrd="0" parTransId="{A72CA26E-37CD-1444-BAF5-1CC722A4E6E0}" sibTransId="{14F40165-E9EA-B64A-B339-865BFF70A303}"/>
    <dgm:cxn modelId="{6731377F-3594-D444-9532-007565CDC722}" type="presParOf" srcId="{D795C30C-DBFB-4251-8630-C82FA380FFBF}" destId="{F055D5DE-11DB-294C-9587-A930ED47B613}" srcOrd="0" destOrd="0" presId="urn:microsoft.com/office/officeart/2005/8/layout/vList3"/>
    <dgm:cxn modelId="{BDAB6960-B6A1-B241-84A0-22CCB819288C}" type="presParOf" srcId="{F055D5DE-11DB-294C-9587-A930ED47B613}" destId="{7DCCF5B3-A0FC-0747-B883-C116E3F2B5C0}" srcOrd="0" destOrd="0" presId="urn:microsoft.com/office/officeart/2005/8/layout/vList3"/>
    <dgm:cxn modelId="{CFAAA541-989D-4F4B-B8A4-874EE19DDD98}" type="presParOf" srcId="{F055D5DE-11DB-294C-9587-A930ED47B613}" destId="{52D7A7DB-7FBD-D642-A218-EAC1FE363477}" srcOrd="1" destOrd="0" presId="urn:microsoft.com/office/officeart/2005/8/layout/vList3"/>
    <dgm:cxn modelId="{33AAD1A2-0390-4249-B692-A627F21B8904}" type="presParOf" srcId="{D795C30C-DBFB-4251-8630-C82FA380FFBF}" destId="{80DA2206-748F-0C49-83D4-5ADDF72AD1DC}" srcOrd="1" destOrd="0" presId="urn:microsoft.com/office/officeart/2005/8/layout/vList3"/>
    <dgm:cxn modelId="{B711BAF1-19D3-AF40-8EEA-7E6A0090A8EA}" type="presParOf" srcId="{D795C30C-DBFB-4251-8630-C82FA380FFBF}" destId="{FF55DA86-9D83-1946-B182-967CDCF53B02}" srcOrd="2" destOrd="0" presId="urn:microsoft.com/office/officeart/2005/8/layout/vList3"/>
    <dgm:cxn modelId="{E3D63994-9AF1-9B41-8985-C6BB1A942485}" type="presParOf" srcId="{FF55DA86-9D83-1946-B182-967CDCF53B02}" destId="{6B6E953F-1B7F-AC44-A66A-87363C3E9799}" srcOrd="0" destOrd="0" presId="urn:microsoft.com/office/officeart/2005/8/layout/vList3"/>
    <dgm:cxn modelId="{0EBD4D45-D36E-1846-B916-5DC0D12DDD4A}" type="presParOf" srcId="{FF55DA86-9D83-1946-B182-967CDCF53B02}" destId="{D6A41CD5-88E9-414B-9A45-1912A1F8D9EE}" srcOrd="1" destOrd="0" presId="urn:microsoft.com/office/officeart/2005/8/layout/vList3"/>
    <dgm:cxn modelId="{5289B553-D022-FF40-AFB7-CD8ED4EB6328}" type="presParOf" srcId="{D795C30C-DBFB-4251-8630-C82FA380FFBF}" destId="{AB6D5846-F641-1D4E-9C8C-18A92982D229}" srcOrd="3" destOrd="0" presId="urn:microsoft.com/office/officeart/2005/8/layout/vList3"/>
    <dgm:cxn modelId="{4DE23E25-0938-F047-BF02-5ED8800818FC}" type="presParOf" srcId="{D795C30C-DBFB-4251-8630-C82FA380FFBF}" destId="{6E93A2A9-8061-914F-9E31-4C9A7FF93017}" srcOrd="4" destOrd="0" presId="urn:microsoft.com/office/officeart/2005/8/layout/vList3"/>
    <dgm:cxn modelId="{03043DD4-41DE-9B40-830E-150CA52B1BCF}" type="presParOf" srcId="{6E93A2A9-8061-914F-9E31-4C9A7FF93017}" destId="{8A95C36A-1333-E648-8131-CC796BD7C94B}" srcOrd="0" destOrd="0" presId="urn:microsoft.com/office/officeart/2005/8/layout/vList3"/>
    <dgm:cxn modelId="{227674ED-4A8A-3E48-9769-C64D91C0018C}" type="presParOf" srcId="{6E93A2A9-8061-914F-9E31-4C9A7FF93017}" destId="{6B1C931D-B785-1E44-9BB4-8412D9CCDCE5}" srcOrd="1" destOrd="0" presId="urn:microsoft.com/office/officeart/2005/8/layout/vList3"/>
    <dgm:cxn modelId="{65F0A9C6-8897-4D79-8217-3608205C9BBA}" type="presParOf" srcId="{D795C30C-DBFB-4251-8630-C82FA380FFBF}" destId="{0E374512-EFE0-4E9F-9DC7-754113747EFE}" srcOrd="5" destOrd="0" presId="urn:microsoft.com/office/officeart/2005/8/layout/vList3"/>
    <dgm:cxn modelId="{8A1DAEE6-B45B-4DE6-8B04-61E98CC7F057}" type="presParOf" srcId="{D795C30C-DBFB-4251-8630-C82FA380FFBF}" destId="{23E62FE1-D6C2-4E5B-8D33-6D0469A3FB99}" srcOrd="6" destOrd="0" presId="urn:microsoft.com/office/officeart/2005/8/layout/vList3"/>
    <dgm:cxn modelId="{366BBF40-AB82-4A8C-A1DA-B4F581808165}" type="presParOf" srcId="{23E62FE1-D6C2-4E5B-8D33-6D0469A3FB99}" destId="{51244EE3-7BD1-45A1-B9EF-9B5E0D802CBB}" srcOrd="0" destOrd="0" presId="urn:microsoft.com/office/officeart/2005/8/layout/vList3"/>
    <dgm:cxn modelId="{4137D8A3-9462-4F76-B844-AE5C2DB45497}" type="presParOf" srcId="{23E62FE1-D6C2-4E5B-8D33-6D0469A3FB99}" destId="{8114D0CE-D42D-4C06-B883-926DB28EE5C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D4C705-7D1D-4CE9-A414-4E092CC53424}" type="doc">
      <dgm:prSet loTypeId="urn:microsoft.com/office/officeart/2005/8/layout/vList3" loCatId="list" qsTypeId="urn:microsoft.com/office/officeart/2005/8/quickstyle/simple1" qsCatId="simple" csTypeId="urn:microsoft.com/office/officeart/2005/8/colors/accent1_2" csCatId="accent1" phldr="1"/>
      <dgm:spPr/>
    </dgm:pt>
    <dgm:pt modelId="{5D78F3A8-DA6E-0F4D-8B1D-C2612AE3666D}">
      <dgm:prSet phldrT="[文本]" custT="1"/>
      <dgm:spPr/>
      <dgm:t>
        <a:bodyPr/>
        <a:lstStyle/>
        <a:p>
          <a:pPr algn="l"/>
          <a:r>
            <a:rPr lang="zh-CN" altLang="en-US" sz="3600" b="0" dirty="0" smtClean="0">
              <a:solidFill>
                <a:schemeClr val="bg1">
                  <a:lumMod val="50000"/>
                </a:schemeClr>
              </a:solidFill>
              <a:latin typeface="黑体" panose="02010609060101010101" pitchFamily="49" charset="-122"/>
              <a:ea typeface="黑体" panose="02010609060101010101" pitchFamily="49" charset="-122"/>
            </a:rPr>
            <a:t>死锁产生</a:t>
          </a:r>
          <a:endParaRPr lang="zh-CN" altLang="en-US" sz="3600" b="0" dirty="0">
            <a:solidFill>
              <a:schemeClr val="bg1">
                <a:lumMod val="50000"/>
              </a:schemeClr>
            </a:solidFill>
            <a:latin typeface="黑体" panose="02010609060101010101" pitchFamily="49" charset="-122"/>
            <a:ea typeface="黑体" panose="02010609060101010101" pitchFamily="49" charset="-122"/>
          </a:endParaRPr>
        </a:p>
      </dgm:t>
    </dgm:pt>
    <dgm:pt modelId="{90531E8B-A615-494F-9146-DFA12EC4DEC8}" type="parTrans" cxnId="{EED83480-8898-744A-B942-54A1ECE52830}">
      <dgm:prSet/>
      <dgm:spPr/>
      <dgm:t>
        <a:bodyPr/>
        <a:lstStyle/>
        <a:p>
          <a:endParaRPr lang="en-US" sz="2800">
            <a:solidFill>
              <a:schemeClr val="bg1">
                <a:lumMod val="50000"/>
              </a:schemeClr>
            </a:solidFill>
          </a:endParaRPr>
        </a:p>
      </dgm:t>
    </dgm:pt>
    <dgm:pt modelId="{1E6C6A40-3429-4944-8938-16FEE8496FE2}" type="sibTrans" cxnId="{EED83480-8898-744A-B942-54A1ECE52830}">
      <dgm:prSet/>
      <dgm:spPr/>
      <dgm:t>
        <a:bodyPr/>
        <a:lstStyle/>
        <a:p>
          <a:endParaRPr lang="en-US" sz="2800">
            <a:solidFill>
              <a:schemeClr val="bg1">
                <a:lumMod val="50000"/>
              </a:schemeClr>
            </a:solidFill>
          </a:endParaRPr>
        </a:p>
      </dgm:t>
    </dgm:pt>
    <dgm:pt modelId="{EFE61E0E-3E12-C040-9EEB-64A02A535513}">
      <dgm:prSet phldrT="[文本]" custT="1"/>
      <dgm:spPr/>
      <dgm:t>
        <a:bodyPr/>
        <a:lstStyle/>
        <a:p>
          <a:pPr algn="l"/>
          <a:r>
            <a:rPr lang="zh-CN" altLang="en-US" sz="3600" b="0" dirty="0" smtClean="0">
              <a:solidFill>
                <a:schemeClr val="bg1">
                  <a:lumMod val="50000"/>
                </a:schemeClr>
              </a:solidFill>
              <a:latin typeface="黑体" panose="02010609060101010101" pitchFamily="49" charset="-122"/>
              <a:ea typeface="黑体" panose="02010609060101010101" pitchFamily="49" charset="-122"/>
            </a:rPr>
            <a:t>死锁防止</a:t>
          </a:r>
          <a:endParaRPr lang="zh-CN" altLang="en-US" sz="3600" b="0" dirty="0">
            <a:solidFill>
              <a:schemeClr val="bg1">
                <a:lumMod val="50000"/>
              </a:schemeClr>
            </a:solidFill>
            <a:latin typeface="黑体" panose="02010609060101010101" pitchFamily="49" charset="-122"/>
            <a:ea typeface="黑体" panose="02010609060101010101" pitchFamily="49" charset="-122"/>
          </a:endParaRPr>
        </a:p>
      </dgm:t>
    </dgm:pt>
    <dgm:pt modelId="{155A5DEC-AEEF-CF44-BA3A-3FC4813A38AC}" type="parTrans" cxnId="{74550762-F438-CD41-A297-7D6A6D5431E5}">
      <dgm:prSet/>
      <dgm:spPr/>
      <dgm:t>
        <a:bodyPr/>
        <a:lstStyle/>
        <a:p>
          <a:endParaRPr lang="en-US" sz="2800">
            <a:solidFill>
              <a:schemeClr val="bg1">
                <a:lumMod val="50000"/>
              </a:schemeClr>
            </a:solidFill>
          </a:endParaRPr>
        </a:p>
      </dgm:t>
    </dgm:pt>
    <dgm:pt modelId="{31AD18DC-3837-D347-B7A6-DAD3D4D2CFE8}" type="sibTrans" cxnId="{74550762-F438-CD41-A297-7D6A6D5431E5}">
      <dgm:prSet/>
      <dgm:spPr/>
      <dgm:t>
        <a:bodyPr/>
        <a:lstStyle/>
        <a:p>
          <a:endParaRPr lang="en-US" sz="2800">
            <a:solidFill>
              <a:schemeClr val="bg1">
                <a:lumMod val="50000"/>
              </a:schemeClr>
            </a:solidFill>
          </a:endParaRPr>
        </a:p>
      </dgm:t>
    </dgm:pt>
    <dgm:pt modelId="{2D7D0C2C-9A96-554D-AF1A-B2400DC60561}">
      <dgm:prSet phldrT="[文本]" custT="1"/>
      <dgm:spPr/>
      <dgm:t>
        <a:bodyPr/>
        <a:lstStyle/>
        <a:p>
          <a:pPr algn="l"/>
          <a:r>
            <a:rPr lang="zh-CN" altLang="en-US" sz="3600" b="0" dirty="0" smtClean="0">
              <a:solidFill>
                <a:schemeClr val="bg1"/>
              </a:solidFill>
              <a:latin typeface="黑体" panose="02010609060101010101" pitchFamily="49" charset="-122"/>
              <a:ea typeface="黑体" panose="02010609060101010101" pitchFamily="49" charset="-122"/>
            </a:rPr>
            <a:t>死锁避免 </a:t>
          </a:r>
          <a:endParaRPr lang="zh-CN" altLang="en-US" sz="3600" b="0" dirty="0">
            <a:solidFill>
              <a:schemeClr val="bg1"/>
            </a:solidFill>
            <a:latin typeface="黑体" panose="02010609060101010101" pitchFamily="49" charset="-122"/>
            <a:ea typeface="黑体" panose="02010609060101010101" pitchFamily="49" charset="-122"/>
          </a:endParaRPr>
        </a:p>
      </dgm:t>
    </dgm:pt>
    <dgm:pt modelId="{A72CA26E-37CD-1444-BAF5-1CC722A4E6E0}" type="parTrans" cxnId="{582659C7-4B7E-5649-82FE-A50F41357AE5}">
      <dgm:prSet/>
      <dgm:spPr/>
      <dgm:t>
        <a:bodyPr/>
        <a:lstStyle/>
        <a:p>
          <a:endParaRPr lang="en-US" sz="2800">
            <a:solidFill>
              <a:schemeClr val="bg1">
                <a:lumMod val="50000"/>
              </a:schemeClr>
            </a:solidFill>
          </a:endParaRPr>
        </a:p>
      </dgm:t>
    </dgm:pt>
    <dgm:pt modelId="{14F40165-E9EA-B64A-B339-865BFF70A303}" type="sibTrans" cxnId="{582659C7-4B7E-5649-82FE-A50F41357AE5}">
      <dgm:prSet/>
      <dgm:spPr/>
      <dgm:t>
        <a:bodyPr/>
        <a:lstStyle/>
        <a:p>
          <a:endParaRPr lang="en-US" sz="2800">
            <a:solidFill>
              <a:schemeClr val="bg1">
                <a:lumMod val="50000"/>
              </a:schemeClr>
            </a:solidFill>
          </a:endParaRPr>
        </a:p>
      </dgm:t>
    </dgm:pt>
    <dgm:pt modelId="{51DE0747-B0AB-4138-92F9-FA2DB109BE34}">
      <dgm:prSet phldrT="[文本]" custT="1"/>
      <dgm:spPr/>
      <dgm:t>
        <a:bodyPr/>
        <a:lstStyle/>
        <a:p>
          <a:pPr algn="l"/>
          <a:r>
            <a:rPr lang="zh-CN" altLang="en-US" sz="3600" b="0" dirty="0" smtClean="0">
              <a:solidFill>
                <a:schemeClr val="bg1">
                  <a:lumMod val="50000"/>
                </a:schemeClr>
              </a:solidFill>
              <a:latin typeface="黑体" panose="02010609060101010101" pitchFamily="49" charset="-122"/>
              <a:ea typeface="黑体" panose="02010609060101010101" pitchFamily="49" charset="-122"/>
            </a:rPr>
            <a:t>死锁的检测和解除</a:t>
          </a:r>
          <a:endParaRPr lang="zh-CN" altLang="en-US" sz="3600" b="0" dirty="0">
            <a:solidFill>
              <a:schemeClr val="bg1">
                <a:lumMod val="50000"/>
              </a:schemeClr>
            </a:solidFill>
            <a:latin typeface="黑体" panose="02010609060101010101" pitchFamily="49" charset="-122"/>
            <a:ea typeface="黑体" panose="02010609060101010101" pitchFamily="49" charset="-122"/>
          </a:endParaRPr>
        </a:p>
      </dgm:t>
    </dgm:pt>
    <dgm:pt modelId="{BB70D6EE-B2D4-4CDC-8909-8D38B9A2A52A}" type="parTrans" cxnId="{8D68FF66-D7AC-43C8-A334-9A76BB05B961}">
      <dgm:prSet/>
      <dgm:spPr/>
      <dgm:t>
        <a:bodyPr/>
        <a:lstStyle/>
        <a:p>
          <a:endParaRPr lang="zh-CN" altLang="en-US" sz="3200">
            <a:solidFill>
              <a:schemeClr val="bg1">
                <a:lumMod val="50000"/>
              </a:schemeClr>
            </a:solidFill>
          </a:endParaRPr>
        </a:p>
      </dgm:t>
    </dgm:pt>
    <dgm:pt modelId="{7DEE952F-0CB5-43F4-BFB5-56611CA94E3D}" type="sibTrans" cxnId="{8D68FF66-D7AC-43C8-A334-9A76BB05B961}">
      <dgm:prSet/>
      <dgm:spPr/>
      <dgm:t>
        <a:bodyPr/>
        <a:lstStyle/>
        <a:p>
          <a:endParaRPr lang="zh-CN" altLang="en-US" sz="3200">
            <a:solidFill>
              <a:schemeClr val="bg1">
                <a:lumMod val="50000"/>
              </a:schemeClr>
            </a:solidFill>
          </a:endParaRPr>
        </a:p>
      </dgm:t>
    </dgm:pt>
    <dgm:pt modelId="{D795C30C-DBFB-4251-8630-C82FA380FFBF}" type="pres">
      <dgm:prSet presAssocID="{74D4C705-7D1D-4CE9-A414-4E092CC53424}" presName="linearFlow" presStyleCnt="0">
        <dgm:presLayoutVars>
          <dgm:dir/>
          <dgm:resizeHandles val="exact"/>
        </dgm:presLayoutVars>
      </dgm:prSet>
      <dgm:spPr/>
    </dgm:pt>
    <dgm:pt modelId="{F055D5DE-11DB-294C-9587-A930ED47B613}" type="pres">
      <dgm:prSet presAssocID="{5D78F3A8-DA6E-0F4D-8B1D-C2612AE3666D}" presName="composite" presStyleCnt="0"/>
      <dgm:spPr/>
    </dgm:pt>
    <dgm:pt modelId="{7DCCF5B3-A0FC-0747-B883-C116E3F2B5C0}" type="pres">
      <dgm:prSet presAssocID="{5D78F3A8-DA6E-0F4D-8B1D-C2612AE3666D}" presName="imgShp" presStyleLbl="fgImgPlace1" presStyleIdx="0" presStyleCnt="4"/>
      <dgm:spPr/>
    </dgm:pt>
    <dgm:pt modelId="{52D7A7DB-7FBD-D642-A218-EAC1FE363477}" type="pres">
      <dgm:prSet presAssocID="{5D78F3A8-DA6E-0F4D-8B1D-C2612AE3666D}" presName="txShp" presStyleLbl="node1" presStyleIdx="0" presStyleCnt="4">
        <dgm:presLayoutVars>
          <dgm:bulletEnabled val="1"/>
        </dgm:presLayoutVars>
      </dgm:prSet>
      <dgm:spPr/>
      <dgm:t>
        <a:bodyPr/>
        <a:lstStyle/>
        <a:p>
          <a:endParaRPr lang="en-US"/>
        </a:p>
      </dgm:t>
    </dgm:pt>
    <dgm:pt modelId="{80DA2206-748F-0C49-83D4-5ADDF72AD1DC}" type="pres">
      <dgm:prSet presAssocID="{1E6C6A40-3429-4944-8938-16FEE8496FE2}" presName="spacing" presStyleCnt="0"/>
      <dgm:spPr/>
    </dgm:pt>
    <dgm:pt modelId="{FF55DA86-9D83-1946-B182-967CDCF53B02}" type="pres">
      <dgm:prSet presAssocID="{EFE61E0E-3E12-C040-9EEB-64A02A535513}" presName="composite" presStyleCnt="0"/>
      <dgm:spPr/>
    </dgm:pt>
    <dgm:pt modelId="{6B6E953F-1B7F-AC44-A66A-87363C3E9799}" type="pres">
      <dgm:prSet presAssocID="{EFE61E0E-3E12-C040-9EEB-64A02A535513}" presName="imgShp" presStyleLbl="fgImgPlace1" presStyleIdx="1" presStyleCnt="4"/>
      <dgm:spPr/>
    </dgm:pt>
    <dgm:pt modelId="{D6A41CD5-88E9-414B-9A45-1912A1F8D9EE}" type="pres">
      <dgm:prSet presAssocID="{EFE61E0E-3E12-C040-9EEB-64A02A535513}" presName="txShp" presStyleLbl="node1" presStyleIdx="1" presStyleCnt="4">
        <dgm:presLayoutVars>
          <dgm:bulletEnabled val="1"/>
        </dgm:presLayoutVars>
      </dgm:prSet>
      <dgm:spPr/>
      <dgm:t>
        <a:bodyPr/>
        <a:lstStyle/>
        <a:p>
          <a:endParaRPr lang="en-US"/>
        </a:p>
      </dgm:t>
    </dgm:pt>
    <dgm:pt modelId="{AB6D5846-F641-1D4E-9C8C-18A92982D229}" type="pres">
      <dgm:prSet presAssocID="{31AD18DC-3837-D347-B7A6-DAD3D4D2CFE8}" presName="spacing" presStyleCnt="0"/>
      <dgm:spPr/>
    </dgm:pt>
    <dgm:pt modelId="{6E93A2A9-8061-914F-9E31-4C9A7FF93017}" type="pres">
      <dgm:prSet presAssocID="{2D7D0C2C-9A96-554D-AF1A-B2400DC60561}" presName="composite" presStyleCnt="0"/>
      <dgm:spPr/>
    </dgm:pt>
    <dgm:pt modelId="{8A95C36A-1333-E648-8131-CC796BD7C94B}" type="pres">
      <dgm:prSet presAssocID="{2D7D0C2C-9A96-554D-AF1A-B2400DC60561}" presName="imgShp" presStyleLbl="fgImgPlace1" presStyleIdx="2" presStyleCnt="4"/>
      <dgm:spPr/>
    </dgm:pt>
    <dgm:pt modelId="{6B1C931D-B785-1E44-9BB4-8412D9CCDCE5}" type="pres">
      <dgm:prSet presAssocID="{2D7D0C2C-9A96-554D-AF1A-B2400DC60561}" presName="txShp" presStyleLbl="node1" presStyleIdx="2" presStyleCnt="4">
        <dgm:presLayoutVars>
          <dgm:bulletEnabled val="1"/>
        </dgm:presLayoutVars>
      </dgm:prSet>
      <dgm:spPr/>
      <dgm:t>
        <a:bodyPr/>
        <a:lstStyle/>
        <a:p>
          <a:endParaRPr lang="en-US"/>
        </a:p>
      </dgm:t>
    </dgm:pt>
    <dgm:pt modelId="{0E374512-EFE0-4E9F-9DC7-754113747EFE}" type="pres">
      <dgm:prSet presAssocID="{14F40165-E9EA-B64A-B339-865BFF70A303}" presName="spacing" presStyleCnt="0"/>
      <dgm:spPr/>
    </dgm:pt>
    <dgm:pt modelId="{23E62FE1-D6C2-4E5B-8D33-6D0469A3FB99}" type="pres">
      <dgm:prSet presAssocID="{51DE0747-B0AB-4138-92F9-FA2DB109BE34}" presName="composite" presStyleCnt="0"/>
      <dgm:spPr/>
    </dgm:pt>
    <dgm:pt modelId="{51244EE3-7BD1-45A1-B9EF-9B5E0D802CBB}" type="pres">
      <dgm:prSet presAssocID="{51DE0747-B0AB-4138-92F9-FA2DB109BE34}" presName="imgShp" presStyleLbl="fgImgPlace1" presStyleIdx="3" presStyleCnt="4"/>
      <dgm:spPr/>
    </dgm:pt>
    <dgm:pt modelId="{8114D0CE-D42D-4C06-B883-926DB28EE5CC}" type="pres">
      <dgm:prSet presAssocID="{51DE0747-B0AB-4138-92F9-FA2DB109BE34}" presName="txShp" presStyleLbl="node1" presStyleIdx="3" presStyleCnt="4">
        <dgm:presLayoutVars>
          <dgm:bulletEnabled val="1"/>
        </dgm:presLayoutVars>
      </dgm:prSet>
      <dgm:spPr/>
      <dgm:t>
        <a:bodyPr/>
        <a:lstStyle/>
        <a:p>
          <a:endParaRPr lang="zh-CN" altLang="en-US"/>
        </a:p>
      </dgm:t>
    </dgm:pt>
  </dgm:ptLst>
  <dgm:cxnLst>
    <dgm:cxn modelId="{FBBA5850-9771-F848-AD05-E71C4228DFDA}" type="presOf" srcId="{EFE61E0E-3E12-C040-9EEB-64A02A535513}" destId="{D6A41CD5-88E9-414B-9A45-1912A1F8D9EE}" srcOrd="0" destOrd="0" presId="urn:microsoft.com/office/officeart/2005/8/layout/vList3"/>
    <dgm:cxn modelId="{13ED1B0C-E6B0-1D4F-8933-B88AA7BEA97F}" type="presOf" srcId="{74D4C705-7D1D-4CE9-A414-4E092CC53424}" destId="{D795C30C-DBFB-4251-8630-C82FA380FFBF}" srcOrd="0" destOrd="0" presId="urn:microsoft.com/office/officeart/2005/8/layout/vList3"/>
    <dgm:cxn modelId="{8D68FF66-D7AC-43C8-A334-9A76BB05B961}" srcId="{74D4C705-7D1D-4CE9-A414-4E092CC53424}" destId="{51DE0747-B0AB-4138-92F9-FA2DB109BE34}" srcOrd="3" destOrd="0" parTransId="{BB70D6EE-B2D4-4CDC-8909-8D38B9A2A52A}" sibTransId="{7DEE952F-0CB5-43F4-BFB5-56611CA94E3D}"/>
    <dgm:cxn modelId="{74550762-F438-CD41-A297-7D6A6D5431E5}" srcId="{74D4C705-7D1D-4CE9-A414-4E092CC53424}" destId="{EFE61E0E-3E12-C040-9EEB-64A02A535513}" srcOrd="1" destOrd="0" parTransId="{155A5DEC-AEEF-CF44-BA3A-3FC4813A38AC}" sibTransId="{31AD18DC-3837-D347-B7A6-DAD3D4D2CFE8}"/>
    <dgm:cxn modelId="{156AE163-3970-3244-A79A-A0881D83E159}" type="presOf" srcId="{5D78F3A8-DA6E-0F4D-8B1D-C2612AE3666D}" destId="{52D7A7DB-7FBD-D642-A218-EAC1FE363477}" srcOrd="0" destOrd="0" presId="urn:microsoft.com/office/officeart/2005/8/layout/vList3"/>
    <dgm:cxn modelId="{C33BADAF-512C-4C59-87DD-37500B02DE05}" type="presOf" srcId="{51DE0747-B0AB-4138-92F9-FA2DB109BE34}" destId="{8114D0CE-D42D-4C06-B883-926DB28EE5CC}" srcOrd="0" destOrd="0" presId="urn:microsoft.com/office/officeart/2005/8/layout/vList3"/>
    <dgm:cxn modelId="{44AC54E5-C9D3-A74D-BF00-55EAE9DC92AC}" type="presOf" srcId="{2D7D0C2C-9A96-554D-AF1A-B2400DC60561}" destId="{6B1C931D-B785-1E44-9BB4-8412D9CCDCE5}" srcOrd="0" destOrd="0" presId="urn:microsoft.com/office/officeart/2005/8/layout/vList3"/>
    <dgm:cxn modelId="{EED83480-8898-744A-B942-54A1ECE52830}" srcId="{74D4C705-7D1D-4CE9-A414-4E092CC53424}" destId="{5D78F3A8-DA6E-0F4D-8B1D-C2612AE3666D}" srcOrd="0" destOrd="0" parTransId="{90531E8B-A615-494F-9146-DFA12EC4DEC8}" sibTransId="{1E6C6A40-3429-4944-8938-16FEE8496FE2}"/>
    <dgm:cxn modelId="{582659C7-4B7E-5649-82FE-A50F41357AE5}" srcId="{74D4C705-7D1D-4CE9-A414-4E092CC53424}" destId="{2D7D0C2C-9A96-554D-AF1A-B2400DC60561}" srcOrd="2" destOrd="0" parTransId="{A72CA26E-37CD-1444-BAF5-1CC722A4E6E0}" sibTransId="{14F40165-E9EA-B64A-B339-865BFF70A303}"/>
    <dgm:cxn modelId="{6731377F-3594-D444-9532-007565CDC722}" type="presParOf" srcId="{D795C30C-DBFB-4251-8630-C82FA380FFBF}" destId="{F055D5DE-11DB-294C-9587-A930ED47B613}" srcOrd="0" destOrd="0" presId="urn:microsoft.com/office/officeart/2005/8/layout/vList3"/>
    <dgm:cxn modelId="{BDAB6960-B6A1-B241-84A0-22CCB819288C}" type="presParOf" srcId="{F055D5DE-11DB-294C-9587-A930ED47B613}" destId="{7DCCF5B3-A0FC-0747-B883-C116E3F2B5C0}" srcOrd="0" destOrd="0" presId="urn:microsoft.com/office/officeart/2005/8/layout/vList3"/>
    <dgm:cxn modelId="{CFAAA541-989D-4F4B-B8A4-874EE19DDD98}" type="presParOf" srcId="{F055D5DE-11DB-294C-9587-A930ED47B613}" destId="{52D7A7DB-7FBD-D642-A218-EAC1FE363477}" srcOrd="1" destOrd="0" presId="urn:microsoft.com/office/officeart/2005/8/layout/vList3"/>
    <dgm:cxn modelId="{33AAD1A2-0390-4249-B692-A627F21B8904}" type="presParOf" srcId="{D795C30C-DBFB-4251-8630-C82FA380FFBF}" destId="{80DA2206-748F-0C49-83D4-5ADDF72AD1DC}" srcOrd="1" destOrd="0" presId="urn:microsoft.com/office/officeart/2005/8/layout/vList3"/>
    <dgm:cxn modelId="{B711BAF1-19D3-AF40-8EEA-7E6A0090A8EA}" type="presParOf" srcId="{D795C30C-DBFB-4251-8630-C82FA380FFBF}" destId="{FF55DA86-9D83-1946-B182-967CDCF53B02}" srcOrd="2" destOrd="0" presId="urn:microsoft.com/office/officeart/2005/8/layout/vList3"/>
    <dgm:cxn modelId="{E3D63994-9AF1-9B41-8985-C6BB1A942485}" type="presParOf" srcId="{FF55DA86-9D83-1946-B182-967CDCF53B02}" destId="{6B6E953F-1B7F-AC44-A66A-87363C3E9799}" srcOrd="0" destOrd="0" presId="urn:microsoft.com/office/officeart/2005/8/layout/vList3"/>
    <dgm:cxn modelId="{0EBD4D45-D36E-1846-B916-5DC0D12DDD4A}" type="presParOf" srcId="{FF55DA86-9D83-1946-B182-967CDCF53B02}" destId="{D6A41CD5-88E9-414B-9A45-1912A1F8D9EE}" srcOrd="1" destOrd="0" presId="urn:microsoft.com/office/officeart/2005/8/layout/vList3"/>
    <dgm:cxn modelId="{5289B553-D022-FF40-AFB7-CD8ED4EB6328}" type="presParOf" srcId="{D795C30C-DBFB-4251-8630-C82FA380FFBF}" destId="{AB6D5846-F641-1D4E-9C8C-18A92982D229}" srcOrd="3" destOrd="0" presId="urn:microsoft.com/office/officeart/2005/8/layout/vList3"/>
    <dgm:cxn modelId="{4DE23E25-0938-F047-BF02-5ED8800818FC}" type="presParOf" srcId="{D795C30C-DBFB-4251-8630-C82FA380FFBF}" destId="{6E93A2A9-8061-914F-9E31-4C9A7FF93017}" srcOrd="4" destOrd="0" presId="urn:microsoft.com/office/officeart/2005/8/layout/vList3"/>
    <dgm:cxn modelId="{03043DD4-41DE-9B40-830E-150CA52B1BCF}" type="presParOf" srcId="{6E93A2A9-8061-914F-9E31-4C9A7FF93017}" destId="{8A95C36A-1333-E648-8131-CC796BD7C94B}" srcOrd="0" destOrd="0" presId="urn:microsoft.com/office/officeart/2005/8/layout/vList3"/>
    <dgm:cxn modelId="{227674ED-4A8A-3E48-9769-C64D91C0018C}" type="presParOf" srcId="{6E93A2A9-8061-914F-9E31-4C9A7FF93017}" destId="{6B1C931D-B785-1E44-9BB4-8412D9CCDCE5}" srcOrd="1" destOrd="0" presId="urn:microsoft.com/office/officeart/2005/8/layout/vList3"/>
    <dgm:cxn modelId="{65F0A9C6-8897-4D79-8217-3608205C9BBA}" type="presParOf" srcId="{D795C30C-DBFB-4251-8630-C82FA380FFBF}" destId="{0E374512-EFE0-4E9F-9DC7-754113747EFE}" srcOrd="5" destOrd="0" presId="urn:microsoft.com/office/officeart/2005/8/layout/vList3"/>
    <dgm:cxn modelId="{8A1DAEE6-B45B-4DE6-8B04-61E98CC7F057}" type="presParOf" srcId="{D795C30C-DBFB-4251-8630-C82FA380FFBF}" destId="{23E62FE1-D6C2-4E5B-8D33-6D0469A3FB99}" srcOrd="6" destOrd="0" presId="urn:microsoft.com/office/officeart/2005/8/layout/vList3"/>
    <dgm:cxn modelId="{366BBF40-AB82-4A8C-A1DA-B4F581808165}" type="presParOf" srcId="{23E62FE1-D6C2-4E5B-8D33-6D0469A3FB99}" destId="{51244EE3-7BD1-45A1-B9EF-9B5E0D802CBB}" srcOrd="0" destOrd="0" presId="urn:microsoft.com/office/officeart/2005/8/layout/vList3"/>
    <dgm:cxn modelId="{4137D8A3-9462-4F76-B844-AE5C2DB45497}" type="presParOf" srcId="{23E62FE1-D6C2-4E5B-8D33-6D0469A3FB99}" destId="{8114D0CE-D42D-4C06-B883-926DB28EE5C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D4C705-7D1D-4CE9-A414-4E092CC53424}" type="doc">
      <dgm:prSet loTypeId="urn:microsoft.com/office/officeart/2005/8/layout/vList3" loCatId="list" qsTypeId="urn:microsoft.com/office/officeart/2005/8/quickstyle/simple1" qsCatId="simple" csTypeId="urn:microsoft.com/office/officeart/2005/8/colors/accent1_2" csCatId="accent1" phldr="1"/>
      <dgm:spPr/>
    </dgm:pt>
    <dgm:pt modelId="{5D78F3A8-DA6E-0F4D-8B1D-C2612AE3666D}">
      <dgm:prSet phldrT="[文本]" custT="1"/>
      <dgm:spPr/>
      <dgm:t>
        <a:bodyPr/>
        <a:lstStyle/>
        <a:p>
          <a:pPr algn="l"/>
          <a:r>
            <a:rPr lang="zh-CN" altLang="en-US" sz="3600" b="0" dirty="0" smtClean="0">
              <a:solidFill>
                <a:schemeClr val="bg1">
                  <a:lumMod val="50000"/>
                </a:schemeClr>
              </a:solidFill>
              <a:latin typeface="黑体" panose="02010609060101010101" pitchFamily="49" charset="-122"/>
              <a:ea typeface="黑体" panose="02010609060101010101" pitchFamily="49" charset="-122"/>
            </a:rPr>
            <a:t>死锁产生</a:t>
          </a:r>
          <a:endParaRPr lang="zh-CN" altLang="en-US" sz="3600" b="0" dirty="0">
            <a:solidFill>
              <a:schemeClr val="bg1">
                <a:lumMod val="50000"/>
              </a:schemeClr>
            </a:solidFill>
            <a:latin typeface="黑体" panose="02010609060101010101" pitchFamily="49" charset="-122"/>
            <a:ea typeface="黑体" panose="02010609060101010101" pitchFamily="49" charset="-122"/>
          </a:endParaRPr>
        </a:p>
      </dgm:t>
    </dgm:pt>
    <dgm:pt modelId="{90531E8B-A615-494F-9146-DFA12EC4DEC8}" type="parTrans" cxnId="{EED83480-8898-744A-B942-54A1ECE52830}">
      <dgm:prSet/>
      <dgm:spPr/>
      <dgm:t>
        <a:bodyPr/>
        <a:lstStyle/>
        <a:p>
          <a:endParaRPr lang="en-US" sz="2800">
            <a:solidFill>
              <a:schemeClr val="bg1">
                <a:lumMod val="50000"/>
              </a:schemeClr>
            </a:solidFill>
          </a:endParaRPr>
        </a:p>
      </dgm:t>
    </dgm:pt>
    <dgm:pt modelId="{1E6C6A40-3429-4944-8938-16FEE8496FE2}" type="sibTrans" cxnId="{EED83480-8898-744A-B942-54A1ECE52830}">
      <dgm:prSet/>
      <dgm:spPr/>
      <dgm:t>
        <a:bodyPr/>
        <a:lstStyle/>
        <a:p>
          <a:endParaRPr lang="en-US" sz="2800">
            <a:solidFill>
              <a:schemeClr val="bg1">
                <a:lumMod val="50000"/>
              </a:schemeClr>
            </a:solidFill>
          </a:endParaRPr>
        </a:p>
      </dgm:t>
    </dgm:pt>
    <dgm:pt modelId="{EFE61E0E-3E12-C040-9EEB-64A02A535513}">
      <dgm:prSet phldrT="[文本]" custT="1"/>
      <dgm:spPr/>
      <dgm:t>
        <a:bodyPr/>
        <a:lstStyle/>
        <a:p>
          <a:pPr algn="l"/>
          <a:r>
            <a:rPr lang="zh-CN" altLang="en-US" sz="3600" b="0" dirty="0" smtClean="0">
              <a:solidFill>
                <a:schemeClr val="bg1">
                  <a:lumMod val="50000"/>
                </a:schemeClr>
              </a:solidFill>
              <a:latin typeface="黑体" panose="02010609060101010101" pitchFamily="49" charset="-122"/>
              <a:ea typeface="黑体" panose="02010609060101010101" pitchFamily="49" charset="-122"/>
            </a:rPr>
            <a:t>死锁防止</a:t>
          </a:r>
          <a:endParaRPr lang="zh-CN" altLang="en-US" sz="3600" b="0" dirty="0">
            <a:solidFill>
              <a:schemeClr val="bg1">
                <a:lumMod val="50000"/>
              </a:schemeClr>
            </a:solidFill>
            <a:latin typeface="黑体" panose="02010609060101010101" pitchFamily="49" charset="-122"/>
            <a:ea typeface="黑体" panose="02010609060101010101" pitchFamily="49" charset="-122"/>
          </a:endParaRPr>
        </a:p>
      </dgm:t>
    </dgm:pt>
    <dgm:pt modelId="{155A5DEC-AEEF-CF44-BA3A-3FC4813A38AC}" type="parTrans" cxnId="{74550762-F438-CD41-A297-7D6A6D5431E5}">
      <dgm:prSet/>
      <dgm:spPr/>
      <dgm:t>
        <a:bodyPr/>
        <a:lstStyle/>
        <a:p>
          <a:endParaRPr lang="en-US" sz="2800">
            <a:solidFill>
              <a:schemeClr val="bg1">
                <a:lumMod val="50000"/>
              </a:schemeClr>
            </a:solidFill>
          </a:endParaRPr>
        </a:p>
      </dgm:t>
    </dgm:pt>
    <dgm:pt modelId="{31AD18DC-3837-D347-B7A6-DAD3D4D2CFE8}" type="sibTrans" cxnId="{74550762-F438-CD41-A297-7D6A6D5431E5}">
      <dgm:prSet/>
      <dgm:spPr/>
      <dgm:t>
        <a:bodyPr/>
        <a:lstStyle/>
        <a:p>
          <a:endParaRPr lang="en-US" sz="2800">
            <a:solidFill>
              <a:schemeClr val="bg1">
                <a:lumMod val="50000"/>
              </a:schemeClr>
            </a:solidFill>
          </a:endParaRPr>
        </a:p>
      </dgm:t>
    </dgm:pt>
    <dgm:pt modelId="{2D7D0C2C-9A96-554D-AF1A-B2400DC60561}">
      <dgm:prSet phldrT="[文本]" custT="1"/>
      <dgm:spPr/>
      <dgm:t>
        <a:bodyPr/>
        <a:lstStyle/>
        <a:p>
          <a:pPr algn="l"/>
          <a:r>
            <a:rPr lang="zh-CN" altLang="en-US" sz="3600" b="0" dirty="0" smtClean="0">
              <a:solidFill>
                <a:schemeClr val="bg1">
                  <a:lumMod val="50000"/>
                </a:schemeClr>
              </a:solidFill>
              <a:latin typeface="黑体" panose="02010609060101010101" pitchFamily="49" charset="-122"/>
              <a:ea typeface="黑体" panose="02010609060101010101" pitchFamily="49" charset="-122"/>
            </a:rPr>
            <a:t>死锁避免 </a:t>
          </a:r>
          <a:endParaRPr lang="zh-CN" altLang="en-US" sz="3600" b="0" dirty="0">
            <a:solidFill>
              <a:schemeClr val="bg1">
                <a:lumMod val="50000"/>
              </a:schemeClr>
            </a:solidFill>
            <a:latin typeface="黑体" panose="02010609060101010101" pitchFamily="49" charset="-122"/>
            <a:ea typeface="黑体" panose="02010609060101010101" pitchFamily="49" charset="-122"/>
          </a:endParaRPr>
        </a:p>
      </dgm:t>
    </dgm:pt>
    <dgm:pt modelId="{A72CA26E-37CD-1444-BAF5-1CC722A4E6E0}" type="parTrans" cxnId="{582659C7-4B7E-5649-82FE-A50F41357AE5}">
      <dgm:prSet/>
      <dgm:spPr/>
      <dgm:t>
        <a:bodyPr/>
        <a:lstStyle/>
        <a:p>
          <a:endParaRPr lang="en-US" sz="2800">
            <a:solidFill>
              <a:schemeClr val="bg1">
                <a:lumMod val="50000"/>
              </a:schemeClr>
            </a:solidFill>
          </a:endParaRPr>
        </a:p>
      </dgm:t>
    </dgm:pt>
    <dgm:pt modelId="{14F40165-E9EA-B64A-B339-865BFF70A303}" type="sibTrans" cxnId="{582659C7-4B7E-5649-82FE-A50F41357AE5}">
      <dgm:prSet/>
      <dgm:spPr/>
      <dgm:t>
        <a:bodyPr/>
        <a:lstStyle/>
        <a:p>
          <a:endParaRPr lang="en-US" sz="2800">
            <a:solidFill>
              <a:schemeClr val="bg1">
                <a:lumMod val="50000"/>
              </a:schemeClr>
            </a:solidFill>
          </a:endParaRPr>
        </a:p>
      </dgm:t>
    </dgm:pt>
    <dgm:pt modelId="{51DE0747-B0AB-4138-92F9-FA2DB109BE34}">
      <dgm:prSet phldrT="[文本]" custT="1"/>
      <dgm:spPr/>
      <dgm:t>
        <a:bodyPr/>
        <a:lstStyle/>
        <a:p>
          <a:pPr algn="l"/>
          <a:r>
            <a:rPr lang="zh-CN" altLang="en-US" sz="3600" b="0" dirty="0" smtClean="0">
              <a:solidFill>
                <a:schemeClr val="bg1"/>
              </a:solidFill>
              <a:latin typeface="黑体" panose="02010609060101010101" pitchFamily="49" charset="-122"/>
              <a:ea typeface="黑体" panose="02010609060101010101" pitchFamily="49" charset="-122"/>
            </a:rPr>
            <a:t>死锁的检测和解除</a:t>
          </a:r>
          <a:endParaRPr lang="zh-CN" altLang="en-US" sz="3600" b="0" dirty="0">
            <a:solidFill>
              <a:schemeClr val="bg1"/>
            </a:solidFill>
            <a:latin typeface="黑体" panose="02010609060101010101" pitchFamily="49" charset="-122"/>
            <a:ea typeface="黑体" panose="02010609060101010101" pitchFamily="49" charset="-122"/>
          </a:endParaRPr>
        </a:p>
      </dgm:t>
    </dgm:pt>
    <dgm:pt modelId="{BB70D6EE-B2D4-4CDC-8909-8D38B9A2A52A}" type="parTrans" cxnId="{8D68FF66-D7AC-43C8-A334-9A76BB05B961}">
      <dgm:prSet/>
      <dgm:spPr/>
      <dgm:t>
        <a:bodyPr/>
        <a:lstStyle/>
        <a:p>
          <a:endParaRPr lang="zh-CN" altLang="en-US" sz="3200">
            <a:solidFill>
              <a:schemeClr val="bg1">
                <a:lumMod val="50000"/>
              </a:schemeClr>
            </a:solidFill>
          </a:endParaRPr>
        </a:p>
      </dgm:t>
    </dgm:pt>
    <dgm:pt modelId="{7DEE952F-0CB5-43F4-BFB5-56611CA94E3D}" type="sibTrans" cxnId="{8D68FF66-D7AC-43C8-A334-9A76BB05B961}">
      <dgm:prSet/>
      <dgm:spPr/>
      <dgm:t>
        <a:bodyPr/>
        <a:lstStyle/>
        <a:p>
          <a:endParaRPr lang="zh-CN" altLang="en-US" sz="3200">
            <a:solidFill>
              <a:schemeClr val="bg1">
                <a:lumMod val="50000"/>
              </a:schemeClr>
            </a:solidFill>
          </a:endParaRPr>
        </a:p>
      </dgm:t>
    </dgm:pt>
    <dgm:pt modelId="{D795C30C-DBFB-4251-8630-C82FA380FFBF}" type="pres">
      <dgm:prSet presAssocID="{74D4C705-7D1D-4CE9-A414-4E092CC53424}" presName="linearFlow" presStyleCnt="0">
        <dgm:presLayoutVars>
          <dgm:dir/>
          <dgm:resizeHandles val="exact"/>
        </dgm:presLayoutVars>
      </dgm:prSet>
      <dgm:spPr/>
    </dgm:pt>
    <dgm:pt modelId="{F055D5DE-11DB-294C-9587-A930ED47B613}" type="pres">
      <dgm:prSet presAssocID="{5D78F3A8-DA6E-0F4D-8B1D-C2612AE3666D}" presName="composite" presStyleCnt="0"/>
      <dgm:spPr/>
    </dgm:pt>
    <dgm:pt modelId="{7DCCF5B3-A0FC-0747-B883-C116E3F2B5C0}" type="pres">
      <dgm:prSet presAssocID="{5D78F3A8-DA6E-0F4D-8B1D-C2612AE3666D}" presName="imgShp" presStyleLbl="fgImgPlace1" presStyleIdx="0" presStyleCnt="4"/>
      <dgm:spPr/>
    </dgm:pt>
    <dgm:pt modelId="{52D7A7DB-7FBD-D642-A218-EAC1FE363477}" type="pres">
      <dgm:prSet presAssocID="{5D78F3A8-DA6E-0F4D-8B1D-C2612AE3666D}" presName="txShp" presStyleLbl="node1" presStyleIdx="0" presStyleCnt="4">
        <dgm:presLayoutVars>
          <dgm:bulletEnabled val="1"/>
        </dgm:presLayoutVars>
      </dgm:prSet>
      <dgm:spPr/>
      <dgm:t>
        <a:bodyPr/>
        <a:lstStyle/>
        <a:p>
          <a:endParaRPr lang="en-US"/>
        </a:p>
      </dgm:t>
    </dgm:pt>
    <dgm:pt modelId="{80DA2206-748F-0C49-83D4-5ADDF72AD1DC}" type="pres">
      <dgm:prSet presAssocID="{1E6C6A40-3429-4944-8938-16FEE8496FE2}" presName="spacing" presStyleCnt="0"/>
      <dgm:spPr/>
    </dgm:pt>
    <dgm:pt modelId="{FF55DA86-9D83-1946-B182-967CDCF53B02}" type="pres">
      <dgm:prSet presAssocID="{EFE61E0E-3E12-C040-9EEB-64A02A535513}" presName="composite" presStyleCnt="0"/>
      <dgm:spPr/>
    </dgm:pt>
    <dgm:pt modelId="{6B6E953F-1B7F-AC44-A66A-87363C3E9799}" type="pres">
      <dgm:prSet presAssocID="{EFE61E0E-3E12-C040-9EEB-64A02A535513}" presName="imgShp" presStyleLbl="fgImgPlace1" presStyleIdx="1" presStyleCnt="4"/>
      <dgm:spPr/>
    </dgm:pt>
    <dgm:pt modelId="{D6A41CD5-88E9-414B-9A45-1912A1F8D9EE}" type="pres">
      <dgm:prSet presAssocID="{EFE61E0E-3E12-C040-9EEB-64A02A535513}" presName="txShp" presStyleLbl="node1" presStyleIdx="1" presStyleCnt="4">
        <dgm:presLayoutVars>
          <dgm:bulletEnabled val="1"/>
        </dgm:presLayoutVars>
      </dgm:prSet>
      <dgm:spPr/>
      <dgm:t>
        <a:bodyPr/>
        <a:lstStyle/>
        <a:p>
          <a:endParaRPr lang="en-US"/>
        </a:p>
      </dgm:t>
    </dgm:pt>
    <dgm:pt modelId="{AB6D5846-F641-1D4E-9C8C-18A92982D229}" type="pres">
      <dgm:prSet presAssocID="{31AD18DC-3837-D347-B7A6-DAD3D4D2CFE8}" presName="spacing" presStyleCnt="0"/>
      <dgm:spPr/>
    </dgm:pt>
    <dgm:pt modelId="{6E93A2A9-8061-914F-9E31-4C9A7FF93017}" type="pres">
      <dgm:prSet presAssocID="{2D7D0C2C-9A96-554D-AF1A-B2400DC60561}" presName="composite" presStyleCnt="0"/>
      <dgm:spPr/>
    </dgm:pt>
    <dgm:pt modelId="{8A95C36A-1333-E648-8131-CC796BD7C94B}" type="pres">
      <dgm:prSet presAssocID="{2D7D0C2C-9A96-554D-AF1A-B2400DC60561}" presName="imgShp" presStyleLbl="fgImgPlace1" presStyleIdx="2" presStyleCnt="4"/>
      <dgm:spPr/>
    </dgm:pt>
    <dgm:pt modelId="{6B1C931D-B785-1E44-9BB4-8412D9CCDCE5}" type="pres">
      <dgm:prSet presAssocID="{2D7D0C2C-9A96-554D-AF1A-B2400DC60561}" presName="txShp" presStyleLbl="node1" presStyleIdx="2" presStyleCnt="4">
        <dgm:presLayoutVars>
          <dgm:bulletEnabled val="1"/>
        </dgm:presLayoutVars>
      </dgm:prSet>
      <dgm:spPr/>
      <dgm:t>
        <a:bodyPr/>
        <a:lstStyle/>
        <a:p>
          <a:endParaRPr lang="en-US"/>
        </a:p>
      </dgm:t>
    </dgm:pt>
    <dgm:pt modelId="{0E374512-EFE0-4E9F-9DC7-754113747EFE}" type="pres">
      <dgm:prSet presAssocID="{14F40165-E9EA-B64A-B339-865BFF70A303}" presName="spacing" presStyleCnt="0"/>
      <dgm:spPr/>
    </dgm:pt>
    <dgm:pt modelId="{23E62FE1-D6C2-4E5B-8D33-6D0469A3FB99}" type="pres">
      <dgm:prSet presAssocID="{51DE0747-B0AB-4138-92F9-FA2DB109BE34}" presName="composite" presStyleCnt="0"/>
      <dgm:spPr/>
    </dgm:pt>
    <dgm:pt modelId="{51244EE3-7BD1-45A1-B9EF-9B5E0D802CBB}" type="pres">
      <dgm:prSet presAssocID="{51DE0747-B0AB-4138-92F9-FA2DB109BE34}" presName="imgShp" presStyleLbl="fgImgPlace1" presStyleIdx="3" presStyleCnt="4"/>
      <dgm:spPr/>
    </dgm:pt>
    <dgm:pt modelId="{8114D0CE-D42D-4C06-B883-926DB28EE5CC}" type="pres">
      <dgm:prSet presAssocID="{51DE0747-B0AB-4138-92F9-FA2DB109BE34}" presName="txShp" presStyleLbl="node1" presStyleIdx="3" presStyleCnt="4">
        <dgm:presLayoutVars>
          <dgm:bulletEnabled val="1"/>
        </dgm:presLayoutVars>
      </dgm:prSet>
      <dgm:spPr/>
      <dgm:t>
        <a:bodyPr/>
        <a:lstStyle/>
        <a:p>
          <a:endParaRPr lang="zh-CN" altLang="en-US"/>
        </a:p>
      </dgm:t>
    </dgm:pt>
  </dgm:ptLst>
  <dgm:cxnLst>
    <dgm:cxn modelId="{FBBA5850-9771-F848-AD05-E71C4228DFDA}" type="presOf" srcId="{EFE61E0E-3E12-C040-9EEB-64A02A535513}" destId="{D6A41CD5-88E9-414B-9A45-1912A1F8D9EE}" srcOrd="0" destOrd="0" presId="urn:microsoft.com/office/officeart/2005/8/layout/vList3"/>
    <dgm:cxn modelId="{13ED1B0C-E6B0-1D4F-8933-B88AA7BEA97F}" type="presOf" srcId="{74D4C705-7D1D-4CE9-A414-4E092CC53424}" destId="{D795C30C-DBFB-4251-8630-C82FA380FFBF}" srcOrd="0" destOrd="0" presId="urn:microsoft.com/office/officeart/2005/8/layout/vList3"/>
    <dgm:cxn modelId="{8D68FF66-D7AC-43C8-A334-9A76BB05B961}" srcId="{74D4C705-7D1D-4CE9-A414-4E092CC53424}" destId="{51DE0747-B0AB-4138-92F9-FA2DB109BE34}" srcOrd="3" destOrd="0" parTransId="{BB70D6EE-B2D4-4CDC-8909-8D38B9A2A52A}" sibTransId="{7DEE952F-0CB5-43F4-BFB5-56611CA94E3D}"/>
    <dgm:cxn modelId="{74550762-F438-CD41-A297-7D6A6D5431E5}" srcId="{74D4C705-7D1D-4CE9-A414-4E092CC53424}" destId="{EFE61E0E-3E12-C040-9EEB-64A02A535513}" srcOrd="1" destOrd="0" parTransId="{155A5DEC-AEEF-CF44-BA3A-3FC4813A38AC}" sibTransId="{31AD18DC-3837-D347-B7A6-DAD3D4D2CFE8}"/>
    <dgm:cxn modelId="{156AE163-3970-3244-A79A-A0881D83E159}" type="presOf" srcId="{5D78F3A8-DA6E-0F4D-8B1D-C2612AE3666D}" destId="{52D7A7DB-7FBD-D642-A218-EAC1FE363477}" srcOrd="0" destOrd="0" presId="urn:microsoft.com/office/officeart/2005/8/layout/vList3"/>
    <dgm:cxn modelId="{C33BADAF-512C-4C59-87DD-37500B02DE05}" type="presOf" srcId="{51DE0747-B0AB-4138-92F9-FA2DB109BE34}" destId="{8114D0CE-D42D-4C06-B883-926DB28EE5CC}" srcOrd="0" destOrd="0" presId="urn:microsoft.com/office/officeart/2005/8/layout/vList3"/>
    <dgm:cxn modelId="{44AC54E5-C9D3-A74D-BF00-55EAE9DC92AC}" type="presOf" srcId="{2D7D0C2C-9A96-554D-AF1A-B2400DC60561}" destId="{6B1C931D-B785-1E44-9BB4-8412D9CCDCE5}" srcOrd="0" destOrd="0" presId="urn:microsoft.com/office/officeart/2005/8/layout/vList3"/>
    <dgm:cxn modelId="{EED83480-8898-744A-B942-54A1ECE52830}" srcId="{74D4C705-7D1D-4CE9-A414-4E092CC53424}" destId="{5D78F3A8-DA6E-0F4D-8B1D-C2612AE3666D}" srcOrd="0" destOrd="0" parTransId="{90531E8B-A615-494F-9146-DFA12EC4DEC8}" sibTransId="{1E6C6A40-3429-4944-8938-16FEE8496FE2}"/>
    <dgm:cxn modelId="{582659C7-4B7E-5649-82FE-A50F41357AE5}" srcId="{74D4C705-7D1D-4CE9-A414-4E092CC53424}" destId="{2D7D0C2C-9A96-554D-AF1A-B2400DC60561}" srcOrd="2" destOrd="0" parTransId="{A72CA26E-37CD-1444-BAF5-1CC722A4E6E0}" sibTransId="{14F40165-E9EA-B64A-B339-865BFF70A303}"/>
    <dgm:cxn modelId="{6731377F-3594-D444-9532-007565CDC722}" type="presParOf" srcId="{D795C30C-DBFB-4251-8630-C82FA380FFBF}" destId="{F055D5DE-11DB-294C-9587-A930ED47B613}" srcOrd="0" destOrd="0" presId="urn:microsoft.com/office/officeart/2005/8/layout/vList3"/>
    <dgm:cxn modelId="{BDAB6960-B6A1-B241-84A0-22CCB819288C}" type="presParOf" srcId="{F055D5DE-11DB-294C-9587-A930ED47B613}" destId="{7DCCF5B3-A0FC-0747-B883-C116E3F2B5C0}" srcOrd="0" destOrd="0" presId="urn:microsoft.com/office/officeart/2005/8/layout/vList3"/>
    <dgm:cxn modelId="{CFAAA541-989D-4F4B-B8A4-874EE19DDD98}" type="presParOf" srcId="{F055D5DE-11DB-294C-9587-A930ED47B613}" destId="{52D7A7DB-7FBD-D642-A218-EAC1FE363477}" srcOrd="1" destOrd="0" presId="urn:microsoft.com/office/officeart/2005/8/layout/vList3"/>
    <dgm:cxn modelId="{33AAD1A2-0390-4249-B692-A627F21B8904}" type="presParOf" srcId="{D795C30C-DBFB-4251-8630-C82FA380FFBF}" destId="{80DA2206-748F-0C49-83D4-5ADDF72AD1DC}" srcOrd="1" destOrd="0" presId="urn:microsoft.com/office/officeart/2005/8/layout/vList3"/>
    <dgm:cxn modelId="{B711BAF1-19D3-AF40-8EEA-7E6A0090A8EA}" type="presParOf" srcId="{D795C30C-DBFB-4251-8630-C82FA380FFBF}" destId="{FF55DA86-9D83-1946-B182-967CDCF53B02}" srcOrd="2" destOrd="0" presId="urn:microsoft.com/office/officeart/2005/8/layout/vList3"/>
    <dgm:cxn modelId="{E3D63994-9AF1-9B41-8985-C6BB1A942485}" type="presParOf" srcId="{FF55DA86-9D83-1946-B182-967CDCF53B02}" destId="{6B6E953F-1B7F-AC44-A66A-87363C3E9799}" srcOrd="0" destOrd="0" presId="urn:microsoft.com/office/officeart/2005/8/layout/vList3"/>
    <dgm:cxn modelId="{0EBD4D45-D36E-1846-B916-5DC0D12DDD4A}" type="presParOf" srcId="{FF55DA86-9D83-1946-B182-967CDCF53B02}" destId="{D6A41CD5-88E9-414B-9A45-1912A1F8D9EE}" srcOrd="1" destOrd="0" presId="urn:microsoft.com/office/officeart/2005/8/layout/vList3"/>
    <dgm:cxn modelId="{5289B553-D022-FF40-AFB7-CD8ED4EB6328}" type="presParOf" srcId="{D795C30C-DBFB-4251-8630-C82FA380FFBF}" destId="{AB6D5846-F641-1D4E-9C8C-18A92982D229}" srcOrd="3" destOrd="0" presId="urn:microsoft.com/office/officeart/2005/8/layout/vList3"/>
    <dgm:cxn modelId="{4DE23E25-0938-F047-BF02-5ED8800818FC}" type="presParOf" srcId="{D795C30C-DBFB-4251-8630-C82FA380FFBF}" destId="{6E93A2A9-8061-914F-9E31-4C9A7FF93017}" srcOrd="4" destOrd="0" presId="urn:microsoft.com/office/officeart/2005/8/layout/vList3"/>
    <dgm:cxn modelId="{03043DD4-41DE-9B40-830E-150CA52B1BCF}" type="presParOf" srcId="{6E93A2A9-8061-914F-9E31-4C9A7FF93017}" destId="{8A95C36A-1333-E648-8131-CC796BD7C94B}" srcOrd="0" destOrd="0" presId="urn:microsoft.com/office/officeart/2005/8/layout/vList3"/>
    <dgm:cxn modelId="{227674ED-4A8A-3E48-9769-C64D91C0018C}" type="presParOf" srcId="{6E93A2A9-8061-914F-9E31-4C9A7FF93017}" destId="{6B1C931D-B785-1E44-9BB4-8412D9CCDCE5}" srcOrd="1" destOrd="0" presId="urn:microsoft.com/office/officeart/2005/8/layout/vList3"/>
    <dgm:cxn modelId="{65F0A9C6-8897-4D79-8217-3608205C9BBA}" type="presParOf" srcId="{D795C30C-DBFB-4251-8630-C82FA380FFBF}" destId="{0E374512-EFE0-4E9F-9DC7-754113747EFE}" srcOrd="5" destOrd="0" presId="urn:microsoft.com/office/officeart/2005/8/layout/vList3"/>
    <dgm:cxn modelId="{8A1DAEE6-B45B-4DE6-8B04-61E98CC7F057}" type="presParOf" srcId="{D795C30C-DBFB-4251-8630-C82FA380FFBF}" destId="{23E62FE1-D6C2-4E5B-8D33-6D0469A3FB99}" srcOrd="6" destOrd="0" presId="urn:microsoft.com/office/officeart/2005/8/layout/vList3"/>
    <dgm:cxn modelId="{366BBF40-AB82-4A8C-A1DA-B4F581808165}" type="presParOf" srcId="{23E62FE1-D6C2-4E5B-8D33-6D0469A3FB99}" destId="{51244EE3-7BD1-45A1-B9EF-9B5E0D802CBB}" srcOrd="0" destOrd="0" presId="urn:microsoft.com/office/officeart/2005/8/layout/vList3"/>
    <dgm:cxn modelId="{4137D8A3-9462-4F76-B844-AE5C2DB45497}" type="presParOf" srcId="{23E62FE1-D6C2-4E5B-8D33-6D0469A3FB99}" destId="{8114D0CE-D42D-4C06-B883-926DB28EE5C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7A7DB-7FBD-D642-A218-EAC1FE363477}">
      <dsp:nvSpPr>
        <dsp:cNvPr id="0" name=""/>
        <dsp:cNvSpPr/>
      </dsp:nvSpPr>
      <dsp:spPr>
        <a:xfrm rot="10800000">
          <a:off x="1212001" y="184"/>
          <a:ext cx="4191670" cy="6248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52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latin typeface="黑体" panose="02010609060101010101" pitchFamily="49" charset="-122"/>
              <a:ea typeface="黑体" panose="02010609060101010101" pitchFamily="49" charset="-122"/>
            </a:rPr>
            <a:t>死锁产生</a:t>
          </a:r>
          <a:endParaRPr lang="zh-CN" altLang="en-US" sz="2000" b="0" kern="1200" dirty="0">
            <a:latin typeface="黑体" panose="02010609060101010101" pitchFamily="49" charset="-122"/>
            <a:ea typeface="黑体" panose="02010609060101010101" pitchFamily="49" charset="-122"/>
          </a:endParaRPr>
        </a:p>
      </dsp:txBody>
      <dsp:txXfrm rot="10800000">
        <a:off x="1368205" y="184"/>
        <a:ext cx="4035466" cy="624817"/>
      </dsp:txXfrm>
    </dsp:sp>
    <dsp:sp modelId="{7DCCF5B3-A0FC-0747-B883-C116E3F2B5C0}">
      <dsp:nvSpPr>
        <dsp:cNvPr id="0" name=""/>
        <dsp:cNvSpPr/>
      </dsp:nvSpPr>
      <dsp:spPr>
        <a:xfrm>
          <a:off x="899592" y="184"/>
          <a:ext cx="624817" cy="62481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A41CD5-88E9-414B-9A45-1912A1F8D9EE}">
      <dsp:nvSpPr>
        <dsp:cNvPr id="0" name=""/>
        <dsp:cNvSpPr/>
      </dsp:nvSpPr>
      <dsp:spPr>
        <a:xfrm rot="10800000">
          <a:off x="1212001" y="811514"/>
          <a:ext cx="4191670" cy="6248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52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latin typeface="黑体" panose="02010609060101010101" pitchFamily="49" charset="-122"/>
              <a:ea typeface="黑体" panose="02010609060101010101" pitchFamily="49" charset="-122"/>
            </a:rPr>
            <a:t>死锁防止</a:t>
          </a:r>
          <a:endParaRPr lang="zh-CN" altLang="en-US" sz="2000" b="0" kern="1200" dirty="0">
            <a:latin typeface="黑体" panose="02010609060101010101" pitchFamily="49" charset="-122"/>
            <a:ea typeface="黑体" panose="02010609060101010101" pitchFamily="49" charset="-122"/>
          </a:endParaRPr>
        </a:p>
      </dsp:txBody>
      <dsp:txXfrm rot="10800000">
        <a:off x="1368205" y="811514"/>
        <a:ext cx="4035466" cy="624817"/>
      </dsp:txXfrm>
    </dsp:sp>
    <dsp:sp modelId="{6B6E953F-1B7F-AC44-A66A-87363C3E9799}">
      <dsp:nvSpPr>
        <dsp:cNvPr id="0" name=""/>
        <dsp:cNvSpPr/>
      </dsp:nvSpPr>
      <dsp:spPr>
        <a:xfrm>
          <a:off x="899592" y="811514"/>
          <a:ext cx="624817" cy="62481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1C931D-B785-1E44-9BB4-8412D9CCDCE5}">
      <dsp:nvSpPr>
        <dsp:cNvPr id="0" name=""/>
        <dsp:cNvSpPr/>
      </dsp:nvSpPr>
      <dsp:spPr>
        <a:xfrm rot="10800000">
          <a:off x="1212001" y="1622844"/>
          <a:ext cx="4191670" cy="6248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52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latin typeface="黑体" panose="02010609060101010101" pitchFamily="49" charset="-122"/>
              <a:ea typeface="黑体" panose="02010609060101010101" pitchFamily="49" charset="-122"/>
            </a:rPr>
            <a:t>死锁避免 </a:t>
          </a:r>
          <a:endParaRPr lang="zh-CN" altLang="en-US" sz="2000" b="0" kern="1200" dirty="0">
            <a:latin typeface="黑体" panose="02010609060101010101" pitchFamily="49" charset="-122"/>
            <a:ea typeface="黑体" panose="02010609060101010101" pitchFamily="49" charset="-122"/>
          </a:endParaRPr>
        </a:p>
      </dsp:txBody>
      <dsp:txXfrm rot="10800000">
        <a:off x="1368205" y="1622844"/>
        <a:ext cx="4035466" cy="624817"/>
      </dsp:txXfrm>
    </dsp:sp>
    <dsp:sp modelId="{8A95C36A-1333-E648-8131-CC796BD7C94B}">
      <dsp:nvSpPr>
        <dsp:cNvPr id="0" name=""/>
        <dsp:cNvSpPr/>
      </dsp:nvSpPr>
      <dsp:spPr>
        <a:xfrm>
          <a:off x="899592" y="1622844"/>
          <a:ext cx="624817" cy="62481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14D0CE-D42D-4C06-B883-926DB28EE5CC}">
      <dsp:nvSpPr>
        <dsp:cNvPr id="0" name=""/>
        <dsp:cNvSpPr/>
      </dsp:nvSpPr>
      <dsp:spPr>
        <a:xfrm rot="10800000">
          <a:off x="1212001" y="2434174"/>
          <a:ext cx="4191670" cy="6248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52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latin typeface="黑体" panose="02010609060101010101" pitchFamily="49" charset="-122"/>
              <a:ea typeface="黑体" panose="02010609060101010101" pitchFamily="49" charset="-122"/>
            </a:rPr>
            <a:t>死锁的检测和解除</a:t>
          </a:r>
          <a:endParaRPr lang="zh-CN" altLang="en-US" sz="2000" b="0" kern="1200" dirty="0">
            <a:latin typeface="黑体" panose="02010609060101010101" pitchFamily="49" charset="-122"/>
            <a:ea typeface="黑体" panose="02010609060101010101" pitchFamily="49" charset="-122"/>
          </a:endParaRPr>
        </a:p>
      </dsp:txBody>
      <dsp:txXfrm rot="10800000">
        <a:off x="1368205" y="2434174"/>
        <a:ext cx="4035466" cy="624817"/>
      </dsp:txXfrm>
    </dsp:sp>
    <dsp:sp modelId="{51244EE3-7BD1-45A1-B9EF-9B5E0D802CBB}">
      <dsp:nvSpPr>
        <dsp:cNvPr id="0" name=""/>
        <dsp:cNvSpPr/>
      </dsp:nvSpPr>
      <dsp:spPr>
        <a:xfrm>
          <a:off x="899592" y="2434174"/>
          <a:ext cx="624817" cy="62481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7A7DB-7FBD-D642-A218-EAC1FE363477}">
      <dsp:nvSpPr>
        <dsp:cNvPr id="0" name=""/>
        <dsp:cNvSpPr/>
      </dsp:nvSpPr>
      <dsp:spPr>
        <a:xfrm rot="10800000">
          <a:off x="1853895" y="282"/>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lumMod val="50000"/>
                </a:schemeClr>
              </a:solidFill>
              <a:latin typeface="黑体" panose="02010609060101010101" pitchFamily="49" charset="-122"/>
              <a:ea typeface="黑体" panose="02010609060101010101" pitchFamily="49" charset="-122"/>
            </a:rPr>
            <a:t>死锁产生</a:t>
          </a:r>
          <a:endParaRPr lang="zh-CN" altLang="en-US" sz="36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2092827" y="282"/>
        <a:ext cx="6172710" cy="955729"/>
      </dsp:txXfrm>
    </dsp:sp>
    <dsp:sp modelId="{7DCCF5B3-A0FC-0747-B883-C116E3F2B5C0}">
      <dsp:nvSpPr>
        <dsp:cNvPr id="0" name=""/>
        <dsp:cNvSpPr/>
      </dsp:nvSpPr>
      <dsp:spPr>
        <a:xfrm>
          <a:off x="1376030" y="282"/>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A41CD5-88E9-414B-9A45-1912A1F8D9EE}">
      <dsp:nvSpPr>
        <dsp:cNvPr id="0" name=""/>
        <dsp:cNvSpPr/>
      </dsp:nvSpPr>
      <dsp:spPr>
        <a:xfrm rot="10800000">
          <a:off x="1853895" y="1241304"/>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lumMod val="50000"/>
                </a:schemeClr>
              </a:solidFill>
              <a:latin typeface="黑体" panose="02010609060101010101" pitchFamily="49" charset="-122"/>
              <a:ea typeface="黑体" panose="02010609060101010101" pitchFamily="49" charset="-122"/>
            </a:rPr>
            <a:t>死锁防止</a:t>
          </a:r>
          <a:endParaRPr lang="zh-CN" altLang="en-US" sz="36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2092827" y="1241304"/>
        <a:ext cx="6172710" cy="955729"/>
      </dsp:txXfrm>
    </dsp:sp>
    <dsp:sp modelId="{6B6E953F-1B7F-AC44-A66A-87363C3E9799}">
      <dsp:nvSpPr>
        <dsp:cNvPr id="0" name=""/>
        <dsp:cNvSpPr/>
      </dsp:nvSpPr>
      <dsp:spPr>
        <a:xfrm>
          <a:off x="1376030" y="1241304"/>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1C931D-B785-1E44-9BB4-8412D9CCDCE5}">
      <dsp:nvSpPr>
        <dsp:cNvPr id="0" name=""/>
        <dsp:cNvSpPr/>
      </dsp:nvSpPr>
      <dsp:spPr>
        <a:xfrm rot="10800000">
          <a:off x="1853895" y="2482327"/>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lumMod val="50000"/>
                </a:schemeClr>
              </a:solidFill>
              <a:latin typeface="黑体" panose="02010609060101010101" pitchFamily="49" charset="-122"/>
              <a:ea typeface="黑体" panose="02010609060101010101" pitchFamily="49" charset="-122"/>
            </a:rPr>
            <a:t>死锁避免 </a:t>
          </a:r>
          <a:endParaRPr lang="zh-CN" altLang="en-US" sz="36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2092827" y="2482327"/>
        <a:ext cx="6172710" cy="955729"/>
      </dsp:txXfrm>
    </dsp:sp>
    <dsp:sp modelId="{8A95C36A-1333-E648-8131-CC796BD7C94B}">
      <dsp:nvSpPr>
        <dsp:cNvPr id="0" name=""/>
        <dsp:cNvSpPr/>
      </dsp:nvSpPr>
      <dsp:spPr>
        <a:xfrm>
          <a:off x="1376030" y="2482327"/>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14D0CE-D42D-4C06-B883-926DB28EE5CC}">
      <dsp:nvSpPr>
        <dsp:cNvPr id="0" name=""/>
        <dsp:cNvSpPr/>
      </dsp:nvSpPr>
      <dsp:spPr>
        <a:xfrm rot="10800000">
          <a:off x="1853895" y="3723349"/>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lumMod val="50000"/>
                </a:schemeClr>
              </a:solidFill>
              <a:latin typeface="黑体" panose="02010609060101010101" pitchFamily="49" charset="-122"/>
              <a:ea typeface="黑体" panose="02010609060101010101" pitchFamily="49" charset="-122"/>
            </a:rPr>
            <a:t>死锁的检测和解除</a:t>
          </a:r>
          <a:endParaRPr lang="zh-CN" altLang="en-US" sz="36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2092827" y="3723349"/>
        <a:ext cx="6172710" cy="955729"/>
      </dsp:txXfrm>
    </dsp:sp>
    <dsp:sp modelId="{51244EE3-7BD1-45A1-B9EF-9B5E0D802CBB}">
      <dsp:nvSpPr>
        <dsp:cNvPr id="0" name=""/>
        <dsp:cNvSpPr/>
      </dsp:nvSpPr>
      <dsp:spPr>
        <a:xfrm>
          <a:off x="1376030" y="3723349"/>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C5CC27-38A1-6047-BFAD-3B84FDD270CD}">
      <dsp:nvSpPr>
        <dsp:cNvPr id="0" name=""/>
        <dsp:cNvSpPr/>
      </dsp:nvSpPr>
      <dsp:spPr>
        <a:xfrm>
          <a:off x="2529836" y="97100"/>
          <a:ext cx="1036327" cy="82825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altLang="zh-CN" sz="3100" kern="1200" dirty="0" smtClean="0"/>
            <a:t>P1</a:t>
          </a:r>
          <a:endParaRPr lang="en-US" sz="3100" kern="1200" dirty="0"/>
        </a:p>
      </dsp:txBody>
      <dsp:txXfrm>
        <a:off x="2570268" y="137532"/>
        <a:ext cx="955463" cy="747390"/>
      </dsp:txXfrm>
    </dsp:sp>
    <dsp:sp modelId="{452A0FBA-1C47-F744-9E2E-4C9354FF008F}">
      <dsp:nvSpPr>
        <dsp:cNvPr id="0" name=""/>
        <dsp:cNvSpPr/>
      </dsp:nvSpPr>
      <dsp:spPr>
        <a:xfrm>
          <a:off x="1431963" y="511227"/>
          <a:ext cx="3232073" cy="3232073"/>
        </a:xfrm>
        <a:custGeom>
          <a:avLst/>
          <a:gdLst/>
          <a:ahLst/>
          <a:cxnLst/>
          <a:rect l="0" t="0" r="0" b="0"/>
          <a:pathLst>
            <a:path>
              <a:moveTo>
                <a:pt x="2525425" y="280152"/>
              </a:moveTo>
              <a:arcTo wR="1616036" hR="1616036" stAng="18254680" swAng="325917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1EBE78E-FE5A-A94C-8652-CF56BBA39D47}">
      <dsp:nvSpPr>
        <dsp:cNvPr id="0" name=""/>
        <dsp:cNvSpPr/>
      </dsp:nvSpPr>
      <dsp:spPr>
        <a:xfrm>
          <a:off x="3929365" y="2521155"/>
          <a:ext cx="1036327" cy="82825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altLang="zh-CN" sz="3100" kern="1200" dirty="0" smtClean="0"/>
            <a:t>P2</a:t>
          </a:r>
          <a:endParaRPr lang="en-US" sz="3100" kern="1200" dirty="0"/>
        </a:p>
      </dsp:txBody>
      <dsp:txXfrm>
        <a:off x="3969797" y="2561587"/>
        <a:ext cx="955463" cy="747390"/>
      </dsp:txXfrm>
    </dsp:sp>
    <dsp:sp modelId="{7A575647-F9E7-4641-B455-6F87294846D2}">
      <dsp:nvSpPr>
        <dsp:cNvPr id="0" name=""/>
        <dsp:cNvSpPr/>
      </dsp:nvSpPr>
      <dsp:spPr>
        <a:xfrm>
          <a:off x="1431963" y="511227"/>
          <a:ext cx="3232073" cy="3232073"/>
        </a:xfrm>
        <a:custGeom>
          <a:avLst/>
          <a:gdLst/>
          <a:ahLst/>
          <a:cxnLst/>
          <a:rect l="0" t="0" r="0" b="0"/>
          <a:pathLst>
            <a:path>
              <a:moveTo>
                <a:pt x="2321152" y="3070129"/>
              </a:moveTo>
              <a:arcTo wR="1616036" hR="1616036" stAng="3847826" swAng="310434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3EE977B-9054-574E-A84D-F8367AB22EAA}">
      <dsp:nvSpPr>
        <dsp:cNvPr id="0" name=""/>
        <dsp:cNvSpPr/>
      </dsp:nvSpPr>
      <dsp:spPr>
        <a:xfrm>
          <a:off x="1130307" y="2521155"/>
          <a:ext cx="1036327" cy="82825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altLang="zh-CN" sz="3000" kern="1200" dirty="0" smtClean="0"/>
            <a:t>P3</a:t>
          </a:r>
          <a:endParaRPr lang="en-US" sz="3000" kern="1200" dirty="0"/>
        </a:p>
      </dsp:txBody>
      <dsp:txXfrm>
        <a:off x="1170739" y="2561587"/>
        <a:ext cx="955463" cy="747390"/>
      </dsp:txXfrm>
    </dsp:sp>
    <dsp:sp modelId="{8EEFE547-6B0E-B94C-9005-0078C79ADBA0}">
      <dsp:nvSpPr>
        <dsp:cNvPr id="0" name=""/>
        <dsp:cNvSpPr/>
      </dsp:nvSpPr>
      <dsp:spPr>
        <a:xfrm>
          <a:off x="1431963" y="511227"/>
          <a:ext cx="3232073" cy="3232073"/>
        </a:xfrm>
        <a:custGeom>
          <a:avLst/>
          <a:gdLst/>
          <a:ahLst/>
          <a:cxnLst/>
          <a:rect l="0" t="0" r="0" b="0"/>
          <a:pathLst>
            <a:path>
              <a:moveTo>
                <a:pt x="507" y="1575544"/>
              </a:moveTo>
              <a:arcTo wR="1616036" hR="1616036" stAng="10886148" swAng="325917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7A7DB-7FBD-D642-A218-EAC1FE363477}">
      <dsp:nvSpPr>
        <dsp:cNvPr id="0" name=""/>
        <dsp:cNvSpPr/>
      </dsp:nvSpPr>
      <dsp:spPr>
        <a:xfrm rot="10800000">
          <a:off x="1853895" y="282"/>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lumMod val="50000"/>
                </a:schemeClr>
              </a:solidFill>
              <a:latin typeface="黑体" panose="02010609060101010101" pitchFamily="49" charset="-122"/>
              <a:ea typeface="黑体" panose="02010609060101010101" pitchFamily="49" charset="-122"/>
            </a:rPr>
            <a:t>死锁产生</a:t>
          </a:r>
          <a:endParaRPr lang="zh-CN" altLang="en-US" sz="36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2092827" y="282"/>
        <a:ext cx="6172710" cy="955729"/>
      </dsp:txXfrm>
    </dsp:sp>
    <dsp:sp modelId="{7DCCF5B3-A0FC-0747-B883-C116E3F2B5C0}">
      <dsp:nvSpPr>
        <dsp:cNvPr id="0" name=""/>
        <dsp:cNvSpPr/>
      </dsp:nvSpPr>
      <dsp:spPr>
        <a:xfrm>
          <a:off x="1376030" y="282"/>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A41CD5-88E9-414B-9A45-1912A1F8D9EE}">
      <dsp:nvSpPr>
        <dsp:cNvPr id="0" name=""/>
        <dsp:cNvSpPr/>
      </dsp:nvSpPr>
      <dsp:spPr>
        <a:xfrm rot="10800000">
          <a:off x="1853895" y="1241304"/>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solidFill>
              <a:latin typeface="黑体" panose="02010609060101010101" pitchFamily="49" charset="-122"/>
              <a:ea typeface="黑体" panose="02010609060101010101" pitchFamily="49" charset="-122"/>
            </a:rPr>
            <a:t>死锁防止</a:t>
          </a:r>
          <a:endParaRPr lang="zh-CN" altLang="en-US" sz="3600" b="0" kern="1200" dirty="0">
            <a:solidFill>
              <a:schemeClr val="bg1"/>
            </a:solidFill>
            <a:latin typeface="黑体" panose="02010609060101010101" pitchFamily="49" charset="-122"/>
            <a:ea typeface="黑体" panose="02010609060101010101" pitchFamily="49" charset="-122"/>
          </a:endParaRPr>
        </a:p>
      </dsp:txBody>
      <dsp:txXfrm rot="10800000">
        <a:off x="2092827" y="1241304"/>
        <a:ext cx="6172710" cy="955729"/>
      </dsp:txXfrm>
    </dsp:sp>
    <dsp:sp modelId="{6B6E953F-1B7F-AC44-A66A-87363C3E9799}">
      <dsp:nvSpPr>
        <dsp:cNvPr id="0" name=""/>
        <dsp:cNvSpPr/>
      </dsp:nvSpPr>
      <dsp:spPr>
        <a:xfrm>
          <a:off x="1376030" y="1241304"/>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1C931D-B785-1E44-9BB4-8412D9CCDCE5}">
      <dsp:nvSpPr>
        <dsp:cNvPr id="0" name=""/>
        <dsp:cNvSpPr/>
      </dsp:nvSpPr>
      <dsp:spPr>
        <a:xfrm rot="10800000">
          <a:off x="1853895" y="2482327"/>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lumMod val="50000"/>
                </a:schemeClr>
              </a:solidFill>
              <a:latin typeface="黑体" panose="02010609060101010101" pitchFamily="49" charset="-122"/>
              <a:ea typeface="黑体" panose="02010609060101010101" pitchFamily="49" charset="-122"/>
            </a:rPr>
            <a:t>死锁避免 </a:t>
          </a:r>
          <a:endParaRPr lang="zh-CN" altLang="en-US" sz="36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2092827" y="2482327"/>
        <a:ext cx="6172710" cy="955729"/>
      </dsp:txXfrm>
    </dsp:sp>
    <dsp:sp modelId="{8A95C36A-1333-E648-8131-CC796BD7C94B}">
      <dsp:nvSpPr>
        <dsp:cNvPr id="0" name=""/>
        <dsp:cNvSpPr/>
      </dsp:nvSpPr>
      <dsp:spPr>
        <a:xfrm>
          <a:off x="1376030" y="2482327"/>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14D0CE-D42D-4C06-B883-926DB28EE5CC}">
      <dsp:nvSpPr>
        <dsp:cNvPr id="0" name=""/>
        <dsp:cNvSpPr/>
      </dsp:nvSpPr>
      <dsp:spPr>
        <a:xfrm rot="10800000">
          <a:off x="1853895" y="3723349"/>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lumMod val="50000"/>
                </a:schemeClr>
              </a:solidFill>
              <a:latin typeface="黑体" panose="02010609060101010101" pitchFamily="49" charset="-122"/>
              <a:ea typeface="黑体" panose="02010609060101010101" pitchFamily="49" charset="-122"/>
            </a:rPr>
            <a:t>死锁的检测和解除</a:t>
          </a:r>
          <a:endParaRPr lang="zh-CN" altLang="en-US" sz="36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2092827" y="3723349"/>
        <a:ext cx="6172710" cy="955729"/>
      </dsp:txXfrm>
    </dsp:sp>
    <dsp:sp modelId="{51244EE3-7BD1-45A1-B9EF-9B5E0D802CBB}">
      <dsp:nvSpPr>
        <dsp:cNvPr id="0" name=""/>
        <dsp:cNvSpPr/>
      </dsp:nvSpPr>
      <dsp:spPr>
        <a:xfrm>
          <a:off x="1376030" y="3723349"/>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7A7DB-7FBD-D642-A218-EAC1FE363477}">
      <dsp:nvSpPr>
        <dsp:cNvPr id="0" name=""/>
        <dsp:cNvSpPr/>
      </dsp:nvSpPr>
      <dsp:spPr>
        <a:xfrm rot="10800000">
          <a:off x="1853895" y="282"/>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lumMod val="50000"/>
                </a:schemeClr>
              </a:solidFill>
              <a:latin typeface="黑体" panose="02010609060101010101" pitchFamily="49" charset="-122"/>
              <a:ea typeface="黑体" panose="02010609060101010101" pitchFamily="49" charset="-122"/>
            </a:rPr>
            <a:t>死锁产生</a:t>
          </a:r>
          <a:endParaRPr lang="zh-CN" altLang="en-US" sz="36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2092827" y="282"/>
        <a:ext cx="6172710" cy="955729"/>
      </dsp:txXfrm>
    </dsp:sp>
    <dsp:sp modelId="{7DCCF5B3-A0FC-0747-B883-C116E3F2B5C0}">
      <dsp:nvSpPr>
        <dsp:cNvPr id="0" name=""/>
        <dsp:cNvSpPr/>
      </dsp:nvSpPr>
      <dsp:spPr>
        <a:xfrm>
          <a:off x="1376030" y="282"/>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A41CD5-88E9-414B-9A45-1912A1F8D9EE}">
      <dsp:nvSpPr>
        <dsp:cNvPr id="0" name=""/>
        <dsp:cNvSpPr/>
      </dsp:nvSpPr>
      <dsp:spPr>
        <a:xfrm rot="10800000">
          <a:off x="1853895" y="1241304"/>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lumMod val="50000"/>
                </a:schemeClr>
              </a:solidFill>
              <a:latin typeface="黑体" panose="02010609060101010101" pitchFamily="49" charset="-122"/>
              <a:ea typeface="黑体" panose="02010609060101010101" pitchFamily="49" charset="-122"/>
            </a:rPr>
            <a:t>死锁防止</a:t>
          </a:r>
          <a:endParaRPr lang="zh-CN" altLang="en-US" sz="36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2092827" y="1241304"/>
        <a:ext cx="6172710" cy="955729"/>
      </dsp:txXfrm>
    </dsp:sp>
    <dsp:sp modelId="{6B6E953F-1B7F-AC44-A66A-87363C3E9799}">
      <dsp:nvSpPr>
        <dsp:cNvPr id="0" name=""/>
        <dsp:cNvSpPr/>
      </dsp:nvSpPr>
      <dsp:spPr>
        <a:xfrm>
          <a:off x="1376030" y="1241304"/>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1C931D-B785-1E44-9BB4-8412D9CCDCE5}">
      <dsp:nvSpPr>
        <dsp:cNvPr id="0" name=""/>
        <dsp:cNvSpPr/>
      </dsp:nvSpPr>
      <dsp:spPr>
        <a:xfrm rot="10800000">
          <a:off x="1853895" y="2482327"/>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solidFill>
              <a:latin typeface="黑体" panose="02010609060101010101" pitchFamily="49" charset="-122"/>
              <a:ea typeface="黑体" panose="02010609060101010101" pitchFamily="49" charset="-122"/>
            </a:rPr>
            <a:t>死锁避免 </a:t>
          </a:r>
          <a:endParaRPr lang="zh-CN" altLang="en-US" sz="3600" b="0" kern="1200" dirty="0">
            <a:solidFill>
              <a:schemeClr val="bg1"/>
            </a:solidFill>
            <a:latin typeface="黑体" panose="02010609060101010101" pitchFamily="49" charset="-122"/>
            <a:ea typeface="黑体" panose="02010609060101010101" pitchFamily="49" charset="-122"/>
          </a:endParaRPr>
        </a:p>
      </dsp:txBody>
      <dsp:txXfrm rot="10800000">
        <a:off x="2092827" y="2482327"/>
        <a:ext cx="6172710" cy="955729"/>
      </dsp:txXfrm>
    </dsp:sp>
    <dsp:sp modelId="{8A95C36A-1333-E648-8131-CC796BD7C94B}">
      <dsp:nvSpPr>
        <dsp:cNvPr id="0" name=""/>
        <dsp:cNvSpPr/>
      </dsp:nvSpPr>
      <dsp:spPr>
        <a:xfrm>
          <a:off x="1376030" y="2482327"/>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14D0CE-D42D-4C06-B883-926DB28EE5CC}">
      <dsp:nvSpPr>
        <dsp:cNvPr id="0" name=""/>
        <dsp:cNvSpPr/>
      </dsp:nvSpPr>
      <dsp:spPr>
        <a:xfrm rot="10800000">
          <a:off x="1853895" y="3723349"/>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lumMod val="50000"/>
                </a:schemeClr>
              </a:solidFill>
              <a:latin typeface="黑体" panose="02010609060101010101" pitchFamily="49" charset="-122"/>
              <a:ea typeface="黑体" panose="02010609060101010101" pitchFamily="49" charset="-122"/>
            </a:rPr>
            <a:t>死锁的检测和解除</a:t>
          </a:r>
          <a:endParaRPr lang="zh-CN" altLang="en-US" sz="36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2092827" y="3723349"/>
        <a:ext cx="6172710" cy="955729"/>
      </dsp:txXfrm>
    </dsp:sp>
    <dsp:sp modelId="{51244EE3-7BD1-45A1-B9EF-9B5E0D802CBB}">
      <dsp:nvSpPr>
        <dsp:cNvPr id="0" name=""/>
        <dsp:cNvSpPr/>
      </dsp:nvSpPr>
      <dsp:spPr>
        <a:xfrm>
          <a:off x="1376030" y="3723349"/>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7A7DB-7FBD-D642-A218-EAC1FE363477}">
      <dsp:nvSpPr>
        <dsp:cNvPr id="0" name=""/>
        <dsp:cNvSpPr/>
      </dsp:nvSpPr>
      <dsp:spPr>
        <a:xfrm rot="10800000">
          <a:off x="1853895" y="282"/>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lumMod val="50000"/>
                </a:schemeClr>
              </a:solidFill>
              <a:latin typeface="黑体" panose="02010609060101010101" pitchFamily="49" charset="-122"/>
              <a:ea typeface="黑体" panose="02010609060101010101" pitchFamily="49" charset="-122"/>
            </a:rPr>
            <a:t>死锁产生</a:t>
          </a:r>
          <a:endParaRPr lang="zh-CN" altLang="en-US" sz="36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2092827" y="282"/>
        <a:ext cx="6172710" cy="955729"/>
      </dsp:txXfrm>
    </dsp:sp>
    <dsp:sp modelId="{7DCCF5B3-A0FC-0747-B883-C116E3F2B5C0}">
      <dsp:nvSpPr>
        <dsp:cNvPr id="0" name=""/>
        <dsp:cNvSpPr/>
      </dsp:nvSpPr>
      <dsp:spPr>
        <a:xfrm>
          <a:off x="1376030" y="282"/>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A41CD5-88E9-414B-9A45-1912A1F8D9EE}">
      <dsp:nvSpPr>
        <dsp:cNvPr id="0" name=""/>
        <dsp:cNvSpPr/>
      </dsp:nvSpPr>
      <dsp:spPr>
        <a:xfrm rot="10800000">
          <a:off x="1853895" y="1241304"/>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lumMod val="50000"/>
                </a:schemeClr>
              </a:solidFill>
              <a:latin typeface="黑体" panose="02010609060101010101" pitchFamily="49" charset="-122"/>
              <a:ea typeface="黑体" panose="02010609060101010101" pitchFamily="49" charset="-122"/>
            </a:rPr>
            <a:t>死锁防止</a:t>
          </a:r>
          <a:endParaRPr lang="zh-CN" altLang="en-US" sz="36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2092827" y="1241304"/>
        <a:ext cx="6172710" cy="955729"/>
      </dsp:txXfrm>
    </dsp:sp>
    <dsp:sp modelId="{6B6E953F-1B7F-AC44-A66A-87363C3E9799}">
      <dsp:nvSpPr>
        <dsp:cNvPr id="0" name=""/>
        <dsp:cNvSpPr/>
      </dsp:nvSpPr>
      <dsp:spPr>
        <a:xfrm>
          <a:off x="1376030" y="1241304"/>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1C931D-B785-1E44-9BB4-8412D9CCDCE5}">
      <dsp:nvSpPr>
        <dsp:cNvPr id="0" name=""/>
        <dsp:cNvSpPr/>
      </dsp:nvSpPr>
      <dsp:spPr>
        <a:xfrm rot="10800000">
          <a:off x="1853895" y="2482327"/>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lumMod val="50000"/>
                </a:schemeClr>
              </a:solidFill>
              <a:latin typeface="黑体" panose="02010609060101010101" pitchFamily="49" charset="-122"/>
              <a:ea typeface="黑体" panose="02010609060101010101" pitchFamily="49" charset="-122"/>
            </a:rPr>
            <a:t>死锁避免 </a:t>
          </a:r>
          <a:endParaRPr lang="zh-CN" altLang="en-US" sz="36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2092827" y="2482327"/>
        <a:ext cx="6172710" cy="955729"/>
      </dsp:txXfrm>
    </dsp:sp>
    <dsp:sp modelId="{8A95C36A-1333-E648-8131-CC796BD7C94B}">
      <dsp:nvSpPr>
        <dsp:cNvPr id="0" name=""/>
        <dsp:cNvSpPr/>
      </dsp:nvSpPr>
      <dsp:spPr>
        <a:xfrm>
          <a:off x="1376030" y="2482327"/>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14D0CE-D42D-4C06-B883-926DB28EE5CC}">
      <dsp:nvSpPr>
        <dsp:cNvPr id="0" name=""/>
        <dsp:cNvSpPr/>
      </dsp:nvSpPr>
      <dsp:spPr>
        <a:xfrm rot="10800000">
          <a:off x="1853895" y="3723349"/>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solidFill>
              <a:latin typeface="黑体" panose="02010609060101010101" pitchFamily="49" charset="-122"/>
              <a:ea typeface="黑体" panose="02010609060101010101" pitchFamily="49" charset="-122"/>
            </a:rPr>
            <a:t>死锁的检测和解除</a:t>
          </a:r>
          <a:endParaRPr lang="zh-CN" altLang="en-US" sz="3600" b="0" kern="1200" dirty="0">
            <a:solidFill>
              <a:schemeClr val="bg1"/>
            </a:solidFill>
            <a:latin typeface="黑体" panose="02010609060101010101" pitchFamily="49" charset="-122"/>
            <a:ea typeface="黑体" panose="02010609060101010101" pitchFamily="49" charset="-122"/>
          </a:endParaRPr>
        </a:p>
      </dsp:txBody>
      <dsp:txXfrm rot="10800000">
        <a:off x="2092827" y="3723349"/>
        <a:ext cx="6172710" cy="955729"/>
      </dsp:txXfrm>
    </dsp:sp>
    <dsp:sp modelId="{51244EE3-7BD1-45A1-B9EF-9B5E0D802CBB}">
      <dsp:nvSpPr>
        <dsp:cNvPr id="0" name=""/>
        <dsp:cNvSpPr/>
      </dsp:nvSpPr>
      <dsp:spPr>
        <a:xfrm>
          <a:off x="1376030" y="3723349"/>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EE0BE1-A44B-0F41-8ECA-AF81686C46D4}" type="datetimeFigureOut">
              <a:rPr lang="en-US" smtClean="0"/>
              <a:t>11/9/2018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23481A-8834-6949-A434-B76D717F91BC}" type="slidenum">
              <a:rPr lang="en-US" smtClean="0"/>
              <a:t>‹#›</a:t>
            </a:fld>
            <a:endParaRPr lang="en-US"/>
          </a:p>
        </p:txBody>
      </p:sp>
    </p:spTree>
    <p:extLst>
      <p:ext uri="{BB962C8B-B14F-4D97-AF65-F5344CB8AC3E}">
        <p14:creationId xmlns:p14="http://schemas.microsoft.com/office/powerpoint/2010/main" val="1413110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1" lang="zh-CN" altLang="en-US" sz="2800" dirty="0" smtClean="0">
                <a:latin typeface="Times New Roman" charset="0"/>
                <a:ea typeface="隶书" charset="0"/>
              </a:rPr>
              <a:t>例如，进程</a:t>
            </a:r>
            <a:r>
              <a:rPr kumimoji="1" lang="en-US" altLang="zh-CN" sz="2800" dirty="0" smtClean="0">
                <a:latin typeface="Times New Roman" charset="0"/>
                <a:ea typeface="隶书" charset="0"/>
              </a:rPr>
              <a:t>P1</a:t>
            </a:r>
            <a:r>
              <a:rPr kumimoji="1" lang="zh-CN" altLang="en-US" sz="2800" dirty="0" smtClean="0">
                <a:latin typeface="Times New Roman" charset="0"/>
                <a:ea typeface="隶书" charset="0"/>
              </a:rPr>
              <a:t>等待进程</a:t>
            </a:r>
            <a:r>
              <a:rPr kumimoji="1" lang="en-US" altLang="zh-CN" sz="2800" dirty="0" smtClean="0">
                <a:latin typeface="Times New Roman" charset="0"/>
                <a:ea typeface="隶书" charset="0"/>
              </a:rPr>
              <a:t>P3</a:t>
            </a:r>
            <a:r>
              <a:rPr kumimoji="1" lang="zh-CN" altLang="en-US" sz="2800" dirty="0" smtClean="0">
                <a:latin typeface="Times New Roman" charset="0"/>
                <a:ea typeface="隶书" charset="0"/>
              </a:rPr>
              <a:t>的信件</a:t>
            </a:r>
            <a:r>
              <a:rPr kumimoji="1" lang="en-US" altLang="zh-CN" sz="2800" dirty="0" smtClean="0">
                <a:latin typeface="Times New Roman" charset="0"/>
                <a:ea typeface="隶书" charset="0"/>
              </a:rPr>
              <a:t>S3</a:t>
            </a:r>
            <a:r>
              <a:rPr kumimoji="1" lang="zh-CN" altLang="en-US" sz="2800" dirty="0" smtClean="0">
                <a:latin typeface="Times New Roman" charset="0"/>
                <a:ea typeface="隶书" charset="0"/>
              </a:rPr>
              <a:t>来到后再向进程</a:t>
            </a:r>
            <a:r>
              <a:rPr kumimoji="1" lang="en-US" altLang="zh-CN" sz="2800" dirty="0" smtClean="0">
                <a:latin typeface="Times New Roman" charset="0"/>
                <a:ea typeface="隶书" charset="0"/>
              </a:rPr>
              <a:t>P2</a:t>
            </a:r>
            <a:r>
              <a:rPr kumimoji="1" lang="zh-CN" altLang="en-US" sz="2800" dirty="0" smtClean="0">
                <a:latin typeface="Times New Roman" charset="0"/>
                <a:ea typeface="隶书" charset="0"/>
              </a:rPr>
              <a:t>发送信件</a:t>
            </a:r>
            <a:r>
              <a:rPr kumimoji="1" lang="en-US" altLang="zh-CN" sz="2800" dirty="0" smtClean="0">
                <a:latin typeface="Times New Roman" charset="0"/>
                <a:ea typeface="隶书" charset="0"/>
              </a:rPr>
              <a:t>S1；P2</a:t>
            </a:r>
            <a:r>
              <a:rPr kumimoji="1" lang="zh-CN" altLang="en-US" sz="2800" dirty="0" smtClean="0">
                <a:latin typeface="Times New Roman" charset="0"/>
                <a:ea typeface="隶书" charset="0"/>
              </a:rPr>
              <a:t>又要等待</a:t>
            </a:r>
            <a:r>
              <a:rPr kumimoji="1" lang="en-US" altLang="zh-CN" sz="2800" dirty="0" smtClean="0">
                <a:latin typeface="Times New Roman" charset="0"/>
                <a:ea typeface="隶书" charset="0"/>
              </a:rPr>
              <a:t>P1</a:t>
            </a:r>
            <a:r>
              <a:rPr kumimoji="1" lang="zh-CN" altLang="en-US" sz="2800" dirty="0" smtClean="0">
                <a:latin typeface="Times New Roman" charset="0"/>
                <a:ea typeface="隶书" charset="0"/>
              </a:rPr>
              <a:t>的信件</a:t>
            </a:r>
            <a:r>
              <a:rPr kumimoji="1" lang="en-US" altLang="zh-CN" sz="2800" dirty="0" smtClean="0">
                <a:latin typeface="Times New Roman" charset="0"/>
                <a:ea typeface="隶书" charset="0"/>
              </a:rPr>
              <a:t>S1</a:t>
            </a:r>
            <a:r>
              <a:rPr kumimoji="1" lang="zh-CN" altLang="en-US" sz="2800" dirty="0" smtClean="0">
                <a:latin typeface="Times New Roman" charset="0"/>
                <a:ea typeface="隶书" charset="0"/>
              </a:rPr>
              <a:t>来到后再向</a:t>
            </a:r>
            <a:r>
              <a:rPr kumimoji="1" lang="en-US" altLang="zh-CN" sz="2800" dirty="0" smtClean="0">
                <a:latin typeface="Times New Roman" charset="0"/>
                <a:ea typeface="隶书" charset="0"/>
              </a:rPr>
              <a:t>P3</a:t>
            </a:r>
            <a:r>
              <a:rPr kumimoji="1" lang="zh-CN" altLang="en-US" sz="2800" dirty="0" smtClean="0">
                <a:latin typeface="Times New Roman" charset="0"/>
                <a:ea typeface="隶书" charset="0"/>
              </a:rPr>
              <a:t>发送信件</a:t>
            </a:r>
            <a:r>
              <a:rPr kumimoji="1" lang="en-US" altLang="zh-CN" sz="2800" dirty="0" smtClean="0">
                <a:latin typeface="Times New Roman" charset="0"/>
                <a:ea typeface="隶书" charset="0"/>
              </a:rPr>
              <a:t>S2；</a:t>
            </a:r>
            <a:r>
              <a:rPr kumimoji="1" lang="zh-CN" altLang="en-US" sz="2800" dirty="0" smtClean="0">
                <a:latin typeface="Times New Roman" charset="0"/>
                <a:ea typeface="隶书" charset="0"/>
              </a:rPr>
              <a:t>而</a:t>
            </a:r>
            <a:r>
              <a:rPr kumimoji="1" lang="en-US" altLang="zh-CN" sz="2800" dirty="0" smtClean="0">
                <a:latin typeface="Times New Roman" charset="0"/>
                <a:ea typeface="隶书" charset="0"/>
              </a:rPr>
              <a:t>P3</a:t>
            </a:r>
            <a:r>
              <a:rPr kumimoji="1" lang="zh-CN" altLang="en-US" sz="2800" dirty="0" smtClean="0">
                <a:latin typeface="Times New Roman" charset="0"/>
                <a:ea typeface="隶书" charset="0"/>
              </a:rPr>
              <a:t>也要等待</a:t>
            </a:r>
            <a:r>
              <a:rPr kumimoji="1" lang="en-US" altLang="zh-CN" sz="2800" dirty="0" smtClean="0">
                <a:latin typeface="Times New Roman" charset="0"/>
                <a:ea typeface="隶书" charset="0"/>
              </a:rPr>
              <a:t>P2</a:t>
            </a:r>
            <a:r>
              <a:rPr kumimoji="1" lang="zh-CN" altLang="en-US" sz="2800" dirty="0" smtClean="0">
                <a:latin typeface="Times New Roman" charset="0"/>
                <a:ea typeface="隶书" charset="0"/>
              </a:rPr>
              <a:t>的信件</a:t>
            </a:r>
            <a:r>
              <a:rPr kumimoji="1" lang="en-US" altLang="zh-CN" sz="2800" dirty="0" smtClean="0">
                <a:latin typeface="Times New Roman" charset="0"/>
                <a:ea typeface="隶书" charset="0"/>
              </a:rPr>
              <a:t>S2</a:t>
            </a:r>
            <a:r>
              <a:rPr kumimoji="1" lang="zh-CN" altLang="en-US" sz="2800" dirty="0" smtClean="0">
                <a:latin typeface="Times New Roman" charset="0"/>
                <a:ea typeface="隶书" charset="0"/>
              </a:rPr>
              <a:t>来到后才能发出信件</a:t>
            </a:r>
            <a:r>
              <a:rPr kumimoji="1" lang="en-US" altLang="zh-CN" sz="2800" dirty="0" smtClean="0">
                <a:latin typeface="Times New Roman" charset="0"/>
                <a:ea typeface="隶书" charset="0"/>
              </a:rPr>
              <a:t>S3。</a:t>
            </a:r>
            <a:r>
              <a:rPr kumimoji="1" lang="zh-CN" altLang="en-US" sz="2800" dirty="0" smtClean="0">
                <a:latin typeface="Times New Roman" charset="0"/>
                <a:ea typeface="隶书" charset="0"/>
              </a:rPr>
              <a:t>这种情况下形成了循环等待，产生死锁</a:t>
            </a:r>
          </a:p>
          <a:p>
            <a:endParaRPr kumimoji="1" lang="zh-CN" altLang="en-US" dirty="0"/>
          </a:p>
        </p:txBody>
      </p:sp>
      <p:sp>
        <p:nvSpPr>
          <p:cNvPr id="4" name="Slide Number Placeholder 3"/>
          <p:cNvSpPr>
            <a:spLocks noGrp="1"/>
          </p:cNvSpPr>
          <p:nvPr>
            <p:ph type="sldNum" sz="quarter" idx="10"/>
          </p:nvPr>
        </p:nvSpPr>
        <p:spPr/>
        <p:txBody>
          <a:bodyPr/>
          <a:lstStyle/>
          <a:p>
            <a:fld id="{5623481A-8834-6949-A434-B76D717F91BC}" type="slidenum">
              <a:rPr lang="en-US" smtClean="0"/>
              <a:t>8</a:t>
            </a:fld>
            <a:endParaRPr lang="en-US"/>
          </a:p>
        </p:txBody>
      </p:sp>
    </p:spTree>
    <p:extLst>
      <p:ext uri="{BB962C8B-B14F-4D97-AF65-F5344CB8AC3E}">
        <p14:creationId xmlns:p14="http://schemas.microsoft.com/office/powerpoint/2010/main" val="1066343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23481A-8834-6949-A434-B76D717F91BC}" type="slidenum">
              <a:rPr lang="en-US" smtClean="0"/>
              <a:t>19</a:t>
            </a:fld>
            <a:endParaRPr lang="en-US"/>
          </a:p>
        </p:txBody>
      </p:sp>
    </p:spTree>
    <p:extLst>
      <p:ext uri="{BB962C8B-B14F-4D97-AF65-F5344CB8AC3E}">
        <p14:creationId xmlns:p14="http://schemas.microsoft.com/office/powerpoint/2010/main" val="1128101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5623481A-8834-6949-A434-B76D717F91BC}" type="slidenum">
              <a:rPr lang="en-US" smtClean="0"/>
              <a:t>34</a:t>
            </a:fld>
            <a:endParaRPr lang="en-US"/>
          </a:p>
        </p:txBody>
      </p:sp>
    </p:spTree>
    <p:extLst>
      <p:ext uri="{BB962C8B-B14F-4D97-AF65-F5344CB8AC3E}">
        <p14:creationId xmlns:p14="http://schemas.microsoft.com/office/powerpoint/2010/main" val="406823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23481A-8834-6949-A434-B76D717F91BC}" type="slidenum">
              <a:rPr lang="en-US" smtClean="0"/>
              <a:t>36</a:t>
            </a:fld>
            <a:endParaRPr lang="en-US"/>
          </a:p>
        </p:txBody>
      </p:sp>
    </p:spTree>
    <p:extLst>
      <p:ext uri="{BB962C8B-B14F-4D97-AF65-F5344CB8AC3E}">
        <p14:creationId xmlns:p14="http://schemas.microsoft.com/office/powerpoint/2010/main" val="214865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23481A-8834-6949-A434-B76D717F91BC}" type="slidenum">
              <a:rPr lang="en-US" smtClean="0"/>
              <a:t>37</a:t>
            </a:fld>
            <a:endParaRPr lang="en-US"/>
          </a:p>
        </p:txBody>
      </p:sp>
    </p:spTree>
    <p:extLst>
      <p:ext uri="{BB962C8B-B14F-4D97-AF65-F5344CB8AC3E}">
        <p14:creationId xmlns:p14="http://schemas.microsoft.com/office/powerpoint/2010/main" val="32796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a:t>深色圆代表已分配的资源，浅色代表未分配的资源。</a:t>
            </a:r>
            <a:endParaRPr kumimoji="1" lang="en-US" altLang="zh-CN"/>
          </a:p>
          <a:p>
            <a:r>
              <a:rPr kumimoji="1" lang="zh-CN" altLang="en-US"/>
              <a:t>这</a:t>
            </a:r>
          </a:p>
        </p:txBody>
      </p:sp>
      <p:sp>
        <p:nvSpPr>
          <p:cNvPr id="4" name="Slide Number Placeholder 3"/>
          <p:cNvSpPr>
            <a:spLocks noGrp="1"/>
          </p:cNvSpPr>
          <p:nvPr>
            <p:ph type="sldNum" sz="quarter" idx="10"/>
          </p:nvPr>
        </p:nvSpPr>
        <p:spPr/>
        <p:txBody>
          <a:bodyPr/>
          <a:lstStyle/>
          <a:p>
            <a:fld id="{5623481A-8834-6949-A434-B76D717F91BC}" type="slidenum">
              <a:rPr lang="en-US" smtClean="0"/>
              <a:t>50</a:t>
            </a:fld>
            <a:endParaRPr lang="en-US"/>
          </a:p>
        </p:txBody>
      </p:sp>
    </p:spTree>
    <p:extLst>
      <p:ext uri="{BB962C8B-B14F-4D97-AF65-F5344CB8AC3E}">
        <p14:creationId xmlns:p14="http://schemas.microsoft.com/office/powerpoint/2010/main" val="1898179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9144000" cy="1876476"/>
          </a:xfrm>
          <a:solidFill>
            <a:srgbClr val="C3370B"/>
          </a:solidFill>
          <a:ln w="57150">
            <a:solidFill>
              <a:schemeClr val="bg1">
                <a:lumMod val="95000"/>
              </a:schemeClr>
            </a:solidFill>
          </a:ln>
        </p:spPr>
        <p:style>
          <a:lnRef idx="2">
            <a:schemeClr val="accent4"/>
          </a:lnRef>
          <a:fillRef idx="1">
            <a:schemeClr val="lt1"/>
          </a:fillRef>
          <a:effectRef idx="0">
            <a:schemeClr val="accent4"/>
          </a:effectRef>
          <a:fontRef idx="none"/>
        </p:style>
        <p:txBody>
          <a:bodyPr anchor="ctr" anchorCtr="0">
            <a:normAutofit/>
          </a:bodyPr>
          <a:lstStyle>
            <a:lvl1pPr algn="ctr">
              <a:defRPr sz="4000">
                <a:solidFill>
                  <a:schemeClr val="bg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021833"/>
            <a:ext cx="6858000" cy="1655762"/>
          </a:xfrm>
        </p:spPr>
        <p:txBody>
          <a:bodyPr anchor="ctr" anchorCtr="0">
            <a:normAutofit/>
          </a:bodyPr>
          <a:lstStyle>
            <a:lvl1pPr marL="0" indent="0" algn="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2018-11-9</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noFill/>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118448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2018-11-9</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865990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2018-11-9</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3897338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2018-11-9</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2292638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2018-11-9</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238910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2018-11-9</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4090660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2018-11-9</a:t>
            </a:fld>
            <a:endParaRPr lang="zh-CN"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71844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2018-11-9</a:t>
            </a:fld>
            <a:endParaRPr lang="zh-CN"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31930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2018-11-9</a:t>
            </a:fld>
            <a:endParaRPr lang="zh-CN"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2893225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2018-11-9</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3635094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2018-11-9</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163450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b" anchorCtr="0">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400" b="1">
                <a:solidFill>
                  <a:schemeClr val="tx1"/>
                </a:solidFill>
                <a:latin typeface="黑体" panose="02010609060101010101" pitchFamily="49" charset="-122"/>
                <a:ea typeface="黑体" panose="02010609060101010101" pitchFamily="49" charset="-122"/>
              </a:defRPr>
            </a:lvl1pPr>
          </a:lstStyle>
          <a:p>
            <a:fld id="{34092F63-8B6C-460B-A80B-DEB5EE2B9D04}" type="slidenum">
              <a:rPr lang="zh-CN" altLang="en-US" smtClean="0"/>
              <a:pPr/>
              <a:t>‹#›</a:t>
            </a:fld>
            <a:endParaRPr lang="zh-CN" altLang="en-US" dirty="0"/>
          </a:p>
        </p:txBody>
      </p:sp>
      <p:pic>
        <p:nvPicPr>
          <p:cNvPr id="10"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extLst>
      <p:ext uri="{BB962C8B-B14F-4D97-AF65-F5344CB8AC3E}">
        <p14:creationId xmlns:p14="http://schemas.microsoft.com/office/powerpoint/2010/main" val="552903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en-US" altLang="zh-CN" dirty="0" smtClean="0"/>
              <a:t>3.6 </a:t>
            </a:r>
            <a:r>
              <a:rPr lang="zh-CN" altLang="en-US" dirty="0" smtClean="0"/>
              <a:t>死锁 </a:t>
            </a:r>
            <a:r>
              <a:rPr lang="en-US" altLang="zh-CN" dirty="0" smtClean="0"/>
              <a:t>Deadlock</a:t>
            </a:r>
            <a:endParaRPr lang="zh-CN" altLang="en-US" dirty="0"/>
          </a:p>
        </p:txBody>
      </p:sp>
      <p:grpSp>
        <p:nvGrpSpPr>
          <p:cNvPr id="4" name="组合 3"/>
          <p:cNvGrpSpPr/>
          <p:nvPr/>
        </p:nvGrpSpPr>
        <p:grpSpPr>
          <a:xfrm>
            <a:off x="6473952" y="3304032"/>
            <a:ext cx="2170176" cy="3286125"/>
            <a:chOff x="6217920" y="3304032"/>
            <a:chExt cx="2170176" cy="3286125"/>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1469" r="22870"/>
            <a:stretch/>
          </p:blipFill>
          <p:spPr>
            <a:xfrm>
              <a:off x="6217920" y="3304032"/>
              <a:ext cx="2170176" cy="3286125"/>
            </a:xfrm>
            <a:prstGeom prst="rect">
              <a:avLst/>
            </a:prstGeom>
          </p:spPr>
        </p:pic>
        <p:sp>
          <p:nvSpPr>
            <p:cNvPr id="6" name="矩形 5"/>
            <p:cNvSpPr/>
            <p:nvPr/>
          </p:nvSpPr>
          <p:spPr>
            <a:xfrm>
              <a:off x="7168896" y="6242304"/>
              <a:ext cx="1219200" cy="347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7" name="图示 6"/>
          <p:cNvGraphicFramePr/>
          <p:nvPr>
            <p:extLst>
              <p:ext uri="{D42A27DB-BD31-4B8C-83A1-F6EECF244321}">
                <p14:modId xmlns:p14="http://schemas.microsoft.com/office/powerpoint/2010/main" val="18244821"/>
              </p:ext>
            </p:extLst>
          </p:nvPr>
        </p:nvGraphicFramePr>
        <p:xfrm>
          <a:off x="256032" y="3304032"/>
          <a:ext cx="6303264" cy="3059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4522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3.6.1</a:t>
            </a:r>
            <a:r>
              <a:rPr lang="zh-CN" altLang="en-US" dirty="0" smtClean="0"/>
              <a:t>：死锁定义</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FF0000"/>
                </a:solidFill>
              </a:rPr>
              <a:t>死锁的定义</a:t>
            </a:r>
          </a:p>
          <a:p>
            <a:pPr lvl="1">
              <a:lnSpc>
                <a:spcPct val="150000"/>
              </a:lnSpc>
            </a:pPr>
            <a:r>
              <a:rPr lang="zh-CN" altLang="en-US" dirty="0"/>
              <a:t>操作系统中的死锁指：如果在一个进程集合中的每个进程都在等待只能由该集合中的其他一个进程才能引发的事件，则称一组进程或系统此时发生了死锁</a:t>
            </a:r>
          </a:p>
          <a:p>
            <a:pPr>
              <a:lnSpc>
                <a:spcPct val="150000"/>
              </a:lnSpc>
            </a:pPr>
            <a:r>
              <a:rPr lang="zh-CN" altLang="en-US" dirty="0">
                <a:solidFill>
                  <a:srgbClr val="FF0000"/>
                </a:solidFill>
              </a:rPr>
              <a:t>另一种定义：</a:t>
            </a:r>
          </a:p>
          <a:p>
            <a:pPr lvl="1">
              <a:lnSpc>
                <a:spcPct val="150000"/>
              </a:lnSpc>
            </a:pPr>
            <a:r>
              <a:rPr lang="zh-CN" altLang="en-US" dirty="0"/>
              <a:t>所谓死锁，是指多个进程在运行过程中因争夺资源而造成的一种僵局，当进程处于这种僵局状态时，若无外力作用，他们都将无法再向前推进</a:t>
            </a:r>
          </a:p>
          <a:p>
            <a:pPr>
              <a:lnSpc>
                <a:spcPct val="150000"/>
              </a:lnSpc>
            </a:pPr>
            <a:endParaRPr lang="en-US" dirty="0"/>
          </a:p>
        </p:txBody>
      </p:sp>
    </p:spTree>
    <p:extLst>
      <p:ext uri="{BB962C8B-B14F-4D97-AF65-F5344CB8AC3E}">
        <p14:creationId xmlns:p14="http://schemas.microsoft.com/office/powerpoint/2010/main" val="444914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3.6.1</a:t>
            </a:r>
            <a:r>
              <a:rPr lang="zh-CN" altLang="en-US" dirty="0" smtClean="0"/>
              <a:t>：死锁产生因素</a:t>
            </a:r>
            <a:endParaRPr lang="en-US" dirty="0"/>
          </a:p>
        </p:txBody>
      </p:sp>
      <p:sp>
        <p:nvSpPr>
          <p:cNvPr id="3" name="Content Placeholder 2"/>
          <p:cNvSpPr>
            <a:spLocks noGrp="1"/>
          </p:cNvSpPr>
          <p:nvPr>
            <p:ph idx="1"/>
          </p:nvPr>
        </p:nvSpPr>
        <p:spPr>
          <a:xfrm>
            <a:off x="628650" y="1825625"/>
            <a:ext cx="4894326" cy="4351338"/>
          </a:xfrm>
        </p:spPr>
        <p:txBody>
          <a:bodyPr/>
          <a:lstStyle/>
          <a:p>
            <a:pPr>
              <a:lnSpc>
                <a:spcPct val="150000"/>
              </a:lnSpc>
            </a:pPr>
            <a:r>
              <a:rPr lang="zh-CN" altLang="en-US" dirty="0" smtClean="0"/>
              <a:t>与</a:t>
            </a:r>
            <a:r>
              <a:rPr lang="zh-CN" altLang="en-US" dirty="0"/>
              <a:t>系统拥有的资源数量</a:t>
            </a:r>
            <a:r>
              <a:rPr lang="zh-CN" altLang="en-US" dirty="0" smtClean="0"/>
              <a:t>有关</a:t>
            </a:r>
          </a:p>
          <a:p>
            <a:pPr>
              <a:lnSpc>
                <a:spcPct val="150000"/>
              </a:lnSpc>
            </a:pPr>
            <a:r>
              <a:rPr lang="zh-CN" altLang="en-US" dirty="0"/>
              <a:t>与资源分配策略有关</a:t>
            </a:r>
          </a:p>
          <a:p>
            <a:pPr>
              <a:lnSpc>
                <a:spcPct val="150000"/>
              </a:lnSpc>
            </a:pPr>
            <a:r>
              <a:rPr lang="zh-CN" altLang="en-US" dirty="0" smtClean="0"/>
              <a:t>与</a:t>
            </a:r>
            <a:r>
              <a:rPr lang="zh-CN" altLang="en-US" dirty="0"/>
              <a:t>进程对资源的使用要求有关</a:t>
            </a:r>
          </a:p>
          <a:p>
            <a:pPr>
              <a:lnSpc>
                <a:spcPct val="150000"/>
              </a:lnSpc>
            </a:pPr>
            <a:r>
              <a:rPr lang="zh-CN" altLang="en-US" dirty="0" smtClean="0"/>
              <a:t>及</a:t>
            </a:r>
            <a:r>
              <a:rPr lang="zh-CN" altLang="en-US" dirty="0"/>
              <a:t>并发进程的推进顺序有关</a:t>
            </a:r>
          </a:p>
          <a:p>
            <a:pPr>
              <a:lnSpc>
                <a:spcPct val="150000"/>
              </a:lnSpc>
            </a:pPr>
            <a:endParaRPr lang="en-US" dirty="0"/>
          </a:p>
        </p:txBody>
      </p:sp>
    </p:spTree>
    <p:extLst>
      <p:ext uri="{BB962C8B-B14F-4D97-AF65-F5344CB8AC3E}">
        <p14:creationId xmlns:p14="http://schemas.microsoft.com/office/powerpoint/2010/main" val="820701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3.6.1</a:t>
            </a:r>
            <a:r>
              <a:rPr lang="zh-CN" altLang="en-US" dirty="0" smtClean="0"/>
              <a:t>：死锁产生因素</a:t>
            </a:r>
            <a:endParaRPr lang="en-US" dirty="0"/>
          </a:p>
        </p:txBody>
      </p:sp>
      <p:sp>
        <p:nvSpPr>
          <p:cNvPr id="3" name="Content Placeholder 2"/>
          <p:cNvSpPr>
            <a:spLocks noGrp="1"/>
          </p:cNvSpPr>
          <p:nvPr>
            <p:ph idx="1"/>
          </p:nvPr>
        </p:nvSpPr>
        <p:spPr>
          <a:xfrm>
            <a:off x="628650" y="1825625"/>
            <a:ext cx="4319270" cy="4351338"/>
          </a:xfrm>
        </p:spPr>
        <p:txBody>
          <a:bodyPr/>
          <a:lstStyle/>
          <a:p>
            <a:pPr>
              <a:lnSpc>
                <a:spcPct val="150000"/>
              </a:lnSpc>
            </a:pPr>
            <a:r>
              <a:rPr lang="zh-CN" altLang="en-US" dirty="0" smtClean="0"/>
              <a:t>与</a:t>
            </a:r>
            <a:r>
              <a:rPr lang="zh-CN" altLang="en-US" dirty="0"/>
              <a:t>系统拥有的资源数量</a:t>
            </a:r>
            <a:r>
              <a:rPr lang="zh-CN" altLang="en-US" dirty="0" smtClean="0"/>
              <a:t>有关</a:t>
            </a:r>
          </a:p>
          <a:p>
            <a:pPr>
              <a:lnSpc>
                <a:spcPct val="150000"/>
              </a:lnSpc>
            </a:pPr>
            <a:r>
              <a:rPr lang="zh-CN" altLang="en-US" dirty="0"/>
              <a:t>与资源分配策略有关</a:t>
            </a:r>
          </a:p>
          <a:p>
            <a:pPr>
              <a:lnSpc>
                <a:spcPct val="150000"/>
              </a:lnSpc>
            </a:pPr>
            <a:r>
              <a:rPr lang="zh-CN" altLang="en-US" dirty="0" smtClean="0"/>
              <a:t>与</a:t>
            </a:r>
            <a:r>
              <a:rPr lang="zh-CN" altLang="en-US" dirty="0"/>
              <a:t>进程对资源的使用要求以及并发进程的推进顺序有关</a:t>
            </a:r>
          </a:p>
          <a:p>
            <a:pPr>
              <a:lnSpc>
                <a:spcPct val="150000"/>
              </a:lnSpc>
            </a:pPr>
            <a:endParaRPr lang="en-US" dirty="0"/>
          </a:p>
        </p:txBody>
      </p:sp>
      <p:sp>
        <p:nvSpPr>
          <p:cNvPr id="4" name="TextBox 3"/>
          <p:cNvSpPr txBox="1"/>
          <p:nvPr/>
        </p:nvSpPr>
        <p:spPr>
          <a:xfrm>
            <a:off x="4947920" y="1947545"/>
            <a:ext cx="3464560" cy="2336537"/>
          </a:xfrm>
          <a:prstGeom prst="rect">
            <a:avLst/>
          </a:prstGeom>
        </p:spPr>
        <p:style>
          <a:lnRef idx="1">
            <a:schemeClr val="accent5"/>
          </a:lnRef>
          <a:fillRef idx="3">
            <a:schemeClr val="accent5"/>
          </a:fillRef>
          <a:effectRef idx="2">
            <a:schemeClr val="accent5"/>
          </a:effectRef>
          <a:fontRef idx="minor">
            <a:schemeClr val="lt1"/>
          </a:fontRef>
        </p:style>
        <p:txBody>
          <a:bodyPr wrap="square" numCol="1" rtlCol="0">
            <a:spAutoFit/>
          </a:bodyPr>
          <a:lstStyle/>
          <a:p>
            <a:pPr algn="ctr">
              <a:lnSpc>
                <a:spcPts val="3500"/>
              </a:lnSpc>
            </a:pPr>
            <a:r>
              <a:rPr lang="zh-CN" altLang="en-US" sz="2400" dirty="0">
                <a:latin typeface="SimHei" charset="0"/>
                <a:ea typeface="SimHei" charset="0"/>
                <a:cs typeface="SimHei" charset="0"/>
              </a:rPr>
              <a:t>处理死锁的基本方法</a:t>
            </a:r>
          </a:p>
          <a:p>
            <a:pPr marL="285750" indent="-285750" algn="ctr">
              <a:lnSpc>
                <a:spcPts val="3500"/>
              </a:lnSpc>
              <a:buClr>
                <a:schemeClr val="folHlink"/>
              </a:buClr>
              <a:buSzPct val="60000"/>
              <a:buFont typeface="Arial" charset="0"/>
              <a:buChar char="•"/>
            </a:pPr>
            <a:r>
              <a:rPr kumimoji="1" lang="zh-CN" altLang="en-US" sz="2400" dirty="0">
                <a:latin typeface="SimHei" charset="0"/>
                <a:ea typeface="SimHei" charset="0"/>
                <a:cs typeface="SimHei" charset="0"/>
              </a:rPr>
              <a:t>预防</a:t>
            </a:r>
            <a:r>
              <a:rPr kumimoji="1" lang="zh-CN" altLang="en-US" sz="2400" dirty="0" smtClean="0">
                <a:latin typeface="SimHei" charset="0"/>
                <a:ea typeface="SimHei" charset="0"/>
                <a:cs typeface="SimHei" charset="0"/>
              </a:rPr>
              <a:t>死锁（</a:t>
            </a:r>
            <a:r>
              <a:rPr kumimoji="1" lang="en-US" altLang="zh-CN" sz="2400" dirty="0" smtClean="0">
                <a:latin typeface="SimHei" charset="0"/>
                <a:ea typeface="SimHei" charset="0"/>
                <a:cs typeface="SimHei" charset="0"/>
              </a:rPr>
              <a:t>3.6.2</a:t>
            </a:r>
            <a:r>
              <a:rPr kumimoji="1" lang="zh-CN" altLang="en-US" sz="2400" dirty="0" smtClean="0">
                <a:latin typeface="SimHei" charset="0"/>
                <a:ea typeface="SimHei" charset="0"/>
                <a:cs typeface="SimHei" charset="0"/>
              </a:rPr>
              <a:t>）</a:t>
            </a:r>
            <a:endParaRPr kumimoji="1" lang="zh-CN" altLang="en-US" sz="2400" dirty="0">
              <a:latin typeface="SimHei" charset="0"/>
              <a:ea typeface="SimHei" charset="0"/>
              <a:cs typeface="SimHei" charset="0"/>
            </a:endParaRPr>
          </a:p>
          <a:p>
            <a:pPr marL="285750" indent="-285750" algn="ctr">
              <a:lnSpc>
                <a:spcPts val="3500"/>
              </a:lnSpc>
              <a:buClr>
                <a:schemeClr val="folHlink"/>
              </a:buClr>
              <a:buSzPct val="60000"/>
              <a:buFont typeface="Arial" charset="0"/>
              <a:buChar char="•"/>
            </a:pPr>
            <a:r>
              <a:rPr kumimoji="1" lang="zh-CN" altLang="en-US" sz="2400" dirty="0">
                <a:latin typeface="SimHei" charset="0"/>
                <a:ea typeface="SimHei" charset="0"/>
                <a:cs typeface="SimHei" charset="0"/>
              </a:rPr>
              <a:t>避免</a:t>
            </a:r>
            <a:r>
              <a:rPr kumimoji="1" lang="zh-CN" altLang="en-US" sz="2400" dirty="0" smtClean="0">
                <a:latin typeface="SimHei" charset="0"/>
                <a:ea typeface="SimHei" charset="0"/>
                <a:cs typeface="SimHei" charset="0"/>
              </a:rPr>
              <a:t>死锁（</a:t>
            </a:r>
            <a:r>
              <a:rPr kumimoji="1" lang="en-US" altLang="zh-CN" sz="2400" dirty="0" smtClean="0">
                <a:latin typeface="SimHei" charset="0"/>
                <a:ea typeface="SimHei" charset="0"/>
                <a:cs typeface="SimHei" charset="0"/>
              </a:rPr>
              <a:t>3.6.3</a:t>
            </a:r>
            <a:r>
              <a:rPr kumimoji="1" lang="zh-CN" altLang="en-US" sz="2400" dirty="0" smtClean="0">
                <a:latin typeface="SimHei" charset="0"/>
                <a:ea typeface="SimHei" charset="0"/>
                <a:cs typeface="SimHei" charset="0"/>
              </a:rPr>
              <a:t>）</a:t>
            </a:r>
            <a:endParaRPr kumimoji="1" lang="zh-CN" altLang="en-US" sz="2400" dirty="0">
              <a:latin typeface="SimHei" charset="0"/>
              <a:ea typeface="SimHei" charset="0"/>
              <a:cs typeface="SimHei" charset="0"/>
            </a:endParaRPr>
          </a:p>
          <a:p>
            <a:pPr marL="285750" indent="-285750" algn="ctr">
              <a:lnSpc>
                <a:spcPts val="3500"/>
              </a:lnSpc>
              <a:buClr>
                <a:schemeClr val="folHlink"/>
              </a:buClr>
              <a:buSzPct val="60000"/>
              <a:buFont typeface="Arial" charset="0"/>
              <a:buChar char="•"/>
            </a:pPr>
            <a:r>
              <a:rPr kumimoji="1" lang="zh-CN" altLang="en-US" sz="2400" dirty="0">
                <a:latin typeface="SimHei" charset="0"/>
                <a:ea typeface="SimHei" charset="0"/>
                <a:cs typeface="SimHei" charset="0"/>
              </a:rPr>
              <a:t>检测</a:t>
            </a:r>
            <a:r>
              <a:rPr kumimoji="1" lang="zh-CN" altLang="en-US" sz="2400" dirty="0" smtClean="0">
                <a:latin typeface="SimHei" charset="0"/>
                <a:ea typeface="SimHei" charset="0"/>
                <a:cs typeface="SimHei" charset="0"/>
              </a:rPr>
              <a:t>死锁（</a:t>
            </a:r>
            <a:r>
              <a:rPr kumimoji="1" lang="en-US" altLang="zh-CN" sz="2400" dirty="0" smtClean="0">
                <a:latin typeface="SimHei" charset="0"/>
                <a:ea typeface="SimHei" charset="0"/>
                <a:cs typeface="SimHei" charset="0"/>
              </a:rPr>
              <a:t>3.6.4</a:t>
            </a:r>
            <a:r>
              <a:rPr kumimoji="1" lang="zh-CN" altLang="en-US" sz="2400" dirty="0" smtClean="0">
                <a:latin typeface="SimHei" charset="0"/>
                <a:ea typeface="SimHei" charset="0"/>
                <a:cs typeface="SimHei" charset="0"/>
              </a:rPr>
              <a:t>）</a:t>
            </a:r>
            <a:endParaRPr kumimoji="1" lang="zh-CN" altLang="en-US" sz="2400" dirty="0">
              <a:latin typeface="SimHei" charset="0"/>
              <a:ea typeface="SimHei" charset="0"/>
              <a:cs typeface="SimHei" charset="0"/>
            </a:endParaRPr>
          </a:p>
          <a:p>
            <a:pPr marL="285750" indent="-285750" algn="ctr">
              <a:lnSpc>
                <a:spcPts val="3500"/>
              </a:lnSpc>
              <a:buClr>
                <a:schemeClr val="folHlink"/>
              </a:buClr>
              <a:buSzPct val="60000"/>
              <a:buFont typeface="Arial" charset="0"/>
              <a:buChar char="•"/>
            </a:pPr>
            <a:r>
              <a:rPr kumimoji="1" lang="zh-CN" altLang="en-US" sz="2400" dirty="0">
                <a:latin typeface="SimHei" charset="0"/>
                <a:ea typeface="SimHei" charset="0"/>
                <a:cs typeface="SimHei" charset="0"/>
              </a:rPr>
              <a:t>解除</a:t>
            </a:r>
            <a:r>
              <a:rPr kumimoji="1" lang="zh-CN" altLang="en-US" sz="2400" dirty="0" smtClean="0">
                <a:latin typeface="SimHei" charset="0"/>
                <a:ea typeface="SimHei" charset="0"/>
                <a:cs typeface="SimHei" charset="0"/>
              </a:rPr>
              <a:t>死锁（</a:t>
            </a:r>
            <a:r>
              <a:rPr kumimoji="1" lang="en-US" altLang="zh-CN" sz="2400" dirty="0" smtClean="0">
                <a:latin typeface="SimHei" charset="0"/>
                <a:ea typeface="SimHei" charset="0"/>
                <a:cs typeface="SimHei" charset="0"/>
              </a:rPr>
              <a:t>3.6.4</a:t>
            </a:r>
            <a:r>
              <a:rPr kumimoji="1" lang="zh-CN" altLang="en-US" sz="2400" dirty="0" smtClean="0">
                <a:latin typeface="SimHei" charset="0"/>
                <a:ea typeface="SimHei" charset="0"/>
                <a:cs typeface="SimHei" charset="0"/>
              </a:rPr>
              <a:t>）</a:t>
            </a:r>
            <a:endParaRPr kumimoji="1" lang="zh-CN" altLang="en-US" sz="2400" dirty="0">
              <a:latin typeface="SimHei" charset="0"/>
              <a:ea typeface="SimHei" charset="0"/>
              <a:cs typeface="SimHei" charset="0"/>
            </a:endParaRPr>
          </a:p>
        </p:txBody>
      </p:sp>
    </p:spTree>
    <p:extLst>
      <p:ext uri="{BB962C8B-B14F-4D97-AF65-F5344CB8AC3E}">
        <p14:creationId xmlns:p14="http://schemas.microsoft.com/office/powerpoint/2010/main" val="288701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986803274"/>
              </p:ext>
            </p:extLst>
          </p:nvPr>
        </p:nvGraphicFramePr>
        <p:xfrm>
          <a:off x="-406400" y="1455246"/>
          <a:ext cx="9641568" cy="4679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91200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3.6.2</a:t>
            </a:r>
            <a:r>
              <a:rPr lang="zh-CN" altLang="en-US" dirty="0" smtClean="0"/>
              <a:t>：产生死锁的必要条件</a:t>
            </a:r>
            <a:endParaRPr lang="en-US" dirty="0"/>
          </a:p>
        </p:txBody>
      </p:sp>
      <p:sp>
        <p:nvSpPr>
          <p:cNvPr id="3" name="Content Placeholder 2"/>
          <p:cNvSpPr>
            <a:spLocks noGrp="1"/>
          </p:cNvSpPr>
          <p:nvPr>
            <p:ph idx="1"/>
          </p:nvPr>
        </p:nvSpPr>
        <p:spPr>
          <a:xfrm>
            <a:off x="2255520" y="1825625"/>
            <a:ext cx="6259830" cy="4351338"/>
          </a:xfrm>
        </p:spPr>
        <p:txBody>
          <a:bodyPr/>
          <a:lstStyle/>
          <a:p>
            <a:pPr>
              <a:lnSpc>
                <a:spcPct val="150000"/>
              </a:lnSpc>
            </a:pPr>
            <a:r>
              <a:rPr lang="zh-CN" altLang="en-US" dirty="0">
                <a:solidFill>
                  <a:srgbClr val="FF0000"/>
                </a:solidFill>
              </a:rPr>
              <a:t>互斥条件：</a:t>
            </a:r>
            <a:r>
              <a:rPr lang="zh-CN" altLang="en-US" dirty="0"/>
              <a:t>进程互斥使用资源</a:t>
            </a:r>
          </a:p>
          <a:p>
            <a:pPr>
              <a:lnSpc>
                <a:spcPct val="150000"/>
              </a:lnSpc>
            </a:pPr>
            <a:r>
              <a:rPr lang="zh-CN" altLang="en-US" dirty="0">
                <a:solidFill>
                  <a:srgbClr val="FF0000"/>
                </a:solidFill>
              </a:rPr>
              <a:t>占有和等待条件</a:t>
            </a:r>
            <a:r>
              <a:rPr lang="en-US" altLang="zh-CN" dirty="0">
                <a:solidFill>
                  <a:srgbClr val="FF0000"/>
                </a:solidFill>
              </a:rPr>
              <a:t>(</a:t>
            </a:r>
            <a:r>
              <a:rPr lang="zh-CN" altLang="en-US" dirty="0">
                <a:solidFill>
                  <a:srgbClr val="FF0000"/>
                </a:solidFill>
              </a:rPr>
              <a:t>部分分配条件</a:t>
            </a:r>
            <a:r>
              <a:rPr lang="en-US" altLang="zh-CN" dirty="0">
                <a:solidFill>
                  <a:srgbClr val="FF0000"/>
                </a:solidFill>
              </a:rPr>
              <a:t>)</a:t>
            </a:r>
            <a:r>
              <a:rPr lang="zh-CN" altLang="en-US" dirty="0">
                <a:solidFill>
                  <a:srgbClr val="FF0000"/>
                </a:solidFill>
              </a:rPr>
              <a:t>：</a:t>
            </a:r>
            <a:r>
              <a:rPr lang="zh-CN" altLang="en-US" dirty="0"/>
              <a:t>申请新资源时不释放已占有资源</a:t>
            </a:r>
          </a:p>
          <a:p>
            <a:pPr>
              <a:lnSpc>
                <a:spcPct val="150000"/>
              </a:lnSpc>
            </a:pPr>
            <a:r>
              <a:rPr lang="zh-CN" altLang="en-US" dirty="0">
                <a:solidFill>
                  <a:srgbClr val="FF0000"/>
                </a:solidFill>
              </a:rPr>
              <a:t>不剥夺条件：</a:t>
            </a:r>
            <a:r>
              <a:rPr lang="zh-CN" altLang="en-US" dirty="0"/>
              <a:t>一个进程不能抢夺其他进程占有的资源</a:t>
            </a:r>
          </a:p>
          <a:p>
            <a:pPr>
              <a:lnSpc>
                <a:spcPct val="150000"/>
              </a:lnSpc>
            </a:pPr>
            <a:r>
              <a:rPr lang="zh-CN" altLang="en-US" dirty="0">
                <a:solidFill>
                  <a:srgbClr val="FF0000"/>
                </a:solidFill>
              </a:rPr>
              <a:t>循环等待条件</a:t>
            </a:r>
            <a:r>
              <a:rPr lang="en-US" altLang="zh-CN" dirty="0">
                <a:solidFill>
                  <a:srgbClr val="FF0000"/>
                </a:solidFill>
              </a:rPr>
              <a:t>(</a:t>
            </a:r>
            <a:r>
              <a:rPr lang="zh-CN" altLang="en-US" dirty="0">
                <a:solidFill>
                  <a:srgbClr val="FF0000"/>
                </a:solidFill>
              </a:rPr>
              <a:t>环路条件</a:t>
            </a:r>
            <a:r>
              <a:rPr lang="en-US" altLang="zh-CN" dirty="0">
                <a:solidFill>
                  <a:srgbClr val="FF0000"/>
                </a:solidFill>
              </a:rPr>
              <a:t>)</a:t>
            </a:r>
            <a:r>
              <a:rPr lang="zh-CN" altLang="en-US" dirty="0">
                <a:solidFill>
                  <a:srgbClr val="FF0000"/>
                </a:solidFill>
              </a:rPr>
              <a:t>：</a:t>
            </a:r>
            <a:r>
              <a:rPr lang="zh-CN" altLang="en-US" dirty="0"/>
              <a:t>存在一组进程循环等待资源的现象</a:t>
            </a:r>
          </a:p>
          <a:p>
            <a:pPr>
              <a:lnSpc>
                <a:spcPct val="150000"/>
              </a:lnSpc>
            </a:pPr>
            <a:endParaRPr lang="en-US" dirty="0"/>
          </a:p>
        </p:txBody>
      </p:sp>
      <p:sp>
        <p:nvSpPr>
          <p:cNvPr id="4" name="Rectangle 3"/>
          <p:cNvSpPr/>
          <p:nvPr/>
        </p:nvSpPr>
        <p:spPr>
          <a:xfrm>
            <a:off x="280352" y="3710621"/>
            <a:ext cx="2134870" cy="2031325"/>
          </a:xfrm>
          <a:prstGeom prst="rect">
            <a:avLst/>
          </a:prstGeom>
        </p:spPr>
        <p:txBody>
          <a:bodyPr wrap="square">
            <a:spAutoFit/>
          </a:bodyPr>
          <a:lstStyle/>
          <a:p>
            <a:r>
              <a:rPr lang="en-US" dirty="0">
                <a:solidFill>
                  <a:srgbClr val="0070C0"/>
                </a:solidFill>
              </a:rPr>
              <a:t>Coffman E G, </a:t>
            </a:r>
            <a:endParaRPr lang="en-US" dirty="0" smtClean="0">
              <a:solidFill>
                <a:srgbClr val="0070C0"/>
              </a:solidFill>
            </a:endParaRPr>
          </a:p>
          <a:p>
            <a:r>
              <a:rPr lang="en-US" dirty="0" err="1" smtClean="0">
                <a:solidFill>
                  <a:srgbClr val="0070C0"/>
                </a:solidFill>
              </a:rPr>
              <a:t>Elphick</a:t>
            </a:r>
            <a:r>
              <a:rPr lang="en-US" dirty="0" smtClean="0">
                <a:solidFill>
                  <a:srgbClr val="0070C0"/>
                </a:solidFill>
              </a:rPr>
              <a:t> </a:t>
            </a:r>
            <a:r>
              <a:rPr lang="en-US" dirty="0">
                <a:solidFill>
                  <a:srgbClr val="0070C0"/>
                </a:solidFill>
              </a:rPr>
              <a:t>M, </a:t>
            </a:r>
            <a:endParaRPr lang="en-US" dirty="0" smtClean="0">
              <a:solidFill>
                <a:srgbClr val="0070C0"/>
              </a:solidFill>
            </a:endParaRPr>
          </a:p>
          <a:p>
            <a:r>
              <a:rPr lang="en-US" dirty="0" err="1" smtClean="0">
                <a:solidFill>
                  <a:srgbClr val="0070C0"/>
                </a:solidFill>
              </a:rPr>
              <a:t>Shoshani</a:t>
            </a:r>
            <a:r>
              <a:rPr lang="en-US" dirty="0" smtClean="0">
                <a:solidFill>
                  <a:srgbClr val="0070C0"/>
                </a:solidFill>
              </a:rPr>
              <a:t> </a:t>
            </a:r>
            <a:r>
              <a:rPr lang="en-US" dirty="0">
                <a:solidFill>
                  <a:srgbClr val="0070C0"/>
                </a:solidFill>
              </a:rPr>
              <a:t>A</a:t>
            </a:r>
            <a:r>
              <a:rPr lang="en-US" dirty="0" smtClean="0">
                <a:solidFill>
                  <a:srgbClr val="0070C0"/>
                </a:solidFill>
              </a:rPr>
              <a:t>.</a:t>
            </a:r>
          </a:p>
          <a:p>
            <a:r>
              <a:rPr lang="en-US" dirty="0" smtClean="0"/>
              <a:t>System </a:t>
            </a:r>
            <a:r>
              <a:rPr lang="en-US" dirty="0"/>
              <a:t>deadlocks[J]. </a:t>
            </a:r>
            <a:endParaRPr lang="en-US" dirty="0" smtClean="0"/>
          </a:p>
          <a:p>
            <a:r>
              <a:rPr lang="en-US" dirty="0" smtClean="0"/>
              <a:t>ACM </a:t>
            </a:r>
            <a:r>
              <a:rPr lang="en-US" dirty="0"/>
              <a:t>Computing Surveys (CSUR), 1971, 3(2): 67-78.</a:t>
            </a:r>
          </a:p>
        </p:txBody>
      </p:sp>
      <p:pic>
        <p:nvPicPr>
          <p:cNvPr id="1026" name="Picture 2" descr="http://www.ee.columbia.edu/%7Eegc/index_files/coffman_r3_c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799" y="1957705"/>
            <a:ext cx="1438275" cy="14859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114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3.6.2</a:t>
            </a:r>
            <a:r>
              <a:rPr lang="zh-CN" altLang="en-US" dirty="0" smtClean="0"/>
              <a:t>：产生死锁的必要条件</a:t>
            </a:r>
            <a:endParaRPr lang="en-US" dirty="0"/>
          </a:p>
        </p:txBody>
      </p:sp>
      <p:sp>
        <p:nvSpPr>
          <p:cNvPr id="3" name="Content Placeholder 2"/>
          <p:cNvSpPr>
            <a:spLocks noGrp="1"/>
          </p:cNvSpPr>
          <p:nvPr>
            <p:ph idx="1"/>
          </p:nvPr>
        </p:nvSpPr>
        <p:spPr>
          <a:xfrm>
            <a:off x="2255520" y="1825625"/>
            <a:ext cx="6259830" cy="4351338"/>
          </a:xfrm>
        </p:spPr>
        <p:txBody>
          <a:bodyPr/>
          <a:lstStyle/>
          <a:p>
            <a:pPr>
              <a:lnSpc>
                <a:spcPct val="150000"/>
              </a:lnSpc>
            </a:pPr>
            <a:r>
              <a:rPr lang="zh-CN" altLang="en-US" dirty="0">
                <a:solidFill>
                  <a:srgbClr val="FF0000"/>
                </a:solidFill>
              </a:rPr>
              <a:t>互斥条件：</a:t>
            </a:r>
            <a:r>
              <a:rPr lang="zh-CN" altLang="en-US" dirty="0"/>
              <a:t>进程互斥使用资源</a:t>
            </a:r>
          </a:p>
          <a:p>
            <a:pPr>
              <a:lnSpc>
                <a:spcPct val="150000"/>
              </a:lnSpc>
            </a:pPr>
            <a:r>
              <a:rPr lang="zh-CN" altLang="en-US" dirty="0">
                <a:solidFill>
                  <a:srgbClr val="FF0000"/>
                </a:solidFill>
              </a:rPr>
              <a:t>占有和等待条件</a:t>
            </a:r>
            <a:r>
              <a:rPr lang="en-US" altLang="zh-CN" dirty="0">
                <a:solidFill>
                  <a:srgbClr val="FF0000"/>
                </a:solidFill>
              </a:rPr>
              <a:t>(</a:t>
            </a:r>
            <a:r>
              <a:rPr lang="zh-CN" altLang="en-US" dirty="0">
                <a:solidFill>
                  <a:srgbClr val="FF0000"/>
                </a:solidFill>
              </a:rPr>
              <a:t>部分分配条件</a:t>
            </a:r>
            <a:r>
              <a:rPr lang="en-US" altLang="zh-CN" dirty="0">
                <a:solidFill>
                  <a:srgbClr val="FF0000"/>
                </a:solidFill>
              </a:rPr>
              <a:t>)</a:t>
            </a:r>
            <a:r>
              <a:rPr lang="zh-CN" altLang="en-US" dirty="0">
                <a:solidFill>
                  <a:srgbClr val="FF0000"/>
                </a:solidFill>
              </a:rPr>
              <a:t>：</a:t>
            </a:r>
            <a:r>
              <a:rPr lang="zh-CN" altLang="en-US" dirty="0"/>
              <a:t>申请新资源时不释放已占有资源</a:t>
            </a:r>
          </a:p>
          <a:p>
            <a:pPr>
              <a:lnSpc>
                <a:spcPct val="150000"/>
              </a:lnSpc>
            </a:pPr>
            <a:r>
              <a:rPr lang="zh-CN" altLang="en-US" dirty="0">
                <a:solidFill>
                  <a:srgbClr val="FF0000"/>
                </a:solidFill>
              </a:rPr>
              <a:t>不剥夺条件：</a:t>
            </a:r>
            <a:r>
              <a:rPr lang="zh-CN" altLang="en-US" dirty="0"/>
              <a:t>一个进程不能抢夺其他进程占有的资源</a:t>
            </a:r>
          </a:p>
          <a:p>
            <a:pPr>
              <a:lnSpc>
                <a:spcPct val="150000"/>
              </a:lnSpc>
            </a:pPr>
            <a:r>
              <a:rPr lang="zh-CN" altLang="en-US" dirty="0">
                <a:solidFill>
                  <a:srgbClr val="FF0000"/>
                </a:solidFill>
              </a:rPr>
              <a:t>循环等待条件</a:t>
            </a:r>
            <a:r>
              <a:rPr lang="en-US" altLang="zh-CN" dirty="0">
                <a:solidFill>
                  <a:srgbClr val="FF0000"/>
                </a:solidFill>
              </a:rPr>
              <a:t>(</a:t>
            </a:r>
            <a:r>
              <a:rPr lang="zh-CN" altLang="en-US" dirty="0">
                <a:solidFill>
                  <a:srgbClr val="FF0000"/>
                </a:solidFill>
              </a:rPr>
              <a:t>环路条件</a:t>
            </a:r>
            <a:r>
              <a:rPr lang="en-US" altLang="zh-CN" dirty="0">
                <a:solidFill>
                  <a:srgbClr val="FF0000"/>
                </a:solidFill>
              </a:rPr>
              <a:t>)</a:t>
            </a:r>
            <a:r>
              <a:rPr lang="zh-CN" altLang="en-US" dirty="0">
                <a:solidFill>
                  <a:srgbClr val="FF0000"/>
                </a:solidFill>
              </a:rPr>
              <a:t>：</a:t>
            </a:r>
            <a:r>
              <a:rPr lang="zh-CN" altLang="en-US" dirty="0"/>
              <a:t>存在一组进程循环等待资源的现象</a:t>
            </a:r>
          </a:p>
          <a:p>
            <a:pPr>
              <a:lnSpc>
                <a:spcPct val="150000"/>
              </a:lnSpc>
            </a:pPr>
            <a:endParaRPr lang="en-US" dirty="0"/>
          </a:p>
        </p:txBody>
      </p:sp>
      <p:sp>
        <p:nvSpPr>
          <p:cNvPr id="5" name="Left Brace 4"/>
          <p:cNvSpPr/>
          <p:nvPr/>
        </p:nvSpPr>
        <p:spPr>
          <a:xfrm>
            <a:off x="1778000" y="2174240"/>
            <a:ext cx="345440" cy="2164080"/>
          </a:xfrm>
          <a:prstGeom prst="leftBrace">
            <a:avLst>
              <a:gd name="adj1" fmla="val 495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a:off x="108576" y="2586866"/>
            <a:ext cx="1603384" cy="1338828"/>
          </a:xfrm>
          <a:prstGeom prst="rect">
            <a:avLst/>
          </a:prstGeom>
        </p:spPr>
        <p:txBody>
          <a:bodyPr wrap="square">
            <a:spAutoFit/>
          </a:bodyPr>
          <a:lstStyle/>
          <a:p>
            <a:pPr>
              <a:lnSpc>
                <a:spcPct val="150000"/>
              </a:lnSpc>
              <a:buClr>
                <a:schemeClr val="folHlink"/>
              </a:buClr>
              <a:buSzPct val="60000"/>
            </a:pPr>
            <a:r>
              <a:rPr kumimoji="1" lang="zh-CN" altLang="en-US" dirty="0">
                <a:latin typeface="SimHei" charset="0"/>
                <a:ea typeface="SimHei" charset="0"/>
                <a:cs typeface="SimHei" charset="0"/>
              </a:rPr>
              <a:t>是死锁产生的必要条件,不是充分条件</a:t>
            </a:r>
          </a:p>
        </p:txBody>
      </p:sp>
      <p:sp>
        <p:nvSpPr>
          <p:cNvPr id="9" name="Rectangle 8"/>
          <p:cNvSpPr/>
          <p:nvPr/>
        </p:nvSpPr>
        <p:spPr>
          <a:xfrm>
            <a:off x="108576" y="4821871"/>
            <a:ext cx="1603384" cy="1338828"/>
          </a:xfrm>
          <a:prstGeom prst="rect">
            <a:avLst/>
          </a:prstGeom>
        </p:spPr>
        <p:txBody>
          <a:bodyPr wrap="square">
            <a:spAutoFit/>
          </a:bodyPr>
          <a:lstStyle/>
          <a:p>
            <a:pPr>
              <a:lnSpc>
                <a:spcPct val="150000"/>
              </a:lnSpc>
              <a:buClr>
                <a:schemeClr val="folHlink"/>
              </a:buClr>
              <a:buSzPct val="60000"/>
            </a:pPr>
            <a:r>
              <a:rPr kumimoji="1" lang="zh-CN" altLang="en-US">
                <a:latin typeface="SimHei" charset="0"/>
                <a:ea typeface="SimHei" charset="0"/>
                <a:cs typeface="SimHei" charset="0"/>
              </a:rPr>
              <a:t>是前三个条件同时存在时产生的结果</a:t>
            </a:r>
            <a:endParaRPr kumimoji="1" lang="en-US" dirty="0">
              <a:latin typeface="SimHei" charset="0"/>
              <a:ea typeface="SimHei" charset="0"/>
              <a:cs typeface="SimHei" charset="0"/>
            </a:endParaRPr>
          </a:p>
        </p:txBody>
      </p:sp>
      <p:sp>
        <p:nvSpPr>
          <p:cNvPr id="11" name="Left Brace 10"/>
          <p:cNvSpPr/>
          <p:nvPr/>
        </p:nvSpPr>
        <p:spPr>
          <a:xfrm>
            <a:off x="1778000" y="5130799"/>
            <a:ext cx="345440" cy="773111"/>
          </a:xfrm>
          <a:prstGeom prst="leftBrace">
            <a:avLst>
              <a:gd name="adj1" fmla="val 495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847009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3.6.2</a:t>
            </a:r>
            <a:r>
              <a:rPr lang="zh-CN" altLang="en-US" dirty="0" smtClean="0"/>
              <a:t>：产生死锁的必要条件</a:t>
            </a:r>
            <a:endParaRPr lang="en-US" dirty="0"/>
          </a:p>
        </p:txBody>
      </p:sp>
      <p:sp>
        <p:nvSpPr>
          <p:cNvPr id="3" name="Content Placeholder 2"/>
          <p:cNvSpPr>
            <a:spLocks noGrp="1"/>
          </p:cNvSpPr>
          <p:nvPr>
            <p:ph idx="1"/>
          </p:nvPr>
        </p:nvSpPr>
        <p:spPr>
          <a:xfrm>
            <a:off x="2255520" y="1825625"/>
            <a:ext cx="6259830" cy="4351338"/>
          </a:xfrm>
        </p:spPr>
        <p:txBody>
          <a:bodyPr/>
          <a:lstStyle/>
          <a:p>
            <a:pPr>
              <a:lnSpc>
                <a:spcPct val="150000"/>
              </a:lnSpc>
            </a:pPr>
            <a:r>
              <a:rPr lang="zh-CN" altLang="en-US" dirty="0">
                <a:solidFill>
                  <a:srgbClr val="FF0000"/>
                </a:solidFill>
              </a:rPr>
              <a:t>互斥条件：</a:t>
            </a:r>
            <a:r>
              <a:rPr lang="zh-CN" altLang="en-US" dirty="0"/>
              <a:t>进程互斥使用资源</a:t>
            </a:r>
          </a:p>
          <a:p>
            <a:pPr>
              <a:lnSpc>
                <a:spcPct val="150000"/>
              </a:lnSpc>
            </a:pPr>
            <a:r>
              <a:rPr lang="zh-CN" altLang="en-US" dirty="0">
                <a:solidFill>
                  <a:srgbClr val="FF0000"/>
                </a:solidFill>
              </a:rPr>
              <a:t>占有和等待条件</a:t>
            </a:r>
            <a:r>
              <a:rPr lang="en-US" altLang="zh-CN" dirty="0">
                <a:solidFill>
                  <a:srgbClr val="FF0000"/>
                </a:solidFill>
              </a:rPr>
              <a:t>(</a:t>
            </a:r>
            <a:r>
              <a:rPr lang="zh-CN" altLang="en-US" dirty="0">
                <a:solidFill>
                  <a:srgbClr val="FF0000"/>
                </a:solidFill>
              </a:rPr>
              <a:t>部分分配条件</a:t>
            </a:r>
            <a:r>
              <a:rPr lang="en-US" altLang="zh-CN" dirty="0">
                <a:solidFill>
                  <a:srgbClr val="FF0000"/>
                </a:solidFill>
              </a:rPr>
              <a:t>)</a:t>
            </a:r>
            <a:r>
              <a:rPr lang="zh-CN" altLang="en-US" dirty="0">
                <a:solidFill>
                  <a:srgbClr val="FF0000"/>
                </a:solidFill>
              </a:rPr>
              <a:t>：</a:t>
            </a:r>
            <a:r>
              <a:rPr lang="zh-CN" altLang="en-US" dirty="0"/>
              <a:t>申请新资源时不释放已占有资源</a:t>
            </a:r>
          </a:p>
          <a:p>
            <a:pPr>
              <a:lnSpc>
                <a:spcPct val="150000"/>
              </a:lnSpc>
            </a:pPr>
            <a:r>
              <a:rPr lang="zh-CN" altLang="en-US" dirty="0">
                <a:solidFill>
                  <a:srgbClr val="FF0000"/>
                </a:solidFill>
              </a:rPr>
              <a:t>不剥夺条件：</a:t>
            </a:r>
            <a:r>
              <a:rPr lang="zh-CN" altLang="en-US" dirty="0"/>
              <a:t>一个进程不能抢夺其他进程占有的资源</a:t>
            </a:r>
          </a:p>
          <a:p>
            <a:pPr>
              <a:lnSpc>
                <a:spcPct val="150000"/>
              </a:lnSpc>
            </a:pPr>
            <a:r>
              <a:rPr lang="zh-CN" altLang="en-US" dirty="0">
                <a:solidFill>
                  <a:srgbClr val="FF0000"/>
                </a:solidFill>
              </a:rPr>
              <a:t>循环等待条件</a:t>
            </a:r>
            <a:r>
              <a:rPr lang="en-US" altLang="zh-CN" dirty="0">
                <a:solidFill>
                  <a:srgbClr val="FF0000"/>
                </a:solidFill>
              </a:rPr>
              <a:t>(</a:t>
            </a:r>
            <a:r>
              <a:rPr lang="zh-CN" altLang="en-US" dirty="0">
                <a:solidFill>
                  <a:srgbClr val="FF0000"/>
                </a:solidFill>
              </a:rPr>
              <a:t>环路条件</a:t>
            </a:r>
            <a:r>
              <a:rPr lang="en-US" altLang="zh-CN" dirty="0">
                <a:solidFill>
                  <a:srgbClr val="FF0000"/>
                </a:solidFill>
              </a:rPr>
              <a:t>)</a:t>
            </a:r>
            <a:r>
              <a:rPr lang="zh-CN" altLang="en-US" dirty="0">
                <a:solidFill>
                  <a:srgbClr val="FF0000"/>
                </a:solidFill>
              </a:rPr>
              <a:t>：</a:t>
            </a:r>
            <a:r>
              <a:rPr lang="zh-CN" altLang="en-US" dirty="0"/>
              <a:t>存在一组进程循环等待资源的现象</a:t>
            </a:r>
          </a:p>
          <a:p>
            <a:pPr>
              <a:lnSpc>
                <a:spcPct val="150000"/>
              </a:lnSpc>
            </a:pPr>
            <a:endParaRPr lang="en-US" dirty="0"/>
          </a:p>
        </p:txBody>
      </p:sp>
      <p:sp>
        <p:nvSpPr>
          <p:cNvPr id="5" name="Left Brace 4"/>
          <p:cNvSpPr/>
          <p:nvPr/>
        </p:nvSpPr>
        <p:spPr>
          <a:xfrm>
            <a:off x="1778000" y="2174240"/>
            <a:ext cx="345440" cy="2164080"/>
          </a:xfrm>
          <a:prstGeom prst="leftBrace">
            <a:avLst>
              <a:gd name="adj1" fmla="val 495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a:off x="108576" y="2586866"/>
            <a:ext cx="1603384" cy="1338828"/>
          </a:xfrm>
          <a:prstGeom prst="rect">
            <a:avLst/>
          </a:prstGeom>
        </p:spPr>
        <p:txBody>
          <a:bodyPr wrap="square">
            <a:spAutoFit/>
          </a:bodyPr>
          <a:lstStyle/>
          <a:p>
            <a:pPr>
              <a:lnSpc>
                <a:spcPct val="150000"/>
              </a:lnSpc>
              <a:buClr>
                <a:schemeClr val="folHlink"/>
              </a:buClr>
              <a:buSzPct val="60000"/>
            </a:pPr>
            <a:r>
              <a:rPr kumimoji="1" lang="zh-CN" altLang="en-US" dirty="0">
                <a:latin typeface="SimHei" charset="0"/>
                <a:ea typeface="SimHei" charset="0"/>
                <a:cs typeface="SimHei" charset="0"/>
              </a:rPr>
              <a:t>是死锁产生的必要条件,不是充分条件</a:t>
            </a:r>
          </a:p>
        </p:txBody>
      </p:sp>
      <p:sp>
        <p:nvSpPr>
          <p:cNvPr id="9" name="Rectangle 8"/>
          <p:cNvSpPr/>
          <p:nvPr/>
        </p:nvSpPr>
        <p:spPr>
          <a:xfrm>
            <a:off x="108576" y="4821871"/>
            <a:ext cx="1603384" cy="1338828"/>
          </a:xfrm>
          <a:prstGeom prst="rect">
            <a:avLst/>
          </a:prstGeom>
        </p:spPr>
        <p:txBody>
          <a:bodyPr wrap="square">
            <a:spAutoFit/>
          </a:bodyPr>
          <a:lstStyle/>
          <a:p>
            <a:pPr>
              <a:lnSpc>
                <a:spcPct val="150000"/>
              </a:lnSpc>
              <a:buClr>
                <a:schemeClr val="folHlink"/>
              </a:buClr>
              <a:buSzPct val="60000"/>
            </a:pPr>
            <a:r>
              <a:rPr kumimoji="1" lang="zh-CN" altLang="en-US">
                <a:latin typeface="SimHei" charset="0"/>
                <a:ea typeface="SimHei" charset="0"/>
                <a:cs typeface="SimHei" charset="0"/>
              </a:rPr>
              <a:t>是前三个条件同时存在时产生的结果</a:t>
            </a:r>
            <a:endParaRPr kumimoji="1" lang="en-US" dirty="0">
              <a:latin typeface="SimHei" charset="0"/>
              <a:ea typeface="SimHei" charset="0"/>
              <a:cs typeface="SimHei" charset="0"/>
            </a:endParaRPr>
          </a:p>
        </p:txBody>
      </p:sp>
      <p:sp>
        <p:nvSpPr>
          <p:cNvPr id="11" name="Left Brace 10"/>
          <p:cNvSpPr/>
          <p:nvPr/>
        </p:nvSpPr>
        <p:spPr>
          <a:xfrm>
            <a:off x="1778000" y="5130799"/>
            <a:ext cx="345440" cy="773111"/>
          </a:xfrm>
          <a:prstGeom prst="leftBrace">
            <a:avLst>
              <a:gd name="adj1" fmla="val 495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ectangle 3"/>
          <p:cNvSpPr/>
          <p:nvPr/>
        </p:nvSpPr>
        <p:spPr>
          <a:xfrm>
            <a:off x="230496" y="2190626"/>
            <a:ext cx="1892944" cy="3785652"/>
          </a:xfrm>
          <a:prstGeom prst="rect">
            <a:avLst/>
          </a:prstGeom>
          <a:ln w="57150">
            <a:solidFill>
              <a:schemeClr val="accent1"/>
            </a:solidFill>
          </a:ln>
        </p:spPr>
        <p:style>
          <a:lnRef idx="1">
            <a:schemeClr val="accent5"/>
          </a:lnRef>
          <a:fillRef idx="3">
            <a:schemeClr val="accent5"/>
          </a:fillRef>
          <a:effectRef idx="2">
            <a:schemeClr val="accent5"/>
          </a:effectRef>
          <a:fontRef idx="minor">
            <a:schemeClr val="lt1"/>
          </a:fontRef>
        </p:style>
        <p:txBody>
          <a:bodyPr wrap="square" numCol="1" rtlCol="0">
            <a:spAutoFit/>
          </a:bodyPr>
          <a:lstStyle/>
          <a:p>
            <a:pPr>
              <a:lnSpc>
                <a:spcPct val="150000"/>
              </a:lnSpc>
            </a:pPr>
            <a:r>
              <a:rPr lang="zh-CN" altLang="en-US" sz="3200" dirty="0">
                <a:solidFill>
                  <a:srgbClr val="0070C0"/>
                </a:solidFill>
                <a:latin typeface="SimHei" charset="0"/>
                <a:ea typeface="SimHei" charset="0"/>
                <a:cs typeface="SimHei" charset="0"/>
              </a:rPr>
              <a:t>只要破坏这四个条件</a:t>
            </a:r>
            <a:r>
              <a:rPr lang="zh-CN" altLang="en-US" sz="3200" dirty="0">
                <a:ln w="0"/>
                <a:solidFill>
                  <a:schemeClr val="accent1"/>
                </a:solidFill>
                <a:effectLst>
                  <a:outerShdw blurRad="38100" dist="25400" dir="5400000" algn="ctr" rotWithShape="0">
                    <a:srgbClr val="6E747A">
                      <a:alpha val="43000"/>
                    </a:srgbClr>
                  </a:outerShdw>
                </a:effectLst>
                <a:latin typeface="SimHei" charset="0"/>
                <a:ea typeface="SimHei" charset="0"/>
                <a:cs typeface="SimHei" charset="0"/>
              </a:rPr>
              <a:t>之一</a:t>
            </a:r>
            <a:r>
              <a:rPr lang="zh-CN" altLang="en-US" sz="3200" dirty="0">
                <a:solidFill>
                  <a:srgbClr val="0070C0"/>
                </a:solidFill>
                <a:latin typeface="SimHei" charset="0"/>
                <a:ea typeface="SimHei" charset="0"/>
                <a:cs typeface="SimHei" charset="0"/>
              </a:rPr>
              <a:t>,死锁就可</a:t>
            </a:r>
            <a:r>
              <a:rPr lang="zh-CN" altLang="en-US" sz="3200" dirty="0" smtClean="0">
                <a:solidFill>
                  <a:srgbClr val="0070C0"/>
                </a:solidFill>
                <a:latin typeface="SimHei" charset="0"/>
                <a:ea typeface="SimHei" charset="0"/>
                <a:cs typeface="SimHei" charset="0"/>
              </a:rPr>
              <a:t>防止！！</a:t>
            </a:r>
            <a:endParaRPr lang="zh-CN" altLang="en-US" sz="3200" dirty="0">
              <a:solidFill>
                <a:srgbClr val="0070C0"/>
              </a:solidFill>
              <a:latin typeface="SimHei" charset="0"/>
              <a:ea typeface="SimHei" charset="0"/>
              <a:cs typeface="SimHei" charset="0"/>
            </a:endParaRPr>
          </a:p>
        </p:txBody>
      </p:sp>
      <p:sp>
        <p:nvSpPr>
          <p:cNvPr id="6" name="Lightning Bolt 5"/>
          <p:cNvSpPr/>
          <p:nvPr/>
        </p:nvSpPr>
        <p:spPr>
          <a:xfrm>
            <a:off x="1489209" y="1707075"/>
            <a:ext cx="1268461" cy="1319296"/>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09349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3.6.2</a:t>
            </a:r>
            <a:r>
              <a:rPr lang="zh-CN" altLang="en-US" dirty="0" smtClean="0"/>
              <a:t>：产生死锁的必要条件</a:t>
            </a:r>
            <a:endParaRPr lang="en-US" dirty="0"/>
          </a:p>
        </p:txBody>
      </p:sp>
      <p:sp>
        <p:nvSpPr>
          <p:cNvPr id="3" name="Content Placeholder 2"/>
          <p:cNvSpPr>
            <a:spLocks noGrp="1"/>
          </p:cNvSpPr>
          <p:nvPr>
            <p:ph idx="1"/>
          </p:nvPr>
        </p:nvSpPr>
        <p:spPr>
          <a:xfrm>
            <a:off x="284480" y="1825625"/>
            <a:ext cx="4846320" cy="4351338"/>
          </a:xfrm>
        </p:spPr>
        <p:txBody>
          <a:bodyPr/>
          <a:lstStyle/>
          <a:p>
            <a:pPr>
              <a:lnSpc>
                <a:spcPct val="150000"/>
              </a:lnSpc>
            </a:pPr>
            <a:r>
              <a:rPr lang="zh-CN" altLang="en-US" dirty="0">
                <a:solidFill>
                  <a:srgbClr val="FF0000"/>
                </a:solidFill>
              </a:rPr>
              <a:t>互斥条件：</a:t>
            </a:r>
            <a:r>
              <a:rPr lang="zh-CN" altLang="en-US" dirty="0"/>
              <a:t>进程互斥使用资源</a:t>
            </a:r>
          </a:p>
          <a:p>
            <a:pPr>
              <a:lnSpc>
                <a:spcPct val="150000"/>
              </a:lnSpc>
            </a:pPr>
            <a:r>
              <a:rPr lang="zh-CN" altLang="en-US" dirty="0">
                <a:solidFill>
                  <a:srgbClr val="FF0000"/>
                </a:solidFill>
              </a:rPr>
              <a:t>占有和等待条件</a:t>
            </a:r>
            <a:r>
              <a:rPr lang="en-US" altLang="zh-CN" dirty="0">
                <a:solidFill>
                  <a:srgbClr val="FF0000"/>
                </a:solidFill>
              </a:rPr>
              <a:t>(</a:t>
            </a:r>
            <a:r>
              <a:rPr lang="zh-CN" altLang="en-US" dirty="0">
                <a:solidFill>
                  <a:srgbClr val="FF0000"/>
                </a:solidFill>
              </a:rPr>
              <a:t>部分分配条件</a:t>
            </a:r>
            <a:r>
              <a:rPr lang="en-US" altLang="zh-CN" dirty="0">
                <a:solidFill>
                  <a:srgbClr val="FF0000"/>
                </a:solidFill>
              </a:rPr>
              <a:t>)</a:t>
            </a:r>
            <a:r>
              <a:rPr lang="zh-CN" altLang="en-US" dirty="0">
                <a:solidFill>
                  <a:srgbClr val="FF0000"/>
                </a:solidFill>
              </a:rPr>
              <a:t>：</a:t>
            </a:r>
            <a:r>
              <a:rPr lang="zh-CN" altLang="en-US" dirty="0"/>
              <a:t>申请新资源时不释放已占有资源</a:t>
            </a:r>
          </a:p>
          <a:p>
            <a:pPr>
              <a:lnSpc>
                <a:spcPct val="150000"/>
              </a:lnSpc>
            </a:pPr>
            <a:r>
              <a:rPr lang="zh-CN" altLang="en-US" dirty="0">
                <a:solidFill>
                  <a:srgbClr val="FF0000"/>
                </a:solidFill>
              </a:rPr>
              <a:t>不剥夺条件：</a:t>
            </a:r>
            <a:r>
              <a:rPr lang="zh-CN" altLang="en-US" dirty="0"/>
              <a:t>一个进程不能抢夺其他进程占有的资源</a:t>
            </a:r>
          </a:p>
          <a:p>
            <a:pPr>
              <a:lnSpc>
                <a:spcPct val="150000"/>
              </a:lnSpc>
            </a:pPr>
            <a:r>
              <a:rPr lang="zh-CN" altLang="en-US" dirty="0">
                <a:solidFill>
                  <a:srgbClr val="FF0000"/>
                </a:solidFill>
              </a:rPr>
              <a:t>循环等待条件</a:t>
            </a:r>
            <a:r>
              <a:rPr lang="en-US" altLang="zh-CN" dirty="0">
                <a:solidFill>
                  <a:srgbClr val="FF0000"/>
                </a:solidFill>
              </a:rPr>
              <a:t>(</a:t>
            </a:r>
            <a:r>
              <a:rPr lang="zh-CN" altLang="en-US" dirty="0">
                <a:solidFill>
                  <a:srgbClr val="FF0000"/>
                </a:solidFill>
              </a:rPr>
              <a:t>环路条件</a:t>
            </a:r>
            <a:r>
              <a:rPr lang="en-US" altLang="zh-CN" dirty="0">
                <a:solidFill>
                  <a:srgbClr val="FF0000"/>
                </a:solidFill>
              </a:rPr>
              <a:t>)</a:t>
            </a:r>
            <a:r>
              <a:rPr lang="zh-CN" altLang="en-US" dirty="0">
                <a:solidFill>
                  <a:srgbClr val="FF0000"/>
                </a:solidFill>
              </a:rPr>
              <a:t>：</a:t>
            </a:r>
            <a:r>
              <a:rPr lang="zh-CN" altLang="en-US" dirty="0"/>
              <a:t>存在一组进程循环等待资源的现象</a:t>
            </a:r>
          </a:p>
          <a:p>
            <a:pPr>
              <a:lnSpc>
                <a:spcPct val="150000"/>
              </a:lnSpc>
            </a:pPr>
            <a:endParaRPr lang="en-US" dirty="0"/>
          </a:p>
        </p:txBody>
      </p:sp>
      <p:sp>
        <p:nvSpPr>
          <p:cNvPr id="8" name="Line Callout 2 7"/>
          <p:cNvSpPr/>
          <p:nvPr/>
        </p:nvSpPr>
        <p:spPr>
          <a:xfrm>
            <a:off x="5689600" y="2046516"/>
            <a:ext cx="3129280" cy="3970318"/>
          </a:xfrm>
          <a:prstGeom prst="borderCallout2">
            <a:avLst>
              <a:gd name="adj1" fmla="val 21766"/>
              <a:gd name="adj2" fmla="val -4248"/>
              <a:gd name="adj3" fmla="val 9439"/>
              <a:gd name="adj4" fmla="val -11111"/>
              <a:gd name="adj5" fmla="val 3349"/>
              <a:gd name="adj6" fmla="val -25742"/>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w="28575">
            <a:solidFill>
              <a:schemeClr val="accent1"/>
            </a:solidFill>
          </a:ln>
        </p:spPr>
        <p:txBody>
          <a:bodyPr wrap="square">
            <a:spAutoFit/>
          </a:bodyPr>
          <a:lstStyle/>
          <a:p>
            <a:pPr>
              <a:lnSpc>
                <a:spcPct val="150000"/>
              </a:lnSpc>
              <a:spcBef>
                <a:spcPct val="20000"/>
              </a:spcBef>
              <a:buClr>
                <a:schemeClr val="folHlink"/>
              </a:buClr>
              <a:buSzPct val="60000"/>
            </a:pPr>
            <a:r>
              <a:rPr kumimoji="1" lang="zh-CN" altLang="en-US" sz="2400" dirty="0">
                <a:latin typeface="SimHei" charset="0"/>
                <a:ea typeface="SimHei" charset="0"/>
                <a:cs typeface="SimHei" charset="0"/>
              </a:rPr>
              <a:t> </a:t>
            </a:r>
            <a:r>
              <a:rPr kumimoji="1" lang="zh-CN" altLang="en-US" sz="2400" dirty="0" smtClean="0">
                <a:latin typeface="SimHei" charset="0"/>
                <a:ea typeface="SimHei" charset="0"/>
                <a:cs typeface="SimHei" charset="0"/>
              </a:rPr>
              <a:t>   使</a:t>
            </a:r>
            <a:r>
              <a:rPr kumimoji="1" lang="zh-CN" altLang="en-US" sz="2400" dirty="0">
                <a:latin typeface="SimHei" charset="0"/>
                <a:ea typeface="SimHei" charset="0"/>
                <a:cs typeface="SimHei" charset="0"/>
              </a:rPr>
              <a:t>资源可同时访问而不是互斥使用的办法</a:t>
            </a:r>
            <a:r>
              <a:rPr kumimoji="1" lang="zh-CN" altLang="en-US" sz="2400" dirty="0">
                <a:ln w="0"/>
                <a:solidFill>
                  <a:schemeClr val="accent1"/>
                </a:solidFill>
                <a:effectLst>
                  <a:outerShdw blurRad="38100" dist="25400" dir="5400000" algn="ctr" rotWithShape="0">
                    <a:srgbClr val="6E747A">
                      <a:alpha val="43000"/>
                    </a:srgbClr>
                  </a:outerShdw>
                </a:effectLst>
                <a:latin typeface="SimHei" charset="0"/>
                <a:ea typeface="SimHei" charset="0"/>
                <a:cs typeface="SimHei" charset="0"/>
              </a:rPr>
              <a:t>对于磁盘适用</a:t>
            </a:r>
            <a:r>
              <a:rPr kumimoji="1" lang="zh-CN" altLang="en-US" sz="2400" dirty="0" smtClean="0">
                <a:latin typeface="SimHei" charset="0"/>
                <a:ea typeface="SimHei" charset="0"/>
                <a:cs typeface="SimHei" charset="0"/>
              </a:rPr>
              <a:t>,但对于</a:t>
            </a:r>
            <a:r>
              <a:rPr kumimoji="1" lang="zh-CN" altLang="en-US" sz="2400" dirty="0">
                <a:latin typeface="SimHei" charset="0"/>
                <a:ea typeface="SimHei" charset="0"/>
                <a:cs typeface="SimHei" charset="0"/>
              </a:rPr>
              <a:t>磁带机、打印机等多数资源来说不仅不能破坏互斥使用条件，还要加以保证</a:t>
            </a:r>
          </a:p>
        </p:txBody>
      </p:sp>
    </p:spTree>
    <p:extLst>
      <p:ext uri="{BB962C8B-B14F-4D97-AF65-F5344CB8AC3E}">
        <p14:creationId xmlns:p14="http://schemas.microsoft.com/office/powerpoint/2010/main" val="1878845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3.6.2</a:t>
            </a:r>
            <a:r>
              <a:rPr lang="zh-CN" altLang="en-US" dirty="0" smtClean="0"/>
              <a:t>：产生死锁的必要条件</a:t>
            </a:r>
            <a:endParaRPr lang="en-US" dirty="0"/>
          </a:p>
        </p:txBody>
      </p:sp>
      <p:sp>
        <p:nvSpPr>
          <p:cNvPr id="3" name="Content Placeholder 2"/>
          <p:cNvSpPr>
            <a:spLocks noGrp="1"/>
          </p:cNvSpPr>
          <p:nvPr>
            <p:ph idx="1"/>
          </p:nvPr>
        </p:nvSpPr>
        <p:spPr>
          <a:xfrm>
            <a:off x="284480" y="1825625"/>
            <a:ext cx="4846320" cy="4351338"/>
          </a:xfrm>
        </p:spPr>
        <p:txBody>
          <a:bodyPr/>
          <a:lstStyle/>
          <a:p>
            <a:pPr>
              <a:lnSpc>
                <a:spcPct val="150000"/>
              </a:lnSpc>
            </a:pPr>
            <a:r>
              <a:rPr lang="zh-CN" altLang="en-US" dirty="0">
                <a:solidFill>
                  <a:srgbClr val="FF0000"/>
                </a:solidFill>
              </a:rPr>
              <a:t>互斥条件：</a:t>
            </a:r>
            <a:r>
              <a:rPr lang="zh-CN" altLang="en-US" dirty="0"/>
              <a:t>进程互斥使用资源</a:t>
            </a:r>
          </a:p>
          <a:p>
            <a:pPr>
              <a:lnSpc>
                <a:spcPct val="150000"/>
              </a:lnSpc>
            </a:pPr>
            <a:r>
              <a:rPr lang="zh-CN" altLang="en-US" dirty="0">
                <a:solidFill>
                  <a:srgbClr val="FF0000"/>
                </a:solidFill>
              </a:rPr>
              <a:t>占有和等待条件</a:t>
            </a:r>
            <a:r>
              <a:rPr lang="en-US" altLang="zh-CN" dirty="0">
                <a:solidFill>
                  <a:srgbClr val="FF0000"/>
                </a:solidFill>
              </a:rPr>
              <a:t>(</a:t>
            </a:r>
            <a:r>
              <a:rPr lang="zh-CN" altLang="en-US" dirty="0">
                <a:solidFill>
                  <a:srgbClr val="FF0000"/>
                </a:solidFill>
              </a:rPr>
              <a:t>部分分配条件</a:t>
            </a:r>
            <a:r>
              <a:rPr lang="en-US" altLang="zh-CN" dirty="0">
                <a:solidFill>
                  <a:srgbClr val="FF0000"/>
                </a:solidFill>
              </a:rPr>
              <a:t>)</a:t>
            </a:r>
            <a:r>
              <a:rPr lang="zh-CN" altLang="en-US" dirty="0">
                <a:solidFill>
                  <a:srgbClr val="FF0000"/>
                </a:solidFill>
              </a:rPr>
              <a:t>：</a:t>
            </a:r>
            <a:r>
              <a:rPr lang="zh-CN" altLang="en-US" dirty="0"/>
              <a:t>申请新资源时不释放已占有资源</a:t>
            </a:r>
          </a:p>
          <a:p>
            <a:pPr>
              <a:lnSpc>
                <a:spcPct val="150000"/>
              </a:lnSpc>
            </a:pPr>
            <a:r>
              <a:rPr lang="zh-CN" altLang="en-US" dirty="0">
                <a:solidFill>
                  <a:srgbClr val="FF0000"/>
                </a:solidFill>
              </a:rPr>
              <a:t>不剥夺条件：</a:t>
            </a:r>
            <a:r>
              <a:rPr lang="zh-CN" altLang="en-US" dirty="0"/>
              <a:t>一个进程不能抢夺其他进程占有的资源</a:t>
            </a:r>
          </a:p>
          <a:p>
            <a:pPr>
              <a:lnSpc>
                <a:spcPct val="150000"/>
              </a:lnSpc>
            </a:pPr>
            <a:r>
              <a:rPr lang="zh-CN" altLang="en-US" dirty="0">
                <a:solidFill>
                  <a:srgbClr val="FF0000"/>
                </a:solidFill>
              </a:rPr>
              <a:t>循环等待条件</a:t>
            </a:r>
            <a:r>
              <a:rPr lang="en-US" altLang="zh-CN" dirty="0">
                <a:solidFill>
                  <a:srgbClr val="FF0000"/>
                </a:solidFill>
              </a:rPr>
              <a:t>(</a:t>
            </a:r>
            <a:r>
              <a:rPr lang="zh-CN" altLang="en-US" dirty="0">
                <a:solidFill>
                  <a:srgbClr val="FF0000"/>
                </a:solidFill>
              </a:rPr>
              <a:t>环路条件</a:t>
            </a:r>
            <a:r>
              <a:rPr lang="en-US" altLang="zh-CN" dirty="0">
                <a:solidFill>
                  <a:srgbClr val="FF0000"/>
                </a:solidFill>
              </a:rPr>
              <a:t>)</a:t>
            </a:r>
            <a:r>
              <a:rPr lang="zh-CN" altLang="en-US" dirty="0">
                <a:solidFill>
                  <a:srgbClr val="FF0000"/>
                </a:solidFill>
              </a:rPr>
              <a:t>：</a:t>
            </a:r>
            <a:r>
              <a:rPr lang="zh-CN" altLang="en-US" dirty="0"/>
              <a:t>存在一组进程循环等待资源的现象</a:t>
            </a:r>
          </a:p>
          <a:p>
            <a:pPr>
              <a:lnSpc>
                <a:spcPct val="150000"/>
              </a:lnSpc>
            </a:pPr>
            <a:endParaRPr lang="en-US" dirty="0"/>
          </a:p>
        </p:txBody>
      </p:sp>
      <p:sp>
        <p:nvSpPr>
          <p:cNvPr id="8" name="Line Callout 2 7"/>
          <p:cNvSpPr/>
          <p:nvPr/>
        </p:nvSpPr>
        <p:spPr>
          <a:xfrm>
            <a:off x="5689600" y="2046516"/>
            <a:ext cx="3129280" cy="3416320"/>
          </a:xfrm>
          <a:prstGeom prst="borderCallout2">
            <a:avLst>
              <a:gd name="adj1" fmla="val 40447"/>
              <a:gd name="adj2" fmla="val -3923"/>
              <a:gd name="adj3" fmla="val 63268"/>
              <a:gd name="adj4" fmla="val -15981"/>
              <a:gd name="adj5" fmla="val 71120"/>
              <a:gd name="adj6" fmla="val -33859"/>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w="28575">
            <a:solidFill>
              <a:schemeClr val="accent1"/>
            </a:solidFill>
          </a:ln>
        </p:spPr>
        <p:txBody>
          <a:bodyPr wrap="square">
            <a:spAutoFit/>
          </a:bodyPr>
          <a:lstStyle/>
          <a:p>
            <a:pPr>
              <a:lnSpc>
                <a:spcPct val="150000"/>
              </a:lnSpc>
              <a:spcBef>
                <a:spcPct val="20000"/>
              </a:spcBef>
              <a:buClr>
                <a:schemeClr val="folHlink"/>
              </a:buClr>
              <a:buSzPct val="60000"/>
            </a:pPr>
            <a:r>
              <a:rPr kumimoji="1" lang="zh-CN" altLang="en-US" sz="2400" dirty="0">
                <a:latin typeface="SimHei" charset="0"/>
                <a:ea typeface="SimHei" charset="0"/>
                <a:cs typeface="SimHei" charset="0"/>
              </a:rPr>
              <a:t>    采用剥夺式调度方法可以破坏第三个条件（不剥夺条件），但剥夺调度方法目前</a:t>
            </a:r>
            <a:r>
              <a:rPr kumimoji="1" lang="zh-CN" altLang="en-US" sz="2400" dirty="0">
                <a:solidFill>
                  <a:srgbClr val="FF0000"/>
                </a:solidFill>
                <a:latin typeface="SimHei" charset="0"/>
                <a:ea typeface="SimHei" charset="0"/>
                <a:cs typeface="SimHei" charset="0"/>
              </a:rPr>
              <a:t>只适用于对主存资源和处理器资源的分配</a:t>
            </a:r>
          </a:p>
        </p:txBody>
      </p:sp>
    </p:spTree>
    <p:extLst>
      <p:ext uri="{BB962C8B-B14F-4D97-AF65-F5344CB8AC3E}">
        <p14:creationId xmlns:p14="http://schemas.microsoft.com/office/powerpoint/2010/main" val="18239826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3.6.2</a:t>
            </a:r>
            <a:r>
              <a:rPr lang="zh-CN" altLang="en-US" dirty="0" smtClean="0"/>
              <a:t>：产生死锁的必要条件</a:t>
            </a:r>
            <a:endParaRPr lang="en-US" dirty="0"/>
          </a:p>
        </p:txBody>
      </p:sp>
      <p:sp>
        <p:nvSpPr>
          <p:cNvPr id="3" name="Content Placeholder 2"/>
          <p:cNvSpPr>
            <a:spLocks noGrp="1"/>
          </p:cNvSpPr>
          <p:nvPr>
            <p:ph idx="1"/>
          </p:nvPr>
        </p:nvSpPr>
        <p:spPr>
          <a:xfrm>
            <a:off x="284480" y="1825625"/>
            <a:ext cx="4846320" cy="4351338"/>
          </a:xfrm>
        </p:spPr>
        <p:txBody>
          <a:bodyPr/>
          <a:lstStyle/>
          <a:p>
            <a:pPr>
              <a:lnSpc>
                <a:spcPct val="150000"/>
              </a:lnSpc>
            </a:pPr>
            <a:r>
              <a:rPr lang="zh-CN" altLang="en-US" dirty="0">
                <a:solidFill>
                  <a:srgbClr val="FF0000"/>
                </a:solidFill>
              </a:rPr>
              <a:t>互斥条件：</a:t>
            </a:r>
            <a:r>
              <a:rPr lang="zh-CN" altLang="en-US" dirty="0"/>
              <a:t>进程互斥使用资源</a:t>
            </a:r>
          </a:p>
          <a:p>
            <a:pPr>
              <a:lnSpc>
                <a:spcPct val="150000"/>
              </a:lnSpc>
            </a:pPr>
            <a:r>
              <a:rPr lang="zh-CN" altLang="en-US" dirty="0">
                <a:solidFill>
                  <a:srgbClr val="FF0000"/>
                </a:solidFill>
              </a:rPr>
              <a:t>占有和等待条件</a:t>
            </a:r>
            <a:r>
              <a:rPr lang="en-US" altLang="zh-CN" dirty="0">
                <a:solidFill>
                  <a:srgbClr val="FF0000"/>
                </a:solidFill>
              </a:rPr>
              <a:t>(</a:t>
            </a:r>
            <a:r>
              <a:rPr lang="zh-CN" altLang="en-US" dirty="0">
                <a:solidFill>
                  <a:srgbClr val="FF0000"/>
                </a:solidFill>
              </a:rPr>
              <a:t>部分分配条件</a:t>
            </a:r>
            <a:r>
              <a:rPr lang="en-US" altLang="zh-CN" dirty="0">
                <a:solidFill>
                  <a:srgbClr val="FF0000"/>
                </a:solidFill>
              </a:rPr>
              <a:t>)</a:t>
            </a:r>
            <a:r>
              <a:rPr lang="zh-CN" altLang="en-US" dirty="0">
                <a:solidFill>
                  <a:srgbClr val="FF0000"/>
                </a:solidFill>
              </a:rPr>
              <a:t>：</a:t>
            </a:r>
            <a:r>
              <a:rPr lang="zh-CN" altLang="en-US" dirty="0"/>
              <a:t>申请新资源时不释放已占有资源</a:t>
            </a:r>
          </a:p>
          <a:p>
            <a:pPr>
              <a:lnSpc>
                <a:spcPct val="150000"/>
              </a:lnSpc>
            </a:pPr>
            <a:r>
              <a:rPr lang="zh-CN" altLang="en-US" dirty="0">
                <a:solidFill>
                  <a:srgbClr val="FF0000"/>
                </a:solidFill>
              </a:rPr>
              <a:t>不剥夺条件：</a:t>
            </a:r>
            <a:r>
              <a:rPr lang="zh-CN" altLang="en-US" dirty="0"/>
              <a:t>一个进程不能抢夺其他进程占有的资源</a:t>
            </a:r>
          </a:p>
          <a:p>
            <a:pPr>
              <a:lnSpc>
                <a:spcPct val="150000"/>
              </a:lnSpc>
            </a:pPr>
            <a:r>
              <a:rPr lang="zh-CN" altLang="en-US" dirty="0">
                <a:solidFill>
                  <a:srgbClr val="FF0000"/>
                </a:solidFill>
              </a:rPr>
              <a:t>循环等待条件</a:t>
            </a:r>
            <a:r>
              <a:rPr lang="en-US" altLang="zh-CN" dirty="0">
                <a:solidFill>
                  <a:srgbClr val="FF0000"/>
                </a:solidFill>
              </a:rPr>
              <a:t>(</a:t>
            </a:r>
            <a:r>
              <a:rPr lang="zh-CN" altLang="en-US" dirty="0">
                <a:solidFill>
                  <a:srgbClr val="FF0000"/>
                </a:solidFill>
              </a:rPr>
              <a:t>环路条件</a:t>
            </a:r>
            <a:r>
              <a:rPr lang="en-US" altLang="zh-CN" dirty="0">
                <a:solidFill>
                  <a:srgbClr val="FF0000"/>
                </a:solidFill>
              </a:rPr>
              <a:t>)</a:t>
            </a:r>
            <a:r>
              <a:rPr lang="zh-CN" altLang="en-US" dirty="0">
                <a:solidFill>
                  <a:srgbClr val="FF0000"/>
                </a:solidFill>
              </a:rPr>
              <a:t>：</a:t>
            </a:r>
            <a:r>
              <a:rPr lang="zh-CN" altLang="en-US" dirty="0"/>
              <a:t>存在一组进程循环等待资源的现象</a:t>
            </a:r>
          </a:p>
          <a:p>
            <a:pPr>
              <a:lnSpc>
                <a:spcPct val="150000"/>
              </a:lnSpc>
            </a:pPr>
            <a:endParaRPr lang="en-US" dirty="0"/>
          </a:p>
        </p:txBody>
      </p:sp>
      <p:sp>
        <p:nvSpPr>
          <p:cNvPr id="8" name="Line Callout 2 7"/>
          <p:cNvSpPr/>
          <p:nvPr/>
        </p:nvSpPr>
        <p:spPr>
          <a:xfrm>
            <a:off x="5689600" y="2046516"/>
            <a:ext cx="3129280" cy="3970318"/>
          </a:xfrm>
          <a:prstGeom prst="borderCallout2">
            <a:avLst>
              <a:gd name="adj1" fmla="val 40447"/>
              <a:gd name="adj2" fmla="val -3923"/>
              <a:gd name="adj3" fmla="val 32049"/>
              <a:gd name="adj4" fmla="val -13709"/>
              <a:gd name="adj5" fmla="val 28641"/>
              <a:gd name="adj6" fmla="val -25742"/>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w="28575">
            <a:solidFill>
              <a:schemeClr val="accent1"/>
            </a:solidFill>
          </a:ln>
        </p:spPr>
        <p:txBody>
          <a:bodyPr wrap="square">
            <a:spAutoFit/>
          </a:bodyPr>
          <a:lstStyle/>
          <a:p>
            <a:pPr>
              <a:lnSpc>
                <a:spcPct val="150000"/>
              </a:lnSpc>
              <a:spcBef>
                <a:spcPct val="20000"/>
              </a:spcBef>
              <a:buClr>
                <a:schemeClr val="folHlink"/>
              </a:buClr>
              <a:buSzPct val="60000"/>
            </a:pPr>
            <a:r>
              <a:rPr kumimoji="1" lang="zh-CN" altLang="en-US" sz="2400" dirty="0">
                <a:latin typeface="SimHei" charset="0"/>
                <a:ea typeface="SimHei" charset="0"/>
                <a:cs typeface="SimHei" charset="0"/>
              </a:rPr>
              <a:t>比较实用的死锁防止方法是破坏第二个条件（占有和等待条件）</a:t>
            </a:r>
            <a:r>
              <a:rPr kumimoji="1" lang="zh-CN" altLang="en-US" sz="2400" dirty="0" smtClean="0">
                <a:latin typeface="SimHei" charset="0"/>
                <a:ea typeface="SimHei" charset="0"/>
                <a:cs typeface="SimHei" charset="0"/>
              </a:rPr>
              <a:t>的</a:t>
            </a:r>
            <a:r>
              <a:rPr kumimoji="1" lang="zh-CN" altLang="en-US" sz="2400" dirty="0" smtClean="0">
                <a:solidFill>
                  <a:srgbClr val="00B050"/>
                </a:solidFill>
                <a:latin typeface="SimHei" charset="0"/>
                <a:ea typeface="SimHei" charset="0"/>
                <a:cs typeface="SimHei" charset="0"/>
              </a:rPr>
              <a:t>静态</a:t>
            </a:r>
            <a:r>
              <a:rPr kumimoji="1" lang="zh-CN" altLang="en-US" sz="2400" dirty="0">
                <a:solidFill>
                  <a:srgbClr val="00B050"/>
                </a:solidFill>
                <a:latin typeface="SimHei" charset="0"/>
                <a:ea typeface="SimHei" charset="0"/>
                <a:cs typeface="SimHei" charset="0"/>
              </a:rPr>
              <a:t>分配策略</a:t>
            </a:r>
            <a:r>
              <a:rPr kumimoji="1" lang="zh-CN" altLang="en-US" sz="2400" dirty="0">
                <a:latin typeface="SimHei" charset="0"/>
                <a:ea typeface="SimHei" charset="0"/>
                <a:cs typeface="SimHei" charset="0"/>
              </a:rPr>
              <a:t>和破坏第四个条件（循环等待条件）的</a:t>
            </a:r>
            <a:r>
              <a:rPr kumimoji="1" lang="zh-CN" altLang="en-US" sz="2400" dirty="0">
                <a:solidFill>
                  <a:srgbClr val="00B050"/>
                </a:solidFill>
                <a:latin typeface="SimHei" charset="0"/>
                <a:ea typeface="SimHei" charset="0"/>
                <a:cs typeface="SimHei" charset="0"/>
              </a:rPr>
              <a:t>层次分配策略</a:t>
            </a:r>
          </a:p>
        </p:txBody>
      </p:sp>
      <p:cxnSp>
        <p:nvCxnSpPr>
          <p:cNvPr id="7" name="Straight Connector 6"/>
          <p:cNvCxnSpPr/>
          <p:nvPr/>
        </p:nvCxnSpPr>
        <p:spPr>
          <a:xfrm flipV="1">
            <a:off x="4947920" y="4521200"/>
            <a:ext cx="579120" cy="8636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7-Point Star 11"/>
          <p:cNvSpPr/>
          <p:nvPr/>
        </p:nvSpPr>
        <p:spPr>
          <a:xfrm>
            <a:off x="5288280" y="1690689"/>
            <a:ext cx="640080" cy="629603"/>
          </a:xfrm>
          <a:prstGeom prst="star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505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28154469"/>
              </p:ext>
            </p:extLst>
          </p:nvPr>
        </p:nvGraphicFramePr>
        <p:xfrm>
          <a:off x="-406400" y="1455246"/>
          <a:ext cx="9641568" cy="4679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66560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3.6.2</a:t>
            </a:r>
            <a:r>
              <a:rPr lang="zh-CN" altLang="en-US" dirty="0"/>
              <a:t>：</a:t>
            </a:r>
            <a:r>
              <a:rPr lang="zh-CN" altLang="en-US" dirty="0">
                <a:solidFill>
                  <a:srgbClr val="FF0000"/>
                </a:solidFill>
              </a:rPr>
              <a:t>静态分配</a:t>
            </a:r>
            <a:r>
              <a:rPr lang="zh-CN" altLang="en-US" dirty="0" smtClean="0">
                <a:solidFill>
                  <a:srgbClr val="FF0000"/>
                </a:solidFill>
              </a:rPr>
              <a:t>策略</a:t>
            </a:r>
            <a:endParaRPr lang="en-US" dirty="0">
              <a:solidFill>
                <a:srgbClr val="FF0000"/>
              </a:solidFill>
            </a:endParaRPr>
          </a:p>
        </p:txBody>
      </p:sp>
      <p:sp>
        <p:nvSpPr>
          <p:cNvPr id="3" name="Content Placeholder 2"/>
          <p:cNvSpPr>
            <a:spLocks noGrp="1"/>
          </p:cNvSpPr>
          <p:nvPr>
            <p:ph idx="1"/>
          </p:nvPr>
        </p:nvSpPr>
        <p:spPr/>
        <p:txBody>
          <a:bodyPr/>
          <a:lstStyle/>
          <a:p>
            <a:pPr marL="0" indent="0">
              <a:lnSpc>
                <a:spcPct val="150000"/>
              </a:lnSpc>
              <a:buNone/>
            </a:pPr>
            <a:r>
              <a:rPr lang="zh-CN" altLang="en-US" dirty="0">
                <a:solidFill>
                  <a:srgbClr val="FF0000"/>
                </a:solidFill>
              </a:rPr>
              <a:t>静态分配</a:t>
            </a:r>
            <a:r>
              <a:rPr lang="zh-CN" altLang="en-US" dirty="0"/>
              <a:t>是指一个进程必须在执行前就申请它所要的全部资源，并且直到它所要的资源都得到满足后才开始执行</a:t>
            </a:r>
          </a:p>
          <a:p>
            <a:pPr marL="0" indent="0">
              <a:lnSpc>
                <a:spcPct val="150000"/>
              </a:lnSpc>
              <a:buNone/>
            </a:pPr>
            <a:endParaRPr lang="zh-CN" altLang="en-US" dirty="0" smtClean="0">
              <a:solidFill>
                <a:srgbClr val="FF0000"/>
              </a:solidFill>
            </a:endParaRPr>
          </a:p>
          <a:p>
            <a:pPr marL="0" indent="0">
              <a:lnSpc>
                <a:spcPct val="150000"/>
              </a:lnSpc>
              <a:buNone/>
            </a:pPr>
            <a:r>
              <a:rPr lang="zh-CN" altLang="en-US" dirty="0" smtClean="0">
                <a:solidFill>
                  <a:srgbClr val="0070C0"/>
                </a:solidFill>
              </a:rPr>
              <a:t>降低</a:t>
            </a:r>
            <a:r>
              <a:rPr lang="zh-CN" altLang="en-US" dirty="0">
                <a:solidFill>
                  <a:srgbClr val="0070C0"/>
                </a:solidFill>
              </a:rPr>
              <a:t>了资源利用率</a:t>
            </a:r>
            <a:r>
              <a:rPr lang="en-US" altLang="zh-CN" dirty="0">
                <a:solidFill>
                  <a:srgbClr val="0070C0"/>
                </a:solidFill>
              </a:rPr>
              <a:t>,</a:t>
            </a:r>
            <a:r>
              <a:rPr lang="zh-CN" altLang="en-US" dirty="0"/>
              <a:t>因为每个进程占有的资源中</a:t>
            </a:r>
            <a:r>
              <a:rPr lang="en-US" altLang="zh-CN" dirty="0"/>
              <a:t>,</a:t>
            </a:r>
            <a:r>
              <a:rPr lang="zh-CN" altLang="en-US" dirty="0"/>
              <a:t>有些资源在较后的时间里才使用</a:t>
            </a:r>
            <a:r>
              <a:rPr lang="en-US" altLang="zh-CN" dirty="0"/>
              <a:t>,</a:t>
            </a:r>
            <a:r>
              <a:rPr lang="zh-CN" altLang="en-US" dirty="0"/>
              <a:t>有些资源在发生例外时才使用</a:t>
            </a:r>
            <a:r>
              <a:rPr lang="en-US" altLang="zh-CN" dirty="0"/>
              <a:t>,</a:t>
            </a:r>
            <a:r>
              <a:rPr lang="zh-CN" altLang="en-US" dirty="0"/>
              <a:t>这样就可能造成一个进程占有了一些几乎不用的资源而使其它想用这些资源的进程产生等待</a:t>
            </a:r>
          </a:p>
          <a:p>
            <a:pPr marL="0" indent="0">
              <a:lnSpc>
                <a:spcPct val="150000"/>
              </a:lnSpc>
              <a:buNone/>
            </a:pPr>
            <a:endParaRPr lang="en-US" dirty="0"/>
          </a:p>
        </p:txBody>
      </p:sp>
    </p:spTree>
    <p:extLst>
      <p:ext uri="{BB962C8B-B14F-4D97-AF65-F5344CB8AC3E}">
        <p14:creationId xmlns:p14="http://schemas.microsoft.com/office/powerpoint/2010/main" val="14499032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3.6.2</a:t>
            </a:r>
            <a:r>
              <a:rPr lang="zh-CN" altLang="en-US" dirty="0" smtClean="0"/>
              <a:t>：</a:t>
            </a:r>
            <a:r>
              <a:rPr lang="zh-CN" altLang="en-US" dirty="0">
                <a:solidFill>
                  <a:srgbClr val="FF0000"/>
                </a:solidFill>
              </a:rPr>
              <a:t>层次</a:t>
            </a:r>
            <a:r>
              <a:rPr lang="zh-CN" altLang="en-US" dirty="0" smtClean="0">
                <a:solidFill>
                  <a:srgbClr val="FF0000"/>
                </a:solidFill>
              </a:rPr>
              <a:t>分配策略</a:t>
            </a:r>
            <a:endParaRPr lang="en-US" dirty="0">
              <a:solidFill>
                <a:srgbClr val="FF0000"/>
              </a:solidFill>
            </a:endParaRPr>
          </a:p>
        </p:txBody>
      </p:sp>
      <p:sp>
        <p:nvSpPr>
          <p:cNvPr id="3" name="Content Placeholder 2"/>
          <p:cNvSpPr>
            <a:spLocks noGrp="1"/>
          </p:cNvSpPr>
          <p:nvPr>
            <p:ph idx="1"/>
          </p:nvPr>
        </p:nvSpPr>
        <p:spPr/>
        <p:txBody>
          <a:bodyPr/>
          <a:lstStyle/>
          <a:p>
            <a:pPr>
              <a:lnSpc>
                <a:spcPct val="150000"/>
              </a:lnSpc>
            </a:pPr>
            <a:r>
              <a:rPr lang="zh-CN" altLang="en-US" dirty="0"/>
              <a:t>资源被分成多个层次</a:t>
            </a:r>
          </a:p>
          <a:p>
            <a:pPr>
              <a:lnSpc>
                <a:spcPct val="150000"/>
              </a:lnSpc>
            </a:pPr>
            <a:r>
              <a:rPr lang="zh-CN" altLang="en-US" dirty="0"/>
              <a:t>当进程得到某一层的一个资源后，它只能再申请较高层次的资源</a:t>
            </a:r>
          </a:p>
          <a:p>
            <a:pPr>
              <a:lnSpc>
                <a:spcPct val="150000"/>
              </a:lnSpc>
            </a:pPr>
            <a:r>
              <a:rPr lang="zh-CN" altLang="en-US" dirty="0"/>
              <a:t>当进程要释放某层的一个资源时，必须先释放占有的较高层次的资源</a:t>
            </a:r>
          </a:p>
          <a:p>
            <a:pPr>
              <a:lnSpc>
                <a:spcPct val="150000"/>
              </a:lnSpc>
            </a:pPr>
            <a:r>
              <a:rPr lang="zh-CN" altLang="en-US" dirty="0"/>
              <a:t>当进程得到某一层的一个资源后，它想申请该层的另一个资源时，必须先释放该层中的已占资源</a:t>
            </a:r>
          </a:p>
          <a:p>
            <a:pPr>
              <a:lnSpc>
                <a:spcPct val="150000"/>
              </a:lnSpc>
            </a:pPr>
            <a:endParaRPr lang="en-US" dirty="0"/>
          </a:p>
        </p:txBody>
      </p:sp>
    </p:spTree>
    <p:extLst>
      <p:ext uri="{BB962C8B-B14F-4D97-AF65-F5344CB8AC3E}">
        <p14:creationId xmlns:p14="http://schemas.microsoft.com/office/powerpoint/2010/main" val="1572304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3.6.2</a:t>
            </a:r>
            <a:r>
              <a:rPr lang="zh-CN" altLang="en-US" dirty="0"/>
              <a:t>：层次分配策略</a:t>
            </a:r>
            <a:endParaRPr lang="en-US" dirty="0"/>
          </a:p>
        </p:txBody>
      </p:sp>
      <p:grpSp>
        <p:nvGrpSpPr>
          <p:cNvPr id="4" name="组合 10"/>
          <p:cNvGrpSpPr/>
          <p:nvPr/>
        </p:nvGrpSpPr>
        <p:grpSpPr>
          <a:xfrm>
            <a:off x="628650" y="1914209"/>
            <a:ext cx="1850389" cy="3066828"/>
            <a:chOff x="763403" y="3291839"/>
            <a:chExt cx="7921733" cy="3066828"/>
          </a:xfrm>
        </p:grpSpPr>
        <p:sp>
          <p:nvSpPr>
            <p:cNvPr id="5" name="Rectangle 6"/>
            <p:cNvSpPr/>
            <p:nvPr/>
          </p:nvSpPr>
          <p:spPr>
            <a:xfrm>
              <a:off x="763403" y="3696097"/>
              <a:ext cx="7886700" cy="2656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P(S1);</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P(S2);</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V(S2);</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V(S1);</a:t>
              </a:r>
            </a:p>
          </p:txBody>
        </p:sp>
        <p:cxnSp>
          <p:nvCxnSpPr>
            <p:cNvPr id="6" name="Straight Connector 7"/>
            <p:cNvCxnSpPr/>
            <p:nvPr/>
          </p:nvCxnSpPr>
          <p:spPr>
            <a:xfrm>
              <a:off x="763403" y="3700153"/>
              <a:ext cx="78516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8"/>
            <p:cNvCxnSpPr/>
            <p:nvPr/>
          </p:nvCxnSpPr>
          <p:spPr>
            <a:xfrm>
              <a:off x="763403" y="6358667"/>
              <a:ext cx="785166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6"/>
            <p:cNvSpPr/>
            <p:nvPr/>
          </p:nvSpPr>
          <p:spPr>
            <a:xfrm>
              <a:off x="798436" y="3291839"/>
              <a:ext cx="7886700" cy="402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b="1" dirty="0" smtClean="0">
                  <a:solidFill>
                    <a:schemeClr val="tx1"/>
                  </a:solidFill>
                  <a:latin typeface="SimSun-ExtB" charset="0"/>
                  <a:ea typeface="SimSun-ExtB" charset="0"/>
                  <a:cs typeface="SimSun-ExtB" charset="0"/>
                </a:rPr>
                <a:t>P_A</a:t>
              </a:r>
            </a:p>
          </p:txBody>
        </p:sp>
      </p:grpSp>
      <p:grpSp>
        <p:nvGrpSpPr>
          <p:cNvPr id="9" name="组合 10"/>
          <p:cNvGrpSpPr/>
          <p:nvPr/>
        </p:nvGrpSpPr>
        <p:grpSpPr>
          <a:xfrm>
            <a:off x="2894330" y="1914209"/>
            <a:ext cx="1850389" cy="3066828"/>
            <a:chOff x="763403" y="3291839"/>
            <a:chExt cx="7921733" cy="3066828"/>
          </a:xfrm>
        </p:grpSpPr>
        <p:sp>
          <p:nvSpPr>
            <p:cNvPr id="10" name="Rectangle 6"/>
            <p:cNvSpPr/>
            <p:nvPr/>
          </p:nvSpPr>
          <p:spPr>
            <a:xfrm>
              <a:off x="763403" y="3696097"/>
              <a:ext cx="7886700" cy="2656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P(S1);</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P(S3);</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V(S3);</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V(S1);</a:t>
              </a:r>
            </a:p>
          </p:txBody>
        </p:sp>
        <p:cxnSp>
          <p:nvCxnSpPr>
            <p:cNvPr id="11" name="Straight Connector 7"/>
            <p:cNvCxnSpPr/>
            <p:nvPr/>
          </p:nvCxnSpPr>
          <p:spPr>
            <a:xfrm>
              <a:off x="763403" y="3700153"/>
              <a:ext cx="78516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8"/>
            <p:cNvCxnSpPr/>
            <p:nvPr/>
          </p:nvCxnSpPr>
          <p:spPr>
            <a:xfrm>
              <a:off x="763403" y="6358667"/>
              <a:ext cx="785166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Rectangle 6"/>
            <p:cNvSpPr/>
            <p:nvPr/>
          </p:nvSpPr>
          <p:spPr>
            <a:xfrm>
              <a:off x="798436" y="3291839"/>
              <a:ext cx="7886700" cy="402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b="1" dirty="0" smtClean="0">
                  <a:solidFill>
                    <a:schemeClr val="tx1"/>
                  </a:solidFill>
                  <a:latin typeface="SimSun-ExtB" charset="0"/>
                  <a:ea typeface="SimSun-ExtB" charset="0"/>
                  <a:cs typeface="SimSun-ExtB" charset="0"/>
                </a:rPr>
                <a:t>P_B</a:t>
              </a:r>
            </a:p>
          </p:txBody>
        </p:sp>
      </p:grpSp>
      <p:grpSp>
        <p:nvGrpSpPr>
          <p:cNvPr id="14" name="组合 10"/>
          <p:cNvGrpSpPr/>
          <p:nvPr/>
        </p:nvGrpSpPr>
        <p:grpSpPr>
          <a:xfrm>
            <a:off x="5168193" y="1908123"/>
            <a:ext cx="1850389" cy="3066828"/>
            <a:chOff x="763403" y="3291839"/>
            <a:chExt cx="7921733" cy="3066828"/>
          </a:xfrm>
        </p:grpSpPr>
        <p:sp>
          <p:nvSpPr>
            <p:cNvPr id="15" name="Rectangle 6"/>
            <p:cNvSpPr/>
            <p:nvPr/>
          </p:nvSpPr>
          <p:spPr>
            <a:xfrm>
              <a:off x="763403" y="3696097"/>
              <a:ext cx="7886700" cy="2656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P(S1);</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P(S2);</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P(S3);</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V(S3);</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V(S2);</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V(S1);</a:t>
              </a:r>
            </a:p>
          </p:txBody>
        </p:sp>
        <p:cxnSp>
          <p:nvCxnSpPr>
            <p:cNvPr id="16" name="Straight Connector 7"/>
            <p:cNvCxnSpPr/>
            <p:nvPr/>
          </p:nvCxnSpPr>
          <p:spPr>
            <a:xfrm>
              <a:off x="763403" y="3700153"/>
              <a:ext cx="78516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8"/>
            <p:cNvCxnSpPr/>
            <p:nvPr/>
          </p:nvCxnSpPr>
          <p:spPr>
            <a:xfrm>
              <a:off x="763403" y="6358667"/>
              <a:ext cx="785166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Rectangle 6"/>
            <p:cNvSpPr/>
            <p:nvPr/>
          </p:nvSpPr>
          <p:spPr>
            <a:xfrm>
              <a:off x="798436" y="3291839"/>
              <a:ext cx="7886700" cy="402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b="1" dirty="0" smtClean="0">
                  <a:solidFill>
                    <a:schemeClr val="tx1"/>
                  </a:solidFill>
                  <a:latin typeface="SimSun-ExtB" charset="0"/>
                  <a:ea typeface="SimSun-ExtB" charset="0"/>
                  <a:cs typeface="SimSun-ExtB" charset="0"/>
                </a:rPr>
                <a:t>P_C</a:t>
              </a:r>
            </a:p>
          </p:txBody>
        </p:sp>
      </p:grpSp>
      <p:sp>
        <p:nvSpPr>
          <p:cNvPr id="19" name="TextBox 18"/>
          <p:cNvSpPr txBox="1"/>
          <p:nvPr/>
        </p:nvSpPr>
        <p:spPr>
          <a:xfrm>
            <a:off x="2479039" y="5319970"/>
            <a:ext cx="6207761" cy="541174"/>
          </a:xfrm>
          <a:prstGeom prst="rect">
            <a:avLst/>
          </a:prstGeom>
        </p:spPr>
        <p:style>
          <a:lnRef idx="1">
            <a:schemeClr val="accent5"/>
          </a:lnRef>
          <a:fillRef idx="3">
            <a:schemeClr val="accent5"/>
          </a:fillRef>
          <a:effectRef idx="2">
            <a:schemeClr val="accent5"/>
          </a:effectRef>
          <a:fontRef idx="minor">
            <a:schemeClr val="lt1"/>
          </a:fontRef>
        </p:style>
        <p:txBody>
          <a:bodyPr wrap="square" numCol="1" rtlCol="0">
            <a:spAutoFit/>
          </a:bodyPr>
          <a:lstStyle/>
          <a:p>
            <a:pPr algn="ctr">
              <a:lnSpc>
                <a:spcPts val="3500"/>
              </a:lnSpc>
            </a:pPr>
            <a:r>
              <a:rPr lang="zh-CN" altLang="en-US" sz="3200" dirty="0">
                <a:latin typeface="SimHei" charset="0"/>
                <a:ea typeface="SimHei" charset="0"/>
                <a:cs typeface="SimHei" charset="0"/>
              </a:rPr>
              <a:t>层次策略的</a:t>
            </a:r>
            <a:r>
              <a:rPr lang="zh-CN" altLang="en-US" sz="3200" dirty="0" smtClean="0">
                <a:latin typeface="SimHei" charset="0"/>
                <a:ea typeface="SimHei" charset="0"/>
                <a:cs typeface="SimHei" charset="0"/>
              </a:rPr>
              <a:t>变种：</a:t>
            </a:r>
            <a:r>
              <a:rPr lang="zh-CN" altLang="en-US" sz="3200" dirty="0" smtClean="0">
                <a:solidFill>
                  <a:srgbClr val="FF0000"/>
                </a:solidFill>
                <a:latin typeface="SimHei" charset="0"/>
                <a:ea typeface="SimHei" charset="0"/>
                <a:cs typeface="SimHei" charset="0"/>
              </a:rPr>
              <a:t>按</a:t>
            </a:r>
            <a:r>
              <a:rPr lang="zh-CN" altLang="en-US" sz="3200" dirty="0">
                <a:solidFill>
                  <a:srgbClr val="FF0000"/>
                </a:solidFill>
                <a:latin typeface="SimHei" charset="0"/>
                <a:ea typeface="SimHei" charset="0"/>
                <a:cs typeface="SimHei" charset="0"/>
              </a:rPr>
              <a:t>序分配策略</a:t>
            </a:r>
          </a:p>
        </p:txBody>
      </p:sp>
    </p:spTree>
    <p:extLst>
      <p:ext uri="{BB962C8B-B14F-4D97-AF65-F5344CB8AC3E}">
        <p14:creationId xmlns:p14="http://schemas.microsoft.com/office/powerpoint/2010/main" val="15011673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3.6.2</a:t>
            </a:r>
            <a:r>
              <a:rPr lang="zh-CN" altLang="en-US" dirty="0"/>
              <a:t>：层次分配</a:t>
            </a:r>
            <a:r>
              <a:rPr lang="zh-CN" altLang="en-US" dirty="0" smtClean="0"/>
              <a:t>策略（例）</a:t>
            </a:r>
            <a:endParaRPr lang="en-US" dirty="0"/>
          </a:p>
        </p:txBody>
      </p:sp>
      <p:sp>
        <p:nvSpPr>
          <p:cNvPr id="3" name="Content Placeholder 2"/>
          <p:cNvSpPr>
            <a:spLocks noGrp="1"/>
          </p:cNvSpPr>
          <p:nvPr>
            <p:ph idx="1"/>
          </p:nvPr>
        </p:nvSpPr>
        <p:spPr/>
        <p:txBody>
          <a:bodyPr/>
          <a:lstStyle/>
          <a:p>
            <a:r>
              <a:rPr lang="zh-CN" altLang="en-US" dirty="0">
                <a:solidFill>
                  <a:srgbClr val="0070C0"/>
                </a:solidFill>
              </a:rPr>
              <a:t>系统中有四类资源编号为：</a:t>
            </a:r>
            <a:r>
              <a:rPr lang="en-US" altLang="zh-CN" dirty="0" smtClean="0">
                <a:solidFill>
                  <a:srgbClr val="0070C0"/>
                </a:solidFill>
              </a:rPr>
              <a:t>1.</a:t>
            </a:r>
            <a:r>
              <a:rPr lang="zh-CN" altLang="en-US" dirty="0" smtClean="0">
                <a:solidFill>
                  <a:srgbClr val="0070C0"/>
                </a:solidFill>
              </a:rPr>
              <a:t>输入机 </a:t>
            </a:r>
            <a:r>
              <a:rPr lang="en-US" altLang="zh-CN" dirty="0" smtClean="0">
                <a:solidFill>
                  <a:srgbClr val="0070C0"/>
                </a:solidFill>
              </a:rPr>
              <a:t>4.</a:t>
            </a:r>
            <a:r>
              <a:rPr lang="zh-CN" altLang="en-US" dirty="0" smtClean="0">
                <a:solidFill>
                  <a:srgbClr val="0070C0"/>
                </a:solidFill>
              </a:rPr>
              <a:t>打印机 </a:t>
            </a:r>
            <a:r>
              <a:rPr lang="en-US" altLang="zh-CN" dirty="0" smtClean="0">
                <a:solidFill>
                  <a:srgbClr val="0070C0"/>
                </a:solidFill>
              </a:rPr>
              <a:t>7.</a:t>
            </a:r>
            <a:r>
              <a:rPr lang="zh-CN" altLang="en-US" dirty="0" smtClean="0">
                <a:solidFill>
                  <a:srgbClr val="0070C0"/>
                </a:solidFill>
              </a:rPr>
              <a:t>磁带机</a:t>
            </a:r>
            <a:r>
              <a:rPr lang="zh-CN" altLang="en-US" dirty="0">
                <a:solidFill>
                  <a:srgbClr val="0070C0"/>
                </a:solidFill>
              </a:rPr>
              <a:t>	</a:t>
            </a:r>
            <a:r>
              <a:rPr lang="en-US" altLang="zh-CN" dirty="0" smtClean="0">
                <a:solidFill>
                  <a:srgbClr val="0070C0"/>
                </a:solidFill>
              </a:rPr>
              <a:t>9.</a:t>
            </a:r>
            <a:r>
              <a:rPr lang="zh-CN" altLang="en-US" dirty="0" smtClean="0">
                <a:solidFill>
                  <a:srgbClr val="0070C0"/>
                </a:solidFill>
              </a:rPr>
              <a:t>磁盘机</a:t>
            </a:r>
            <a:endParaRPr lang="zh-CN" altLang="en-US" dirty="0">
              <a:solidFill>
                <a:srgbClr val="0070C0"/>
              </a:solidFill>
            </a:endParaRPr>
          </a:p>
          <a:p>
            <a:pPr>
              <a:lnSpc>
                <a:spcPct val="150000"/>
              </a:lnSpc>
            </a:pPr>
            <a:r>
              <a:rPr lang="zh-CN" altLang="en-US" dirty="0"/>
              <a:t>现有两个进程</a:t>
            </a:r>
            <a:r>
              <a:rPr lang="en-US" altLang="zh-CN" dirty="0"/>
              <a:t>P1</a:t>
            </a:r>
            <a:r>
              <a:rPr lang="zh-CN" altLang="en-US" dirty="0"/>
              <a:t>、</a:t>
            </a:r>
            <a:r>
              <a:rPr lang="en-US" altLang="zh-CN" dirty="0"/>
              <a:t>P2</a:t>
            </a:r>
            <a:r>
              <a:rPr lang="zh-CN" altLang="en-US" dirty="0"/>
              <a:t>都要使用打印机和磁盘机， </a:t>
            </a:r>
            <a:r>
              <a:rPr lang="en-US" altLang="zh-CN" dirty="0"/>
              <a:t>P1</a:t>
            </a:r>
            <a:r>
              <a:rPr lang="zh-CN" altLang="en-US" dirty="0"/>
              <a:t>先使用打印机后使用磁盘机， </a:t>
            </a:r>
            <a:r>
              <a:rPr lang="en-US" altLang="zh-CN" dirty="0"/>
              <a:t>P2</a:t>
            </a:r>
            <a:r>
              <a:rPr lang="zh-CN" altLang="en-US" dirty="0"/>
              <a:t>先使用磁盘机后使用打印机。如果</a:t>
            </a:r>
            <a:r>
              <a:rPr lang="en-US" altLang="zh-CN" dirty="0"/>
              <a:t>P2</a:t>
            </a:r>
            <a:r>
              <a:rPr lang="zh-CN" altLang="en-US" dirty="0"/>
              <a:t>先提出资源请求，则</a:t>
            </a:r>
            <a:r>
              <a:rPr lang="en-US" altLang="zh-CN" dirty="0"/>
              <a:t>P2</a:t>
            </a:r>
            <a:r>
              <a:rPr lang="zh-CN" altLang="en-US" dirty="0"/>
              <a:t>只能先申请打印机（编号小），然后申请磁盘机（编号大）。 </a:t>
            </a:r>
            <a:r>
              <a:rPr lang="en-US" altLang="zh-CN" dirty="0"/>
              <a:t>P2</a:t>
            </a:r>
            <a:r>
              <a:rPr lang="zh-CN" altLang="en-US" dirty="0"/>
              <a:t>在使用磁盘机的时候，打印机空闲着不能被</a:t>
            </a:r>
            <a:r>
              <a:rPr lang="en-US" altLang="zh-CN" dirty="0"/>
              <a:t>P1</a:t>
            </a:r>
            <a:r>
              <a:rPr lang="zh-CN" altLang="en-US" dirty="0"/>
              <a:t>申请使用</a:t>
            </a:r>
          </a:p>
          <a:p>
            <a:endParaRPr lang="en-US" dirty="0"/>
          </a:p>
        </p:txBody>
      </p:sp>
    </p:spTree>
    <p:extLst>
      <p:ext uri="{BB962C8B-B14F-4D97-AF65-F5344CB8AC3E}">
        <p14:creationId xmlns:p14="http://schemas.microsoft.com/office/powerpoint/2010/main" val="9893981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3.6.2</a:t>
            </a:r>
            <a:r>
              <a:rPr lang="zh-CN" altLang="en-US" dirty="0"/>
              <a:t>：层次分配策略</a:t>
            </a:r>
            <a:r>
              <a:rPr lang="zh-CN" altLang="en-US" dirty="0" smtClean="0"/>
              <a:t>（缺点）</a:t>
            </a:r>
            <a:endParaRPr lang="en-US"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lang="zh-CN" altLang="en-US" dirty="0" smtClean="0"/>
              <a:t>限制</a:t>
            </a:r>
            <a:r>
              <a:rPr lang="zh-CN" altLang="en-US" dirty="0"/>
              <a:t>了新类型设备的增加</a:t>
            </a:r>
          </a:p>
          <a:p>
            <a:pPr marL="457200" indent="-457200">
              <a:lnSpc>
                <a:spcPct val="150000"/>
              </a:lnSpc>
              <a:buFont typeface="+mj-lt"/>
              <a:buAutoNum type="arabicPeriod"/>
            </a:pPr>
            <a:r>
              <a:rPr lang="zh-CN" altLang="en-US" dirty="0" smtClean="0"/>
              <a:t>进程</a:t>
            </a:r>
            <a:r>
              <a:rPr lang="zh-CN" altLang="en-US" dirty="0"/>
              <a:t>使用各类资源顺序与系统规定顺序不同时造成资源浪费</a:t>
            </a:r>
          </a:p>
          <a:p>
            <a:pPr marL="457200" indent="-457200">
              <a:lnSpc>
                <a:spcPct val="150000"/>
              </a:lnSpc>
              <a:buFont typeface="+mj-lt"/>
              <a:buAutoNum type="arabicPeriod"/>
            </a:pPr>
            <a:r>
              <a:rPr lang="zh-CN" altLang="en-US" dirty="0" smtClean="0"/>
              <a:t>限制</a:t>
            </a:r>
            <a:r>
              <a:rPr lang="zh-CN" altLang="en-US" dirty="0"/>
              <a:t>用户简单、自主编程</a:t>
            </a:r>
          </a:p>
          <a:p>
            <a:pPr marL="457200" indent="-457200">
              <a:lnSpc>
                <a:spcPct val="150000"/>
              </a:lnSpc>
              <a:buFont typeface="+mj-lt"/>
              <a:buAutoNum type="arabicPeriod"/>
            </a:pPr>
            <a:endParaRPr lang="en-US" dirty="0"/>
          </a:p>
        </p:txBody>
      </p:sp>
      <p:sp>
        <p:nvSpPr>
          <p:cNvPr id="4" name="Rectangle 3"/>
          <p:cNvSpPr/>
          <p:nvPr/>
        </p:nvSpPr>
        <p:spPr>
          <a:xfrm>
            <a:off x="628650" y="4575769"/>
            <a:ext cx="7204710" cy="1887696"/>
          </a:xfrm>
          <a:prstGeom prst="rect">
            <a:avLst/>
          </a:prstGeom>
        </p:spPr>
        <p:style>
          <a:lnRef idx="1">
            <a:schemeClr val="accent5"/>
          </a:lnRef>
          <a:fillRef idx="3">
            <a:schemeClr val="accent5"/>
          </a:fillRef>
          <a:effectRef idx="2">
            <a:schemeClr val="accent5"/>
          </a:effectRef>
          <a:fontRef idx="minor">
            <a:schemeClr val="lt1"/>
          </a:fontRef>
        </p:style>
        <p:txBody>
          <a:bodyPr wrap="square" numCol="1" rtlCol="0">
            <a:spAutoFit/>
          </a:bodyPr>
          <a:lstStyle/>
          <a:p>
            <a:pPr>
              <a:lnSpc>
                <a:spcPts val="3500"/>
              </a:lnSpc>
            </a:pPr>
            <a:r>
              <a:rPr lang="zh-CN" altLang="en-US" sz="3200" dirty="0">
                <a:solidFill>
                  <a:schemeClr val="lt1"/>
                </a:solidFill>
                <a:latin typeface="SimHei" charset="0"/>
                <a:ea typeface="SimHei" charset="0"/>
                <a:cs typeface="SimHei" charset="0"/>
              </a:rPr>
              <a:t>死锁的预防条件很苛刻，导致系统运行效率</a:t>
            </a:r>
            <a:r>
              <a:rPr lang="zh-CN" altLang="en-US" sz="3200" dirty="0" smtClean="0">
                <a:solidFill>
                  <a:schemeClr val="lt1"/>
                </a:solidFill>
                <a:latin typeface="SimHei" charset="0"/>
                <a:ea typeface="SimHei" charset="0"/>
                <a:cs typeface="SimHei" charset="0"/>
              </a:rPr>
              <a:t>低下。可以允许所有</a:t>
            </a:r>
            <a:r>
              <a:rPr lang="en-US" altLang="zh-CN" sz="3200" dirty="0" smtClean="0">
                <a:solidFill>
                  <a:schemeClr val="lt1"/>
                </a:solidFill>
                <a:latin typeface="SimHei" charset="0"/>
                <a:ea typeface="SimHei" charset="0"/>
                <a:cs typeface="SimHei" charset="0"/>
              </a:rPr>
              <a:t>3</a:t>
            </a:r>
            <a:r>
              <a:rPr lang="zh-CN" altLang="en-US" sz="3200" dirty="0" smtClean="0">
                <a:solidFill>
                  <a:schemeClr val="lt1"/>
                </a:solidFill>
                <a:latin typeface="SimHei" charset="0"/>
                <a:ea typeface="SimHei" charset="0"/>
                <a:cs typeface="SimHei" charset="0"/>
              </a:rPr>
              <a:t>个必要条件的存在，但避免第四个条件产生即可，即</a:t>
            </a:r>
            <a:r>
              <a:rPr lang="zh-CN" altLang="en-US" sz="3200" dirty="0" smtClean="0">
                <a:solidFill>
                  <a:srgbClr val="FF0000"/>
                </a:solidFill>
                <a:latin typeface="SimHei" charset="0"/>
                <a:ea typeface="SimHei" charset="0"/>
                <a:cs typeface="SimHei" charset="0"/>
              </a:rPr>
              <a:t>死锁避免：银行家算法</a:t>
            </a:r>
            <a:r>
              <a:rPr lang="zh-CN" altLang="en-US" sz="3200" dirty="0" smtClean="0">
                <a:solidFill>
                  <a:schemeClr val="lt1"/>
                </a:solidFill>
                <a:latin typeface="SimHei" charset="0"/>
                <a:ea typeface="SimHei" charset="0"/>
                <a:cs typeface="SimHei" charset="0"/>
              </a:rPr>
              <a:t>（</a:t>
            </a:r>
            <a:r>
              <a:rPr lang="en-US" altLang="zh-CN" sz="3200" dirty="0" smtClean="0">
                <a:latin typeface="SimHei" charset="0"/>
                <a:ea typeface="SimHei" charset="0"/>
                <a:cs typeface="SimHei" charset="0"/>
              </a:rPr>
              <a:t>3.6.3</a:t>
            </a:r>
            <a:r>
              <a:rPr lang="zh-CN" altLang="en-US" sz="3200" dirty="0" smtClean="0">
                <a:latin typeface="SimHei" charset="0"/>
                <a:ea typeface="SimHei" charset="0"/>
                <a:cs typeface="SimHei" charset="0"/>
              </a:rPr>
              <a:t>）</a:t>
            </a:r>
            <a:endParaRPr lang="zh-CN" altLang="en-US" sz="3200" dirty="0">
              <a:solidFill>
                <a:schemeClr val="lt1"/>
              </a:solidFill>
              <a:latin typeface="SimHei" charset="0"/>
              <a:ea typeface="SimHei" charset="0"/>
              <a:cs typeface="SimHei" charset="0"/>
            </a:endParaRPr>
          </a:p>
        </p:txBody>
      </p:sp>
    </p:spTree>
    <p:extLst>
      <p:ext uri="{BB962C8B-B14F-4D97-AF65-F5344CB8AC3E}">
        <p14:creationId xmlns:p14="http://schemas.microsoft.com/office/powerpoint/2010/main" val="4956700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872756804"/>
              </p:ext>
            </p:extLst>
          </p:nvPr>
        </p:nvGraphicFramePr>
        <p:xfrm>
          <a:off x="-406400" y="1455246"/>
          <a:ext cx="9641568" cy="4679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03101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3.6.3</a:t>
            </a:r>
            <a:r>
              <a:rPr lang="zh-CN" altLang="en-US" dirty="0"/>
              <a:t> 死锁的避免</a:t>
            </a:r>
            <a:endParaRPr lang="en-US" dirty="0"/>
          </a:p>
        </p:txBody>
      </p:sp>
      <p:sp>
        <p:nvSpPr>
          <p:cNvPr id="3" name="Content Placeholder 2"/>
          <p:cNvSpPr>
            <a:spLocks noGrp="1"/>
          </p:cNvSpPr>
          <p:nvPr>
            <p:ph idx="1"/>
          </p:nvPr>
        </p:nvSpPr>
        <p:spPr/>
        <p:txBody>
          <a:bodyPr>
            <a:normAutofit/>
          </a:bodyPr>
          <a:lstStyle/>
          <a:p>
            <a:pPr>
              <a:lnSpc>
                <a:spcPct val="150000"/>
              </a:lnSpc>
            </a:pPr>
            <a:r>
              <a:rPr lang="zh-CN" altLang="en-US" dirty="0"/>
              <a:t>银行家算法是由</a:t>
            </a:r>
            <a:r>
              <a:rPr lang="en-US" altLang="zh-CN" dirty="0" err="1"/>
              <a:t>Dijkstra</a:t>
            </a:r>
            <a:r>
              <a:rPr lang="zh-CN" altLang="en-US" dirty="0"/>
              <a:t>提出的</a:t>
            </a:r>
            <a:r>
              <a:rPr lang="en-US" altLang="zh-CN" dirty="0"/>
              <a:t>,</a:t>
            </a:r>
            <a:r>
              <a:rPr lang="zh-CN" altLang="en-US" dirty="0"/>
              <a:t>算法思想如下</a:t>
            </a:r>
            <a:r>
              <a:rPr lang="en-US" altLang="zh-CN" dirty="0"/>
              <a:t>:</a:t>
            </a:r>
          </a:p>
          <a:p>
            <a:pPr>
              <a:lnSpc>
                <a:spcPct val="150000"/>
              </a:lnSpc>
            </a:pPr>
            <a:r>
              <a:rPr lang="zh-CN" altLang="en-US" dirty="0"/>
              <a:t>一个</a:t>
            </a:r>
            <a:r>
              <a:rPr lang="zh-CN" altLang="en-US" dirty="0" smtClean="0"/>
              <a:t>银行家（</a:t>
            </a:r>
            <a:r>
              <a:rPr lang="zh-CN" altLang="en-US" dirty="0" smtClean="0">
                <a:solidFill>
                  <a:srgbClr val="0070C0"/>
                </a:solidFill>
              </a:rPr>
              <a:t>操作系统</a:t>
            </a:r>
            <a:r>
              <a:rPr lang="zh-CN" altLang="en-US" dirty="0" smtClean="0"/>
              <a:t>）拥有</a:t>
            </a:r>
            <a:r>
              <a:rPr lang="zh-CN" altLang="en-US" dirty="0"/>
              <a:t>资金</a:t>
            </a:r>
            <a:r>
              <a:rPr lang="en-US" altLang="zh-CN" dirty="0" smtClean="0"/>
              <a:t>M</a:t>
            </a:r>
            <a:r>
              <a:rPr lang="zh-CN" altLang="en-US" dirty="0" smtClean="0"/>
              <a:t>（</a:t>
            </a:r>
            <a:r>
              <a:rPr lang="zh-CN" altLang="en-US" dirty="0" smtClean="0">
                <a:solidFill>
                  <a:srgbClr val="0070C0"/>
                </a:solidFill>
              </a:rPr>
              <a:t>可用资源</a:t>
            </a:r>
            <a:r>
              <a:rPr lang="zh-CN" altLang="en-US" dirty="0" smtClean="0"/>
              <a:t>）</a:t>
            </a:r>
            <a:r>
              <a:rPr lang="en-US" altLang="zh-CN" dirty="0" smtClean="0"/>
              <a:t>,</a:t>
            </a:r>
            <a:r>
              <a:rPr lang="zh-CN" altLang="en-US" dirty="0"/>
              <a:t>被</a:t>
            </a:r>
            <a:r>
              <a:rPr lang="en-US" altLang="zh-CN" dirty="0"/>
              <a:t>N</a:t>
            </a:r>
            <a:r>
              <a:rPr lang="zh-CN" altLang="en-US" dirty="0"/>
              <a:t>个</a:t>
            </a:r>
            <a:r>
              <a:rPr lang="zh-CN" altLang="en-US" dirty="0" smtClean="0"/>
              <a:t>客户（</a:t>
            </a:r>
            <a:r>
              <a:rPr lang="zh-CN" altLang="en-US" dirty="0" smtClean="0">
                <a:solidFill>
                  <a:srgbClr val="0070C0"/>
                </a:solidFill>
              </a:rPr>
              <a:t>进程</a:t>
            </a:r>
            <a:r>
              <a:rPr lang="zh-CN" altLang="en-US" dirty="0" smtClean="0"/>
              <a:t>）共享</a:t>
            </a:r>
            <a:r>
              <a:rPr lang="en-US" altLang="zh-CN" dirty="0"/>
              <a:t>,</a:t>
            </a:r>
            <a:r>
              <a:rPr lang="zh-CN" altLang="en-US" dirty="0"/>
              <a:t>银行家对客户提出下列约束条件</a:t>
            </a:r>
            <a:r>
              <a:rPr lang="en-US" altLang="zh-CN" dirty="0"/>
              <a:t>:</a:t>
            </a:r>
          </a:p>
          <a:p>
            <a:pPr lvl="1">
              <a:lnSpc>
                <a:spcPct val="150000"/>
              </a:lnSpc>
            </a:pPr>
            <a:r>
              <a:rPr lang="zh-CN" altLang="en-US" dirty="0" smtClean="0"/>
              <a:t>每个</a:t>
            </a:r>
            <a:r>
              <a:rPr lang="zh-CN" altLang="en-US" dirty="0"/>
              <a:t>客户必须预先说明自己所要求的最大资金量</a:t>
            </a:r>
          </a:p>
          <a:p>
            <a:pPr lvl="1">
              <a:lnSpc>
                <a:spcPct val="150000"/>
              </a:lnSpc>
            </a:pPr>
            <a:r>
              <a:rPr lang="zh-CN" altLang="en-US" dirty="0" smtClean="0"/>
              <a:t>每个</a:t>
            </a:r>
            <a:r>
              <a:rPr lang="zh-CN" altLang="en-US" dirty="0"/>
              <a:t>客户每次提出部分资金量申请和获得分配</a:t>
            </a:r>
          </a:p>
          <a:p>
            <a:pPr lvl="1">
              <a:lnSpc>
                <a:spcPct val="150000"/>
              </a:lnSpc>
            </a:pPr>
            <a:r>
              <a:rPr lang="zh-CN" altLang="en-US" dirty="0" smtClean="0"/>
              <a:t>如果</a:t>
            </a:r>
            <a:r>
              <a:rPr lang="zh-CN" altLang="en-US" dirty="0"/>
              <a:t>银行满足了客户对资金的最大需求量</a:t>
            </a:r>
            <a:r>
              <a:rPr lang="en-US" altLang="zh-CN" dirty="0"/>
              <a:t>,</a:t>
            </a:r>
            <a:r>
              <a:rPr lang="zh-CN" altLang="en-US" dirty="0"/>
              <a:t>则客户在资金运作后一定可以很快归还资金</a:t>
            </a:r>
          </a:p>
          <a:p>
            <a:pPr>
              <a:lnSpc>
                <a:spcPct val="150000"/>
              </a:lnSpc>
            </a:pPr>
            <a:endParaRPr lang="zh-CN" altLang="en-US" dirty="0" smtClean="0"/>
          </a:p>
          <a:p>
            <a:pPr>
              <a:lnSpc>
                <a:spcPct val="150000"/>
              </a:lnSpc>
            </a:pPr>
            <a:endParaRPr lang="en-US" dirty="0"/>
          </a:p>
        </p:txBody>
      </p:sp>
    </p:spTree>
    <p:extLst>
      <p:ext uri="{BB962C8B-B14F-4D97-AF65-F5344CB8AC3E}">
        <p14:creationId xmlns:p14="http://schemas.microsoft.com/office/powerpoint/2010/main" val="3701401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3.6.3</a:t>
            </a:r>
            <a:r>
              <a:rPr lang="zh-CN" altLang="en-US" dirty="0" smtClean="0"/>
              <a:t>：银行家算法基本思想</a:t>
            </a:r>
            <a:endParaRPr lang="en-US" dirty="0"/>
          </a:p>
        </p:txBody>
      </p:sp>
      <p:sp>
        <p:nvSpPr>
          <p:cNvPr id="3" name="Content Placeholder 2"/>
          <p:cNvSpPr>
            <a:spLocks noGrp="1"/>
          </p:cNvSpPr>
          <p:nvPr>
            <p:ph idx="1"/>
          </p:nvPr>
        </p:nvSpPr>
        <p:spPr/>
        <p:txBody>
          <a:bodyPr>
            <a:normAutofit fontScale="92500"/>
          </a:bodyPr>
          <a:lstStyle/>
          <a:p>
            <a:pPr marL="457200" indent="-457200">
              <a:buFont typeface="+mj-lt"/>
              <a:buAutoNum type="arabicPeriod"/>
            </a:pPr>
            <a:r>
              <a:rPr lang="zh-CN" altLang="en-US" dirty="0"/>
              <a:t>系统中的所有进程进入进程集合</a:t>
            </a:r>
            <a:r>
              <a:rPr lang="en-US" altLang="zh-CN" dirty="0"/>
              <a:t>,</a:t>
            </a:r>
          </a:p>
          <a:p>
            <a:pPr marL="457200" indent="-457200">
              <a:buFont typeface="+mj-lt"/>
              <a:buAutoNum type="arabicPeriod"/>
            </a:pPr>
            <a:r>
              <a:rPr lang="zh-CN" altLang="en-US" dirty="0"/>
              <a:t>在安全状态下系统收到进程的资源请求后</a:t>
            </a:r>
            <a:r>
              <a:rPr lang="en-US" altLang="zh-CN" dirty="0"/>
              <a:t>,</a:t>
            </a:r>
            <a:r>
              <a:rPr lang="zh-CN" altLang="en-US" dirty="0"/>
              <a:t>先把资源</a:t>
            </a:r>
            <a:r>
              <a:rPr lang="zh-CN" altLang="en-US" dirty="0">
                <a:solidFill>
                  <a:srgbClr val="0070C0"/>
                </a:solidFill>
              </a:rPr>
              <a:t>试探性分配</a:t>
            </a:r>
            <a:r>
              <a:rPr lang="zh-CN" altLang="en-US" dirty="0"/>
              <a:t>给它</a:t>
            </a:r>
          </a:p>
          <a:p>
            <a:pPr marL="457200" indent="-457200">
              <a:buFont typeface="+mj-lt"/>
              <a:buAutoNum type="arabicPeriod"/>
            </a:pPr>
            <a:r>
              <a:rPr lang="zh-CN" altLang="en-US" dirty="0"/>
              <a:t>系统用剩下的可用资源和进程集合中其他进程还要的资源数作比较，在进程集合中</a:t>
            </a:r>
            <a:r>
              <a:rPr lang="zh-CN" altLang="en-US" dirty="0">
                <a:solidFill>
                  <a:srgbClr val="0070C0"/>
                </a:solidFill>
              </a:rPr>
              <a:t>找到剩余资源能满足最大需求量的进程</a:t>
            </a:r>
            <a:r>
              <a:rPr lang="en-US" altLang="zh-CN" dirty="0">
                <a:solidFill>
                  <a:srgbClr val="0070C0"/>
                </a:solidFill>
              </a:rPr>
              <a:t>,</a:t>
            </a:r>
            <a:r>
              <a:rPr lang="zh-CN" altLang="en-US" dirty="0" smtClean="0"/>
              <a:t>从而保证</a:t>
            </a:r>
            <a:r>
              <a:rPr lang="zh-CN" altLang="en-US" dirty="0"/>
              <a:t>这个进程运行完毕并归还全部</a:t>
            </a:r>
            <a:r>
              <a:rPr lang="zh-CN" altLang="en-US" dirty="0" smtClean="0"/>
              <a:t>资源</a:t>
            </a:r>
          </a:p>
          <a:p>
            <a:pPr marL="457200" indent="-457200">
              <a:buFont typeface="+mj-lt"/>
              <a:buAutoNum type="arabicPeriod"/>
            </a:pPr>
            <a:r>
              <a:rPr lang="zh-CN" altLang="en-US" dirty="0"/>
              <a:t>把这个进程从集合中去掉</a:t>
            </a:r>
            <a:r>
              <a:rPr lang="en-US" altLang="zh-CN" dirty="0"/>
              <a:t>, </a:t>
            </a:r>
            <a:r>
              <a:rPr lang="zh-CN" altLang="en-US" dirty="0"/>
              <a:t>系统的剩余资源更多了</a:t>
            </a:r>
            <a:r>
              <a:rPr lang="en-US" altLang="zh-CN" dirty="0"/>
              <a:t>,</a:t>
            </a:r>
            <a:r>
              <a:rPr lang="zh-CN" altLang="en-US" dirty="0"/>
              <a:t>反复执行上述步骤</a:t>
            </a:r>
          </a:p>
          <a:p>
            <a:pPr marL="457200" indent="-457200">
              <a:buFont typeface="+mj-lt"/>
              <a:buAutoNum type="arabicPeriod"/>
            </a:pPr>
            <a:r>
              <a:rPr lang="zh-CN" altLang="en-US" dirty="0"/>
              <a:t>最后</a:t>
            </a:r>
            <a:r>
              <a:rPr lang="en-US" altLang="zh-CN" dirty="0"/>
              <a:t>,</a:t>
            </a:r>
            <a:r>
              <a:rPr lang="zh-CN" altLang="en-US" dirty="0"/>
              <a:t>检查进程集合</a:t>
            </a:r>
            <a:r>
              <a:rPr lang="en-US" altLang="zh-CN" dirty="0"/>
              <a:t>,</a:t>
            </a:r>
            <a:r>
              <a:rPr lang="zh-CN" altLang="en-US" dirty="0"/>
              <a:t>若为空表明本次申请可行</a:t>
            </a:r>
            <a:r>
              <a:rPr lang="en-US" altLang="zh-CN" dirty="0"/>
              <a:t>,</a:t>
            </a:r>
            <a:r>
              <a:rPr lang="zh-CN" altLang="en-US" dirty="0"/>
              <a:t>系统处于安全状态</a:t>
            </a:r>
            <a:r>
              <a:rPr lang="en-US" altLang="zh-CN" dirty="0"/>
              <a:t>,</a:t>
            </a:r>
            <a:r>
              <a:rPr lang="zh-CN" altLang="en-US" dirty="0"/>
              <a:t>可实施本次分配</a:t>
            </a:r>
            <a:r>
              <a:rPr lang="en-US" altLang="zh-CN" dirty="0"/>
              <a:t>;</a:t>
            </a:r>
            <a:r>
              <a:rPr lang="zh-CN" altLang="en-US" dirty="0"/>
              <a:t>否则</a:t>
            </a:r>
            <a:r>
              <a:rPr lang="en-US" altLang="zh-CN" dirty="0"/>
              <a:t>,</a:t>
            </a:r>
            <a:r>
              <a:rPr lang="zh-CN" altLang="en-US" dirty="0"/>
              <a:t>有进程执行不完，系统处于不安全状态</a:t>
            </a:r>
            <a:r>
              <a:rPr lang="en-US" altLang="zh-CN" dirty="0"/>
              <a:t>,</a:t>
            </a:r>
            <a:r>
              <a:rPr lang="zh-CN" altLang="en-US" dirty="0"/>
              <a:t>本次资源分配暂不实施</a:t>
            </a:r>
            <a:r>
              <a:rPr lang="en-US" altLang="zh-CN" dirty="0"/>
              <a:t>,</a:t>
            </a:r>
            <a:r>
              <a:rPr lang="zh-CN" altLang="en-US" dirty="0"/>
              <a:t>让申请进程</a:t>
            </a:r>
            <a:r>
              <a:rPr lang="zh-CN" altLang="en-US" dirty="0" smtClean="0"/>
              <a:t>等待</a:t>
            </a:r>
          </a:p>
        </p:txBody>
      </p:sp>
    </p:spTree>
    <p:extLst>
      <p:ext uri="{BB962C8B-B14F-4D97-AF65-F5344CB8AC3E}">
        <p14:creationId xmlns:p14="http://schemas.microsoft.com/office/powerpoint/2010/main" val="2269675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a:t>
            </a:r>
          </a:p>
        </p:txBody>
      </p:sp>
      <p:sp>
        <p:nvSpPr>
          <p:cNvPr id="4" name="内容占位符 3"/>
          <p:cNvSpPr>
            <a:spLocks noGrp="1"/>
          </p:cNvSpPr>
          <p:nvPr>
            <p:ph idx="1"/>
          </p:nvPr>
        </p:nvSpPr>
        <p:spPr/>
        <p:txBody>
          <a:bodyPr>
            <a:normAutofit/>
          </a:bodyPr>
          <a:lstStyle/>
          <a:p>
            <a:r>
              <a:rPr lang="zh-CN" altLang="en-US" dirty="0"/>
              <a:t>低级</a:t>
            </a:r>
            <a:r>
              <a:rPr lang="zh-CN" altLang="en-US" dirty="0" smtClean="0"/>
              <a:t>通信和</a:t>
            </a:r>
            <a:r>
              <a:rPr lang="zh-CN" altLang="en-US" dirty="0"/>
              <a:t>高级</a:t>
            </a:r>
            <a:r>
              <a:rPr lang="zh-CN" altLang="en-US" dirty="0" smtClean="0"/>
              <a:t>通信</a:t>
            </a:r>
            <a:endParaRPr lang="en-US" altLang="zh-CN" dirty="0" smtClean="0"/>
          </a:p>
          <a:p>
            <a:r>
              <a:rPr lang="zh-CN" altLang="en-US" dirty="0" smtClean="0"/>
              <a:t>匿名</a:t>
            </a:r>
            <a:r>
              <a:rPr lang="zh-CN" altLang="en-US" dirty="0"/>
              <a:t>管道和命名</a:t>
            </a:r>
            <a:r>
              <a:rPr lang="zh-CN" altLang="en-US" dirty="0" smtClean="0"/>
              <a:t>管道</a:t>
            </a:r>
            <a:endParaRPr lang="en-US" altLang="zh-CN" dirty="0"/>
          </a:p>
          <a:p>
            <a:r>
              <a:rPr lang="zh-CN" altLang="en-US" dirty="0" smtClean="0"/>
              <a:t>共享内存通信</a:t>
            </a:r>
            <a:endParaRPr lang="en-US" altLang="zh-CN" dirty="0" smtClean="0"/>
          </a:p>
          <a:p>
            <a:r>
              <a:rPr lang="zh-CN" altLang="en-US" dirty="0"/>
              <a:t>阻塞型</a:t>
            </a:r>
            <a:r>
              <a:rPr lang="en-US" altLang="zh-CN" dirty="0"/>
              <a:t>send</a:t>
            </a:r>
            <a:r>
              <a:rPr lang="zh-CN" altLang="en-US" dirty="0"/>
              <a:t>和阻塞型</a:t>
            </a:r>
            <a:r>
              <a:rPr lang="en-US" altLang="zh-CN" dirty="0" smtClean="0"/>
              <a:t>receive</a:t>
            </a:r>
            <a:endParaRPr lang="en-US" altLang="zh-CN" dirty="0"/>
          </a:p>
          <a:p>
            <a:r>
              <a:rPr lang="zh-CN" altLang="en-US" dirty="0" smtClean="0"/>
              <a:t>非</a:t>
            </a:r>
            <a:r>
              <a:rPr lang="zh-CN" altLang="en-US" dirty="0"/>
              <a:t>阻塞型</a:t>
            </a:r>
            <a:r>
              <a:rPr lang="en-US" altLang="zh-CN" dirty="0"/>
              <a:t>send</a:t>
            </a:r>
            <a:r>
              <a:rPr lang="zh-CN" altLang="en-US" dirty="0"/>
              <a:t>和非阻塞型</a:t>
            </a:r>
            <a:r>
              <a:rPr lang="en-US" altLang="zh-CN" dirty="0" smtClean="0"/>
              <a:t>receive</a:t>
            </a:r>
            <a:endParaRPr lang="en-US" altLang="zh-CN" dirty="0"/>
          </a:p>
          <a:p>
            <a:r>
              <a:rPr lang="zh-CN" altLang="en-US" dirty="0" smtClean="0"/>
              <a:t>死锁的定义</a:t>
            </a:r>
            <a:endParaRPr lang="en-US" altLang="zh-CN" dirty="0" smtClean="0"/>
          </a:p>
          <a:p>
            <a:r>
              <a:rPr lang="zh-CN" altLang="en-US" dirty="0" smtClean="0"/>
              <a:t>死锁产生的四个必备条件</a:t>
            </a:r>
            <a:endParaRPr lang="en-US" altLang="zh-CN" dirty="0" smtClean="0"/>
          </a:p>
          <a:p>
            <a:r>
              <a:rPr lang="zh-CN" altLang="en-US" dirty="0" smtClean="0"/>
              <a:t>层次分配策略</a:t>
            </a:r>
            <a:endParaRPr lang="en-US" altLang="zh-CN" dirty="0" smtClean="0"/>
          </a:p>
          <a:p>
            <a:r>
              <a:rPr lang="zh-CN" altLang="en-US" dirty="0" smtClean="0"/>
              <a:t>银行家算法</a:t>
            </a:r>
            <a:r>
              <a:rPr lang="zh-CN" altLang="en-US" smtClean="0"/>
              <a:t>基本思想</a:t>
            </a:r>
            <a:endParaRPr lang="en-US" altLang="zh-CN" dirty="0" smtClean="0"/>
          </a:p>
          <a:p>
            <a:endParaRPr lang="en-US" altLang="zh-CN" dirty="0" smtClean="0"/>
          </a:p>
          <a:p>
            <a:endParaRPr lang="en-US" altLang="zh-CN" dirty="0"/>
          </a:p>
          <a:p>
            <a:endParaRPr lang="zh-CN" altLang="en-US" dirty="0"/>
          </a:p>
        </p:txBody>
      </p:sp>
      <p:sp>
        <p:nvSpPr>
          <p:cNvPr id="3" name="Content Placeholder 2"/>
          <p:cNvSpPr txBox="1">
            <a:spLocks/>
          </p:cNvSpPr>
          <p:nvPr/>
        </p:nvSpPr>
        <p:spPr>
          <a:xfrm>
            <a:off x="628650" y="2110633"/>
            <a:ext cx="78867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SimHei" charset="0"/>
                <a:ea typeface="SimHei" charset="0"/>
                <a:cs typeface="Sim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imHei" charset="0"/>
                <a:ea typeface="SimHei" charset="0"/>
                <a:cs typeface="SimHei"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imHei" charset="0"/>
                <a:ea typeface="SimHei" charset="0"/>
                <a:cs typeface="SimHei"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en-US" smtClean="0"/>
              <a:t> </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9816477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3.6.3:</a:t>
            </a:r>
            <a:r>
              <a:rPr lang="zh-CN" altLang="en-US" dirty="0" smtClean="0"/>
              <a:t> 例</a:t>
            </a:r>
            <a:endParaRPr lang="en-US" dirty="0"/>
          </a:p>
        </p:txBody>
      </p:sp>
      <p:sp>
        <p:nvSpPr>
          <p:cNvPr id="3" name="Content Placeholder 2"/>
          <p:cNvSpPr>
            <a:spLocks noGrp="1"/>
          </p:cNvSpPr>
          <p:nvPr>
            <p:ph idx="1"/>
          </p:nvPr>
        </p:nvSpPr>
        <p:spPr/>
        <p:txBody>
          <a:bodyPr/>
          <a:lstStyle/>
          <a:p>
            <a:pPr>
              <a:lnSpc>
                <a:spcPct val="150000"/>
              </a:lnSpc>
            </a:pPr>
            <a:r>
              <a:rPr lang="zh-CN" altLang="en-US" dirty="0"/>
              <a:t>有三个银行客户</a:t>
            </a:r>
            <a:r>
              <a:rPr lang="en-US" altLang="zh-CN" dirty="0"/>
              <a:t>P1</a:t>
            </a:r>
            <a:r>
              <a:rPr lang="zh-CN" altLang="en-US" dirty="0"/>
              <a:t>，</a:t>
            </a:r>
            <a:r>
              <a:rPr lang="en-US" altLang="zh-CN" dirty="0"/>
              <a:t>P2</a:t>
            </a:r>
            <a:r>
              <a:rPr lang="zh-CN" altLang="en-US" dirty="0"/>
              <a:t>，</a:t>
            </a:r>
            <a:r>
              <a:rPr lang="en-US" altLang="zh-CN" dirty="0"/>
              <a:t>P3</a:t>
            </a:r>
            <a:r>
              <a:rPr lang="zh-CN" altLang="en-US" dirty="0"/>
              <a:t>需要向某银行分别借款</a:t>
            </a:r>
            <a:r>
              <a:rPr lang="en-US" altLang="zh-CN" dirty="0"/>
              <a:t>10</a:t>
            </a:r>
            <a:r>
              <a:rPr lang="zh-CN" altLang="en-US" dirty="0"/>
              <a:t>万元、</a:t>
            </a:r>
            <a:r>
              <a:rPr lang="en-US" altLang="zh-CN" dirty="0"/>
              <a:t>4</a:t>
            </a:r>
            <a:r>
              <a:rPr lang="zh-CN" altLang="en-US" dirty="0"/>
              <a:t>万元、</a:t>
            </a:r>
            <a:r>
              <a:rPr lang="en-US" altLang="zh-CN" dirty="0"/>
              <a:t>9</a:t>
            </a:r>
            <a:r>
              <a:rPr lang="zh-CN" altLang="en-US" dirty="0"/>
              <a:t>万元，该银行共有</a:t>
            </a:r>
            <a:r>
              <a:rPr lang="en-US" altLang="zh-CN" dirty="0"/>
              <a:t>12</a:t>
            </a:r>
            <a:r>
              <a:rPr lang="zh-CN" altLang="en-US" dirty="0"/>
              <a:t>万元资金可供贷出。在</a:t>
            </a:r>
            <a:r>
              <a:rPr lang="en-US" altLang="zh-CN" dirty="0"/>
              <a:t>T0</a:t>
            </a:r>
            <a:r>
              <a:rPr lang="zh-CN" altLang="en-US" dirty="0"/>
              <a:t>时刻，该银行分别向三个客户提供贷款</a:t>
            </a:r>
            <a:r>
              <a:rPr lang="en-US" altLang="zh-CN" dirty="0"/>
              <a:t>5</a:t>
            </a:r>
            <a:r>
              <a:rPr lang="zh-CN" altLang="en-US" dirty="0"/>
              <a:t>万元、</a:t>
            </a:r>
            <a:r>
              <a:rPr lang="en-US" altLang="zh-CN" dirty="0"/>
              <a:t>2</a:t>
            </a:r>
            <a:r>
              <a:rPr lang="zh-CN" altLang="en-US" dirty="0"/>
              <a:t>万元、</a:t>
            </a:r>
            <a:r>
              <a:rPr lang="en-US" altLang="zh-CN" dirty="0"/>
              <a:t>2</a:t>
            </a:r>
            <a:r>
              <a:rPr lang="zh-CN" altLang="en-US" dirty="0"/>
              <a:t>万元，银行尚有资金</a:t>
            </a:r>
            <a:r>
              <a:rPr lang="en-US" altLang="zh-CN" dirty="0"/>
              <a:t>3</a:t>
            </a:r>
            <a:r>
              <a:rPr lang="zh-CN" altLang="en-US" dirty="0"/>
              <a:t>万元</a:t>
            </a:r>
            <a:r>
              <a:rPr lang="zh-CN" altLang="en-US" dirty="0" smtClean="0"/>
              <a:t>。</a:t>
            </a:r>
            <a:endParaRPr lang="zh-CN" altLang="en-US" dirty="0"/>
          </a:p>
          <a:p>
            <a:pPr>
              <a:lnSpc>
                <a:spcPct val="150000"/>
              </a:lnSpc>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0488757"/>
              </p:ext>
            </p:extLst>
          </p:nvPr>
        </p:nvGraphicFramePr>
        <p:xfrm>
          <a:off x="924560" y="4241800"/>
          <a:ext cx="5090160" cy="1828800"/>
        </p:xfrm>
        <a:graphic>
          <a:graphicData uri="http://schemas.openxmlformats.org/drawingml/2006/table">
            <a:tbl>
              <a:tblPr firstRow="1" bandRow="1">
                <a:tableStyleId>{5C22544A-7EE6-4342-B048-85BDC9FD1C3A}</a:tableStyleId>
              </a:tblPr>
              <a:tblGrid>
                <a:gridCol w="1039290"/>
                <a:gridCol w="1759707"/>
                <a:gridCol w="1173563"/>
                <a:gridCol w="1117600"/>
              </a:tblGrid>
              <a:tr h="370840">
                <a:tc>
                  <a:txBody>
                    <a:bodyPr/>
                    <a:lstStyle/>
                    <a:p>
                      <a:pPr algn="ctr"/>
                      <a:r>
                        <a:rPr lang="zh-CN" altLang="en-US" sz="2400" dirty="0" smtClean="0"/>
                        <a:t>客户</a:t>
                      </a:r>
                      <a:endParaRPr lang="en-US" sz="2400" dirty="0"/>
                    </a:p>
                  </a:txBody>
                  <a:tcPr anchor="ctr"/>
                </a:tc>
                <a:tc>
                  <a:txBody>
                    <a:bodyPr/>
                    <a:lstStyle/>
                    <a:p>
                      <a:pPr algn="ctr"/>
                      <a:r>
                        <a:rPr lang="zh-CN" altLang="en-US" sz="2400" dirty="0" smtClean="0"/>
                        <a:t>最大需求</a:t>
                      </a:r>
                      <a:endParaRPr lang="en-US" sz="2400" dirty="0"/>
                    </a:p>
                  </a:txBody>
                  <a:tcPr anchor="ctr"/>
                </a:tc>
                <a:tc>
                  <a:txBody>
                    <a:bodyPr/>
                    <a:lstStyle/>
                    <a:p>
                      <a:pPr algn="ctr"/>
                      <a:r>
                        <a:rPr lang="zh-CN" altLang="en-US" sz="2400" dirty="0" smtClean="0"/>
                        <a:t>已分配</a:t>
                      </a:r>
                      <a:endParaRPr lang="en-US" sz="2400" dirty="0"/>
                    </a:p>
                  </a:txBody>
                  <a:tcPr anchor="ctr"/>
                </a:tc>
                <a:tc>
                  <a:txBody>
                    <a:bodyPr/>
                    <a:lstStyle/>
                    <a:p>
                      <a:pPr algn="ctr"/>
                      <a:r>
                        <a:rPr lang="zh-CN" altLang="en-US" sz="2400" dirty="0" smtClean="0"/>
                        <a:t>可用</a:t>
                      </a:r>
                      <a:endParaRPr lang="en-US" sz="2400" dirty="0"/>
                    </a:p>
                  </a:txBody>
                  <a:tcPr anchor="ctr"/>
                </a:tc>
              </a:tr>
              <a:tr h="370840">
                <a:tc>
                  <a:txBody>
                    <a:bodyPr/>
                    <a:lstStyle/>
                    <a:p>
                      <a:pPr algn="ctr"/>
                      <a:r>
                        <a:rPr lang="en-US" altLang="zh-CN" sz="2400" dirty="0" smtClean="0"/>
                        <a:t>P1</a:t>
                      </a:r>
                      <a:endParaRPr lang="en-US" sz="2400" dirty="0"/>
                    </a:p>
                  </a:txBody>
                  <a:tcPr anchor="ctr"/>
                </a:tc>
                <a:tc>
                  <a:txBody>
                    <a:bodyPr/>
                    <a:lstStyle/>
                    <a:p>
                      <a:pPr algn="ctr"/>
                      <a:r>
                        <a:rPr lang="en-US" altLang="zh-CN" sz="2400" dirty="0" smtClean="0"/>
                        <a:t>10</a:t>
                      </a:r>
                      <a:endParaRPr lang="en-US" sz="2400" dirty="0"/>
                    </a:p>
                  </a:txBody>
                  <a:tcPr anchor="ctr"/>
                </a:tc>
                <a:tc>
                  <a:txBody>
                    <a:bodyPr/>
                    <a:lstStyle/>
                    <a:p>
                      <a:pPr algn="ctr"/>
                      <a:r>
                        <a:rPr lang="en-US" altLang="zh-CN" sz="2400" dirty="0" smtClean="0"/>
                        <a:t>5</a:t>
                      </a:r>
                      <a:endParaRPr lang="en-US" sz="2400" dirty="0"/>
                    </a:p>
                  </a:txBody>
                  <a:tcPr anchor="ctr"/>
                </a:tc>
                <a:tc rowSpan="3">
                  <a:txBody>
                    <a:bodyPr/>
                    <a:lstStyle/>
                    <a:p>
                      <a:pPr algn="ctr"/>
                      <a:r>
                        <a:rPr lang="en-US" altLang="zh-CN" sz="2400" dirty="0" smtClean="0"/>
                        <a:t>3</a:t>
                      </a:r>
                      <a:endParaRPr lang="en-US" sz="2400" dirty="0"/>
                    </a:p>
                  </a:txBody>
                  <a:tcPr anchor="ctr"/>
                </a:tc>
              </a:tr>
              <a:tr h="370840">
                <a:tc>
                  <a:txBody>
                    <a:bodyPr/>
                    <a:lstStyle/>
                    <a:p>
                      <a:pPr algn="ctr"/>
                      <a:r>
                        <a:rPr lang="en-US" altLang="zh-CN" sz="2400" dirty="0" smtClean="0"/>
                        <a:t>P2</a:t>
                      </a:r>
                      <a:endParaRPr lang="en-US" sz="2400" dirty="0"/>
                    </a:p>
                  </a:txBody>
                  <a:tcPr anchor="ctr"/>
                </a:tc>
                <a:tc>
                  <a:txBody>
                    <a:bodyPr/>
                    <a:lstStyle/>
                    <a:p>
                      <a:pPr algn="ctr"/>
                      <a:r>
                        <a:rPr lang="en-US" altLang="zh-CN" sz="2400" dirty="0" smtClean="0"/>
                        <a:t>4</a:t>
                      </a:r>
                      <a:endParaRPr lang="en-US" sz="2400" dirty="0"/>
                    </a:p>
                  </a:txBody>
                  <a:tcPr anchor="ctr"/>
                </a:tc>
                <a:tc>
                  <a:txBody>
                    <a:bodyPr/>
                    <a:lstStyle/>
                    <a:p>
                      <a:pPr algn="ctr"/>
                      <a:r>
                        <a:rPr lang="en-US" altLang="zh-CN" sz="2400" dirty="0" smtClean="0"/>
                        <a:t>2</a:t>
                      </a:r>
                      <a:endParaRPr lang="en-US" sz="2400" dirty="0"/>
                    </a:p>
                  </a:txBody>
                  <a:tcPr anchor="ctr"/>
                </a:tc>
                <a:tc vMerge="1">
                  <a:txBody>
                    <a:bodyPr/>
                    <a:lstStyle/>
                    <a:p>
                      <a:endParaRPr lang="en-US" dirty="0"/>
                    </a:p>
                  </a:txBody>
                  <a:tcPr/>
                </a:tc>
              </a:tr>
              <a:tr h="370840">
                <a:tc>
                  <a:txBody>
                    <a:bodyPr/>
                    <a:lstStyle/>
                    <a:p>
                      <a:pPr algn="ctr"/>
                      <a:r>
                        <a:rPr lang="en-US" altLang="zh-CN" sz="2400" dirty="0" smtClean="0"/>
                        <a:t>P3</a:t>
                      </a:r>
                      <a:endParaRPr lang="en-US" sz="2400" dirty="0"/>
                    </a:p>
                  </a:txBody>
                  <a:tcPr anchor="ctr"/>
                </a:tc>
                <a:tc>
                  <a:txBody>
                    <a:bodyPr/>
                    <a:lstStyle/>
                    <a:p>
                      <a:pPr algn="ctr"/>
                      <a:r>
                        <a:rPr lang="en-US" altLang="zh-CN" sz="2400" dirty="0" smtClean="0"/>
                        <a:t>9</a:t>
                      </a:r>
                      <a:endParaRPr lang="en-US" sz="2400" dirty="0"/>
                    </a:p>
                  </a:txBody>
                  <a:tcPr anchor="ctr"/>
                </a:tc>
                <a:tc>
                  <a:txBody>
                    <a:bodyPr/>
                    <a:lstStyle/>
                    <a:p>
                      <a:pPr algn="ctr"/>
                      <a:r>
                        <a:rPr lang="en-US" altLang="zh-CN" sz="2400" dirty="0" smtClean="0"/>
                        <a:t>2</a:t>
                      </a:r>
                      <a:endParaRPr lang="en-US" sz="2400" dirty="0"/>
                    </a:p>
                  </a:txBody>
                  <a:tcPr anchor="ctr"/>
                </a:tc>
                <a:tc vMerge="1">
                  <a:txBody>
                    <a:bodyPr/>
                    <a:lstStyle/>
                    <a:p>
                      <a:endParaRPr lang="en-US" dirty="0"/>
                    </a:p>
                  </a:txBody>
                  <a:tcPr/>
                </a:tc>
              </a:tr>
            </a:tbl>
          </a:graphicData>
        </a:graphic>
      </p:graphicFrame>
    </p:spTree>
    <p:extLst>
      <p:ext uri="{BB962C8B-B14F-4D97-AF65-F5344CB8AC3E}">
        <p14:creationId xmlns:p14="http://schemas.microsoft.com/office/powerpoint/2010/main" val="1253896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3.6.1 </a:t>
            </a:r>
            <a:r>
              <a:rPr lang="zh-CN" altLang="en-US" smtClean="0"/>
              <a:t>死锁产生</a:t>
            </a:r>
            <a:endParaRPr lang="zh-CN" altLang="en-US" dirty="0"/>
          </a:p>
        </p:txBody>
      </p:sp>
      <p:sp>
        <p:nvSpPr>
          <p:cNvPr id="3" name="内容占位符 2"/>
          <p:cNvSpPr>
            <a:spLocks noGrp="1"/>
          </p:cNvSpPr>
          <p:nvPr>
            <p:ph idx="1"/>
          </p:nvPr>
        </p:nvSpPr>
        <p:spPr/>
        <p:txBody>
          <a:bodyPr/>
          <a:lstStyle/>
          <a:p>
            <a:pPr>
              <a:lnSpc>
                <a:spcPct val="150000"/>
              </a:lnSpc>
            </a:pPr>
            <a:r>
              <a:rPr lang="zh-CN" altLang="en-US" smtClean="0"/>
              <a:t>独占性资源</a:t>
            </a:r>
            <a:r>
              <a:rPr lang="en-US" altLang="zh-CN" smtClean="0"/>
              <a:t>,</a:t>
            </a:r>
            <a:r>
              <a:rPr lang="zh-CN" altLang="en-US" smtClean="0"/>
              <a:t>如磁带机、打印机、绘图仪等硬件设备以及进程表、临界区等软件资源不能同时供多个进程使用，否则容易导致结果混乱、数据错误以及程序崩溃，因此系统一次仅允许一个进程访问独占性资源</a:t>
            </a:r>
          </a:p>
          <a:p>
            <a:pPr>
              <a:lnSpc>
                <a:spcPct val="150000"/>
              </a:lnSpc>
            </a:pPr>
            <a:r>
              <a:rPr lang="zh-CN" altLang="en-US" smtClean="0"/>
              <a:t>如果多个进程共享的资源为独占性资源，处理不当，就可能发生若无外力，</a:t>
            </a:r>
            <a:r>
              <a:rPr lang="zh-CN" altLang="en-US" smtClean="0">
                <a:solidFill>
                  <a:srgbClr val="0070C0"/>
                </a:solidFill>
              </a:rPr>
              <a:t>进程永远相互等待</a:t>
            </a:r>
            <a:r>
              <a:rPr lang="zh-CN" altLang="en-US" smtClean="0"/>
              <a:t>的情况，这时就说这组进程发生了死锁</a:t>
            </a:r>
            <a:endParaRPr lang="zh-CN" altLang="en-US" dirty="0"/>
          </a:p>
        </p:txBody>
      </p:sp>
    </p:spTree>
    <p:extLst>
      <p:ext uri="{BB962C8B-B14F-4D97-AF65-F5344CB8AC3E}">
        <p14:creationId xmlns:p14="http://schemas.microsoft.com/office/powerpoint/2010/main" val="30252751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3.6.3:</a:t>
            </a:r>
            <a:r>
              <a:rPr lang="zh-CN" altLang="en-US" dirty="0" smtClean="0"/>
              <a:t> 例（续）</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5618678"/>
              </p:ext>
            </p:extLst>
          </p:nvPr>
        </p:nvGraphicFramePr>
        <p:xfrm>
          <a:off x="699770" y="1965960"/>
          <a:ext cx="6788149" cy="2286000"/>
        </p:xfrm>
        <a:graphic>
          <a:graphicData uri="http://schemas.openxmlformats.org/drawingml/2006/table">
            <a:tbl>
              <a:tblPr firstRow="1" bandRow="1">
                <a:tableStyleId>{5C22544A-7EE6-4342-B048-85BDC9FD1C3A}</a:tableStyleId>
              </a:tblPr>
              <a:tblGrid>
                <a:gridCol w="951755"/>
                <a:gridCol w="639183"/>
                <a:gridCol w="908549"/>
                <a:gridCol w="714777"/>
                <a:gridCol w="714777"/>
                <a:gridCol w="714777"/>
                <a:gridCol w="714777"/>
                <a:gridCol w="714777"/>
                <a:gridCol w="714777"/>
              </a:tblGrid>
              <a:tr h="457200">
                <a:tc>
                  <a:txBody>
                    <a:bodyPr/>
                    <a:lstStyle/>
                    <a:p>
                      <a:pPr algn="ctr"/>
                      <a:r>
                        <a:rPr lang="zh-CN" altLang="en-US" sz="2400" dirty="0" smtClean="0"/>
                        <a:t>客户</a:t>
                      </a:r>
                      <a:endParaRPr lang="en-US" sz="2400" dirty="0"/>
                    </a:p>
                  </a:txBody>
                  <a:tcPr/>
                </a:tc>
                <a:tc>
                  <a:txBody>
                    <a:bodyPr/>
                    <a:lstStyle/>
                    <a:p>
                      <a:pPr algn="ctr"/>
                      <a:r>
                        <a:rPr lang="en-US" sz="2400" dirty="0" smtClean="0"/>
                        <a:t>C</a:t>
                      </a:r>
                      <a:endParaRPr lang="en-US" sz="2400" dirty="0"/>
                    </a:p>
                  </a:txBody>
                  <a:tcPr/>
                </a:tc>
                <a:tc>
                  <a:txBody>
                    <a:bodyPr/>
                    <a:lstStyle/>
                    <a:p>
                      <a:pPr algn="ctr"/>
                      <a:r>
                        <a:rPr lang="en-US" sz="2400" dirty="0" smtClean="0"/>
                        <a:t>A(T</a:t>
                      </a:r>
                      <a:r>
                        <a:rPr lang="en-US" sz="2400" baseline="-25000" dirty="0" smtClean="0"/>
                        <a:t>0</a:t>
                      </a:r>
                      <a:r>
                        <a:rPr lang="en-US" sz="2400" dirty="0" smtClean="0"/>
                        <a:t>)</a:t>
                      </a:r>
                      <a:endParaRPr lang="en-US" sz="2400" dirty="0"/>
                    </a:p>
                  </a:txBody>
                  <a:tcPr/>
                </a:tc>
                <a:tc>
                  <a:txBody>
                    <a:bodyPr/>
                    <a:lstStyle/>
                    <a:p>
                      <a:pPr algn="ctr"/>
                      <a:r>
                        <a:rPr lang="en-US" sz="2400" dirty="0" smtClean="0"/>
                        <a:t>T</a:t>
                      </a:r>
                      <a:r>
                        <a:rPr lang="en-US" sz="2400" baseline="-25000" dirty="0" smtClean="0"/>
                        <a:t>1</a:t>
                      </a:r>
                      <a:endParaRPr lang="en-US" sz="2400"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lumMod val="50000"/>
                            </a:schemeClr>
                          </a:solidFill>
                        </a:rPr>
                        <a:t>T</a:t>
                      </a:r>
                      <a:r>
                        <a:rPr lang="en-US" sz="2400" baseline="-25000" dirty="0" smtClean="0">
                          <a:solidFill>
                            <a:schemeClr val="bg1">
                              <a:lumMod val="50000"/>
                            </a:schemeClr>
                          </a:solidFill>
                        </a:rPr>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T</a:t>
                      </a:r>
                      <a:r>
                        <a:rPr lang="en-US" sz="2400" baseline="-25000" dirty="0" smtClean="0"/>
                        <a:t>3</a:t>
                      </a:r>
                    </a:p>
                  </a:txBody>
                  <a:tcPr/>
                </a:tc>
                <a:tc>
                  <a:txBody>
                    <a:bodyPr/>
                    <a:lstStyle/>
                    <a:p>
                      <a:pPr algn="ctr"/>
                      <a:r>
                        <a:rPr lang="en-US" sz="2400" dirty="0" smtClean="0">
                          <a:solidFill>
                            <a:schemeClr val="bg1">
                              <a:lumMod val="50000"/>
                            </a:schemeClr>
                          </a:solidFill>
                        </a:rPr>
                        <a:t>T</a:t>
                      </a:r>
                      <a:r>
                        <a:rPr lang="en-US" sz="2400" baseline="-25000" dirty="0" smtClean="0">
                          <a:solidFill>
                            <a:schemeClr val="bg1">
                              <a:lumMod val="50000"/>
                            </a:schemeClr>
                          </a:solidFill>
                        </a:rPr>
                        <a:t>4</a:t>
                      </a:r>
                      <a:endParaRPr lang="en-US" sz="2400" dirty="0">
                        <a:solidFill>
                          <a:schemeClr val="bg1">
                            <a:lumMod val="50000"/>
                          </a:schemeClr>
                        </a:solidFill>
                      </a:endParaRPr>
                    </a:p>
                  </a:txBody>
                  <a:tcPr/>
                </a:tc>
                <a:tc>
                  <a:txBody>
                    <a:bodyPr/>
                    <a:lstStyle/>
                    <a:p>
                      <a:pPr algn="ctr"/>
                      <a:r>
                        <a:rPr lang="en-US" sz="2400" dirty="0" smtClean="0"/>
                        <a:t>T</a:t>
                      </a:r>
                      <a:r>
                        <a:rPr lang="en-US" sz="2400" baseline="-25000" dirty="0" smtClean="0"/>
                        <a:t>5</a:t>
                      </a:r>
                      <a:endParaRPr lang="en-US" sz="2400" dirty="0"/>
                    </a:p>
                  </a:txBody>
                  <a:tcPr/>
                </a:tc>
                <a:tc>
                  <a:txBody>
                    <a:bodyPr/>
                    <a:lstStyle/>
                    <a:p>
                      <a:pPr algn="ctr"/>
                      <a:r>
                        <a:rPr lang="en-US" sz="2400" dirty="0" smtClean="0">
                          <a:solidFill>
                            <a:schemeClr val="bg1">
                              <a:lumMod val="50000"/>
                            </a:schemeClr>
                          </a:solidFill>
                        </a:rPr>
                        <a:t>T</a:t>
                      </a:r>
                      <a:r>
                        <a:rPr lang="en-US" sz="2400" baseline="-25000" dirty="0" smtClean="0">
                          <a:solidFill>
                            <a:schemeClr val="bg1">
                              <a:lumMod val="50000"/>
                            </a:schemeClr>
                          </a:solidFill>
                        </a:rPr>
                        <a:t>6</a:t>
                      </a:r>
                      <a:endParaRPr lang="en-US" sz="2400" dirty="0">
                        <a:solidFill>
                          <a:schemeClr val="bg1">
                            <a:lumMod val="50000"/>
                          </a:schemeClr>
                        </a:solidFill>
                      </a:endParaRPr>
                    </a:p>
                  </a:txBody>
                  <a:tcPr/>
                </a:tc>
              </a:tr>
              <a:tr h="457200">
                <a:tc>
                  <a:txBody>
                    <a:bodyPr/>
                    <a:lstStyle/>
                    <a:p>
                      <a:pPr algn="ctr"/>
                      <a:r>
                        <a:rPr lang="en-US" sz="2400" b="1" dirty="0" smtClean="0">
                          <a:solidFill>
                            <a:schemeClr val="bg1"/>
                          </a:solidFill>
                        </a:rPr>
                        <a:t>P1</a:t>
                      </a:r>
                      <a:endParaRPr lang="en-US" sz="2400" b="1" dirty="0">
                        <a:solidFill>
                          <a:schemeClr val="bg1"/>
                        </a:solidFill>
                      </a:endParaRPr>
                    </a:p>
                  </a:txBody>
                  <a:tcPr>
                    <a:solidFill>
                      <a:srgbClr val="E94C22"/>
                    </a:solidFill>
                  </a:tcPr>
                </a:tc>
                <a:tc>
                  <a:txBody>
                    <a:bodyPr/>
                    <a:lstStyle/>
                    <a:p>
                      <a:pPr algn="ctr"/>
                      <a:r>
                        <a:rPr lang="en-US" sz="2400" dirty="0" smtClean="0"/>
                        <a:t>10</a:t>
                      </a:r>
                      <a:endParaRPr lang="en-US" sz="2400" dirty="0"/>
                    </a:p>
                  </a:txBody>
                  <a:tcPr/>
                </a:tc>
                <a:tc>
                  <a:txBody>
                    <a:bodyPr/>
                    <a:lstStyle/>
                    <a:p>
                      <a:pPr algn="ctr"/>
                      <a:r>
                        <a:rPr lang="en-US" sz="2400" dirty="0" smtClean="0"/>
                        <a:t>5</a:t>
                      </a:r>
                      <a:endParaRPr lang="en-US" sz="2400" dirty="0"/>
                    </a:p>
                  </a:txBody>
                  <a:tcPr/>
                </a:tc>
                <a:tc>
                  <a:txBody>
                    <a:bodyPr/>
                    <a:lstStyle/>
                    <a:p>
                      <a:pPr algn="ctr"/>
                      <a:r>
                        <a:rPr lang="en-US" sz="2400" dirty="0" smtClean="0"/>
                        <a:t>5</a:t>
                      </a:r>
                      <a:endParaRPr lang="en-US" sz="2400" dirty="0"/>
                    </a:p>
                  </a:txBody>
                  <a:tcPr/>
                </a:tc>
                <a:tc>
                  <a:txBody>
                    <a:bodyPr/>
                    <a:lstStyle/>
                    <a:p>
                      <a:pPr algn="ctr"/>
                      <a:r>
                        <a:rPr lang="en-US" sz="2400" dirty="0" smtClean="0">
                          <a:solidFill>
                            <a:schemeClr val="bg1">
                              <a:lumMod val="50000"/>
                            </a:schemeClr>
                          </a:solidFill>
                        </a:rPr>
                        <a:t>5</a:t>
                      </a:r>
                      <a:endParaRPr lang="en-US" sz="2400" dirty="0">
                        <a:solidFill>
                          <a:schemeClr val="bg1">
                            <a:lumMod val="50000"/>
                          </a:schemeClr>
                        </a:solidFill>
                      </a:endParaRPr>
                    </a:p>
                  </a:txBody>
                  <a:tcPr/>
                </a:tc>
                <a:tc>
                  <a:txBody>
                    <a:bodyPr/>
                    <a:lstStyle/>
                    <a:p>
                      <a:pPr algn="ctr"/>
                      <a:r>
                        <a:rPr lang="en-US" sz="2400" dirty="0" smtClean="0">
                          <a:solidFill>
                            <a:srgbClr val="FF0000"/>
                          </a:solidFill>
                        </a:rPr>
                        <a:t>10</a:t>
                      </a:r>
                      <a:endParaRPr lang="en-US" sz="2400" dirty="0">
                        <a:solidFill>
                          <a:srgbClr val="FF0000"/>
                        </a:solidFill>
                      </a:endParaRPr>
                    </a:p>
                  </a:txBody>
                  <a:tcPr/>
                </a:tc>
                <a:tc>
                  <a:txBody>
                    <a:bodyPr/>
                    <a:lstStyle/>
                    <a:p>
                      <a:pPr algn="ctr"/>
                      <a:r>
                        <a:rPr lang="en-US" sz="2400" dirty="0" smtClean="0">
                          <a:solidFill>
                            <a:schemeClr val="bg1">
                              <a:lumMod val="50000"/>
                            </a:schemeClr>
                          </a:solidFill>
                        </a:rPr>
                        <a:t>0</a:t>
                      </a:r>
                      <a:endParaRPr lang="en-US" sz="2400" dirty="0">
                        <a:solidFill>
                          <a:schemeClr val="bg1">
                            <a:lumMod val="50000"/>
                          </a:schemeClr>
                        </a:solidFill>
                      </a:endParaRPr>
                    </a:p>
                  </a:txBody>
                  <a:tcPr/>
                </a:tc>
                <a:tc>
                  <a:txBody>
                    <a:bodyPr/>
                    <a:lstStyle/>
                    <a:p>
                      <a:pPr algn="ctr"/>
                      <a:r>
                        <a:rPr lang="en-US" sz="2400" dirty="0" smtClean="0"/>
                        <a:t>0</a:t>
                      </a:r>
                      <a:endParaRPr lang="en-US" sz="2400" dirty="0"/>
                    </a:p>
                  </a:txBody>
                  <a:tcPr/>
                </a:tc>
                <a:tc>
                  <a:txBody>
                    <a:bodyPr/>
                    <a:lstStyle/>
                    <a:p>
                      <a:pPr algn="ctr"/>
                      <a:r>
                        <a:rPr lang="en-US" sz="2400" dirty="0" smtClean="0">
                          <a:solidFill>
                            <a:schemeClr val="bg1">
                              <a:lumMod val="50000"/>
                            </a:schemeClr>
                          </a:solidFill>
                        </a:rPr>
                        <a:t>0</a:t>
                      </a:r>
                      <a:endParaRPr lang="en-US" sz="2400" dirty="0">
                        <a:solidFill>
                          <a:schemeClr val="bg1">
                            <a:lumMod val="50000"/>
                          </a:schemeClr>
                        </a:solidFill>
                      </a:endParaRPr>
                    </a:p>
                  </a:txBody>
                  <a:tcPr/>
                </a:tc>
              </a:tr>
              <a:tr h="457200">
                <a:tc>
                  <a:txBody>
                    <a:bodyPr/>
                    <a:lstStyle/>
                    <a:p>
                      <a:pPr algn="ctr"/>
                      <a:r>
                        <a:rPr lang="en-US" sz="2400" b="1" dirty="0" smtClean="0">
                          <a:solidFill>
                            <a:schemeClr val="bg1"/>
                          </a:solidFill>
                        </a:rPr>
                        <a:t>P2</a:t>
                      </a:r>
                      <a:endParaRPr lang="en-US" sz="2400" b="1" dirty="0">
                        <a:solidFill>
                          <a:schemeClr val="bg1"/>
                        </a:solidFill>
                      </a:endParaRPr>
                    </a:p>
                  </a:txBody>
                  <a:tcPr>
                    <a:solidFill>
                      <a:srgbClr val="E94C22"/>
                    </a:solidFill>
                  </a:tcPr>
                </a:tc>
                <a:tc>
                  <a:txBody>
                    <a:bodyPr/>
                    <a:lstStyle/>
                    <a:p>
                      <a:pPr algn="ctr"/>
                      <a:r>
                        <a:rPr lang="en-US" sz="2400" dirty="0" smtClean="0"/>
                        <a:t>4</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solidFill>
                            <a:srgbClr val="FF0000"/>
                          </a:solidFill>
                        </a:rPr>
                        <a:t>4</a:t>
                      </a:r>
                      <a:endParaRPr lang="en-US" sz="2400" dirty="0">
                        <a:solidFill>
                          <a:srgbClr val="FF0000"/>
                        </a:solidFill>
                      </a:endParaRPr>
                    </a:p>
                  </a:txBody>
                  <a:tcPr/>
                </a:tc>
                <a:tc>
                  <a:txBody>
                    <a:bodyPr/>
                    <a:lstStyle/>
                    <a:p>
                      <a:pPr algn="ctr"/>
                      <a:r>
                        <a:rPr lang="en-US" sz="2400" dirty="0" smtClean="0">
                          <a:solidFill>
                            <a:schemeClr val="bg1">
                              <a:lumMod val="50000"/>
                            </a:schemeClr>
                          </a:solidFill>
                        </a:rPr>
                        <a:t>0</a:t>
                      </a:r>
                      <a:endParaRPr lang="en-US" sz="2400" dirty="0">
                        <a:solidFill>
                          <a:schemeClr val="bg1">
                            <a:lumMod val="50000"/>
                          </a:schemeClr>
                        </a:solidFill>
                      </a:endParaRPr>
                    </a:p>
                  </a:txBody>
                  <a:tcPr/>
                </a:tc>
                <a:tc>
                  <a:txBody>
                    <a:bodyPr/>
                    <a:lstStyle/>
                    <a:p>
                      <a:pPr algn="ctr"/>
                      <a:r>
                        <a:rPr lang="en-US" sz="2400" dirty="0" smtClean="0"/>
                        <a:t>0</a:t>
                      </a:r>
                      <a:endParaRPr lang="en-US" sz="2400" dirty="0"/>
                    </a:p>
                  </a:txBody>
                  <a:tcPr/>
                </a:tc>
                <a:tc>
                  <a:txBody>
                    <a:bodyPr/>
                    <a:lstStyle/>
                    <a:p>
                      <a:pPr algn="ctr"/>
                      <a:r>
                        <a:rPr lang="en-US" sz="2400" dirty="0" smtClean="0">
                          <a:solidFill>
                            <a:schemeClr val="bg1">
                              <a:lumMod val="50000"/>
                            </a:schemeClr>
                          </a:solidFill>
                        </a:rPr>
                        <a:t>0</a:t>
                      </a:r>
                      <a:endParaRPr lang="en-US" sz="2400" dirty="0">
                        <a:solidFill>
                          <a:schemeClr val="bg1">
                            <a:lumMod val="50000"/>
                          </a:schemeClr>
                        </a:solidFill>
                      </a:endParaRPr>
                    </a:p>
                  </a:txBody>
                  <a:tcPr/>
                </a:tc>
                <a:tc>
                  <a:txBody>
                    <a:bodyPr/>
                    <a:lstStyle/>
                    <a:p>
                      <a:pPr algn="ctr"/>
                      <a:r>
                        <a:rPr lang="en-US" sz="2400" dirty="0" smtClean="0"/>
                        <a:t>0</a:t>
                      </a:r>
                      <a:endParaRPr lang="en-US" sz="2400" dirty="0"/>
                    </a:p>
                  </a:txBody>
                  <a:tcPr/>
                </a:tc>
                <a:tc>
                  <a:txBody>
                    <a:bodyPr/>
                    <a:lstStyle/>
                    <a:p>
                      <a:pPr algn="ctr"/>
                      <a:r>
                        <a:rPr lang="en-US" sz="2400" dirty="0" smtClean="0">
                          <a:solidFill>
                            <a:schemeClr val="bg1">
                              <a:lumMod val="50000"/>
                            </a:schemeClr>
                          </a:solidFill>
                        </a:rPr>
                        <a:t>0</a:t>
                      </a:r>
                      <a:endParaRPr lang="en-US" sz="2400" dirty="0">
                        <a:solidFill>
                          <a:schemeClr val="bg1">
                            <a:lumMod val="50000"/>
                          </a:schemeClr>
                        </a:solidFill>
                      </a:endParaRPr>
                    </a:p>
                  </a:txBody>
                  <a:tcPr/>
                </a:tc>
              </a:tr>
              <a:tr h="457200">
                <a:tc>
                  <a:txBody>
                    <a:bodyPr/>
                    <a:lstStyle/>
                    <a:p>
                      <a:pPr algn="ctr"/>
                      <a:r>
                        <a:rPr lang="en-US" sz="2400" b="1" dirty="0" smtClean="0">
                          <a:solidFill>
                            <a:schemeClr val="bg1"/>
                          </a:solidFill>
                        </a:rPr>
                        <a:t>P3</a:t>
                      </a:r>
                      <a:endParaRPr lang="en-US" sz="2400" b="1" dirty="0">
                        <a:solidFill>
                          <a:schemeClr val="bg1"/>
                        </a:solidFill>
                      </a:endParaRPr>
                    </a:p>
                  </a:txBody>
                  <a:tcPr>
                    <a:solidFill>
                      <a:srgbClr val="E94C22"/>
                    </a:solidFill>
                  </a:tcPr>
                </a:tc>
                <a:tc>
                  <a:txBody>
                    <a:bodyPr/>
                    <a:lstStyle/>
                    <a:p>
                      <a:pPr algn="ctr"/>
                      <a:r>
                        <a:rPr lang="en-US" sz="2400" dirty="0" smtClean="0"/>
                        <a:t>9</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solidFill>
                            <a:schemeClr val="bg1">
                              <a:lumMod val="50000"/>
                            </a:schemeClr>
                          </a:solidFill>
                        </a:rPr>
                        <a:t>2</a:t>
                      </a:r>
                      <a:endParaRPr lang="en-US" sz="2400" dirty="0">
                        <a:solidFill>
                          <a:schemeClr val="bg1">
                            <a:lumMod val="50000"/>
                          </a:schemeClr>
                        </a:solidFill>
                      </a:endParaRPr>
                    </a:p>
                  </a:txBody>
                  <a:tcPr/>
                </a:tc>
                <a:tc>
                  <a:txBody>
                    <a:bodyPr/>
                    <a:lstStyle/>
                    <a:p>
                      <a:pPr algn="ctr"/>
                      <a:r>
                        <a:rPr lang="en-US" sz="2400" dirty="0" smtClean="0"/>
                        <a:t>2</a:t>
                      </a:r>
                      <a:endParaRPr lang="en-US" sz="2400" dirty="0"/>
                    </a:p>
                  </a:txBody>
                  <a:tcPr/>
                </a:tc>
                <a:tc>
                  <a:txBody>
                    <a:bodyPr/>
                    <a:lstStyle/>
                    <a:p>
                      <a:pPr algn="ctr"/>
                      <a:r>
                        <a:rPr lang="en-US" sz="2400" dirty="0" smtClean="0">
                          <a:solidFill>
                            <a:schemeClr val="bg1">
                              <a:lumMod val="50000"/>
                            </a:schemeClr>
                          </a:solidFill>
                        </a:rPr>
                        <a:t>2</a:t>
                      </a:r>
                      <a:endParaRPr lang="en-US" sz="2400" dirty="0">
                        <a:solidFill>
                          <a:schemeClr val="bg1">
                            <a:lumMod val="50000"/>
                          </a:schemeClr>
                        </a:solidFill>
                      </a:endParaRPr>
                    </a:p>
                  </a:txBody>
                  <a:tcPr/>
                </a:tc>
                <a:tc>
                  <a:txBody>
                    <a:bodyPr/>
                    <a:lstStyle/>
                    <a:p>
                      <a:pPr algn="ctr"/>
                      <a:r>
                        <a:rPr lang="en-US" sz="2400" dirty="0" smtClean="0">
                          <a:solidFill>
                            <a:srgbClr val="FF0000"/>
                          </a:solidFill>
                        </a:rPr>
                        <a:t>9</a:t>
                      </a:r>
                      <a:endParaRPr lang="en-US" sz="2400" dirty="0">
                        <a:solidFill>
                          <a:srgbClr val="FF0000"/>
                        </a:solidFill>
                      </a:endParaRPr>
                    </a:p>
                  </a:txBody>
                  <a:tcPr/>
                </a:tc>
                <a:tc>
                  <a:txBody>
                    <a:bodyPr/>
                    <a:lstStyle/>
                    <a:p>
                      <a:pPr algn="ctr"/>
                      <a:r>
                        <a:rPr lang="en-US" sz="2400" dirty="0" smtClean="0">
                          <a:solidFill>
                            <a:schemeClr val="bg1">
                              <a:lumMod val="50000"/>
                            </a:schemeClr>
                          </a:solidFill>
                        </a:rPr>
                        <a:t>0</a:t>
                      </a:r>
                      <a:endParaRPr lang="en-US" sz="2400" dirty="0">
                        <a:solidFill>
                          <a:schemeClr val="bg1">
                            <a:lumMod val="50000"/>
                          </a:schemeClr>
                        </a:solidFill>
                      </a:endParaRPr>
                    </a:p>
                  </a:txBody>
                  <a:tcPr/>
                </a:tc>
              </a:tr>
              <a:tr h="457200">
                <a:tc>
                  <a:txBody>
                    <a:bodyPr/>
                    <a:lstStyle/>
                    <a:p>
                      <a:pPr algn="ctr"/>
                      <a:r>
                        <a:rPr lang="en-US" sz="2400" b="1" dirty="0" smtClean="0">
                          <a:solidFill>
                            <a:schemeClr val="bg1"/>
                          </a:solidFill>
                        </a:rPr>
                        <a:t>V</a:t>
                      </a:r>
                      <a:endParaRPr lang="en-US" sz="2400" b="1" dirty="0">
                        <a:solidFill>
                          <a:schemeClr val="bg1"/>
                        </a:solidFill>
                      </a:endParaRPr>
                    </a:p>
                  </a:txBody>
                  <a:tcPr>
                    <a:solidFill>
                      <a:schemeClr val="accent2">
                        <a:lumMod val="75000"/>
                      </a:schemeClr>
                    </a:solidFill>
                  </a:tcPr>
                </a:tc>
                <a:tc>
                  <a:txBody>
                    <a:bodyPr/>
                    <a:lstStyle/>
                    <a:p>
                      <a:pPr algn="ctr"/>
                      <a:r>
                        <a:rPr lang="en-US" sz="2400" dirty="0" smtClean="0">
                          <a:solidFill>
                            <a:srgbClr val="0070C0"/>
                          </a:solidFill>
                        </a:rPr>
                        <a:t>12</a:t>
                      </a:r>
                      <a:endParaRPr lang="en-US" sz="2400" dirty="0">
                        <a:solidFill>
                          <a:srgbClr val="0070C0"/>
                        </a:solidFill>
                      </a:endParaRPr>
                    </a:p>
                  </a:txBody>
                  <a:tcPr>
                    <a:solidFill>
                      <a:schemeClr val="accent2">
                        <a:lumMod val="75000"/>
                      </a:schemeClr>
                    </a:solidFill>
                  </a:tcPr>
                </a:tc>
                <a:tc>
                  <a:txBody>
                    <a:bodyPr/>
                    <a:lstStyle/>
                    <a:p>
                      <a:pPr algn="ctr"/>
                      <a:r>
                        <a:rPr lang="en-US" sz="2400" dirty="0" smtClean="0">
                          <a:solidFill>
                            <a:srgbClr val="0070C0"/>
                          </a:solidFill>
                        </a:rPr>
                        <a:t>3</a:t>
                      </a:r>
                      <a:endParaRPr lang="en-US" sz="2400" dirty="0">
                        <a:solidFill>
                          <a:srgbClr val="0070C0"/>
                        </a:solidFill>
                      </a:endParaRPr>
                    </a:p>
                  </a:txBody>
                  <a:tcPr>
                    <a:solidFill>
                      <a:schemeClr val="accent2">
                        <a:lumMod val="75000"/>
                      </a:schemeClr>
                    </a:solidFill>
                  </a:tcPr>
                </a:tc>
                <a:tc>
                  <a:txBody>
                    <a:bodyPr/>
                    <a:lstStyle/>
                    <a:p>
                      <a:pPr algn="ctr"/>
                      <a:r>
                        <a:rPr lang="en-US" sz="2400" dirty="0" smtClean="0">
                          <a:solidFill>
                            <a:srgbClr val="0070C0"/>
                          </a:solidFill>
                        </a:rPr>
                        <a:t>1</a:t>
                      </a:r>
                      <a:endParaRPr lang="en-US" sz="2400" dirty="0">
                        <a:solidFill>
                          <a:srgbClr val="0070C0"/>
                        </a:solidFill>
                      </a:endParaRPr>
                    </a:p>
                  </a:txBody>
                  <a:tcPr>
                    <a:solidFill>
                      <a:schemeClr val="accent2">
                        <a:lumMod val="75000"/>
                      </a:schemeClr>
                    </a:solidFill>
                  </a:tcPr>
                </a:tc>
                <a:tc>
                  <a:txBody>
                    <a:bodyPr/>
                    <a:lstStyle/>
                    <a:p>
                      <a:pPr algn="ctr"/>
                      <a:r>
                        <a:rPr lang="en-US" sz="2400" dirty="0" smtClean="0">
                          <a:solidFill>
                            <a:schemeClr val="bg1">
                              <a:lumMod val="50000"/>
                            </a:schemeClr>
                          </a:solidFill>
                        </a:rPr>
                        <a:t>5</a:t>
                      </a:r>
                      <a:endParaRPr lang="en-US" sz="2400" dirty="0">
                        <a:solidFill>
                          <a:schemeClr val="bg1">
                            <a:lumMod val="50000"/>
                          </a:schemeClr>
                        </a:solidFill>
                      </a:endParaRPr>
                    </a:p>
                  </a:txBody>
                  <a:tcPr>
                    <a:solidFill>
                      <a:schemeClr val="accent2">
                        <a:lumMod val="75000"/>
                      </a:schemeClr>
                    </a:solidFill>
                  </a:tcPr>
                </a:tc>
                <a:tc>
                  <a:txBody>
                    <a:bodyPr/>
                    <a:lstStyle/>
                    <a:p>
                      <a:pPr algn="ctr"/>
                      <a:r>
                        <a:rPr lang="en-US" sz="2400" dirty="0" smtClean="0">
                          <a:solidFill>
                            <a:srgbClr val="0070C0"/>
                          </a:solidFill>
                        </a:rPr>
                        <a:t>0</a:t>
                      </a:r>
                      <a:endParaRPr lang="en-US" sz="2400" dirty="0">
                        <a:solidFill>
                          <a:srgbClr val="0070C0"/>
                        </a:solidFill>
                      </a:endParaRPr>
                    </a:p>
                  </a:txBody>
                  <a:tcPr>
                    <a:solidFill>
                      <a:schemeClr val="accent2">
                        <a:lumMod val="75000"/>
                      </a:schemeClr>
                    </a:solidFill>
                  </a:tcPr>
                </a:tc>
                <a:tc>
                  <a:txBody>
                    <a:bodyPr/>
                    <a:lstStyle/>
                    <a:p>
                      <a:pPr algn="ctr"/>
                      <a:r>
                        <a:rPr lang="en-US" sz="2400" dirty="0" smtClean="0">
                          <a:solidFill>
                            <a:schemeClr val="bg1">
                              <a:lumMod val="50000"/>
                            </a:schemeClr>
                          </a:solidFill>
                        </a:rPr>
                        <a:t>10</a:t>
                      </a:r>
                      <a:endParaRPr lang="en-US" sz="2400" dirty="0">
                        <a:solidFill>
                          <a:schemeClr val="bg1">
                            <a:lumMod val="50000"/>
                          </a:schemeClr>
                        </a:solidFill>
                      </a:endParaRPr>
                    </a:p>
                  </a:txBody>
                  <a:tcPr>
                    <a:solidFill>
                      <a:schemeClr val="accent2">
                        <a:lumMod val="75000"/>
                      </a:schemeClr>
                    </a:solidFill>
                  </a:tcPr>
                </a:tc>
                <a:tc>
                  <a:txBody>
                    <a:bodyPr/>
                    <a:lstStyle/>
                    <a:p>
                      <a:pPr algn="ctr"/>
                      <a:r>
                        <a:rPr lang="en-US" sz="2400" dirty="0" smtClean="0">
                          <a:solidFill>
                            <a:srgbClr val="0070C0"/>
                          </a:solidFill>
                        </a:rPr>
                        <a:t>3</a:t>
                      </a:r>
                      <a:endParaRPr lang="en-US" sz="2400" dirty="0">
                        <a:solidFill>
                          <a:srgbClr val="0070C0"/>
                        </a:solidFill>
                      </a:endParaRPr>
                    </a:p>
                  </a:txBody>
                  <a:tcPr>
                    <a:solidFill>
                      <a:schemeClr val="accent2">
                        <a:lumMod val="75000"/>
                      </a:schemeClr>
                    </a:solidFill>
                  </a:tcPr>
                </a:tc>
                <a:tc>
                  <a:txBody>
                    <a:bodyPr/>
                    <a:lstStyle/>
                    <a:p>
                      <a:pPr algn="ctr"/>
                      <a:r>
                        <a:rPr lang="en-US" sz="2400" dirty="0" smtClean="0">
                          <a:solidFill>
                            <a:schemeClr val="bg1">
                              <a:lumMod val="50000"/>
                            </a:schemeClr>
                          </a:solidFill>
                        </a:rPr>
                        <a:t>12</a:t>
                      </a:r>
                      <a:endParaRPr lang="en-US" sz="2400" dirty="0">
                        <a:solidFill>
                          <a:schemeClr val="bg1">
                            <a:lumMod val="50000"/>
                          </a:schemeClr>
                        </a:solidFill>
                      </a:endParaRPr>
                    </a:p>
                  </a:txBody>
                  <a:tcPr>
                    <a:solidFill>
                      <a:schemeClr val="accent2">
                        <a:lumMod val="75000"/>
                      </a:schemeClr>
                    </a:solidFill>
                  </a:tcPr>
                </a:tc>
              </a:tr>
            </a:tbl>
          </a:graphicData>
        </a:graphic>
      </p:graphicFrame>
    </p:spTree>
    <p:extLst>
      <p:ext uri="{BB962C8B-B14F-4D97-AF65-F5344CB8AC3E}">
        <p14:creationId xmlns:p14="http://schemas.microsoft.com/office/powerpoint/2010/main" val="21118268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3.6.3:</a:t>
            </a:r>
            <a:r>
              <a:rPr lang="zh-CN" altLang="en-US" dirty="0" smtClean="0"/>
              <a:t> 例（续）</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41346718"/>
              </p:ext>
            </p:extLst>
          </p:nvPr>
        </p:nvGraphicFramePr>
        <p:xfrm>
          <a:off x="699770" y="1965960"/>
          <a:ext cx="6788149" cy="2286000"/>
        </p:xfrm>
        <a:graphic>
          <a:graphicData uri="http://schemas.openxmlformats.org/drawingml/2006/table">
            <a:tbl>
              <a:tblPr firstRow="1" bandRow="1">
                <a:tableStyleId>{5C22544A-7EE6-4342-B048-85BDC9FD1C3A}</a:tableStyleId>
              </a:tblPr>
              <a:tblGrid>
                <a:gridCol w="951755"/>
                <a:gridCol w="639183"/>
                <a:gridCol w="908549"/>
                <a:gridCol w="714777"/>
                <a:gridCol w="714777"/>
                <a:gridCol w="714777"/>
                <a:gridCol w="714777"/>
                <a:gridCol w="714777"/>
                <a:gridCol w="714777"/>
              </a:tblGrid>
              <a:tr h="457200">
                <a:tc>
                  <a:txBody>
                    <a:bodyPr/>
                    <a:lstStyle/>
                    <a:p>
                      <a:pPr algn="ctr"/>
                      <a:r>
                        <a:rPr lang="zh-CN" altLang="en-US" sz="2400" dirty="0" smtClean="0"/>
                        <a:t>客户</a:t>
                      </a:r>
                      <a:endParaRPr lang="en-US" sz="2400" dirty="0"/>
                    </a:p>
                  </a:txBody>
                  <a:tcPr/>
                </a:tc>
                <a:tc>
                  <a:txBody>
                    <a:bodyPr/>
                    <a:lstStyle/>
                    <a:p>
                      <a:pPr algn="ctr"/>
                      <a:r>
                        <a:rPr lang="en-US" sz="2400" dirty="0" smtClean="0"/>
                        <a:t>C</a:t>
                      </a:r>
                      <a:endParaRPr lang="en-US" sz="2400" dirty="0"/>
                    </a:p>
                  </a:txBody>
                  <a:tcPr/>
                </a:tc>
                <a:tc>
                  <a:txBody>
                    <a:bodyPr/>
                    <a:lstStyle/>
                    <a:p>
                      <a:pPr algn="ctr"/>
                      <a:r>
                        <a:rPr lang="en-US" sz="2400" dirty="0" smtClean="0"/>
                        <a:t>A(T</a:t>
                      </a:r>
                      <a:r>
                        <a:rPr lang="en-US" sz="2400" baseline="-25000" dirty="0" smtClean="0"/>
                        <a:t>0</a:t>
                      </a:r>
                      <a:r>
                        <a:rPr lang="en-US" sz="2400" dirty="0" smtClean="0"/>
                        <a:t>)</a:t>
                      </a:r>
                      <a:endParaRPr lang="en-US" sz="2400" dirty="0"/>
                    </a:p>
                  </a:txBody>
                  <a:tcPr/>
                </a:tc>
                <a:tc>
                  <a:txBody>
                    <a:bodyPr/>
                    <a:lstStyle/>
                    <a:p>
                      <a:pPr algn="ctr"/>
                      <a:r>
                        <a:rPr lang="en-US" sz="2400" dirty="0" smtClean="0"/>
                        <a:t>T</a:t>
                      </a:r>
                      <a:r>
                        <a:rPr lang="en-US" sz="2400" baseline="-25000" dirty="0" smtClean="0"/>
                        <a:t>1</a:t>
                      </a:r>
                      <a:endParaRPr lang="en-US" sz="2400"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lumMod val="50000"/>
                            </a:schemeClr>
                          </a:solidFill>
                        </a:rPr>
                        <a:t>T</a:t>
                      </a:r>
                      <a:r>
                        <a:rPr lang="en-US" sz="2400" baseline="-25000" dirty="0" smtClean="0">
                          <a:solidFill>
                            <a:schemeClr val="bg1">
                              <a:lumMod val="50000"/>
                            </a:schemeClr>
                          </a:solidFill>
                        </a:rPr>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T</a:t>
                      </a:r>
                      <a:r>
                        <a:rPr lang="en-US" sz="2400" baseline="-25000" dirty="0" smtClean="0"/>
                        <a:t>3</a:t>
                      </a:r>
                    </a:p>
                  </a:txBody>
                  <a:tcPr/>
                </a:tc>
                <a:tc>
                  <a:txBody>
                    <a:bodyPr/>
                    <a:lstStyle/>
                    <a:p>
                      <a:pPr algn="ctr"/>
                      <a:r>
                        <a:rPr lang="en-US" sz="2400" dirty="0" smtClean="0">
                          <a:solidFill>
                            <a:schemeClr val="bg1">
                              <a:lumMod val="50000"/>
                            </a:schemeClr>
                          </a:solidFill>
                        </a:rPr>
                        <a:t>T</a:t>
                      </a:r>
                      <a:r>
                        <a:rPr lang="en-US" sz="2400" baseline="-25000" dirty="0" smtClean="0">
                          <a:solidFill>
                            <a:schemeClr val="bg1">
                              <a:lumMod val="50000"/>
                            </a:schemeClr>
                          </a:solidFill>
                        </a:rPr>
                        <a:t>4</a:t>
                      </a:r>
                      <a:endParaRPr lang="en-US" sz="2400" dirty="0">
                        <a:solidFill>
                          <a:schemeClr val="bg1">
                            <a:lumMod val="50000"/>
                          </a:schemeClr>
                        </a:solidFill>
                      </a:endParaRPr>
                    </a:p>
                  </a:txBody>
                  <a:tcPr/>
                </a:tc>
                <a:tc>
                  <a:txBody>
                    <a:bodyPr/>
                    <a:lstStyle/>
                    <a:p>
                      <a:pPr algn="ctr"/>
                      <a:r>
                        <a:rPr lang="en-US" sz="2400" dirty="0" smtClean="0"/>
                        <a:t>T</a:t>
                      </a:r>
                      <a:r>
                        <a:rPr lang="en-US" sz="2400" baseline="-25000" dirty="0" smtClean="0"/>
                        <a:t>5</a:t>
                      </a:r>
                      <a:endParaRPr lang="en-US" sz="2400" dirty="0"/>
                    </a:p>
                  </a:txBody>
                  <a:tcPr/>
                </a:tc>
                <a:tc>
                  <a:txBody>
                    <a:bodyPr/>
                    <a:lstStyle/>
                    <a:p>
                      <a:pPr algn="ctr"/>
                      <a:r>
                        <a:rPr lang="en-US" sz="2400" dirty="0" smtClean="0">
                          <a:solidFill>
                            <a:schemeClr val="bg1">
                              <a:lumMod val="50000"/>
                            </a:schemeClr>
                          </a:solidFill>
                        </a:rPr>
                        <a:t>T</a:t>
                      </a:r>
                      <a:r>
                        <a:rPr lang="en-US" sz="2400" baseline="-25000" dirty="0" smtClean="0">
                          <a:solidFill>
                            <a:schemeClr val="bg1">
                              <a:lumMod val="50000"/>
                            </a:schemeClr>
                          </a:solidFill>
                        </a:rPr>
                        <a:t>6</a:t>
                      </a:r>
                      <a:endParaRPr lang="en-US" sz="2400" dirty="0">
                        <a:solidFill>
                          <a:schemeClr val="bg1">
                            <a:lumMod val="50000"/>
                          </a:schemeClr>
                        </a:solidFill>
                      </a:endParaRPr>
                    </a:p>
                  </a:txBody>
                  <a:tcPr/>
                </a:tc>
              </a:tr>
              <a:tr h="457200">
                <a:tc>
                  <a:txBody>
                    <a:bodyPr/>
                    <a:lstStyle/>
                    <a:p>
                      <a:pPr algn="ctr"/>
                      <a:r>
                        <a:rPr lang="en-US" sz="2400" b="1" dirty="0" smtClean="0">
                          <a:solidFill>
                            <a:schemeClr val="bg1"/>
                          </a:solidFill>
                        </a:rPr>
                        <a:t>P1</a:t>
                      </a:r>
                      <a:endParaRPr lang="en-US" sz="2400" b="1" dirty="0">
                        <a:solidFill>
                          <a:schemeClr val="bg1"/>
                        </a:solidFill>
                      </a:endParaRPr>
                    </a:p>
                  </a:txBody>
                  <a:tcPr>
                    <a:solidFill>
                      <a:srgbClr val="E94C22"/>
                    </a:solidFill>
                  </a:tcPr>
                </a:tc>
                <a:tc>
                  <a:txBody>
                    <a:bodyPr/>
                    <a:lstStyle/>
                    <a:p>
                      <a:pPr algn="ctr"/>
                      <a:r>
                        <a:rPr lang="en-US" sz="2400" dirty="0" smtClean="0"/>
                        <a:t>10</a:t>
                      </a:r>
                      <a:endParaRPr lang="en-US" sz="2400" dirty="0"/>
                    </a:p>
                  </a:txBody>
                  <a:tcPr/>
                </a:tc>
                <a:tc>
                  <a:txBody>
                    <a:bodyPr/>
                    <a:lstStyle/>
                    <a:p>
                      <a:pPr algn="ctr"/>
                      <a:r>
                        <a:rPr lang="en-US" sz="2400" dirty="0" smtClean="0"/>
                        <a:t>5</a:t>
                      </a:r>
                      <a:endParaRPr lang="en-US" sz="2400" dirty="0"/>
                    </a:p>
                  </a:txBody>
                  <a:tcPr/>
                </a:tc>
                <a:tc>
                  <a:txBody>
                    <a:bodyPr/>
                    <a:lstStyle/>
                    <a:p>
                      <a:pPr algn="ctr"/>
                      <a:r>
                        <a:rPr lang="en-US" sz="2400" dirty="0" smtClean="0"/>
                        <a:t>5</a:t>
                      </a:r>
                      <a:endParaRPr lang="en-US" sz="2400" dirty="0"/>
                    </a:p>
                  </a:txBody>
                  <a:tcPr/>
                </a:tc>
                <a:tc>
                  <a:txBody>
                    <a:bodyPr/>
                    <a:lstStyle/>
                    <a:p>
                      <a:pPr algn="ctr"/>
                      <a:r>
                        <a:rPr lang="en-US" sz="2400" dirty="0" smtClean="0">
                          <a:solidFill>
                            <a:schemeClr val="bg1">
                              <a:lumMod val="50000"/>
                            </a:schemeClr>
                          </a:solidFill>
                        </a:rPr>
                        <a:t>5</a:t>
                      </a:r>
                      <a:endParaRPr lang="en-US" sz="2400" dirty="0">
                        <a:solidFill>
                          <a:schemeClr val="bg1">
                            <a:lumMod val="50000"/>
                          </a:schemeClr>
                        </a:solidFill>
                      </a:endParaRPr>
                    </a:p>
                  </a:txBody>
                  <a:tcPr/>
                </a:tc>
                <a:tc>
                  <a:txBody>
                    <a:bodyPr/>
                    <a:lstStyle/>
                    <a:p>
                      <a:pPr algn="ctr"/>
                      <a:r>
                        <a:rPr lang="en-US" sz="2400" dirty="0" smtClean="0">
                          <a:solidFill>
                            <a:srgbClr val="FF0000"/>
                          </a:solidFill>
                        </a:rPr>
                        <a:t>10</a:t>
                      </a:r>
                      <a:endParaRPr lang="en-US" sz="2400" dirty="0">
                        <a:solidFill>
                          <a:srgbClr val="FF0000"/>
                        </a:solidFill>
                      </a:endParaRPr>
                    </a:p>
                  </a:txBody>
                  <a:tcPr/>
                </a:tc>
                <a:tc>
                  <a:txBody>
                    <a:bodyPr/>
                    <a:lstStyle/>
                    <a:p>
                      <a:pPr algn="ctr"/>
                      <a:r>
                        <a:rPr lang="en-US" sz="2400" dirty="0" smtClean="0">
                          <a:solidFill>
                            <a:schemeClr val="bg1">
                              <a:lumMod val="50000"/>
                            </a:schemeClr>
                          </a:solidFill>
                        </a:rPr>
                        <a:t>0</a:t>
                      </a:r>
                      <a:endParaRPr lang="en-US" sz="2400" dirty="0">
                        <a:solidFill>
                          <a:schemeClr val="bg1">
                            <a:lumMod val="50000"/>
                          </a:schemeClr>
                        </a:solidFill>
                      </a:endParaRPr>
                    </a:p>
                  </a:txBody>
                  <a:tcPr/>
                </a:tc>
                <a:tc>
                  <a:txBody>
                    <a:bodyPr/>
                    <a:lstStyle/>
                    <a:p>
                      <a:pPr algn="ctr"/>
                      <a:r>
                        <a:rPr lang="en-US" sz="2400" dirty="0" smtClean="0"/>
                        <a:t>0</a:t>
                      </a:r>
                      <a:endParaRPr lang="en-US" sz="2400" dirty="0"/>
                    </a:p>
                  </a:txBody>
                  <a:tcPr/>
                </a:tc>
                <a:tc>
                  <a:txBody>
                    <a:bodyPr/>
                    <a:lstStyle/>
                    <a:p>
                      <a:pPr algn="ctr"/>
                      <a:r>
                        <a:rPr lang="en-US" sz="2400" dirty="0" smtClean="0">
                          <a:solidFill>
                            <a:schemeClr val="bg1">
                              <a:lumMod val="50000"/>
                            </a:schemeClr>
                          </a:solidFill>
                        </a:rPr>
                        <a:t>0</a:t>
                      </a:r>
                      <a:endParaRPr lang="en-US" sz="2400" dirty="0">
                        <a:solidFill>
                          <a:schemeClr val="bg1">
                            <a:lumMod val="50000"/>
                          </a:schemeClr>
                        </a:solidFill>
                      </a:endParaRPr>
                    </a:p>
                  </a:txBody>
                  <a:tcPr/>
                </a:tc>
              </a:tr>
              <a:tr h="457200">
                <a:tc>
                  <a:txBody>
                    <a:bodyPr/>
                    <a:lstStyle/>
                    <a:p>
                      <a:pPr algn="ctr"/>
                      <a:r>
                        <a:rPr lang="en-US" sz="2400" b="1" dirty="0" smtClean="0">
                          <a:solidFill>
                            <a:schemeClr val="bg1"/>
                          </a:solidFill>
                        </a:rPr>
                        <a:t>P2</a:t>
                      </a:r>
                      <a:endParaRPr lang="en-US" sz="2400" b="1" dirty="0">
                        <a:solidFill>
                          <a:schemeClr val="bg1"/>
                        </a:solidFill>
                      </a:endParaRPr>
                    </a:p>
                  </a:txBody>
                  <a:tcPr>
                    <a:solidFill>
                      <a:srgbClr val="E94C22"/>
                    </a:solidFill>
                  </a:tcPr>
                </a:tc>
                <a:tc>
                  <a:txBody>
                    <a:bodyPr/>
                    <a:lstStyle/>
                    <a:p>
                      <a:pPr algn="ctr"/>
                      <a:r>
                        <a:rPr lang="en-US" sz="2400" dirty="0" smtClean="0"/>
                        <a:t>4</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solidFill>
                            <a:srgbClr val="FF0000"/>
                          </a:solidFill>
                        </a:rPr>
                        <a:t>4</a:t>
                      </a:r>
                      <a:endParaRPr lang="en-US" sz="2400" dirty="0">
                        <a:solidFill>
                          <a:srgbClr val="FF0000"/>
                        </a:solidFill>
                      </a:endParaRPr>
                    </a:p>
                  </a:txBody>
                  <a:tcPr/>
                </a:tc>
                <a:tc>
                  <a:txBody>
                    <a:bodyPr/>
                    <a:lstStyle/>
                    <a:p>
                      <a:pPr algn="ctr"/>
                      <a:r>
                        <a:rPr lang="en-US" sz="2400" dirty="0" smtClean="0">
                          <a:solidFill>
                            <a:schemeClr val="bg1">
                              <a:lumMod val="50000"/>
                            </a:schemeClr>
                          </a:solidFill>
                        </a:rPr>
                        <a:t>0</a:t>
                      </a:r>
                      <a:endParaRPr lang="en-US" sz="2400" dirty="0">
                        <a:solidFill>
                          <a:schemeClr val="bg1">
                            <a:lumMod val="50000"/>
                          </a:schemeClr>
                        </a:solidFill>
                      </a:endParaRPr>
                    </a:p>
                  </a:txBody>
                  <a:tcPr/>
                </a:tc>
                <a:tc>
                  <a:txBody>
                    <a:bodyPr/>
                    <a:lstStyle/>
                    <a:p>
                      <a:pPr algn="ctr"/>
                      <a:r>
                        <a:rPr lang="en-US" sz="2400" dirty="0" smtClean="0"/>
                        <a:t>0</a:t>
                      </a:r>
                      <a:endParaRPr lang="en-US" sz="2400" dirty="0"/>
                    </a:p>
                  </a:txBody>
                  <a:tcPr/>
                </a:tc>
                <a:tc>
                  <a:txBody>
                    <a:bodyPr/>
                    <a:lstStyle/>
                    <a:p>
                      <a:pPr algn="ctr"/>
                      <a:r>
                        <a:rPr lang="en-US" sz="2400" dirty="0" smtClean="0">
                          <a:solidFill>
                            <a:schemeClr val="bg1">
                              <a:lumMod val="50000"/>
                            </a:schemeClr>
                          </a:solidFill>
                        </a:rPr>
                        <a:t>0</a:t>
                      </a:r>
                      <a:endParaRPr lang="en-US" sz="2400" dirty="0">
                        <a:solidFill>
                          <a:schemeClr val="bg1">
                            <a:lumMod val="50000"/>
                          </a:schemeClr>
                        </a:solidFill>
                      </a:endParaRPr>
                    </a:p>
                  </a:txBody>
                  <a:tcPr/>
                </a:tc>
                <a:tc>
                  <a:txBody>
                    <a:bodyPr/>
                    <a:lstStyle/>
                    <a:p>
                      <a:pPr algn="ctr"/>
                      <a:r>
                        <a:rPr lang="en-US" sz="2400" dirty="0" smtClean="0"/>
                        <a:t>0</a:t>
                      </a:r>
                      <a:endParaRPr lang="en-US" sz="2400" dirty="0"/>
                    </a:p>
                  </a:txBody>
                  <a:tcPr/>
                </a:tc>
                <a:tc>
                  <a:txBody>
                    <a:bodyPr/>
                    <a:lstStyle/>
                    <a:p>
                      <a:pPr algn="ctr"/>
                      <a:r>
                        <a:rPr lang="en-US" sz="2400" dirty="0" smtClean="0">
                          <a:solidFill>
                            <a:schemeClr val="bg1">
                              <a:lumMod val="50000"/>
                            </a:schemeClr>
                          </a:solidFill>
                        </a:rPr>
                        <a:t>0</a:t>
                      </a:r>
                      <a:endParaRPr lang="en-US" sz="2400" dirty="0">
                        <a:solidFill>
                          <a:schemeClr val="bg1">
                            <a:lumMod val="50000"/>
                          </a:schemeClr>
                        </a:solidFill>
                      </a:endParaRPr>
                    </a:p>
                  </a:txBody>
                  <a:tcPr/>
                </a:tc>
              </a:tr>
              <a:tr h="457200">
                <a:tc>
                  <a:txBody>
                    <a:bodyPr/>
                    <a:lstStyle/>
                    <a:p>
                      <a:pPr algn="ctr"/>
                      <a:r>
                        <a:rPr lang="en-US" sz="2400" b="1" dirty="0" smtClean="0">
                          <a:solidFill>
                            <a:schemeClr val="bg1"/>
                          </a:solidFill>
                        </a:rPr>
                        <a:t>P3</a:t>
                      </a:r>
                      <a:endParaRPr lang="en-US" sz="2400" b="1" dirty="0">
                        <a:solidFill>
                          <a:schemeClr val="bg1"/>
                        </a:solidFill>
                      </a:endParaRPr>
                    </a:p>
                  </a:txBody>
                  <a:tcPr>
                    <a:solidFill>
                      <a:srgbClr val="E94C22"/>
                    </a:solidFill>
                  </a:tcPr>
                </a:tc>
                <a:tc>
                  <a:txBody>
                    <a:bodyPr/>
                    <a:lstStyle/>
                    <a:p>
                      <a:pPr algn="ctr"/>
                      <a:r>
                        <a:rPr lang="en-US" sz="2400" dirty="0" smtClean="0"/>
                        <a:t>9</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solidFill>
                            <a:schemeClr val="bg1">
                              <a:lumMod val="50000"/>
                            </a:schemeClr>
                          </a:solidFill>
                        </a:rPr>
                        <a:t>2</a:t>
                      </a:r>
                      <a:endParaRPr lang="en-US" sz="2400" dirty="0">
                        <a:solidFill>
                          <a:schemeClr val="bg1">
                            <a:lumMod val="50000"/>
                          </a:schemeClr>
                        </a:solidFill>
                      </a:endParaRPr>
                    </a:p>
                  </a:txBody>
                  <a:tcPr/>
                </a:tc>
                <a:tc>
                  <a:txBody>
                    <a:bodyPr/>
                    <a:lstStyle/>
                    <a:p>
                      <a:pPr algn="ctr"/>
                      <a:r>
                        <a:rPr lang="en-US" sz="2400" dirty="0" smtClean="0"/>
                        <a:t>2</a:t>
                      </a:r>
                      <a:endParaRPr lang="en-US" sz="2400" dirty="0"/>
                    </a:p>
                  </a:txBody>
                  <a:tcPr/>
                </a:tc>
                <a:tc>
                  <a:txBody>
                    <a:bodyPr/>
                    <a:lstStyle/>
                    <a:p>
                      <a:pPr algn="ctr"/>
                      <a:r>
                        <a:rPr lang="en-US" sz="2400" dirty="0" smtClean="0">
                          <a:solidFill>
                            <a:schemeClr val="bg1">
                              <a:lumMod val="50000"/>
                            </a:schemeClr>
                          </a:solidFill>
                        </a:rPr>
                        <a:t>2</a:t>
                      </a:r>
                      <a:endParaRPr lang="en-US" sz="2400" dirty="0">
                        <a:solidFill>
                          <a:schemeClr val="bg1">
                            <a:lumMod val="50000"/>
                          </a:schemeClr>
                        </a:solidFill>
                      </a:endParaRPr>
                    </a:p>
                  </a:txBody>
                  <a:tcPr/>
                </a:tc>
                <a:tc>
                  <a:txBody>
                    <a:bodyPr/>
                    <a:lstStyle/>
                    <a:p>
                      <a:pPr algn="ctr"/>
                      <a:r>
                        <a:rPr lang="en-US" sz="2400" dirty="0" smtClean="0">
                          <a:solidFill>
                            <a:srgbClr val="FF0000"/>
                          </a:solidFill>
                        </a:rPr>
                        <a:t>9</a:t>
                      </a:r>
                      <a:endParaRPr lang="en-US" sz="2400" dirty="0">
                        <a:solidFill>
                          <a:srgbClr val="FF0000"/>
                        </a:solidFill>
                      </a:endParaRPr>
                    </a:p>
                  </a:txBody>
                  <a:tcPr/>
                </a:tc>
                <a:tc>
                  <a:txBody>
                    <a:bodyPr/>
                    <a:lstStyle/>
                    <a:p>
                      <a:pPr algn="ctr"/>
                      <a:r>
                        <a:rPr lang="en-US" sz="2400" dirty="0" smtClean="0">
                          <a:solidFill>
                            <a:schemeClr val="bg1">
                              <a:lumMod val="50000"/>
                            </a:schemeClr>
                          </a:solidFill>
                        </a:rPr>
                        <a:t>0</a:t>
                      </a:r>
                      <a:endParaRPr lang="en-US" sz="2400" dirty="0">
                        <a:solidFill>
                          <a:schemeClr val="bg1">
                            <a:lumMod val="50000"/>
                          </a:schemeClr>
                        </a:solidFill>
                      </a:endParaRPr>
                    </a:p>
                  </a:txBody>
                  <a:tcPr/>
                </a:tc>
              </a:tr>
              <a:tr h="457200">
                <a:tc>
                  <a:txBody>
                    <a:bodyPr/>
                    <a:lstStyle/>
                    <a:p>
                      <a:pPr algn="ctr"/>
                      <a:r>
                        <a:rPr lang="en-US" sz="2400" b="1" dirty="0" smtClean="0">
                          <a:solidFill>
                            <a:schemeClr val="bg1"/>
                          </a:solidFill>
                        </a:rPr>
                        <a:t>V</a:t>
                      </a:r>
                      <a:endParaRPr lang="en-US" sz="2400" b="1" dirty="0">
                        <a:solidFill>
                          <a:schemeClr val="bg1"/>
                        </a:solidFill>
                      </a:endParaRPr>
                    </a:p>
                  </a:txBody>
                  <a:tcPr>
                    <a:solidFill>
                      <a:schemeClr val="accent2">
                        <a:lumMod val="75000"/>
                      </a:schemeClr>
                    </a:solidFill>
                  </a:tcPr>
                </a:tc>
                <a:tc>
                  <a:txBody>
                    <a:bodyPr/>
                    <a:lstStyle/>
                    <a:p>
                      <a:pPr algn="ctr"/>
                      <a:r>
                        <a:rPr lang="en-US" sz="2400" dirty="0" smtClean="0">
                          <a:solidFill>
                            <a:srgbClr val="0070C0"/>
                          </a:solidFill>
                        </a:rPr>
                        <a:t>12</a:t>
                      </a:r>
                      <a:endParaRPr lang="en-US" sz="2400" dirty="0">
                        <a:solidFill>
                          <a:srgbClr val="0070C0"/>
                        </a:solidFill>
                      </a:endParaRPr>
                    </a:p>
                  </a:txBody>
                  <a:tcPr>
                    <a:solidFill>
                      <a:schemeClr val="accent2">
                        <a:lumMod val="75000"/>
                      </a:schemeClr>
                    </a:solidFill>
                  </a:tcPr>
                </a:tc>
                <a:tc>
                  <a:txBody>
                    <a:bodyPr/>
                    <a:lstStyle/>
                    <a:p>
                      <a:pPr algn="ctr"/>
                      <a:r>
                        <a:rPr lang="en-US" sz="2400" dirty="0" smtClean="0">
                          <a:solidFill>
                            <a:srgbClr val="0070C0"/>
                          </a:solidFill>
                        </a:rPr>
                        <a:t>3</a:t>
                      </a:r>
                      <a:endParaRPr lang="en-US" sz="2400" dirty="0">
                        <a:solidFill>
                          <a:srgbClr val="0070C0"/>
                        </a:solidFill>
                      </a:endParaRPr>
                    </a:p>
                  </a:txBody>
                  <a:tcPr>
                    <a:solidFill>
                      <a:schemeClr val="accent2">
                        <a:lumMod val="75000"/>
                      </a:schemeClr>
                    </a:solidFill>
                  </a:tcPr>
                </a:tc>
                <a:tc>
                  <a:txBody>
                    <a:bodyPr/>
                    <a:lstStyle/>
                    <a:p>
                      <a:pPr algn="ctr"/>
                      <a:r>
                        <a:rPr lang="en-US" sz="2400" dirty="0" smtClean="0">
                          <a:solidFill>
                            <a:srgbClr val="0070C0"/>
                          </a:solidFill>
                        </a:rPr>
                        <a:t>1</a:t>
                      </a:r>
                      <a:endParaRPr lang="en-US" sz="2400" dirty="0">
                        <a:solidFill>
                          <a:srgbClr val="0070C0"/>
                        </a:solidFill>
                      </a:endParaRPr>
                    </a:p>
                  </a:txBody>
                  <a:tcPr>
                    <a:solidFill>
                      <a:schemeClr val="accent2">
                        <a:lumMod val="75000"/>
                      </a:schemeClr>
                    </a:solidFill>
                  </a:tcPr>
                </a:tc>
                <a:tc>
                  <a:txBody>
                    <a:bodyPr/>
                    <a:lstStyle/>
                    <a:p>
                      <a:pPr algn="ctr"/>
                      <a:r>
                        <a:rPr lang="en-US" sz="2400" dirty="0" smtClean="0">
                          <a:solidFill>
                            <a:schemeClr val="bg1">
                              <a:lumMod val="50000"/>
                            </a:schemeClr>
                          </a:solidFill>
                        </a:rPr>
                        <a:t>5</a:t>
                      </a:r>
                      <a:endParaRPr lang="en-US" sz="2400" dirty="0">
                        <a:solidFill>
                          <a:schemeClr val="bg1">
                            <a:lumMod val="50000"/>
                          </a:schemeClr>
                        </a:solidFill>
                      </a:endParaRPr>
                    </a:p>
                  </a:txBody>
                  <a:tcPr>
                    <a:solidFill>
                      <a:schemeClr val="accent2">
                        <a:lumMod val="75000"/>
                      </a:schemeClr>
                    </a:solidFill>
                  </a:tcPr>
                </a:tc>
                <a:tc>
                  <a:txBody>
                    <a:bodyPr/>
                    <a:lstStyle/>
                    <a:p>
                      <a:pPr algn="ctr"/>
                      <a:r>
                        <a:rPr lang="en-US" sz="2400" dirty="0" smtClean="0">
                          <a:solidFill>
                            <a:srgbClr val="0070C0"/>
                          </a:solidFill>
                        </a:rPr>
                        <a:t>0</a:t>
                      </a:r>
                      <a:endParaRPr lang="en-US" sz="2400" dirty="0">
                        <a:solidFill>
                          <a:srgbClr val="0070C0"/>
                        </a:solidFill>
                      </a:endParaRPr>
                    </a:p>
                  </a:txBody>
                  <a:tcPr>
                    <a:solidFill>
                      <a:schemeClr val="accent2">
                        <a:lumMod val="75000"/>
                      </a:schemeClr>
                    </a:solidFill>
                  </a:tcPr>
                </a:tc>
                <a:tc>
                  <a:txBody>
                    <a:bodyPr/>
                    <a:lstStyle/>
                    <a:p>
                      <a:pPr algn="ctr"/>
                      <a:r>
                        <a:rPr lang="en-US" sz="2400" dirty="0" smtClean="0">
                          <a:solidFill>
                            <a:schemeClr val="bg1">
                              <a:lumMod val="50000"/>
                            </a:schemeClr>
                          </a:solidFill>
                        </a:rPr>
                        <a:t>10</a:t>
                      </a:r>
                      <a:endParaRPr lang="en-US" sz="2400" dirty="0">
                        <a:solidFill>
                          <a:schemeClr val="bg1">
                            <a:lumMod val="50000"/>
                          </a:schemeClr>
                        </a:solidFill>
                      </a:endParaRPr>
                    </a:p>
                  </a:txBody>
                  <a:tcPr>
                    <a:solidFill>
                      <a:schemeClr val="accent2">
                        <a:lumMod val="75000"/>
                      </a:schemeClr>
                    </a:solidFill>
                  </a:tcPr>
                </a:tc>
                <a:tc>
                  <a:txBody>
                    <a:bodyPr/>
                    <a:lstStyle/>
                    <a:p>
                      <a:pPr algn="ctr"/>
                      <a:r>
                        <a:rPr lang="en-US" sz="2400" dirty="0" smtClean="0">
                          <a:solidFill>
                            <a:srgbClr val="0070C0"/>
                          </a:solidFill>
                        </a:rPr>
                        <a:t>3</a:t>
                      </a:r>
                      <a:endParaRPr lang="en-US" sz="2400" dirty="0">
                        <a:solidFill>
                          <a:srgbClr val="0070C0"/>
                        </a:solidFill>
                      </a:endParaRPr>
                    </a:p>
                  </a:txBody>
                  <a:tcPr>
                    <a:solidFill>
                      <a:schemeClr val="accent2">
                        <a:lumMod val="75000"/>
                      </a:schemeClr>
                    </a:solidFill>
                  </a:tcPr>
                </a:tc>
                <a:tc>
                  <a:txBody>
                    <a:bodyPr/>
                    <a:lstStyle/>
                    <a:p>
                      <a:pPr algn="ctr"/>
                      <a:r>
                        <a:rPr lang="en-US" sz="2400" dirty="0" smtClean="0">
                          <a:solidFill>
                            <a:schemeClr val="bg1">
                              <a:lumMod val="50000"/>
                            </a:schemeClr>
                          </a:solidFill>
                        </a:rPr>
                        <a:t>12</a:t>
                      </a:r>
                      <a:endParaRPr lang="en-US" sz="2400" dirty="0">
                        <a:solidFill>
                          <a:schemeClr val="bg1">
                            <a:lumMod val="50000"/>
                          </a:schemeClr>
                        </a:solidFill>
                      </a:endParaRPr>
                    </a:p>
                  </a:txBody>
                  <a:tcPr>
                    <a:solidFill>
                      <a:schemeClr val="accent2">
                        <a:lumMod val="75000"/>
                      </a:schemeClr>
                    </a:solidFill>
                  </a:tcPr>
                </a:tc>
              </a:tr>
            </a:tbl>
          </a:graphicData>
        </a:graphic>
      </p:graphicFrame>
      <p:sp>
        <p:nvSpPr>
          <p:cNvPr id="3" name="Rectangle 2"/>
          <p:cNvSpPr/>
          <p:nvPr/>
        </p:nvSpPr>
        <p:spPr>
          <a:xfrm>
            <a:off x="1046480" y="3717548"/>
            <a:ext cx="7772400" cy="2936188"/>
          </a:xfrm>
          <a:prstGeom prst="rect">
            <a:avLst/>
          </a:prstGeom>
          <a:solidFill>
            <a:schemeClr val="accent2">
              <a:lumMod val="75000"/>
            </a:schemeClr>
          </a:solidFill>
          <a:ln w="28575">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nSpc>
                <a:spcPct val="150000"/>
              </a:lnSpc>
              <a:spcBef>
                <a:spcPct val="20000"/>
              </a:spcBef>
              <a:buClr>
                <a:schemeClr val="folHlink"/>
              </a:buClr>
              <a:buSzPct val="60000"/>
              <a:buFont typeface="Wingdings" charset="2"/>
              <a:buChar char="n"/>
            </a:pPr>
            <a:r>
              <a:rPr kumimoji="1" lang="en-US" altLang="zh-CN" sz="2400" dirty="0" smtClean="0">
                <a:latin typeface="SimHei" charset="0"/>
                <a:ea typeface="SimHei" charset="0"/>
                <a:cs typeface="SimHei" charset="0"/>
              </a:rPr>
              <a:t> </a:t>
            </a:r>
            <a:r>
              <a:rPr kumimoji="1" lang="zh-CN" altLang="en-US" sz="2400" dirty="0" smtClean="0">
                <a:ln w="0"/>
                <a:solidFill>
                  <a:schemeClr val="accent1"/>
                </a:solidFill>
                <a:effectLst>
                  <a:outerShdw blurRad="38100" dist="25400" dir="5400000" algn="ctr" rotWithShape="0">
                    <a:srgbClr val="6E747A">
                      <a:alpha val="43000"/>
                    </a:srgbClr>
                  </a:outerShdw>
                </a:effectLst>
                <a:latin typeface="SimHei" charset="0"/>
                <a:ea typeface="SimHei" charset="0"/>
                <a:cs typeface="SimHei" charset="0"/>
              </a:rPr>
              <a:t>安全</a:t>
            </a:r>
            <a:r>
              <a:rPr kumimoji="1" lang="zh-CN" altLang="en-US" sz="2400" dirty="0">
                <a:ln w="0"/>
                <a:solidFill>
                  <a:schemeClr val="accent1"/>
                </a:solidFill>
                <a:effectLst>
                  <a:outerShdw blurRad="38100" dist="25400" dir="5400000" algn="ctr" rotWithShape="0">
                    <a:srgbClr val="6E747A">
                      <a:alpha val="43000"/>
                    </a:srgbClr>
                  </a:outerShdw>
                </a:effectLst>
                <a:latin typeface="SimHei" charset="0"/>
                <a:ea typeface="SimHei" charset="0"/>
                <a:cs typeface="SimHei" charset="0"/>
              </a:rPr>
              <a:t>状态</a:t>
            </a:r>
            <a:r>
              <a:rPr kumimoji="1" lang="zh-CN" altLang="en-US" sz="2400" dirty="0">
                <a:latin typeface="SimHei" charset="0"/>
                <a:ea typeface="SimHei" charset="0"/>
                <a:cs typeface="SimHei" charset="0"/>
              </a:rPr>
              <a:t>:指系统能按某种进程顺序（</a:t>
            </a:r>
            <a:r>
              <a:rPr kumimoji="1" lang="en-US" altLang="zh-CN" sz="2400" dirty="0">
                <a:latin typeface="SimHei" charset="0"/>
                <a:ea typeface="SimHei" charset="0"/>
                <a:cs typeface="SimHei" charset="0"/>
              </a:rPr>
              <a:t>P1，P2，… … ，</a:t>
            </a:r>
            <a:r>
              <a:rPr kumimoji="1" lang="en-US" altLang="zh-CN" sz="2400" dirty="0" err="1">
                <a:latin typeface="SimHei" charset="0"/>
                <a:ea typeface="SimHei" charset="0"/>
                <a:cs typeface="SimHei" charset="0"/>
              </a:rPr>
              <a:t>Pn</a:t>
            </a:r>
            <a:r>
              <a:rPr kumimoji="1" lang="en-US" altLang="zh-CN" sz="2400" dirty="0">
                <a:latin typeface="SimHei" charset="0"/>
                <a:ea typeface="SimHei" charset="0"/>
                <a:cs typeface="SimHei" charset="0"/>
              </a:rPr>
              <a:t>）（</a:t>
            </a:r>
            <a:r>
              <a:rPr kumimoji="1" lang="zh-CN" altLang="en-US" sz="2400" dirty="0">
                <a:latin typeface="SimHei" charset="0"/>
                <a:ea typeface="SimHei" charset="0"/>
                <a:cs typeface="SimHei" charset="0"/>
              </a:rPr>
              <a:t>称&lt; </a:t>
            </a:r>
            <a:r>
              <a:rPr kumimoji="1" lang="en-US" altLang="zh-CN" sz="2400" dirty="0">
                <a:latin typeface="SimHei" charset="0"/>
                <a:ea typeface="SimHei" charset="0"/>
                <a:cs typeface="SimHei" charset="0"/>
              </a:rPr>
              <a:t>P1，P2，… … ，</a:t>
            </a:r>
            <a:r>
              <a:rPr kumimoji="1" lang="en-US" altLang="zh-CN" sz="2400" dirty="0" err="1">
                <a:latin typeface="SimHei" charset="0"/>
                <a:ea typeface="SimHei" charset="0"/>
                <a:cs typeface="SimHei" charset="0"/>
              </a:rPr>
              <a:t>Pn</a:t>
            </a:r>
            <a:r>
              <a:rPr kumimoji="1" lang="en-US" altLang="zh-CN" sz="2400" dirty="0">
                <a:latin typeface="SimHei" charset="0"/>
                <a:ea typeface="SimHei" charset="0"/>
                <a:cs typeface="SimHei" charset="0"/>
              </a:rPr>
              <a:t> &gt;</a:t>
            </a:r>
            <a:r>
              <a:rPr kumimoji="1" lang="zh-CN" altLang="en-US" sz="2400" dirty="0">
                <a:latin typeface="SimHei" charset="0"/>
                <a:ea typeface="SimHei" charset="0"/>
                <a:cs typeface="SimHei" charset="0"/>
              </a:rPr>
              <a:t>序列为</a:t>
            </a:r>
            <a:r>
              <a:rPr kumimoji="1" lang="zh-CN" altLang="en-US" sz="2400" dirty="0">
                <a:solidFill>
                  <a:srgbClr val="FF0000"/>
                </a:solidFill>
                <a:latin typeface="SimHei" charset="0"/>
                <a:ea typeface="SimHei" charset="0"/>
                <a:cs typeface="SimHei" charset="0"/>
              </a:rPr>
              <a:t>安全序列</a:t>
            </a:r>
            <a:r>
              <a:rPr kumimoji="1" lang="zh-CN" altLang="en-US" sz="2400" dirty="0">
                <a:latin typeface="SimHei" charset="0"/>
                <a:ea typeface="SimHei" charset="0"/>
                <a:cs typeface="SimHei" charset="0"/>
              </a:rPr>
              <a:t>），来为每个进程</a:t>
            </a:r>
            <a:r>
              <a:rPr kumimoji="1" lang="en-US" altLang="zh-CN" sz="2400" dirty="0">
                <a:latin typeface="SimHei" charset="0"/>
                <a:ea typeface="SimHei" charset="0"/>
                <a:cs typeface="SimHei" charset="0"/>
              </a:rPr>
              <a:t>Pi</a:t>
            </a:r>
            <a:r>
              <a:rPr kumimoji="1" lang="zh-CN" altLang="en-US" sz="2400" dirty="0">
                <a:latin typeface="SimHei" charset="0"/>
                <a:ea typeface="SimHei" charset="0"/>
                <a:cs typeface="SimHei" charset="0"/>
              </a:rPr>
              <a:t>分配其所需资源，直至满足每个进程对资源的最大需求，使每个进程都能顺利</a:t>
            </a:r>
            <a:r>
              <a:rPr kumimoji="1" lang="zh-CN" altLang="en-US" sz="2400" dirty="0" smtClean="0">
                <a:latin typeface="SimHei" charset="0"/>
                <a:ea typeface="SimHei" charset="0"/>
                <a:cs typeface="SimHei" charset="0"/>
              </a:rPr>
              <a:t>完成</a:t>
            </a:r>
            <a:r>
              <a:rPr kumimoji="1" lang="en-US" altLang="zh-CN" sz="2400" dirty="0" smtClean="0">
                <a:solidFill>
                  <a:srgbClr val="0070C0"/>
                </a:solidFill>
                <a:latin typeface="SimHei" charset="0"/>
                <a:ea typeface="SimHei" charset="0"/>
                <a:cs typeface="SimHei" charset="0"/>
              </a:rPr>
              <a:t>{P2, P1,P3}</a:t>
            </a:r>
            <a:endParaRPr kumimoji="1" lang="zh-CN" altLang="en-US" sz="2400" dirty="0">
              <a:solidFill>
                <a:srgbClr val="0070C0"/>
              </a:solidFill>
              <a:latin typeface="SimHei" charset="0"/>
              <a:ea typeface="SimHei" charset="0"/>
              <a:cs typeface="SimHei" charset="0"/>
            </a:endParaRPr>
          </a:p>
          <a:p>
            <a:pPr>
              <a:lnSpc>
                <a:spcPct val="150000"/>
              </a:lnSpc>
              <a:spcBef>
                <a:spcPct val="20000"/>
              </a:spcBef>
              <a:buClr>
                <a:schemeClr val="folHlink"/>
              </a:buClr>
              <a:buSzPct val="60000"/>
              <a:buFont typeface="Wingdings" charset="2"/>
              <a:buChar char="n"/>
            </a:pPr>
            <a:r>
              <a:rPr kumimoji="1" lang="en-US" altLang="zh-CN" sz="2400" dirty="0" smtClean="0">
                <a:latin typeface="SimHei" charset="0"/>
                <a:ea typeface="SimHei" charset="0"/>
                <a:cs typeface="SimHei" charset="0"/>
              </a:rPr>
              <a:t> </a:t>
            </a:r>
            <a:r>
              <a:rPr kumimoji="1" lang="zh-CN" altLang="en-US" sz="2400" dirty="0" smtClean="0">
                <a:latin typeface="SimHei" charset="0"/>
                <a:ea typeface="SimHei" charset="0"/>
                <a:cs typeface="SimHei" charset="0"/>
              </a:rPr>
              <a:t>如果</a:t>
            </a:r>
            <a:r>
              <a:rPr kumimoji="1" lang="zh-CN" altLang="en-US" sz="2400" dirty="0">
                <a:latin typeface="SimHei" charset="0"/>
                <a:ea typeface="SimHei" charset="0"/>
                <a:cs typeface="SimHei" charset="0"/>
              </a:rPr>
              <a:t>找不到这样的安全序列,就称系统处于不安全状态</a:t>
            </a:r>
            <a:endParaRPr lang="en-US" sz="2400" dirty="0">
              <a:latin typeface="SimHei" charset="0"/>
              <a:ea typeface="SimHei" charset="0"/>
              <a:cs typeface="SimHei" charset="0"/>
            </a:endParaRPr>
          </a:p>
        </p:txBody>
      </p:sp>
    </p:spTree>
    <p:extLst>
      <p:ext uri="{BB962C8B-B14F-4D97-AF65-F5344CB8AC3E}">
        <p14:creationId xmlns:p14="http://schemas.microsoft.com/office/powerpoint/2010/main" val="697682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3.6.3</a:t>
            </a:r>
            <a:r>
              <a:rPr lang="zh-CN" altLang="en-US" dirty="0" smtClean="0"/>
              <a:t>（续）</a:t>
            </a:r>
            <a:endParaRPr lang="en-US" dirty="0"/>
          </a:p>
        </p:txBody>
      </p:sp>
      <p:sp>
        <p:nvSpPr>
          <p:cNvPr id="3" name="Content Placeholder 2"/>
          <p:cNvSpPr>
            <a:spLocks noGrp="1"/>
          </p:cNvSpPr>
          <p:nvPr>
            <p:ph idx="1"/>
          </p:nvPr>
        </p:nvSpPr>
        <p:spPr/>
        <p:txBody>
          <a:bodyPr/>
          <a:lstStyle/>
          <a:p>
            <a:pPr>
              <a:lnSpc>
                <a:spcPct val="150000"/>
              </a:lnSpc>
            </a:pPr>
            <a:r>
              <a:rPr lang="zh-CN" altLang="en-US" dirty="0"/>
              <a:t>安全状态、不安全状态与死锁状态的关系</a:t>
            </a:r>
          </a:p>
          <a:p>
            <a:pPr lvl="1">
              <a:lnSpc>
                <a:spcPct val="150000"/>
              </a:lnSpc>
            </a:pPr>
            <a:r>
              <a:rPr lang="zh-CN" altLang="en-US" dirty="0"/>
              <a:t>并非所有不安全状态都是死锁状态，当系统进入不安全状态后，便可能进入死锁状态</a:t>
            </a:r>
          </a:p>
          <a:p>
            <a:pPr lvl="1">
              <a:lnSpc>
                <a:spcPct val="150000"/>
              </a:lnSpc>
            </a:pPr>
            <a:r>
              <a:rPr lang="zh-CN" altLang="en-US" dirty="0"/>
              <a:t>只要系统处于安全状态，便可避免进入死锁状态</a:t>
            </a:r>
          </a:p>
          <a:p>
            <a:pPr lvl="1">
              <a:lnSpc>
                <a:spcPct val="150000"/>
              </a:lnSpc>
            </a:pPr>
            <a:r>
              <a:rPr lang="zh-CN" altLang="en-US" dirty="0">
                <a:solidFill>
                  <a:srgbClr val="0070C0"/>
                </a:solidFill>
              </a:rPr>
              <a:t>避免死锁的实质：系统在分配资源时，保证系统不进入不安全状态</a:t>
            </a:r>
            <a:endParaRPr lang="en-US" dirty="0">
              <a:solidFill>
                <a:srgbClr val="0070C0"/>
              </a:solidFill>
            </a:endParaRPr>
          </a:p>
        </p:txBody>
      </p:sp>
    </p:spTree>
    <p:extLst>
      <p:ext uri="{BB962C8B-B14F-4D97-AF65-F5344CB8AC3E}">
        <p14:creationId xmlns:p14="http://schemas.microsoft.com/office/powerpoint/2010/main" val="7888208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3.6.3</a:t>
            </a:r>
            <a:r>
              <a:rPr lang="zh-CN" altLang="en-US" dirty="0" smtClean="0"/>
              <a:t>：例（不安全状态）</a:t>
            </a:r>
            <a:endParaRPr lang="en-US" dirty="0"/>
          </a:p>
        </p:txBody>
      </p:sp>
      <p:sp>
        <p:nvSpPr>
          <p:cNvPr id="3" name="Content Placeholder 2"/>
          <p:cNvSpPr>
            <a:spLocks noGrp="1"/>
          </p:cNvSpPr>
          <p:nvPr>
            <p:ph idx="1"/>
          </p:nvPr>
        </p:nvSpPr>
        <p:spPr>
          <a:xfrm>
            <a:off x="628650" y="1825625"/>
            <a:ext cx="7886700" cy="1120775"/>
          </a:xfrm>
        </p:spPr>
        <p:txBody>
          <a:bodyPr>
            <a:normAutofit lnSpcReduction="10000"/>
          </a:bodyPr>
          <a:lstStyle/>
          <a:p>
            <a:pPr>
              <a:lnSpc>
                <a:spcPct val="150000"/>
              </a:lnSpc>
            </a:pPr>
            <a:r>
              <a:rPr lang="zh-CN" altLang="en-US" dirty="0" smtClean="0"/>
              <a:t>实例中</a:t>
            </a:r>
            <a:r>
              <a:rPr lang="en-US" altLang="zh-CN" dirty="0"/>
              <a:t>,</a:t>
            </a:r>
            <a:r>
              <a:rPr lang="zh-CN" altLang="en-US" dirty="0"/>
              <a:t>假如在</a:t>
            </a:r>
            <a:r>
              <a:rPr lang="en-US" altLang="zh-CN" dirty="0"/>
              <a:t>T0</a:t>
            </a:r>
            <a:r>
              <a:rPr lang="zh-CN" altLang="en-US" dirty="0"/>
              <a:t>时刻的基础上，客户</a:t>
            </a:r>
            <a:r>
              <a:rPr lang="en-US" altLang="zh-CN" dirty="0"/>
              <a:t>P3</a:t>
            </a:r>
            <a:r>
              <a:rPr lang="zh-CN" altLang="en-US" dirty="0"/>
              <a:t>请求贷款</a:t>
            </a:r>
            <a:r>
              <a:rPr lang="en-US" altLang="zh-CN" dirty="0"/>
              <a:t>1</a:t>
            </a:r>
            <a:r>
              <a:rPr lang="zh-CN" altLang="en-US" dirty="0"/>
              <a:t>万元，银行满足了这个</a:t>
            </a:r>
            <a:r>
              <a:rPr lang="zh-CN" altLang="en-US" dirty="0" smtClean="0"/>
              <a:t>请求</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59098154"/>
              </p:ext>
            </p:extLst>
          </p:nvPr>
        </p:nvGraphicFramePr>
        <p:xfrm>
          <a:off x="699770" y="3081336"/>
          <a:ext cx="5358595" cy="2286000"/>
        </p:xfrm>
        <a:graphic>
          <a:graphicData uri="http://schemas.openxmlformats.org/drawingml/2006/table">
            <a:tbl>
              <a:tblPr firstRow="1" bandRow="1">
                <a:tableStyleId>{5C22544A-7EE6-4342-B048-85BDC9FD1C3A}</a:tableStyleId>
              </a:tblPr>
              <a:tblGrid>
                <a:gridCol w="951755"/>
                <a:gridCol w="639183"/>
                <a:gridCol w="908549"/>
                <a:gridCol w="714777"/>
                <a:gridCol w="714777"/>
                <a:gridCol w="714777"/>
                <a:gridCol w="714777"/>
              </a:tblGrid>
              <a:tr h="457200">
                <a:tc>
                  <a:txBody>
                    <a:bodyPr/>
                    <a:lstStyle/>
                    <a:p>
                      <a:pPr algn="ctr"/>
                      <a:r>
                        <a:rPr lang="zh-CN" altLang="en-US" sz="2400" dirty="0" smtClean="0"/>
                        <a:t>客户</a:t>
                      </a:r>
                      <a:endParaRPr lang="en-US" sz="2400" dirty="0"/>
                    </a:p>
                  </a:txBody>
                  <a:tcPr/>
                </a:tc>
                <a:tc>
                  <a:txBody>
                    <a:bodyPr/>
                    <a:lstStyle/>
                    <a:p>
                      <a:pPr algn="ctr"/>
                      <a:r>
                        <a:rPr lang="en-US" sz="2400" dirty="0" smtClean="0"/>
                        <a:t>C</a:t>
                      </a:r>
                      <a:endParaRPr lang="en-US" sz="2400" dirty="0"/>
                    </a:p>
                  </a:txBody>
                  <a:tcPr/>
                </a:tc>
                <a:tc>
                  <a:txBody>
                    <a:bodyPr/>
                    <a:lstStyle/>
                    <a:p>
                      <a:pPr algn="ctr"/>
                      <a:r>
                        <a:rPr lang="en-US" sz="2400" dirty="0" smtClean="0"/>
                        <a:t>A(T</a:t>
                      </a:r>
                      <a:r>
                        <a:rPr lang="en-US" sz="2400" baseline="-25000" dirty="0" smtClean="0"/>
                        <a:t>0</a:t>
                      </a:r>
                      <a:r>
                        <a:rPr lang="en-US" sz="2400" dirty="0" smtClean="0"/>
                        <a:t>)</a:t>
                      </a:r>
                      <a:endParaRPr lang="en-US" sz="2400" dirty="0"/>
                    </a:p>
                  </a:txBody>
                  <a:tcPr/>
                </a:tc>
                <a:tc>
                  <a:txBody>
                    <a:bodyPr/>
                    <a:lstStyle/>
                    <a:p>
                      <a:pPr algn="ctr"/>
                      <a:r>
                        <a:rPr lang="en-US" sz="2400" dirty="0" smtClean="0"/>
                        <a:t>T</a:t>
                      </a:r>
                      <a:r>
                        <a:rPr lang="en-US" sz="2400" baseline="-25000" dirty="0" smtClean="0"/>
                        <a:t>1</a:t>
                      </a:r>
                      <a:endParaRPr lang="en-US" sz="2400"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T</a:t>
                      </a:r>
                      <a:r>
                        <a:rPr lang="en-US" altLang="zh-CN" sz="2400" baseline="-25000" dirty="0" smtClean="0"/>
                        <a:t>2</a:t>
                      </a:r>
                      <a:endParaRPr lang="en-US" sz="2400" baseline="-25000" dirty="0" smtClean="0"/>
                    </a:p>
                  </a:txBody>
                  <a:tcPr/>
                </a:tc>
                <a:tc>
                  <a:txBody>
                    <a:bodyPr/>
                    <a:lstStyle/>
                    <a:p>
                      <a:pPr algn="ctr"/>
                      <a:r>
                        <a:rPr lang="en-US" sz="2400" dirty="0" smtClean="0">
                          <a:solidFill>
                            <a:schemeClr val="bg1">
                              <a:lumMod val="50000"/>
                            </a:schemeClr>
                          </a:solidFill>
                        </a:rPr>
                        <a:t>T</a:t>
                      </a:r>
                      <a:r>
                        <a:rPr lang="en-US" altLang="zh-CN" sz="2400" baseline="-25000" dirty="0" smtClean="0">
                          <a:solidFill>
                            <a:schemeClr val="bg1">
                              <a:lumMod val="50000"/>
                            </a:schemeClr>
                          </a:solidFill>
                        </a:rPr>
                        <a:t>3</a:t>
                      </a:r>
                      <a:endParaRPr lang="en-US" sz="2400" dirty="0">
                        <a:solidFill>
                          <a:schemeClr val="bg1">
                            <a:lumMod val="50000"/>
                          </a:schemeClr>
                        </a:solidFill>
                      </a:endParaRPr>
                    </a:p>
                  </a:txBody>
                  <a:tcPr/>
                </a:tc>
                <a:tc>
                  <a:txBody>
                    <a:bodyPr/>
                    <a:lstStyle/>
                    <a:p>
                      <a:pPr algn="ctr"/>
                      <a:r>
                        <a:rPr lang="en-US" sz="2400" dirty="0" smtClean="0"/>
                        <a:t>T</a:t>
                      </a:r>
                      <a:r>
                        <a:rPr lang="en-US" altLang="zh-CN" sz="2400" baseline="-25000" dirty="0" smtClean="0"/>
                        <a:t>4</a:t>
                      </a:r>
                      <a:endParaRPr lang="en-US" sz="2400" dirty="0"/>
                    </a:p>
                  </a:txBody>
                  <a:tcPr/>
                </a:tc>
              </a:tr>
              <a:tr h="457200">
                <a:tc>
                  <a:txBody>
                    <a:bodyPr/>
                    <a:lstStyle/>
                    <a:p>
                      <a:pPr algn="ctr"/>
                      <a:r>
                        <a:rPr lang="en-US" sz="2400" b="1" dirty="0" smtClean="0">
                          <a:solidFill>
                            <a:schemeClr val="bg1"/>
                          </a:solidFill>
                        </a:rPr>
                        <a:t>P1</a:t>
                      </a:r>
                      <a:endParaRPr lang="en-US" sz="2400" b="1" dirty="0">
                        <a:solidFill>
                          <a:schemeClr val="bg1"/>
                        </a:solidFill>
                      </a:endParaRPr>
                    </a:p>
                  </a:txBody>
                  <a:tcPr>
                    <a:solidFill>
                      <a:srgbClr val="E94C22"/>
                    </a:solidFill>
                  </a:tcPr>
                </a:tc>
                <a:tc>
                  <a:txBody>
                    <a:bodyPr/>
                    <a:lstStyle/>
                    <a:p>
                      <a:pPr algn="ctr"/>
                      <a:r>
                        <a:rPr lang="en-US" sz="2400" dirty="0" smtClean="0"/>
                        <a:t>10</a:t>
                      </a:r>
                      <a:endParaRPr lang="en-US" sz="2400" dirty="0"/>
                    </a:p>
                  </a:txBody>
                  <a:tcPr/>
                </a:tc>
                <a:tc>
                  <a:txBody>
                    <a:bodyPr/>
                    <a:lstStyle/>
                    <a:p>
                      <a:pPr algn="ctr"/>
                      <a:r>
                        <a:rPr lang="en-US" sz="2400" dirty="0" smtClean="0"/>
                        <a:t>5</a:t>
                      </a:r>
                      <a:endParaRPr lang="en-US" sz="2400" dirty="0"/>
                    </a:p>
                  </a:txBody>
                  <a:tcPr/>
                </a:tc>
                <a:tc>
                  <a:txBody>
                    <a:bodyPr/>
                    <a:lstStyle/>
                    <a:p>
                      <a:pPr algn="ctr"/>
                      <a:r>
                        <a:rPr lang="en-US" sz="2400" dirty="0" smtClean="0"/>
                        <a:t>5</a:t>
                      </a:r>
                      <a:endParaRPr lang="en-US" sz="2400" dirty="0"/>
                    </a:p>
                  </a:txBody>
                  <a:tcPr/>
                </a:tc>
                <a:tc>
                  <a:txBody>
                    <a:bodyPr/>
                    <a:lstStyle/>
                    <a:p>
                      <a:pPr algn="ctr"/>
                      <a:r>
                        <a:rPr lang="en-US" altLang="zh-CN" sz="2400" dirty="0" smtClean="0">
                          <a:solidFill>
                            <a:schemeClr val="tx1"/>
                          </a:solidFill>
                        </a:rPr>
                        <a:t>5</a:t>
                      </a:r>
                      <a:endParaRPr lang="en-US" sz="2400" dirty="0">
                        <a:solidFill>
                          <a:schemeClr val="tx1"/>
                        </a:solidFill>
                      </a:endParaRPr>
                    </a:p>
                  </a:txBody>
                  <a:tcPr/>
                </a:tc>
                <a:tc>
                  <a:txBody>
                    <a:bodyPr/>
                    <a:lstStyle/>
                    <a:p>
                      <a:pPr algn="ctr"/>
                      <a:r>
                        <a:rPr lang="en-US" altLang="zh-CN" sz="2400" dirty="0" smtClean="0">
                          <a:solidFill>
                            <a:schemeClr val="bg1">
                              <a:lumMod val="50000"/>
                            </a:schemeClr>
                          </a:solidFill>
                        </a:rPr>
                        <a:t>5</a:t>
                      </a:r>
                      <a:endParaRPr lang="en-US" sz="2400" dirty="0">
                        <a:solidFill>
                          <a:schemeClr val="bg1">
                            <a:lumMod val="50000"/>
                          </a:schemeClr>
                        </a:solidFill>
                      </a:endParaRPr>
                    </a:p>
                  </a:txBody>
                  <a:tcPr/>
                </a:tc>
                <a:tc rowSpan="4">
                  <a:txBody>
                    <a:bodyPr/>
                    <a:lstStyle/>
                    <a:p>
                      <a:pPr algn="ctr"/>
                      <a:r>
                        <a:rPr lang="zh-CN" altLang="en-US" sz="2400" dirty="0" smtClean="0">
                          <a:solidFill>
                            <a:srgbClr val="0070C0"/>
                          </a:solidFill>
                        </a:rPr>
                        <a:t>不安全</a:t>
                      </a:r>
                      <a:endParaRPr lang="en-US" sz="2400" dirty="0">
                        <a:solidFill>
                          <a:srgbClr val="0070C0"/>
                        </a:solidFill>
                      </a:endParaRPr>
                    </a:p>
                  </a:txBody>
                  <a:tcPr anchor="ctr"/>
                </a:tc>
              </a:tr>
              <a:tr h="457200">
                <a:tc>
                  <a:txBody>
                    <a:bodyPr/>
                    <a:lstStyle/>
                    <a:p>
                      <a:pPr algn="ctr"/>
                      <a:r>
                        <a:rPr lang="en-US" sz="2400" b="1" dirty="0" smtClean="0">
                          <a:solidFill>
                            <a:schemeClr val="bg1"/>
                          </a:solidFill>
                        </a:rPr>
                        <a:t>P2</a:t>
                      </a:r>
                      <a:endParaRPr lang="en-US" sz="2400" b="1" dirty="0">
                        <a:solidFill>
                          <a:schemeClr val="bg1"/>
                        </a:solidFill>
                      </a:endParaRPr>
                    </a:p>
                  </a:txBody>
                  <a:tcPr>
                    <a:solidFill>
                      <a:srgbClr val="E94C22"/>
                    </a:solidFill>
                  </a:tcPr>
                </a:tc>
                <a:tc>
                  <a:txBody>
                    <a:bodyPr/>
                    <a:lstStyle/>
                    <a:p>
                      <a:pPr algn="ctr"/>
                      <a:r>
                        <a:rPr lang="en-US" sz="2400" dirty="0" smtClean="0"/>
                        <a:t>4</a:t>
                      </a:r>
                      <a:endParaRPr lang="en-US" sz="2400" dirty="0"/>
                    </a:p>
                  </a:txBody>
                  <a:tcPr/>
                </a:tc>
                <a:tc>
                  <a:txBody>
                    <a:bodyPr/>
                    <a:lstStyle/>
                    <a:p>
                      <a:pPr algn="ctr"/>
                      <a:r>
                        <a:rPr lang="en-US" sz="2400" dirty="0" smtClean="0"/>
                        <a:t>2</a:t>
                      </a:r>
                      <a:endParaRPr lang="en-US" sz="2400" dirty="0"/>
                    </a:p>
                  </a:txBody>
                  <a:tcPr/>
                </a:tc>
                <a:tc>
                  <a:txBody>
                    <a:bodyPr/>
                    <a:lstStyle/>
                    <a:p>
                      <a:pPr algn="ctr"/>
                      <a:r>
                        <a:rPr lang="en-US" altLang="zh-CN" sz="2400" dirty="0" smtClean="0">
                          <a:solidFill>
                            <a:schemeClr val="tx1"/>
                          </a:solidFill>
                        </a:rPr>
                        <a:t>2</a:t>
                      </a:r>
                      <a:endParaRPr lang="en-US" sz="2400" dirty="0">
                        <a:solidFill>
                          <a:schemeClr val="tx1"/>
                        </a:solidFill>
                      </a:endParaRPr>
                    </a:p>
                  </a:txBody>
                  <a:tcPr/>
                </a:tc>
                <a:tc>
                  <a:txBody>
                    <a:bodyPr/>
                    <a:lstStyle/>
                    <a:p>
                      <a:pPr algn="ctr"/>
                      <a:r>
                        <a:rPr lang="en-US" altLang="zh-CN" sz="2400" dirty="0" smtClean="0">
                          <a:solidFill>
                            <a:srgbClr val="FF0000"/>
                          </a:solidFill>
                        </a:rPr>
                        <a:t>4</a:t>
                      </a:r>
                      <a:endParaRPr lang="en-US" sz="2400" dirty="0">
                        <a:solidFill>
                          <a:srgbClr val="FF0000"/>
                        </a:solidFill>
                      </a:endParaRPr>
                    </a:p>
                  </a:txBody>
                  <a:tcPr/>
                </a:tc>
                <a:tc>
                  <a:txBody>
                    <a:bodyPr/>
                    <a:lstStyle/>
                    <a:p>
                      <a:pPr algn="ctr"/>
                      <a:r>
                        <a:rPr lang="en-US" sz="2400" dirty="0" smtClean="0">
                          <a:solidFill>
                            <a:schemeClr val="bg1">
                              <a:lumMod val="50000"/>
                            </a:schemeClr>
                          </a:solidFill>
                        </a:rPr>
                        <a:t>0</a:t>
                      </a:r>
                      <a:endParaRPr lang="en-US" sz="2400" dirty="0">
                        <a:solidFill>
                          <a:schemeClr val="bg1">
                            <a:lumMod val="50000"/>
                          </a:schemeClr>
                        </a:solidFill>
                      </a:endParaRPr>
                    </a:p>
                  </a:txBody>
                  <a:tcPr/>
                </a:tc>
                <a:tc vMerge="1">
                  <a:txBody>
                    <a:bodyPr/>
                    <a:lstStyle/>
                    <a:p>
                      <a:pPr algn="ctr"/>
                      <a:endParaRPr lang="en-US" sz="2400" dirty="0"/>
                    </a:p>
                  </a:txBody>
                  <a:tcPr/>
                </a:tc>
              </a:tr>
              <a:tr h="457200">
                <a:tc>
                  <a:txBody>
                    <a:bodyPr/>
                    <a:lstStyle/>
                    <a:p>
                      <a:pPr algn="ctr"/>
                      <a:r>
                        <a:rPr lang="en-US" sz="2400" b="1" dirty="0" smtClean="0">
                          <a:solidFill>
                            <a:schemeClr val="bg1"/>
                          </a:solidFill>
                        </a:rPr>
                        <a:t>P3</a:t>
                      </a:r>
                      <a:endParaRPr lang="en-US" sz="2400" b="1" dirty="0">
                        <a:solidFill>
                          <a:schemeClr val="bg1"/>
                        </a:solidFill>
                      </a:endParaRPr>
                    </a:p>
                  </a:txBody>
                  <a:tcPr>
                    <a:solidFill>
                      <a:srgbClr val="E94C22"/>
                    </a:solidFill>
                  </a:tcPr>
                </a:tc>
                <a:tc>
                  <a:txBody>
                    <a:bodyPr/>
                    <a:lstStyle/>
                    <a:p>
                      <a:pPr algn="ctr"/>
                      <a:r>
                        <a:rPr lang="en-US" sz="2400" dirty="0" smtClean="0"/>
                        <a:t>9</a:t>
                      </a:r>
                      <a:endParaRPr lang="en-US" sz="2400" dirty="0"/>
                    </a:p>
                  </a:txBody>
                  <a:tcPr/>
                </a:tc>
                <a:tc>
                  <a:txBody>
                    <a:bodyPr/>
                    <a:lstStyle/>
                    <a:p>
                      <a:pPr algn="ctr"/>
                      <a:r>
                        <a:rPr lang="en-US" sz="2400" dirty="0" smtClean="0"/>
                        <a:t>2</a:t>
                      </a:r>
                      <a:endParaRPr lang="en-US" sz="2400" dirty="0"/>
                    </a:p>
                  </a:txBody>
                  <a:tcPr/>
                </a:tc>
                <a:tc>
                  <a:txBody>
                    <a:bodyPr/>
                    <a:lstStyle/>
                    <a:p>
                      <a:pPr algn="ctr"/>
                      <a:r>
                        <a:rPr lang="en-US" altLang="zh-CN" sz="2400" dirty="0" smtClean="0">
                          <a:solidFill>
                            <a:srgbClr val="FF0000"/>
                          </a:solidFill>
                        </a:rPr>
                        <a:t>3</a:t>
                      </a:r>
                      <a:endParaRPr lang="en-US" sz="2400" dirty="0">
                        <a:solidFill>
                          <a:srgbClr val="FF0000"/>
                        </a:solidFill>
                      </a:endParaRPr>
                    </a:p>
                  </a:txBody>
                  <a:tcPr/>
                </a:tc>
                <a:tc>
                  <a:txBody>
                    <a:bodyPr/>
                    <a:lstStyle/>
                    <a:p>
                      <a:pPr algn="ctr"/>
                      <a:r>
                        <a:rPr lang="en-US" altLang="zh-CN" sz="2400" dirty="0" smtClean="0"/>
                        <a:t>3</a:t>
                      </a:r>
                      <a:endParaRPr lang="en-US" sz="2400" dirty="0"/>
                    </a:p>
                  </a:txBody>
                  <a:tcPr/>
                </a:tc>
                <a:tc>
                  <a:txBody>
                    <a:bodyPr/>
                    <a:lstStyle/>
                    <a:p>
                      <a:pPr algn="ctr"/>
                      <a:r>
                        <a:rPr lang="en-US" altLang="zh-CN" sz="2400" dirty="0" smtClean="0">
                          <a:solidFill>
                            <a:schemeClr val="bg1">
                              <a:lumMod val="50000"/>
                            </a:schemeClr>
                          </a:solidFill>
                        </a:rPr>
                        <a:t>3</a:t>
                      </a:r>
                      <a:endParaRPr lang="en-US" sz="2400" dirty="0">
                        <a:solidFill>
                          <a:schemeClr val="bg1">
                            <a:lumMod val="50000"/>
                          </a:schemeClr>
                        </a:solidFill>
                      </a:endParaRPr>
                    </a:p>
                  </a:txBody>
                  <a:tcPr/>
                </a:tc>
                <a:tc vMerge="1">
                  <a:txBody>
                    <a:bodyPr/>
                    <a:lstStyle/>
                    <a:p>
                      <a:pPr algn="ctr"/>
                      <a:endParaRPr lang="en-US" sz="2400" dirty="0">
                        <a:solidFill>
                          <a:srgbClr val="FF0000"/>
                        </a:solidFill>
                      </a:endParaRPr>
                    </a:p>
                  </a:txBody>
                  <a:tcPr/>
                </a:tc>
              </a:tr>
              <a:tr h="457200">
                <a:tc>
                  <a:txBody>
                    <a:bodyPr/>
                    <a:lstStyle/>
                    <a:p>
                      <a:pPr algn="ctr"/>
                      <a:r>
                        <a:rPr lang="en-US" sz="2400" b="1" dirty="0" smtClean="0">
                          <a:solidFill>
                            <a:schemeClr val="bg1"/>
                          </a:solidFill>
                        </a:rPr>
                        <a:t>V</a:t>
                      </a:r>
                      <a:endParaRPr lang="en-US" sz="2400" b="1" dirty="0">
                        <a:solidFill>
                          <a:schemeClr val="bg1"/>
                        </a:solidFill>
                      </a:endParaRPr>
                    </a:p>
                  </a:txBody>
                  <a:tcPr>
                    <a:solidFill>
                      <a:schemeClr val="accent2">
                        <a:lumMod val="75000"/>
                      </a:schemeClr>
                    </a:solidFill>
                  </a:tcPr>
                </a:tc>
                <a:tc>
                  <a:txBody>
                    <a:bodyPr/>
                    <a:lstStyle/>
                    <a:p>
                      <a:pPr algn="ctr"/>
                      <a:r>
                        <a:rPr lang="en-US" sz="2400" dirty="0" smtClean="0">
                          <a:solidFill>
                            <a:srgbClr val="0070C0"/>
                          </a:solidFill>
                        </a:rPr>
                        <a:t>12</a:t>
                      </a:r>
                      <a:endParaRPr lang="en-US" sz="2400" dirty="0">
                        <a:solidFill>
                          <a:srgbClr val="0070C0"/>
                        </a:solidFill>
                      </a:endParaRPr>
                    </a:p>
                  </a:txBody>
                  <a:tcPr>
                    <a:solidFill>
                      <a:schemeClr val="accent2">
                        <a:lumMod val="75000"/>
                      </a:schemeClr>
                    </a:solidFill>
                  </a:tcPr>
                </a:tc>
                <a:tc>
                  <a:txBody>
                    <a:bodyPr/>
                    <a:lstStyle/>
                    <a:p>
                      <a:pPr algn="ctr"/>
                      <a:r>
                        <a:rPr lang="en-US" sz="2400" dirty="0" smtClean="0">
                          <a:solidFill>
                            <a:srgbClr val="0070C0"/>
                          </a:solidFill>
                        </a:rPr>
                        <a:t>3</a:t>
                      </a:r>
                      <a:endParaRPr lang="en-US" sz="2400" dirty="0">
                        <a:solidFill>
                          <a:srgbClr val="0070C0"/>
                        </a:solidFill>
                      </a:endParaRPr>
                    </a:p>
                  </a:txBody>
                  <a:tcPr>
                    <a:solidFill>
                      <a:schemeClr val="accent2">
                        <a:lumMod val="75000"/>
                      </a:schemeClr>
                    </a:solidFill>
                  </a:tcPr>
                </a:tc>
                <a:tc>
                  <a:txBody>
                    <a:bodyPr/>
                    <a:lstStyle/>
                    <a:p>
                      <a:pPr algn="ctr"/>
                      <a:r>
                        <a:rPr lang="en-US" altLang="zh-CN" sz="2400" dirty="0" smtClean="0">
                          <a:solidFill>
                            <a:srgbClr val="0070C0"/>
                          </a:solidFill>
                        </a:rPr>
                        <a:t>2</a:t>
                      </a:r>
                      <a:endParaRPr lang="en-US" sz="2400" dirty="0">
                        <a:solidFill>
                          <a:srgbClr val="0070C0"/>
                        </a:solidFill>
                      </a:endParaRPr>
                    </a:p>
                  </a:txBody>
                  <a:tcPr>
                    <a:solidFill>
                      <a:schemeClr val="accent2">
                        <a:lumMod val="75000"/>
                      </a:schemeClr>
                    </a:solidFill>
                  </a:tcPr>
                </a:tc>
                <a:tc>
                  <a:txBody>
                    <a:bodyPr/>
                    <a:lstStyle/>
                    <a:p>
                      <a:pPr algn="ctr"/>
                      <a:r>
                        <a:rPr lang="en-US" sz="2400" dirty="0" smtClean="0">
                          <a:solidFill>
                            <a:srgbClr val="0070C0"/>
                          </a:solidFill>
                        </a:rPr>
                        <a:t>0</a:t>
                      </a:r>
                      <a:endParaRPr lang="en-US" sz="2400" dirty="0">
                        <a:solidFill>
                          <a:srgbClr val="0070C0"/>
                        </a:solidFill>
                      </a:endParaRPr>
                    </a:p>
                  </a:txBody>
                  <a:tcPr>
                    <a:solidFill>
                      <a:schemeClr val="accent2">
                        <a:lumMod val="75000"/>
                      </a:schemeClr>
                    </a:solidFill>
                  </a:tcPr>
                </a:tc>
                <a:tc>
                  <a:txBody>
                    <a:bodyPr/>
                    <a:lstStyle/>
                    <a:p>
                      <a:pPr algn="ctr"/>
                      <a:r>
                        <a:rPr lang="en-US" altLang="zh-CN" sz="2400" dirty="0" smtClean="0">
                          <a:solidFill>
                            <a:schemeClr val="bg1">
                              <a:lumMod val="50000"/>
                            </a:schemeClr>
                          </a:solidFill>
                        </a:rPr>
                        <a:t>4</a:t>
                      </a:r>
                      <a:endParaRPr lang="en-US" sz="2400" dirty="0">
                        <a:solidFill>
                          <a:schemeClr val="bg1">
                            <a:lumMod val="50000"/>
                          </a:schemeClr>
                        </a:solidFill>
                      </a:endParaRPr>
                    </a:p>
                  </a:txBody>
                  <a:tcPr>
                    <a:solidFill>
                      <a:schemeClr val="accent2">
                        <a:lumMod val="75000"/>
                      </a:schemeClr>
                    </a:solidFill>
                  </a:tcPr>
                </a:tc>
                <a:tc vMerge="1">
                  <a:txBody>
                    <a:bodyPr/>
                    <a:lstStyle/>
                    <a:p>
                      <a:pPr algn="ctr"/>
                      <a:endParaRPr lang="en-US" sz="2400" dirty="0">
                        <a:solidFill>
                          <a:srgbClr val="0070C0"/>
                        </a:solidFill>
                      </a:endParaRPr>
                    </a:p>
                  </a:txBody>
                  <a:tcPr>
                    <a:solidFill>
                      <a:schemeClr val="accent2">
                        <a:lumMod val="75000"/>
                      </a:schemeClr>
                    </a:solidFill>
                  </a:tcPr>
                </a:tc>
              </a:tr>
            </a:tbl>
          </a:graphicData>
        </a:graphic>
      </p:graphicFrame>
    </p:spTree>
    <p:extLst>
      <p:ext uri="{BB962C8B-B14F-4D97-AF65-F5344CB8AC3E}">
        <p14:creationId xmlns:p14="http://schemas.microsoft.com/office/powerpoint/2010/main" val="6130792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3.6.3</a:t>
            </a:r>
            <a:r>
              <a:rPr lang="zh-CN" altLang="en-US" dirty="0" smtClean="0"/>
              <a:t>：银行家算法</a:t>
            </a:r>
            <a:endParaRPr lang="en-US" dirty="0"/>
          </a:p>
        </p:txBody>
      </p:sp>
      <p:grpSp>
        <p:nvGrpSpPr>
          <p:cNvPr id="4" name="组合 10"/>
          <p:cNvGrpSpPr/>
          <p:nvPr/>
        </p:nvGrpSpPr>
        <p:grpSpPr>
          <a:xfrm>
            <a:off x="628650" y="1893889"/>
            <a:ext cx="3709670" cy="3060742"/>
            <a:chOff x="763403" y="3291839"/>
            <a:chExt cx="7921733" cy="3060742"/>
          </a:xfrm>
        </p:grpSpPr>
        <p:sp>
          <p:nvSpPr>
            <p:cNvPr id="5" name="Rectangle 6"/>
            <p:cNvSpPr/>
            <p:nvPr/>
          </p:nvSpPr>
          <p:spPr>
            <a:xfrm>
              <a:off x="763403" y="3696097"/>
              <a:ext cx="7886700" cy="2656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dirty="0" err="1" smtClean="0">
                  <a:solidFill>
                    <a:schemeClr val="tx1"/>
                  </a:solidFill>
                  <a:latin typeface="SimSun-ExtB" charset="0"/>
                  <a:ea typeface="SimSun-ExtB" charset="0"/>
                  <a:cs typeface="SimSun-ExtB" charset="0"/>
                </a:rPr>
                <a:t>int</a:t>
              </a:r>
              <a:r>
                <a:rPr lang="en-US" altLang="zh-CN" sz="2000" dirty="0" smtClean="0">
                  <a:solidFill>
                    <a:schemeClr val="tx1"/>
                  </a:solidFill>
                  <a:latin typeface="SimSun-ExtB" charset="0"/>
                  <a:ea typeface="SimSun-ExtB" charset="0"/>
                  <a:cs typeface="SimSun-ExtB" charset="0"/>
                </a:rPr>
                <a:t> resource[m];       //R</a:t>
              </a:r>
            </a:p>
            <a:p>
              <a:r>
                <a:rPr lang="en-US" altLang="zh-CN" sz="2000" dirty="0" err="1" smtClean="0">
                  <a:solidFill>
                    <a:srgbClr val="00B050"/>
                  </a:solidFill>
                  <a:latin typeface="SimSun-ExtB" charset="0"/>
                  <a:ea typeface="SimSun-ExtB" charset="0"/>
                  <a:cs typeface="SimSun-ExtB" charset="0"/>
                </a:rPr>
                <a:t>int</a:t>
              </a:r>
              <a:r>
                <a:rPr lang="en-US" altLang="zh-CN" sz="2000" dirty="0" smtClean="0">
                  <a:solidFill>
                    <a:srgbClr val="00B050"/>
                  </a:solidFill>
                  <a:latin typeface="SimSun-ExtB" charset="0"/>
                  <a:ea typeface="SimSun-ExtB" charset="0"/>
                  <a:cs typeface="SimSun-ExtB" charset="0"/>
                </a:rPr>
                <a:t> </a:t>
              </a:r>
              <a:r>
                <a:rPr lang="en-US" altLang="zh-CN" sz="2000" b="1" dirty="0" smtClean="0">
                  <a:solidFill>
                    <a:srgbClr val="00B050"/>
                  </a:solidFill>
                  <a:latin typeface="SimSun-ExtB" charset="0"/>
                  <a:ea typeface="SimSun-ExtB" charset="0"/>
                  <a:cs typeface="SimSun-ExtB" charset="0"/>
                </a:rPr>
                <a:t>request</a:t>
              </a:r>
              <a:r>
                <a:rPr lang="en-US" altLang="zh-CN" sz="2000" dirty="0" smtClean="0">
                  <a:solidFill>
                    <a:srgbClr val="00B050"/>
                  </a:solidFill>
                  <a:latin typeface="SimSun-ExtB" charset="0"/>
                  <a:ea typeface="SimSun-ExtB" charset="0"/>
                  <a:cs typeface="SimSun-ExtB" charset="0"/>
                </a:rPr>
                <a:t>[m];</a:t>
              </a:r>
              <a:r>
                <a:rPr lang="zh-CN" altLang="en-US" sz="2000" dirty="0" smtClean="0">
                  <a:solidFill>
                    <a:srgbClr val="00B050"/>
                  </a:solidFill>
                  <a:latin typeface="SimSun-ExtB" charset="0"/>
                  <a:ea typeface="SimSun-ExtB" charset="0"/>
                  <a:cs typeface="SimSun-ExtB" charset="0"/>
                </a:rPr>
                <a:t>	 </a:t>
              </a:r>
              <a:endParaRPr lang="en-US" altLang="zh-CN" sz="2000" dirty="0" smtClean="0">
                <a:solidFill>
                  <a:srgbClr val="00B050"/>
                </a:solidFill>
                <a:latin typeface="SimSun-ExtB" charset="0"/>
                <a:ea typeface="SimSun-ExtB" charset="0"/>
                <a:cs typeface="SimSun-ExtB" charset="0"/>
              </a:endParaRPr>
            </a:p>
            <a:p>
              <a:r>
                <a:rPr lang="en-US" altLang="zh-CN" sz="2000" dirty="0" err="1" smtClean="0">
                  <a:solidFill>
                    <a:schemeClr val="tx1"/>
                  </a:solidFill>
                  <a:latin typeface="SimSun-ExtB" charset="0"/>
                  <a:ea typeface="SimSun-ExtB" charset="0"/>
                  <a:cs typeface="SimSun-ExtB" charset="0"/>
                </a:rPr>
                <a:t>int</a:t>
              </a:r>
              <a:r>
                <a:rPr lang="en-US" altLang="zh-CN" sz="2000" dirty="0" smtClean="0">
                  <a:solidFill>
                    <a:schemeClr val="tx1"/>
                  </a:solidFill>
                  <a:latin typeface="SimSun-ExtB" charset="0"/>
                  <a:ea typeface="SimSun-ExtB" charset="0"/>
                  <a:cs typeface="SimSun-ExtB" charset="0"/>
                </a:rPr>
                <a:t> available[m];      //V</a:t>
              </a:r>
            </a:p>
            <a:p>
              <a:r>
                <a:rPr lang="en-US" altLang="zh-CN" sz="2000" dirty="0" err="1" smtClean="0">
                  <a:solidFill>
                    <a:schemeClr val="tx1"/>
                  </a:solidFill>
                  <a:latin typeface="SimSun-ExtB" charset="0"/>
                  <a:ea typeface="SimSun-ExtB" charset="0"/>
                  <a:cs typeface="SimSun-ExtB" charset="0"/>
                </a:rPr>
                <a:t>int</a:t>
              </a:r>
              <a:r>
                <a:rPr lang="en-US" altLang="zh-CN" sz="2000" dirty="0" smtClean="0">
                  <a:solidFill>
                    <a:schemeClr val="tx1"/>
                  </a:solidFill>
                  <a:latin typeface="SimSun-ExtB" charset="0"/>
                  <a:ea typeface="SimSun-ExtB" charset="0"/>
                  <a:cs typeface="SimSun-ExtB" charset="0"/>
                </a:rPr>
                <a:t> claim[n][m];       //C</a:t>
              </a:r>
            </a:p>
            <a:p>
              <a:r>
                <a:rPr lang="en-US" altLang="zh-CN" sz="2000" dirty="0" err="1" smtClean="0">
                  <a:solidFill>
                    <a:schemeClr val="tx1"/>
                  </a:solidFill>
                  <a:latin typeface="SimSun-ExtB" charset="0"/>
                  <a:ea typeface="SimSun-ExtB" charset="0"/>
                  <a:cs typeface="SimSun-ExtB" charset="0"/>
                </a:rPr>
                <a:t>int</a:t>
              </a:r>
              <a:r>
                <a:rPr lang="en-US" altLang="zh-CN" sz="2000" dirty="0" smtClean="0">
                  <a:solidFill>
                    <a:schemeClr val="tx1"/>
                  </a:solidFill>
                  <a:latin typeface="SimSun-ExtB" charset="0"/>
                  <a:ea typeface="SimSun-ExtB" charset="0"/>
                  <a:cs typeface="SimSun-ExtB" charset="0"/>
                </a:rPr>
                <a:t> allocation[n][m];  //A</a:t>
              </a:r>
            </a:p>
          </p:txBody>
        </p:sp>
        <p:cxnSp>
          <p:nvCxnSpPr>
            <p:cNvPr id="6" name="Straight Connector 7"/>
            <p:cNvCxnSpPr/>
            <p:nvPr/>
          </p:nvCxnSpPr>
          <p:spPr>
            <a:xfrm>
              <a:off x="763403" y="3700153"/>
              <a:ext cx="785166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8"/>
            <p:cNvCxnSpPr/>
            <p:nvPr/>
          </p:nvCxnSpPr>
          <p:spPr>
            <a:xfrm>
              <a:off x="763403" y="5383307"/>
              <a:ext cx="785166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6"/>
            <p:cNvSpPr/>
            <p:nvPr/>
          </p:nvSpPr>
          <p:spPr>
            <a:xfrm>
              <a:off x="798436" y="3291839"/>
              <a:ext cx="7886700" cy="402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b="1" dirty="0" err="1" smtClean="0">
                  <a:solidFill>
                    <a:schemeClr val="tx1"/>
                  </a:solidFill>
                  <a:latin typeface="SimSun-ExtB" charset="0"/>
                  <a:ea typeface="SimSun-ExtB" charset="0"/>
                  <a:cs typeface="SimSun-ExtB" charset="0"/>
                </a:rPr>
                <a:t>typedef</a:t>
              </a:r>
              <a:r>
                <a:rPr lang="zh-CN" altLang="en-US" sz="2000" b="1" dirty="0" smtClean="0">
                  <a:solidFill>
                    <a:schemeClr val="tx1"/>
                  </a:solidFill>
                  <a:latin typeface="SimSun-ExtB" charset="0"/>
                  <a:ea typeface="SimSun-ExtB" charset="0"/>
                  <a:cs typeface="SimSun-ExtB" charset="0"/>
                </a:rPr>
                <a:t> </a:t>
              </a:r>
              <a:r>
                <a:rPr lang="en-US" altLang="zh-CN" sz="2000" b="1" dirty="0" err="1" smtClean="0">
                  <a:solidFill>
                    <a:schemeClr val="tx1"/>
                  </a:solidFill>
                  <a:latin typeface="SimSun-ExtB" charset="0"/>
                  <a:ea typeface="SimSun-ExtB" charset="0"/>
                  <a:cs typeface="SimSun-ExtB" charset="0"/>
                </a:rPr>
                <a:t>struct</a:t>
              </a:r>
              <a:r>
                <a:rPr lang="zh-CN" altLang="en-US" sz="2000" b="1" dirty="0" smtClean="0">
                  <a:solidFill>
                    <a:schemeClr val="tx1"/>
                  </a:solidFill>
                  <a:latin typeface="SimSun-ExtB" charset="0"/>
                  <a:ea typeface="SimSun-ExtB" charset="0"/>
                  <a:cs typeface="SimSun-ExtB" charset="0"/>
                </a:rPr>
                <a:t> </a:t>
              </a:r>
              <a:r>
                <a:rPr lang="en-US" altLang="zh-CN" sz="2000" b="1" dirty="0" smtClean="0">
                  <a:solidFill>
                    <a:srgbClr val="0070C0"/>
                  </a:solidFill>
                  <a:latin typeface="SimSun-ExtB" charset="0"/>
                  <a:ea typeface="SimSun-ExtB" charset="0"/>
                  <a:cs typeface="SimSun-ExtB" charset="0"/>
                </a:rPr>
                <a:t>state</a:t>
              </a:r>
            </a:p>
          </p:txBody>
        </p:sp>
      </p:grpSp>
      <mc:AlternateContent xmlns:mc="http://schemas.openxmlformats.org/markup-compatibility/2006" xmlns:a14="http://schemas.microsoft.com/office/drawing/2010/main">
        <mc:Choice Requires="a14">
          <p:sp>
            <p:nvSpPr>
              <p:cNvPr id="10" name="TextBox 9"/>
              <p:cNvSpPr txBox="1"/>
              <p:nvPr/>
            </p:nvSpPr>
            <p:spPr>
              <a:xfrm>
                <a:off x="4663440" y="2095003"/>
                <a:ext cx="1615635" cy="7561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𝑅</m:t>
                      </m:r>
                      <m:r>
                        <a:rPr lang="en-US" b="0" i="1" smtClean="0">
                          <a:latin typeface="Cambria Math" charset="0"/>
                        </a:rPr>
                        <m:t>=</m:t>
                      </m:r>
                      <m:r>
                        <a:rPr lang="en-US" b="0" i="1" smtClean="0">
                          <a:latin typeface="Cambria Math" charset="0"/>
                        </a:rPr>
                        <m:t>𝑉</m:t>
                      </m:r>
                      <m:r>
                        <a:rPr lang="en-US" b="0" i="1" smtClean="0">
                          <a:latin typeface="Cambria Math" charset="0"/>
                        </a:rPr>
                        <m:t>+ </m:t>
                      </m:r>
                      <m:nary>
                        <m:naryPr>
                          <m:chr m:val="∑"/>
                          <m:ctrlPr>
                            <a:rPr lang="en-US" b="0" i="1" smtClean="0">
                              <a:latin typeface="Cambria Math"/>
                            </a:rPr>
                          </m:ctrlPr>
                        </m:naryPr>
                        <m:sub>
                          <m:r>
                            <m:rPr>
                              <m:brk m:alnAt="23"/>
                            </m:rPr>
                            <a:rPr lang="en-US" b="0" i="1" smtClean="0">
                              <a:latin typeface="Cambria Math" charset="0"/>
                            </a:rPr>
                            <m:t>𝑘</m:t>
                          </m:r>
                          <m:r>
                            <a:rPr lang="en-US" b="0" i="1" smtClean="0">
                              <a:latin typeface="Cambria Math" charset="0"/>
                            </a:rPr>
                            <m:t>=1</m:t>
                          </m:r>
                        </m:sub>
                        <m:sup>
                          <m:r>
                            <a:rPr lang="en-US" b="0" i="1" smtClean="0">
                              <a:latin typeface="Cambria Math" charset="0"/>
                            </a:rPr>
                            <m:t>𝑛</m:t>
                          </m:r>
                        </m:sup>
                        <m:e>
                          <m:sSub>
                            <m:sSubPr>
                              <m:ctrlPr>
                                <a:rPr lang="en-US" b="0" i="1" smtClean="0">
                                  <a:latin typeface="Cambria Math"/>
                                </a:rPr>
                              </m:ctrlPr>
                            </m:sSubPr>
                            <m:e>
                              <m:r>
                                <a:rPr lang="en-US" b="0" i="1" smtClean="0">
                                  <a:latin typeface="Cambria Math" charset="0"/>
                                </a:rPr>
                                <m:t>𝐴</m:t>
                              </m:r>
                            </m:e>
                            <m:sub>
                              <m:r>
                                <a:rPr lang="en-US" b="0" i="1" smtClean="0">
                                  <a:latin typeface="Cambria Math" charset="0"/>
                                </a:rPr>
                                <m:t>𝑘</m:t>
                              </m:r>
                            </m:sub>
                          </m:sSub>
                        </m:e>
                      </m:nary>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663440" y="2095003"/>
                <a:ext cx="1615635" cy="756169"/>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648297" y="3116986"/>
                <a:ext cx="20782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charset="0"/>
                            </a:rPr>
                            <m:t>𝐶</m:t>
                          </m:r>
                        </m:e>
                        <m:sub>
                          <m:r>
                            <a:rPr lang="en-US" b="0" i="1" smtClean="0">
                              <a:latin typeface="Cambria Math" charset="0"/>
                            </a:rPr>
                            <m:t>𝑘</m:t>
                          </m:r>
                        </m:sub>
                      </m:sSub>
                      <m:r>
                        <a:rPr lang="en-US"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𝑅</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𝑘</m:t>
                      </m:r>
                      <m:r>
                        <a:rPr lang="en-US" b="0" i="1" smtClean="0">
                          <a:latin typeface="Cambria Math" charset="0"/>
                          <a:ea typeface="Cambria Math" charset="0"/>
                          <a:cs typeface="Cambria Math" charset="0"/>
                        </a:rPr>
                        <m:t>=1, …, </m:t>
                      </m:r>
                      <m:r>
                        <a:rPr lang="en-US" b="0" i="1" smtClean="0">
                          <a:latin typeface="Cambria Math" charset="0"/>
                          <a:ea typeface="Cambria Math" charset="0"/>
                          <a:cs typeface="Cambria Math" charset="0"/>
                        </a:rPr>
                        <m:t>𝑛</m:t>
                      </m:r>
                      <m:r>
                        <a:rPr lang="en-US" b="0" i="1" smtClean="0">
                          <a:latin typeface="Cambria Math" charset="0"/>
                          <a:ea typeface="Cambria Math" charset="0"/>
                          <a:cs typeface="Cambria Math" charset="0"/>
                        </a:rPr>
                        <m:t>)</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648297" y="3116986"/>
                <a:ext cx="2078261" cy="276999"/>
              </a:xfrm>
              <a:prstGeom prst="rect">
                <a:avLst/>
              </a:prstGeom>
              <a:blipFill rotWithShape="0">
                <a:blip r:embed="rId4"/>
                <a:stretch>
                  <a:fillRect l="-2353" t="-143478" r="-3824" b="-17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648296" y="3626389"/>
                <a:ext cx="21870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charset="0"/>
                            </a:rPr>
                            <m:t>𝐴</m:t>
                          </m:r>
                        </m:e>
                        <m:sub>
                          <m:r>
                            <a:rPr lang="en-US" b="0" i="1" smtClean="0">
                              <a:latin typeface="Cambria Math" charset="0"/>
                            </a:rPr>
                            <m:t>𝑘</m:t>
                          </m:r>
                        </m:sub>
                      </m:sSub>
                      <m:r>
                        <a:rPr lang="en-US" i="1" smtClean="0">
                          <a:latin typeface="Cambria Math" charset="0"/>
                          <a:ea typeface="Cambria Math" charset="0"/>
                          <a:cs typeface="Cambria Math" charset="0"/>
                        </a:rPr>
                        <m:t>≤</m:t>
                      </m:r>
                      <m:sSub>
                        <m:sSubPr>
                          <m:ctrlPr>
                            <a:rPr lang="en-US" i="1" smtClean="0">
                              <a:latin typeface="Cambria Math"/>
                              <a:ea typeface="Cambria Math" charset="0"/>
                              <a:cs typeface="Cambria Math" charset="0"/>
                            </a:rPr>
                          </m:ctrlPr>
                        </m:sSubPr>
                        <m:e>
                          <m:r>
                            <a:rPr lang="en-US" b="0" i="1" smtClean="0">
                              <a:latin typeface="Cambria Math" charset="0"/>
                              <a:ea typeface="Cambria Math" charset="0"/>
                              <a:cs typeface="Cambria Math" charset="0"/>
                            </a:rPr>
                            <m:t>𝐶</m:t>
                          </m:r>
                        </m:e>
                        <m:sub>
                          <m:r>
                            <a:rPr lang="en-US" b="0" i="1" smtClean="0">
                              <a:latin typeface="Cambria Math" charset="0"/>
                              <a:ea typeface="Cambria Math" charset="0"/>
                              <a:cs typeface="Cambria Math" charset="0"/>
                            </a:rPr>
                            <m:t>𝑘</m:t>
                          </m:r>
                        </m:sub>
                      </m:sSub>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𝑘</m:t>
                      </m:r>
                      <m:r>
                        <a:rPr lang="en-US" b="0" i="1" smtClean="0">
                          <a:latin typeface="Cambria Math" charset="0"/>
                          <a:ea typeface="Cambria Math" charset="0"/>
                          <a:cs typeface="Cambria Math" charset="0"/>
                        </a:rPr>
                        <m:t>=1, …, </m:t>
                      </m:r>
                      <m:r>
                        <a:rPr lang="en-US" b="0" i="1" smtClean="0">
                          <a:latin typeface="Cambria Math" charset="0"/>
                          <a:ea typeface="Cambria Math" charset="0"/>
                          <a:cs typeface="Cambria Math" charset="0"/>
                        </a:rPr>
                        <m:t>𝑛</m:t>
                      </m:r>
                      <m:r>
                        <a:rPr lang="en-US" b="0" i="1" smtClean="0">
                          <a:latin typeface="Cambria Math" charset="0"/>
                          <a:ea typeface="Cambria Math" charset="0"/>
                          <a:cs typeface="Cambria Math" charset="0"/>
                        </a:rPr>
                        <m:t>)</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648296" y="3626389"/>
                <a:ext cx="2187009" cy="276999"/>
              </a:xfrm>
              <a:prstGeom prst="rect">
                <a:avLst/>
              </a:prstGeom>
              <a:blipFill rotWithShape="0">
                <a:blip r:embed="rId5"/>
                <a:stretch>
                  <a:fillRect l="-2235" t="-146667" r="-3631" b="-18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28650" y="4326180"/>
                <a:ext cx="6798271" cy="396006"/>
              </a:xfrm>
              <a:prstGeom prst="rect">
                <a:avLst/>
              </a:prstGeom>
              <a:noFill/>
            </p:spPr>
            <p:txBody>
              <a:bodyPr wrap="none" rtlCol="0">
                <a:spAutoFit/>
              </a:bodyPr>
              <a:lstStyle/>
              <a:p>
                <a:r>
                  <a:rPr lang="zh-CN" altLang="en-US" dirty="0" smtClean="0"/>
                  <a:t>若要启动一个新进程，</a:t>
                </a:r>
                <a:r>
                  <a:rPr lang="zh-CN" altLang="en-US" dirty="0" smtClean="0">
                    <a:solidFill>
                      <a:srgbClr val="FF0000"/>
                    </a:solidFill>
                  </a:rPr>
                  <a:t>在最坏情况下，</a:t>
                </a:r>
                <a:r>
                  <a:rPr lang="zh-CN" altLang="en-US" dirty="0" smtClean="0"/>
                  <a:t>则其需求</a:t>
                </a:r>
                <a14:m>
                  <m:oMath xmlns:m="http://schemas.openxmlformats.org/officeDocument/2006/math">
                    <m:sSub>
                      <m:sSubPr>
                        <m:ctrlPr>
                          <a:rPr lang="en-US" altLang="zh-CN" i="1" smtClean="0">
                            <a:latin typeface="Cambria Math"/>
                          </a:rPr>
                        </m:ctrlPr>
                      </m:sSubPr>
                      <m:e>
                        <m:r>
                          <m:rPr>
                            <m:sty m:val="p"/>
                          </m:rPr>
                          <a:rPr lang="en-US" altLang="zh-CN" i="1" smtClean="0">
                            <a:latin typeface="Cambria Math" charset="0"/>
                          </a:rPr>
                          <m:t>C</m:t>
                        </m:r>
                      </m:e>
                      <m:sub>
                        <m:r>
                          <a:rPr lang="en-US" altLang="zh-CN" b="0" i="1" smtClean="0">
                            <a:latin typeface="Cambria Math" charset="0"/>
                          </a:rPr>
                          <m:t>(</m:t>
                        </m:r>
                        <m:r>
                          <a:rPr lang="en-US" altLang="zh-CN" b="0" i="1" smtClean="0">
                            <a:latin typeface="Cambria Math" charset="0"/>
                          </a:rPr>
                          <m:t>𝑛</m:t>
                        </m:r>
                        <m:r>
                          <a:rPr lang="en-US" altLang="zh-CN" b="0" i="1" smtClean="0">
                            <a:latin typeface="Cambria Math" charset="0"/>
                          </a:rPr>
                          <m:t>+1)</m:t>
                        </m:r>
                      </m:sub>
                    </m:sSub>
                  </m:oMath>
                </a14:m>
                <a:r>
                  <a:rPr lang="zh-CN" altLang="en-US" dirty="0" smtClean="0"/>
                  <a:t>应该满足：</a:t>
                </a:r>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28650" y="4326180"/>
                <a:ext cx="6798271" cy="396006"/>
              </a:xfrm>
              <a:prstGeom prst="rect">
                <a:avLst/>
              </a:prstGeom>
              <a:blipFill rotWithShape="0">
                <a:blip r:embed="rId6"/>
                <a:stretch>
                  <a:fillRect l="-717" t="-7692" r="-90" b="-18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928145" y="4830372"/>
                <a:ext cx="2049792" cy="7561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charset="0"/>
                        </a:rPr>
                        <m:t>R</m:t>
                      </m:r>
                      <m:r>
                        <a:rPr lang="en-US" i="1" smtClean="0">
                          <a:latin typeface="Cambria Math" charset="0"/>
                          <a:ea typeface="Cambria Math" charset="0"/>
                          <a:cs typeface="Cambria Math" charset="0"/>
                        </a:rPr>
                        <m:t>≥</m:t>
                      </m:r>
                      <m:sSub>
                        <m:sSubPr>
                          <m:ctrlPr>
                            <a:rPr lang="en-US" i="1" smtClean="0">
                              <a:latin typeface="Cambria Math"/>
                              <a:ea typeface="Cambria Math" charset="0"/>
                              <a:cs typeface="Cambria Math" charset="0"/>
                            </a:rPr>
                          </m:ctrlPr>
                        </m:sSubPr>
                        <m:e>
                          <m:r>
                            <a:rPr lang="en-US" b="0" i="1" smtClean="0">
                              <a:latin typeface="Cambria Math" charset="0"/>
                              <a:ea typeface="Cambria Math" charset="0"/>
                              <a:cs typeface="Cambria Math" charset="0"/>
                            </a:rPr>
                            <m:t>𝐶</m:t>
                          </m:r>
                        </m:e>
                        <m:sub>
                          <m:d>
                            <m:dPr>
                              <m:ctrlPr>
                                <a:rPr lang="en-US" b="0" i="1" smtClean="0">
                                  <a:latin typeface="Cambria Math"/>
                                  <a:ea typeface="Cambria Math" charset="0"/>
                                  <a:cs typeface="Cambria Math" charset="0"/>
                                </a:rPr>
                              </m:ctrlPr>
                            </m:dPr>
                            <m:e>
                              <m:r>
                                <a:rPr lang="en-US" b="0" i="1" smtClean="0">
                                  <a:latin typeface="Cambria Math" charset="0"/>
                                  <a:ea typeface="Cambria Math" charset="0"/>
                                  <a:cs typeface="Cambria Math" charset="0"/>
                                </a:rPr>
                                <m:t>𝑛</m:t>
                              </m:r>
                              <m:r>
                                <a:rPr lang="en-US" b="0" i="1" smtClean="0">
                                  <a:latin typeface="Cambria Math" charset="0"/>
                                  <a:ea typeface="Cambria Math" charset="0"/>
                                  <a:cs typeface="Cambria Math" charset="0"/>
                                </a:rPr>
                                <m:t>+1</m:t>
                              </m:r>
                            </m:e>
                          </m:d>
                        </m:sub>
                      </m:sSub>
                      <m:r>
                        <a:rPr lang="en-US" b="0" i="1" smtClean="0">
                          <a:latin typeface="Cambria Math" charset="0"/>
                          <a:ea typeface="Cambria Math" charset="0"/>
                          <a:cs typeface="Cambria Math" charset="0"/>
                        </a:rPr>
                        <m:t>+ </m:t>
                      </m:r>
                      <m:nary>
                        <m:naryPr>
                          <m:chr m:val="∑"/>
                          <m:ctrlPr>
                            <a:rPr lang="en-US" b="0" i="1" smtClean="0">
                              <a:latin typeface="Cambria Math"/>
                              <a:ea typeface="Cambria Math" charset="0"/>
                              <a:cs typeface="Cambria Math" charset="0"/>
                            </a:rPr>
                          </m:ctrlPr>
                        </m:naryPr>
                        <m:sub>
                          <m:r>
                            <m:rPr>
                              <m:brk m:alnAt="23"/>
                            </m:rPr>
                            <a:rPr lang="en-US" b="0" i="1" smtClean="0">
                              <a:latin typeface="Cambria Math" charset="0"/>
                              <a:ea typeface="Cambria Math" charset="0"/>
                              <a:cs typeface="Cambria Math" charset="0"/>
                            </a:rPr>
                            <m:t>𝑘</m:t>
                          </m:r>
                          <m:r>
                            <a:rPr lang="en-US" b="0" i="1" smtClean="0">
                              <a:latin typeface="Cambria Math" charset="0"/>
                              <a:ea typeface="Cambria Math" charset="0"/>
                              <a:cs typeface="Cambria Math" charset="0"/>
                            </a:rPr>
                            <m:t>=1</m:t>
                          </m:r>
                        </m:sub>
                        <m:sup>
                          <m:r>
                            <a:rPr lang="en-US" b="0" i="1" smtClean="0">
                              <a:latin typeface="Cambria Math" charset="0"/>
                              <a:ea typeface="Cambria Math" charset="0"/>
                              <a:cs typeface="Cambria Math" charset="0"/>
                            </a:rPr>
                            <m:t>𝑛</m:t>
                          </m:r>
                        </m:sup>
                        <m:e>
                          <m:sSub>
                            <m:sSubPr>
                              <m:ctrlPr>
                                <a:rPr lang="en-US" b="0" i="1" smtClean="0">
                                  <a:latin typeface="Cambria Math"/>
                                  <a:ea typeface="Cambria Math" charset="0"/>
                                  <a:cs typeface="Cambria Math" charset="0"/>
                                </a:rPr>
                              </m:ctrlPr>
                            </m:sSubPr>
                            <m:e>
                              <m:r>
                                <a:rPr lang="en-US" b="0" i="1" smtClean="0">
                                  <a:latin typeface="Cambria Math" charset="0"/>
                                  <a:ea typeface="Cambria Math" charset="0"/>
                                  <a:cs typeface="Cambria Math" charset="0"/>
                                </a:rPr>
                                <m:t>𝐶</m:t>
                              </m:r>
                            </m:e>
                            <m:sub>
                              <m:r>
                                <a:rPr lang="en-US" b="0" i="1" smtClean="0">
                                  <a:latin typeface="Cambria Math" charset="0"/>
                                  <a:ea typeface="Cambria Math" charset="0"/>
                                  <a:cs typeface="Cambria Math" charset="0"/>
                                </a:rPr>
                                <m:t>𝑘</m:t>
                              </m:r>
                            </m:sub>
                          </m:sSub>
                        </m:e>
                      </m:nary>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2928145" y="4830372"/>
                <a:ext cx="2049792" cy="756169"/>
              </a:xfrm>
              <a:prstGeom prst="rect">
                <a:avLst/>
              </a:prstGeom>
              <a:blipFill rotWithShape="0">
                <a:blip r:embed="rId7"/>
                <a:stretch>
                  <a:fillRect b="-806"/>
                </a:stretch>
              </a:blipFill>
            </p:spPr>
            <p:txBody>
              <a:bodyPr/>
              <a:lstStyle/>
              <a:p>
                <a:r>
                  <a:rPr lang="en-US">
                    <a:noFill/>
                  </a:rPr>
                  <a:t> </a:t>
                </a:r>
              </a:p>
            </p:txBody>
          </p:sp>
        </mc:Fallback>
      </mc:AlternateContent>
      <p:sp>
        <p:nvSpPr>
          <p:cNvPr id="15" name="TextBox 14"/>
          <p:cNvSpPr txBox="1"/>
          <p:nvPr/>
        </p:nvSpPr>
        <p:spPr>
          <a:xfrm>
            <a:off x="5203189" y="5656777"/>
            <a:ext cx="3312161" cy="541174"/>
          </a:xfrm>
          <a:prstGeom prst="rect">
            <a:avLst/>
          </a:prstGeom>
        </p:spPr>
        <p:style>
          <a:lnRef idx="1">
            <a:schemeClr val="accent5"/>
          </a:lnRef>
          <a:fillRef idx="3">
            <a:schemeClr val="accent5"/>
          </a:fillRef>
          <a:effectRef idx="2">
            <a:schemeClr val="accent5"/>
          </a:effectRef>
          <a:fontRef idx="minor">
            <a:schemeClr val="lt1"/>
          </a:fontRef>
        </p:style>
        <p:txBody>
          <a:bodyPr wrap="square" numCol="1" rtlCol="0">
            <a:spAutoFit/>
          </a:bodyPr>
          <a:lstStyle/>
          <a:p>
            <a:pPr algn="ctr">
              <a:lnSpc>
                <a:spcPts val="3500"/>
              </a:lnSpc>
            </a:pPr>
            <a:r>
              <a:rPr lang="zh-CN" altLang="en-US" sz="3200" dirty="0" smtClean="0">
                <a:solidFill>
                  <a:srgbClr val="FF0000"/>
                </a:solidFill>
                <a:latin typeface="SimHei" charset="0"/>
                <a:ea typeface="SimHei" charset="0"/>
                <a:cs typeface="SimHei" charset="0"/>
              </a:rPr>
              <a:t>进程启动拒绝法</a:t>
            </a:r>
            <a:endParaRPr lang="zh-CN" altLang="en-US" sz="3200" dirty="0">
              <a:solidFill>
                <a:srgbClr val="FF0000"/>
              </a:solidFill>
              <a:latin typeface="SimHei" charset="0"/>
              <a:ea typeface="SimHei" charset="0"/>
              <a:cs typeface="SimHei" charset="0"/>
            </a:endParaRPr>
          </a:p>
        </p:txBody>
      </p:sp>
    </p:spTree>
    <p:extLst>
      <p:ext uri="{BB962C8B-B14F-4D97-AF65-F5344CB8AC3E}">
        <p14:creationId xmlns:p14="http://schemas.microsoft.com/office/powerpoint/2010/main" val="10669295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3.6.3</a:t>
            </a:r>
            <a:r>
              <a:rPr lang="zh-CN" altLang="en-US" dirty="0" smtClean="0"/>
              <a:t>：银行家算法</a:t>
            </a:r>
            <a:endParaRPr lang="en-US" dirty="0"/>
          </a:p>
        </p:txBody>
      </p:sp>
      <p:grpSp>
        <p:nvGrpSpPr>
          <p:cNvPr id="4" name="组合 10"/>
          <p:cNvGrpSpPr/>
          <p:nvPr/>
        </p:nvGrpSpPr>
        <p:grpSpPr>
          <a:xfrm>
            <a:off x="628650" y="1893889"/>
            <a:ext cx="3709670" cy="3060742"/>
            <a:chOff x="763403" y="3291839"/>
            <a:chExt cx="7921733" cy="3060742"/>
          </a:xfrm>
        </p:grpSpPr>
        <p:sp>
          <p:nvSpPr>
            <p:cNvPr id="5" name="Rectangle 6"/>
            <p:cNvSpPr/>
            <p:nvPr/>
          </p:nvSpPr>
          <p:spPr>
            <a:xfrm>
              <a:off x="763403" y="3696097"/>
              <a:ext cx="7886700" cy="2656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dirty="0" err="1" smtClean="0">
                  <a:solidFill>
                    <a:schemeClr val="tx1"/>
                  </a:solidFill>
                  <a:latin typeface="SimSun-ExtB" charset="0"/>
                  <a:ea typeface="SimSun-ExtB" charset="0"/>
                  <a:cs typeface="SimSun-ExtB" charset="0"/>
                </a:rPr>
                <a:t>int</a:t>
              </a:r>
              <a:r>
                <a:rPr lang="en-US" altLang="zh-CN" sz="2000" dirty="0" smtClean="0">
                  <a:solidFill>
                    <a:schemeClr val="tx1"/>
                  </a:solidFill>
                  <a:latin typeface="SimSun-ExtB" charset="0"/>
                  <a:ea typeface="SimSun-ExtB" charset="0"/>
                  <a:cs typeface="SimSun-ExtB" charset="0"/>
                </a:rPr>
                <a:t> resource[m];       //R</a:t>
              </a:r>
            </a:p>
            <a:p>
              <a:r>
                <a:rPr lang="en-US" altLang="zh-CN" sz="2000" dirty="0" err="1" smtClean="0">
                  <a:solidFill>
                    <a:srgbClr val="00B050"/>
                  </a:solidFill>
                  <a:latin typeface="SimSun-ExtB" charset="0"/>
                  <a:ea typeface="SimSun-ExtB" charset="0"/>
                  <a:cs typeface="SimSun-ExtB" charset="0"/>
                </a:rPr>
                <a:t>int</a:t>
              </a:r>
              <a:r>
                <a:rPr lang="en-US" altLang="zh-CN" sz="2000" dirty="0" smtClean="0">
                  <a:solidFill>
                    <a:srgbClr val="00B050"/>
                  </a:solidFill>
                  <a:latin typeface="SimSun-ExtB" charset="0"/>
                  <a:ea typeface="SimSun-ExtB" charset="0"/>
                  <a:cs typeface="SimSun-ExtB" charset="0"/>
                </a:rPr>
                <a:t> </a:t>
              </a:r>
              <a:r>
                <a:rPr lang="en-US" altLang="zh-CN" sz="2000" b="1" dirty="0" smtClean="0">
                  <a:solidFill>
                    <a:srgbClr val="00B050"/>
                  </a:solidFill>
                  <a:latin typeface="SimSun-ExtB" charset="0"/>
                  <a:ea typeface="SimSun-ExtB" charset="0"/>
                  <a:cs typeface="SimSun-ExtB" charset="0"/>
                </a:rPr>
                <a:t>request</a:t>
              </a:r>
              <a:r>
                <a:rPr lang="en-US" altLang="zh-CN" sz="2000" dirty="0" smtClean="0">
                  <a:solidFill>
                    <a:srgbClr val="00B050"/>
                  </a:solidFill>
                  <a:latin typeface="SimSun-ExtB" charset="0"/>
                  <a:ea typeface="SimSun-ExtB" charset="0"/>
                  <a:cs typeface="SimSun-ExtB" charset="0"/>
                </a:rPr>
                <a:t>[m];</a:t>
              </a:r>
              <a:r>
                <a:rPr lang="zh-CN" altLang="en-US" sz="2000" dirty="0" smtClean="0">
                  <a:solidFill>
                    <a:srgbClr val="00B050"/>
                  </a:solidFill>
                  <a:latin typeface="SimSun-ExtB" charset="0"/>
                  <a:ea typeface="SimSun-ExtB" charset="0"/>
                  <a:cs typeface="SimSun-ExtB" charset="0"/>
                </a:rPr>
                <a:t>	 </a:t>
              </a:r>
              <a:endParaRPr lang="en-US" altLang="zh-CN" sz="2000" dirty="0" smtClean="0">
                <a:solidFill>
                  <a:srgbClr val="00B050"/>
                </a:solidFill>
                <a:latin typeface="SimSun-ExtB" charset="0"/>
                <a:ea typeface="SimSun-ExtB" charset="0"/>
                <a:cs typeface="SimSun-ExtB" charset="0"/>
              </a:endParaRPr>
            </a:p>
            <a:p>
              <a:r>
                <a:rPr lang="en-US" altLang="zh-CN" sz="2000" dirty="0" err="1" smtClean="0">
                  <a:solidFill>
                    <a:schemeClr val="tx1"/>
                  </a:solidFill>
                  <a:latin typeface="SimSun-ExtB" charset="0"/>
                  <a:ea typeface="SimSun-ExtB" charset="0"/>
                  <a:cs typeface="SimSun-ExtB" charset="0"/>
                </a:rPr>
                <a:t>int</a:t>
              </a:r>
              <a:r>
                <a:rPr lang="en-US" altLang="zh-CN" sz="2000" dirty="0" smtClean="0">
                  <a:solidFill>
                    <a:schemeClr val="tx1"/>
                  </a:solidFill>
                  <a:latin typeface="SimSun-ExtB" charset="0"/>
                  <a:ea typeface="SimSun-ExtB" charset="0"/>
                  <a:cs typeface="SimSun-ExtB" charset="0"/>
                </a:rPr>
                <a:t> available[m];      //V</a:t>
              </a:r>
            </a:p>
            <a:p>
              <a:r>
                <a:rPr lang="en-US" altLang="zh-CN" sz="2000" dirty="0" err="1" smtClean="0">
                  <a:solidFill>
                    <a:schemeClr val="tx1"/>
                  </a:solidFill>
                  <a:latin typeface="SimSun-ExtB" charset="0"/>
                  <a:ea typeface="SimSun-ExtB" charset="0"/>
                  <a:cs typeface="SimSun-ExtB" charset="0"/>
                </a:rPr>
                <a:t>int</a:t>
              </a:r>
              <a:r>
                <a:rPr lang="en-US" altLang="zh-CN" sz="2000" dirty="0" smtClean="0">
                  <a:solidFill>
                    <a:schemeClr val="tx1"/>
                  </a:solidFill>
                  <a:latin typeface="SimSun-ExtB" charset="0"/>
                  <a:ea typeface="SimSun-ExtB" charset="0"/>
                  <a:cs typeface="SimSun-ExtB" charset="0"/>
                </a:rPr>
                <a:t> claim[n][m];       //C</a:t>
              </a:r>
            </a:p>
            <a:p>
              <a:r>
                <a:rPr lang="en-US" altLang="zh-CN" sz="2000" dirty="0" err="1" smtClean="0">
                  <a:solidFill>
                    <a:schemeClr val="tx1"/>
                  </a:solidFill>
                  <a:latin typeface="SimSun-ExtB" charset="0"/>
                  <a:ea typeface="SimSun-ExtB" charset="0"/>
                  <a:cs typeface="SimSun-ExtB" charset="0"/>
                </a:rPr>
                <a:t>int</a:t>
              </a:r>
              <a:r>
                <a:rPr lang="en-US" altLang="zh-CN" sz="2000" dirty="0" smtClean="0">
                  <a:solidFill>
                    <a:schemeClr val="tx1"/>
                  </a:solidFill>
                  <a:latin typeface="SimSun-ExtB" charset="0"/>
                  <a:ea typeface="SimSun-ExtB" charset="0"/>
                  <a:cs typeface="SimSun-ExtB" charset="0"/>
                </a:rPr>
                <a:t> allocation[n][m];  //A</a:t>
              </a:r>
            </a:p>
          </p:txBody>
        </p:sp>
        <p:cxnSp>
          <p:nvCxnSpPr>
            <p:cNvPr id="6" name="Straight Connector 7"/>
            <p:cNvCxnSpPr/>
            <p:nvPr/>
          </p:nvCxnSpPr>
          <p:spPr>
            <a:xfrm>
              <a:off x="763403" y="3700153"/>
              <a:ext cx="785166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8"/>
            <p:cNvCxnSpPr/>
            <p:nvPr/>
          </p:nvCxnSpPr>
          <p:spPr>
            <a:xfrm>
              <a:off x="763403" y="5383307"/>
              <a:ext cx="785166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6"/>
            <p:cNvSpPr/>
            <p:nvPr/>
          </p:nvSpPr>
          <p:spPr>
            <a:xfrm>
              <a:off x="798436" y="3291839"/>
              <a:ext cx="7886700" cy="402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b="1" dirty="0" err="1" smtClean="0">
                  <a:solidFill>
                    <a:schemeClr val="tx1"/>
                  </a:solidFill>
                  <a:latin typeface="SimSun-ExtB" charset="0"/>
                  <a:ea typeface="SimSun-ExtB" charset="0"/>
                  <a:cs typeface="SimSun-ExtB" charset="0"/>
                </a:rPr>
                <a:t>typedef</a:t>
              </a:r>
              <a:r>
                <a:rPr lang="zh-CN" altLang="en-US" sz="2000" b="1" dirty="0" smtClean="0">
                  <a:solidFill>
                    <a:schemeClr val="tx1"/>
                  </a:solidFill>
                  <a:latin typeface="SimSun-ExtB" charset="0"/>
                  <a:ea typeface="SimSun-ExtB" charset="0"/>
                  <a:cs typeface="SimSun-ExtB" charset="0"/>
                </a:rPr>
                <a:t> </a:t>
              </a:r>
              <a:r>
                <a:rPr lang="en-US" altLang="zh-CN" sz="2000" b="1" dirty="0" err="1" smtClean="0">
                  <a:solidFill>
                    <a:schemeClr val="tx1"/>
                  </a:solidFill>
                  <a:latin typeface="SimSun-ExtB" charset="0"/>
                  <a:ea typeface="SimSun-ExtB" charset="0"/>
                  <a:cs typeface="SimSun-ExtB" charset="0"/>
                </a:rPr>
                <a:t>struct</a:t>
              </a:r>
              <a:r>
                <a:rPr lang="zh-CN" altLang="en-US" sz="2000" b="1" dirty="0" smtClean="0">
                  <a:solidFill>
                    <a:schemeClr val="tx1"/>
                  </a:solidFill>
                  <a:latin typeface="SimSun-ExtB" charset="0"/>
                  <a:ea typeface="SimSun-ExtB" charset="0"/>
                  <a:cs typeface="SimSun-ExtB" charset="0"/>
                </a:rPr>
                <a:t> </a:t>
              </a:r>
              <a:r>
                <a:rPr lang="en-US" altLang="zh-CN" sz="2000" b="1" dirty="0" smtClean="0">
                  <a:solidFill>
                    <a:srgbClr val="0070C0"/>
                  </a:solidFill>
                  <a:latin typeface="SimSun-ExtB" charset="0"/>
                  <a:ea typeface="SimSun-ExtB" charset="0"/>
                  <a:cs typeface="SimSun-ExtB" charset="0"/>
                </a:rPr>
                <a:t>state</a:t>
              </a:r>
            </a:p>
          </p:txBody>
        </p:sp>
      </p:grpSp>
      <mc:AlternateContent xmlns:mc="http://schemas.openxmlformats.org/markup-compatibility/2006" xmlns:a14="http://schemas.microsoft.com/office/drawing/2010/main">
        <mc:Choice Requires="a14">
          <p:sp>
            <p:nvSpPr>
              <p:cNvPr id="10" name="TextBox 9"/>
              <p:cNvSpPr txBox="1"/>
              <p:nvPr/>
            </p:nvSpPr>
            <p:spPr>
              <a:xfrm>
                <a:off x="4663440" y="2095003"/>
                <a:ext cx="1615635" cy="7561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𝑅</m:t>
                      </m:r>
                      <m:r>
                        <a:rPr lang="en-US" b="0" i="1" smtClean="0">
                          <a:latin typeface="Cambria Math" charset="0"/>
                        </a:rPr>
                        <m:t>=</m:t>
                      </m:r>
                      <m:r>
                        <a:rPr lang="en-US" b="0" i="1" smtClean="0">
                          <a:latin typeface="Cambria Math" charset="0"/>
                        </a:rPr>
                        <m:t>𝑉</m:t>
                      </m:r>
                      <m:r>
                        <a:rPr lang="en-US" b="0" i="1" smtClean="0">
                          <a:latin typeface="Cambria Math" charset="0"/>
                        </a:rPr>
                        <m:t>+ </m:t>
                      </m:r>
                      <m:nary>
                        <m:naryPr>
                          <m:chr m:val="∑"/>
                          <m:ctrlPr>
                            <a:rPr lang="en-US" b="0" i="1" smtClean="0">
                              <a:latin typeface="Cambria Math"/>
                            </a:rPr>
                          </m:ctrlPr>
                        </m:naryPr>
                        <m:sub>
                          <m:r>
                            <m:rPr>
                              <m:brk m:alnAt="23"/>
                            </m:rPr>
                            <a:rPr lang="en-US" b="0" i="1" smtClean="0">
                              <a:latin typeface="Cambria Math" charset="0"/>
                            </a:rPr>
                            <m:t>𝑘</m:t>
                          </m:r>
                          <m:r>
                            <a:rPr lang="en-US" b="0" i="1" smtClean="0">
                              <a:latin typeface="Cambria Math" charset="0"/>
                            </a:rPr>
                            <m:t>=1</m:t>
                          </m:r>
                        </m:sub>
                        <m:sup>
                          <m:r>
                            <a:rPr lang="en-US" b="0" i="1" smtClean="0">
                              <a:latin typeface="Cambria Math" charset="0"/>
                            </a:rPr>
                            <m:t>𝑛</m:t>
                          </m:r>
                        </m:sup>
                        <m:e>
                          <m:sSub>
                            <m:sSubPr>
                              <m:ctrlPr>
                                <a:rPr lang="en-US" b="0" i="1" smtClean="0">
                                  <a:latin typeface="Cambria Math"/>
                                </a:rPr>
                              </m:ctrlPr>
                            </m:sSubPr>
                            <m:e>
                              <m:r>
                                <a:rPr lang="en-US" b="0" i="1" smtClean="0">
                                  <a:latin typeface="Cambria Math" charset="0"/>
                                </a:rPr>
                                <m:t>𝐴</m:t>
                              </m:r>
                            </m:e>
                            <m:sub>
                              <m:r>
                                <a:rPr lang="en-US" b="0" i="1" smtClean="0">
                                  <a:latin typeface="Cambria Math" charset="0"/>
                                </a:rPr>
                                <m:t>𝑘</m:t>
                              </m:r>
                            </m:sub>
                          </m:sSub>
                        </m:e>
                      </m:nary>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663440" y="2095003"/>
                <a:ext cx="1615635" cy="756169"/>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648297" y="3116986"/>
                <a:ext cx="20782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charset="0"/>
                            </a:rPr>
                            <m:t>𝐶</m:t>
                          </m:r>
                        </m:e>
                        <m:sub>
                          <m:r>
                            <a:rPr lang="en-US" b="0" i="1" smtClean="0">
                              <a:latin typeface="Cambria Math" charset="0"/>
                            </a:rPr>
                            <m:t>𝑘</m:t>
                          </m:r>
                        </m:sub>
                      </m:sSub>
                      <m:r>
                        <a:rPr lang="en-US"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𝑅</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𝑘</m:t>
                      </m:r>
                      <m:r>
                        <a:rPr lang="en-US" b="0" i="1" smtClean="0">
                          <a:latin typeface="Cambria Math" charset="0"/>
                          <a:ea typeface="Cambria Math" charset="0"/>
                          <a:cs typeface="Cambria Math" charset="0"/>
                        </a:rPr>
                        <m:t>=1, …, </m:t>
                      </m:r>
                      <m:r>
                        <a:rPr lang="en-US" b="0" i="1" smtClean="0">
                          <a:latin typeface="Cambria Math" charset="0"/>
                          <a:ea typeface="Cambria Math" charset="0"/>
                          <a:cs typeface="Cambria Math" charset="0"/>
                        </a:rPr>
                        <m:t>𝑛</m:t>
                      </m:r>
                      <m:r>
                        <a:rPr lang="en-US" b="0" i="1" smtClean="0">
                          <a:latin typeface="Cambria Math" charset="0"/>
                          <a:ea typeface="Cambria Math" charset="0"/>
                          <a:cs typeface="Cambria Math" charset="0"/>
                        </a:rPr>
                        <m:t>)</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648297" y="3116986"/>
                <a:ext cx="2078261" cy="276999"/>
              </a:xfrm>
              <a:prstGeom prst="rect">
                <a:avLst/>
              </a:prstGeom>
              <a:blipFill rotWithShape="0">
                <a:blip r:embed="rId3"/>
                <a:stretch>
                  <a:fillRect l="-2353" t="-143478" r="-3824" b="-17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648296" y="3626389"/>
                <a:ext cx="21870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charset="0"/>
                            </a:rPr>
                            <m:t>𝐴</m:t>
                          </m:r>
                        </m:e>
                        <m:sub>
                          <m:r>
                            <a:rPr lang="en-US" b="0" i="1" smtClean="0">
                              <a:latin typeface="Cambria Math" charset="0"/>
                            </a:rPr>
                            <m:t>𝑘</m:t>
                          </m:r>
                        </m:sub>
                      </m:sSub>
                      <m:r>
                        <a:rPr lang="en-US" i="1" smtClean="0">
                          <a:latin typeface="Cambria Math" charset="0"/>
                          <a:ea typeface="Cambria Math" charset="0"/>
                          <a:cs typeface="Cambria Math" charset="0"/>
                        </a:rPr>
                        <m:t>≤</m:t>
                      </m:r>
                      <m:sSub>
                        <m:sSubPr>
                          <m:ctrlPr>
                            <a:rPr lang="en-US" i="1" smtClean="0">
                              <a:latin typeface="Cambria Math"/>
                              <a:ea typeface="Cambria Math" charset="0"/>
                              <a:cs typeface="Cambria Math" charset="0"/>
                            </a:rPr>
                          </m:ctrlPr>
                        </m:sSubPr>
                        <m:e>
                          <m:r>
                            <a:rPr lang="en-US" b="0" i="1" smtClean="0">
                              <a:latin typeface="Cambria Math" charset="0"/>
                              <a:ea typeface="Cambria Math" charset="0"/>
                              <a:cs typeface="Cambria Math" charset="0"/>
                            </a:rPr>
                            <m:t>𝐶</m:t>
                          </m:r>
                        </m:e>
                        <m:sub>
                          <m:r>
                            <a:rPr lang="en-US" b="0" i="1" smtClean="0">
                              <a:latin typeface="Cambria Math" charset="0"/>
                              <a:ea typeface="Cambria Math" charset="0"/>
                              <a:cs typeface="Cambria Math" charset="0"/>
                            </a:rPr>
                            <m:t>𝑘</m:t>
                          </m:r>
                        </m:sub>
                      </m:sSub>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𝑘</m:t>
                      </m:r>
                      <m:r>
                        <a:rPr lang="en-US" b="0" i="1" smtClean="0">
                          <a:latin typeface="Cambria Math" charset="0"/>
                          <a:ea typeface="Cambria Math" charset="0"/>
                          <a:cs typeface="Cambria Math" charset="0"/>
                        </a:rPr>
                        <m:t>=1, …, </m:t>
                      </m:r>
                      <m:r>
                        <a:rPr lang="en-US" b="0" i="1" smtClean="0">
                          <a:latin typeface="Cambria Math" charset="0"/>
                          <a:ea typeface="Cambria Math" charset="0"/>
                          <a:cs typeface="Cambria Math" charset="0"/>
                        </a:rPr>
                        <m:t>𝑛</m:t>
                      </m:r>
                      <m:r>
                        <a:rPr lang="en-US" b="0" i="1" smtClean="0">
                          <a:latin typeface="Cambria Math" charset="0"/>
                          <a:ea typeface="Cambria Math" charset="0"/>
                          <a:cs typeface="Cambria Math" charset="0"/>
                        </a:rPr>
                        <m:t>)</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648296" y="3626389"/>
                <a:ext cx="2187009" cy="276999"/>
              </a:xfrm>
              <a:prstGeom prst="rect">
                <a:avLst/>
              </a:prstGeom>
              <a:blipFill rotWithShape="0">
                <a:blip r:embed="rId4"/>
                <a:stretch>
                  <a:fillRect l="-2235" t="-146667" r="-3631" b="-18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28650" y="4326180"/>
                <a:ext cx="5946564" cy="369332"/>
              </a:xfrm>
              <a:prstGeom prst="rect">
                <a:avLst/>
              </a:prstGeom>
              <a:noFill/>
            </p:spPr>
            <p:txBody>
              <a:bodyPr wrap="none" rtlCol="0">
                <a:spAutoFit/>
              </a:bodyPr>
              <a:lstStyle/>
              <a:p>
                <a:r>
                  <a:rPr lang="zh-CN" altLang="en-US" dirty="0" smtClean="0">
                    <a:solidFill>
                      <a:srgbClr val="0070C0"/>
                    </a:solidFill>
                  </a:rPr>
                  <a:t>存在进程序列</a:t>
                </a:r>
                <a14:m>
                  <m:oMath xmlns:m="http://schemas.openxmlformats.org/officeDocument/2006/math">
                    <m:d>
                      <m:dPr>
                        <m:begChr m:val="｛"/>
                        <m:endChr m:val="｝"/>
                        <m:ctrlPr>
                          <a:rPr lang="zh-CN" altLang="en-US" b="0" i="1" smtClean="0">
                            <a:latin typeface="Cambria Math"/>
                          </a:rPr>
                        </m:ctrlPr>
                      </m:dPr>
                      <m:e>
                        <m:sSub>
                          <m:sSubPr>
                            <m:ctrlPr>
                              <a:rPr lang="en-US" altLang="zh-CN" b="0" i="1" smtClean="0">
                                <a:latin typeface="Cambria Math"/>
                              </a:rPr>
                            </m:ctrlPr>
                          </m:sSubPr>
                          <m:e>
                            <m:r>
                              <m:rPr>
                                <m:sty m:val="p"/>
                              </m:rPr>
                              <a:rPr lang="en-US" altLang="zh-CN" b="0" i="1" smtClean="0">
                                <a:latin typeface="Cambria Math" charset="0"/>
                              </a:rPr>
                              <m:t>P</m:t>
                            </m:r>
                          </m:e>
                          <m:sub>
                            <m:r>
                              <a:rPr lang="en-US" altLang="zh-CN" b="0" i="1" smtClean="0">
                                <a:latin typeface="Cambria Math" charset="0"/>
                              </a:rPr>
                              <m:t>1</m:t>
                            </m:r>
                          </m:sub>
                        </m:sSub>
                        <m:r>
                          <a:rPr lang="en-US" altLang="zh-CN" b="0" i="1" smtClean="0">
                            <a:latin typeface="Cambria Math" charset="0"/>
                          </a:rPr>
                          <m:t>,</m:t>
                        </m:r>
                        <m:sSub>
                          <m:sSubPr>
                            <m:ctrlPr>
                              <a:rPr lang="en-US" altLang="zh-CN" i="1">
                                <a:latin typeface="Cambria Math"/>
                              </a:rPr>
                            </m:ctrlPr>
                          </m:sSubPr>
                          <m:e>
                            <m:r>
                              <m:rPr>
                                <m:sty m:val="p"/>
                              </m:rPr>
                              <a:rPr lang="en-US" altLang="zh-CN" i="1">
                                <a:latin typeface="Cambria Math" charset="0"/>
                              </a:rPr>
                              <m:t>P</m:t>
                            </m:r>
                          </m:e>
                          <m:sub>
                            <m:r>
                              <a:rPr lang="en-US" altLang="zh-CN" b="0" i="1" smtClean="0">
                                <a:latin typeface="Cambria Math" charset="0"/>
                              </a:rPr>
                              <m:t>2</m:t>
                            </m:r>
                          </m:sub>
                        </m:sSub>
                        <m:r>
                          <a:rPr lang="en-US" altLang="zh-CN" b="0" i="1" smtClean="0">
                            <a:latin typeface="Cambria Math" charset="0"/>
                          </a:rPr>
                          <m:t>,…,</m:t>
                        </m:r>
                        <m:sSub>
                          <m:sSubPr>
                            <m:ctrlPr>
                              <a:rPr lang="en-US" altLang="zh-CN" i="1">
                                <a:latin typeface="Cambria Math"/>
                              </a:rPr>
                            </m:ctrlPr>
                          </m:sSubPr>
                          <m:e>
                            <m:r>
                              <m:rPr>
                                <m:sty m:val="p"/>
                              </m:rPr>
                              <a:rPr lang="en-US" altLang="zh-CN" i="1">
                                <a:latin typeface="Cambria Math" charset="0"/>
                              </a:rPr>
                              <m:t>P</m:t>
                            </m:r>
                          </m:e>
                          <m:sub>
                            <m:r>
                              <a:rPr lang="en-US" altLang="zh-CN" b="0" i="1" smtClean="0">
                                <a:latin typeface="Cambria Math" charset="0"/>
                              </a:rPr>
                              <m:t>𝑛</m:t>
                            </m:r>
                          </m:sub>
                        </m:sSub>
                      </m:e>
                    </m:d>
                  </m:oMath>
                </a14:m>
                <a:r>
                  <a:rPr lang="zh-CN" altLang="en-US" dirty="0" smtClean="0"/>
                  <a:t>，对于</a:t>
                </a:r>
                <a14:m>
                  <m:oMath xmlns:m="http://schemas.openxmlformats.org/officeDocument/2006/math">
                    <m:sSub>
                      <m:sSubPr>
                        <m:ctrlPr>
                          <a:rPr lang="en-US" altLang="zh-CN" i="1" smtClean="0">
                            <a:latin typeface="Cambria Math"/>
                          </a:rPr>
                        </m:ctrlPr>
                      </m:sSubPr>
                      <m:e>
                        <m:r>
                          <a:rPr lang="en-US" altLang="zh-CN" b="0" i="1" smtClean="0">
                            <a:latin typeface="Cambria Math" charset="0"/>
                          </a:rPr>
                          <m:t>𝑃</m:t>
                        </m:r>
                      </m:e>
                      <m:sub>
                        <m:r>
                          <a:rPr lang="en-US" altLang="zh-CN" b="0" i="1" smtClean="0">
                            <a:latin typeface="Cambria Math" charset="0"/>
                          </a:rPr>
                          <m:t>𝑘</m:t>
                        </m:r>
                      </m:sub>
                    </m:sSub>
                    <m:r>
                      <a:rPr lang="en-US" altLang="zh-CN" b="0" i="1" smtClean="0">
                        <a:latin typeface="Cambria Math" charset="0"/>
                      </a:rPr>
                      <m:t> </m:t>
                    </m:r>
                    <m:d>
                      <m:dPr>
                        <m:ctrlPr>
                          <a:rPr lang="en-US" altLang="zh-CN" b="0" i="1" smtClean="0">
                            <a:latin typeface="Cambria Math"/>
                          </a:rPr>
                        </m:ctrlPr>
                      </m:dPr>
                      <m:e>
                        <m:r>
                          <a:rPr lang="en-US" altLang="zh-CN" b="0" i="1" smtClean="0">
                            <a:latin typeface="Cambria Math" charset="0"/>
                          </a:rPr>
                          <m:t>1</m:t>
                        </m:r>
                        <m:r>
                          <a:rPr lang="en-US" altLang="zh-CN" b="0"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𝑘</m:t>
                        </m:r>
                        <m:r>
                          <a:rPr lang="en-US" altLang="zh-CN" b="0"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𝑛</m:t>
                        </m:r>
                      </m:e>
                    </m:d>
                    <m:r>
                      <a:rPr lang="zh-CN" altLang="en-US" b="0" i="0" smtClean="0">
                        <a:latin typeface="Cambria Math" charset="0"/>
                      </a:rPr>
                      <m:t>，</m:t>
                    </m:r>
                    <m:r>
                      <a:rPr lang="zh-CN" altLang="en-US" b="0" i="1" smtClean="0">
                        <a:latin typeface="Cambria Math" charset="0"/>
                      </a:rPr>
                      <m:t>满足：</m:t>
                    </m:r>
                  </m:oMath>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28650" y="4326180"/>
                <a:ext cx="5946564" cy="369332"/>
              </a:xfrm>
              <a:prstGeom prst="rect">
                <a:avLst/>
              </a:prstGeom>
              <a:blipFill rotWithShape="0">
                <a:blip r:embed="rId5"/>
                <a:stretch>
                  <a:fillRect l="-820" t="-98333" b="-1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910402" y="4810384"/>
                <a:ext cx="2233432" cy="8158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m:rPr>
                              <m:sty m:val="p"/>
                            </m:rPr>
                            <a:rPr lang="en-US" altLang="zh-CN" i="1" smtClean="0">
                              <a:latin typeface="Cambria Math" charset="0"/>
                            </a:rPr>
                            <m:t>C</m:t>
                          </m:r>
                        </m:e>
                        <m:sub>
                          <m:r>
                            <a:rPr lang="en-US" altLang="zh-CN" b="0" i="1" smtClean="0">
                              <a:latin typeface="Cambria Math" charset="0"/>
                            </a:rPr>
                            <m:t>𝑘</m:t>
                          </m:r>
                        </m:sub>
                      </m:sSub>
                      <m:r>
                        <a:rPr lang="zh-CN" altLang="en-US" b="0" i="1" smtClean="0">
                          <a:latin typeface="Cambria Math" charset="0"/>
                        </a:rPr>
                        <m:t>−</m:t>
                      </m:r>
                      <m:sSub>
                        <m:sSubPr>
                          <m:ctrlPr>
                            <a:rPr lang="en-US" altLang="zh-CN" b="0" i="1" smtClean="0">
                              <a:latin typeface="Cambria Math"/>
                            </a:rPr>
                          </m:ctrlPr>
                        </m:sSubPr>
                        <m:e>
                          <m:r>
                            <a:rPr lang="en-US" altLang="zh-CN" b="0" i="1" smtClean="0">
                              <a:latin typeface="Cambria Math" charset="0"/>
                            </a:rPr>
                            <m:t>𝐴</m:t>
                          </m:r>
                        </m:e>
                        <m:sub>
                          <m:r>
                            <a:rPr lang="en-US" altLang="zh-CN" b="0" i="1" smtClean="0">
                              <a:latin typeface="Cambria Math" charset="0"/>
                            </a:rPr>
                            <m:t>𝑘</m:t>
                          </m:r>
                        </m:sub>
                      </m:sSub>
                      <m:r>
                        <a:rPr lang="en-US" i="1" smtClean="0">
                          <a:latin typeface="Cambria Math" charset="0"/>
                          <a:ea typeface="Cambria Math" charset="0"/>
                          <a:cs typeface="Cambria Math" charset="0"/>
                        </a:rPr>
                        <m:t>≥</m:t>
                      </m:r>
                      <m:r>
                        <a:rPr lang="en-US" i="1" smtClean="0">
                          <a:latin typeface="Cambria Math" charset="0"/>
                          <a:ea typeface="Cambria Math" charset="0"/>
                          <a:cs typeface="Cambria Math" charset="0"/>
                        </a:rPr>
                        <m:t>𝑉</m:t>
                      </m:r>
                      <m:r>
                        <a:rPr lang="en-US" b="0" i="1" smtClean="0">
                          <a:latin typeface="Cambria Math" charset="0"/>
                          <a:ea typeface="Cambria Math" charset="0"/>
                          <a:cs typeface="Cambria Math" charset="0"/>
                        </a:rPr>
                        <m:t>+ </m:t>
                      </m:r>
                      <m:nary>
                        <m:naryPr>
                          <m:chr m:val="∑"/>
                          <m:ctrlPr>
                            <a:rPr lang="en-US" b="0" i="1" smtClean="0">
                              <a:latin typeface="Cambria Math"/>
                              <a:ea typeface="Cambria Math" charset="0"/>
                              <a:cs typeface="Cambria Math" charset="0"/>
                            </a:rPr>
                          </m:ctrlPr>
                        </m:naryPr>
                        <m:sub>
                          <m:r>
                            <m:rPr>
                              <m:brk m:alnAt="23"/>
                            </m:rPr>
                            <a:rPr lang="en-US" b="0" i="1" smtClean="0">
                              <a:latin typeface="Cambria Math" charset="0"/>
                              <a:ea typeface="Cambria Math" charset="0"/>
                              <a:cs typeface="Cambria Math" charset="0"/>
                            </a:rPr>
                            <m:t>𝑗</m:t>
                          </m:r>
                          <m:r>
                            <a:rPr lang="en-US" b="0" i="1" smtClean="0">
                              <a:latin typeface="Cambria Math" charset="0"/>
                              <a:ea typeface="Cambria Math" charset="0"/>
                              <a:cs typeface="Cambria Math" charset="0"/>
                            </a:rPr>
                            <m:t>=1</m:t>
                          </m:r>
                        </m:sub>
                        <m:sup>
                          <m:r>
                            <a:rPr lang="en-US" b="0" i="1" smtClean="0">
                              <a:latin typeface="Cambria Math" charset="0"/>
                              <a:ea typeface="Cambria Math" charset="0"/>
                              <a:cs typeface="Cambria Math" charset="0"/>
                            </a:rPr>
                            <m:t>𝑘</m:t>
                          </m:r>
                        </m:sup>
                        <m:e>
                          <m:sSub>
                            <m:sSubPr>
                              <m:ctrlPr>
                                <a:rPr lang="en-US" b="0" i="1" smtClean="0">
                                  <a:latin typeface="Cambria Math"/>
                                  <a:ea typeface="Cambria Math" charset="0"/>
                                  <a:cs typeface="Cambria Math" charset="0"/>
                                </a:rPr>
                              </m:ctrlPr>
                            </m:sSubPr>
                            <m:e>
                              <m:r>
                                <a:rPr lang="en-US" b="0" i="1" smtClean="0">
                                  <a:latin typeface="Cambria Math" charset="0"/>
                                  <a:ea typeface="Cambria Math" charset="0"/>
                                  <a:cs typeface="Cambria Math" charset="0"/>
                                </a:rPr>
                                <m:t>𝐴</m:t>
                              </m:r>
                            </m:e>
                            <m:sub>
                              <m:r>
                                <a:rPr lang="en-US" b="0" i="1" smtClean="0">
                                  <a:latin typeface="Cambria Math" charset="0"/>
                                  <a:ea typeface="Cambria Math" charset="0"/>
                                  <a:cs typeface="Cambria Math" charset="0"/>
                                </a:rPr>
                                <m:t>𝑗</m:t>
                              </m:r>
                            </m:sub>
                          </m:sSub>
                        </m:e>
                      </m:nary>
                      <m:r>
                        <a:rPr lang="en-US" b="0" i="1" smtClean="0">
                          <a:latin typeface="Cambria Math" charset="0"/>
                          <a:ea typeface="Cambria Math" charset="0"/>
                          <a:cs typeface="Cambria Math" charset="0"/>
                        </a:rPr>
                        <m:t> </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910402" y="4810384"/>
                <a:ext cx="2233432" cy="815864"/>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189687" y="4917553"/>
                <a:ext cx="4771053" cy="1438855"/>
              </a:xfrm>
              <a:prstGeom prst="rect">
                <a:avLst/>
              </a:prstGeom>
            </p:spPr>
            <p:style>
              <a:lnRef idx="1">
                <a:schemeClr val="accent5"/>
              </a:lnRef>
              <a:fillRef idx="3">
                <a:schemeClr val="accent5"/>
              </a:fillRef>
              <a:effectRef idx="2">
                <a:schemeClr val="accent5"/>
              </a:effectRef>
              <a:fontRef idx="minor">
                <a:schemeClr val="lt1"/>
              </a:fontRef>
            </p:style>
            <p:txBody>
              <a:bodyPr wrap="square" numCol="1" rtlCol="0">
                <a:spAutoFit/>
              </a:bodyPr>
              <a:lstStyle/>
              <a:p>
                <a:pPr>
                  <a:lnSpc>
                    <a:spcPts val="3500"/>
                  </a:lnSpc>
                </a:pPr>
                <a:r>
                  <a:rPr lang="zh-CN" altLang="en-US" sz="2400" dirty="0" smtClean="0">
                    <a:solidFill>
                      <a:srgbClr val="FF0000"/>
                    </a:solidFill>
                    <a:latin typeface="SimHei" charset="0"/>
                    <a:ea typeface="SimHei" charset="0"/>
                    <a:cs typeface="SimHei" charset="0"/>
                  </a:rPr>
                  <a:t>安全</a:t>
                </a:r>
                <a:r>
                  <a:rPr lang="zh-CN" altLang="en-US" sz="2400" smtClean="0">
                    <a:solidFill>
                      <a:srgbClr val="FF0000"/>
                    </a:solidFill>
                    <a:latin typeface="SimHei" charset="0"/>
                    <a:ea typeface="SimHei" charset="0"/>
                    <a:cs typeface="SimHei" charset="0"/>
                  </a:rPr>
                  <a:t>状态：</a:t>
                </a:r>
                <a:r>
                  <a:rPr lang="zh-CN" altLang="en-US" sz="2400" smtClean="0">
                    <a:solidFill>
                      <a:schemeClr val="bg1"/>
                    </a:solidFill>
                    <a:latin typeface="SimHei" charset="0"/>
                    <a:ea typeface="SimHei" charset="0"/>
                    <a:cs typeface="SimHei" charset="0"/>
                  </a:rPr>
                  <a:t>若</a:t>
                </a:r>
                <a:r>
                  <a:rPr lang="zh-CN" altLang="en-US" sz="2400" dirty="0" smtClean="0">
                    <a:solidFill>
                      <a:schemeClr val="bg1"/>
                    </a:solidFill>
                    <a:latin typeface="SimHei" charset="0"/>
                    <a:ea typeface="SimHei" charset="0"/>
                    <a:cs typeface="SimHei" charset="0"/>
                  </a:rPr>
                  <a:t>进程</a:t>
                </a:r>
                <a14:m>
                  <m:oMath xmlns:m="http://schemas.openxmlformats.org/officeDocument/2006/math">
                    <m:sSub>
                      <m:sSubPr>
                        <m:ctrlPr>
                          <a:rPr lang="en-US" altLang="zh-CN" sz="2400" i="1" smtClean="0">
                            <a:solidFill>
                              <a:schemeClr val="bg1"/>
                            </a:solidFill>
                            <a:latin typeface="Cambria Math"/>
                            <a:ea typeface="SimHei" charset="0"/>
                            <a:cs typeface="SimHei" charset="0"/>
                          </a:rPr>
                        </m:ctrlPr>
                      </m:sSubPr>
                      <m:e>
                        <m:r>
                          <a:rPr lang="en-US" altLang="zh-CN" sz="2400" b="0" i="1" smtClean="0">
                            <a:solidFill>
                              <a:schemeClr val="bg1"/>
                            </a:solidFill>
                            <a:latin typeface="Cambria Math" charset="0"/>
                            <a:ea typeface="SimHei" charset="0"/>
                            <a:cs typeface="SimHei" charset="0"/>
                          </a:rPr>
                          <m:t>𝑃</m:t>
                        </m:r>
                      </m:e>
                      <m:sub>
                        <m:r>
                          <a:rPr lang="en-US" altLang="zh-CN" sz="2400" b="0" i="1" smtClean="0">
                            <a:solidFill>
                              <a:schemeClr val="bg1"/>
                            </a:solidFill>
                            <a:latin typeface="Cambria Math" charset="0"/>
                            <a:ea typeface="SimHei" charset="0"/>
                            <a:cs typeface="SimHei" charset="0"/>
                          </a:rPr>
                          <m:t>𝑘</m:t>
                        </m:r>
                      </m:sub>
                    </m:sSub>
                  </m:oMath>
                </a14:m>
                <a:r>
                  <a:rPr lang="zh-CN" altLang="en-US" sz="2400" dirty="0" smtClean="0">
                    <a:solidFill>
                      <a:schemeClr val="bg1"/>
                    </a:solidFill>
                    <a:latin typeface="SimHei" charset="0"/>
                    <a:ea typeface="SimHei" charset="0"/>
                    <a:cs typeface="SimHei" charset="0"/>
                  </a:rPr>
                  <a:t>的需求不能被立即满足，那么当其左边序列内的所有进程结束后，即可满足。</a:t>
                </a:r>
                <a:endParaRPr lang="zh-CN" altLang="en-US" sz="2400" dirty="0">
                  <a:solidFill>
                    <a:srgbClr val="FF0000"/>
                  </a:solidFill>
                  <a:latin typeface="SimHei" charset="0"/>
                  <a:ea typeface="SimHei" charset="0"/>
                  <a:cs typeface="SimHei"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189687" y="4917553"/>
                <a:ext cx="4771053" cy="1438855"/>
              </a:xfrm>
              <a:prstGeom prst="rect">
                <a:avLst/>
              </a:prstGeom>
              <a:blipFill rotWithShape="0">
                <a:blip r:embed="rId7"/>
                <a:stretch>
                  <a:fillRect l="-1913" t="-2110" r="-1658" b="-4219"/>
                </a:stretch>
              </a:blipFill>
            </p:spPr>
            <p:txBody>
              <a:bodyPr/>
              <a:lstStyle/>
              <a:p>
                <a:r>
                  <a:rPr lang="en-US">
                    <a:noFill/>
                  </a:rPr>
                  <a:t> </a:t>
                </a:r>
              </a:p>
            </p:txBody>
          </p:sp>
        </mc:Fallback>
      </mc:AlternateContent>
    </p:spTree>
    <p:extLst>
      <p:ext uri="{BB962C8B-B14F-4D97-AF65-F5344CB8AC3E}">
        <p14:creationId xmlns:p14="http://schemas.microsoft.com/office/powerpoint/2010/main" val="9643706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3.6.3</a:t>
            </a:r>
            <a:r>
              <a:rPr lang="zh-CN" altLang="en-US" dirty="0" smtClean="0"/>
              <a:t>：银行家算法</a:t>
            </a:r>
            <a:endParaRPr lang="en-US" dirty="0"/>
          </a:p>
        </p:txBody>
      </p:sp>
      <p:grpSp>
        <p:nvGrpSpPr>
          <p:cNvPr id="4" name="组合 10"/>
          <p:cNvGrpSpPr/>
          <p:nvPr/>
        </p:nvGrpSpPr>
        <p:grpSpPr>
          <a:xfrm>
            <a:off x="557530" y="1893888"/>
            <a:ext cx="7021830" cy="4801551"/>
            <a:chOff x="672067" y="3291839"/>
            <a:chExt cx="8013069" cy="4438428"/>
          </a:xfrm>
        </p:grpSpPr>
        <p:sp>
          <p:nvSpPr>
            <p:cNvPr id="5" name="Rectangle 6"/>
            <p:cNvSpPr/>
            <p:nvPr/>
          </p:nvSpPr>
          <p:spPr>
            <a:xfrm>
              <a:off x="763403" y="3696097"/>
              <a:ext cx="7886700" cy="40280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if</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(allocation[</a:t>
              </a:r>
              <a:r>
                <a:rPr lang="en-US" altLang="zh-CN" sz="2000" dirty="0" err="1" smtClean="0">
                  <a:solidFill>
                    <a:schemeClr val="tx1"/>
                  </a:solidFill>
                  <a:latin typeface="SimSun-ExtB" charset="0"/>
                  <a:ea typeface="SimSun-ExtB" charset="0"/>
                  <a:cs typeface="SimSun-ExtB" charset="0"/>
                </a:rPr>
                <a:t>i</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request[</a:t>
              </a:r>
              <a:r>
                <a:rPr lang="zh-CN" altLang="en-US" sz="2000" dirty="0" smtClean="0">
                  <a:solidFill>
                    <a:schemeClr val="tx1"/>
                  </a:solidFill>
                  <a:latin typeface="SimSun-ExtB" charset="0"/>
                  <a:ea typeface="SimSun-ExtB" charset="0"/>
                  <a:cs typeface="SimSun-ExtB" charset="0"/>
                </a:rPr>
                <a:t>*</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&gt;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claim[</a:t>
              </a:r>
              <a:r>
                <a:rPr lang="en-US" altLang="zh-CN" sz="2000" dirty="0" err="1" smtClean="0">
                  <a:solidFill>
                    <a:schemeClr val="tx1"/>
                  </a:solidFill>
                  <a:latin typeface="SimSun-ExtB" charset="0"/>
                  <a:ea typeface="SimSun-ExtB" charset="0"/>
                  <a:cs typeface="SimSun-ExtB" charset="0"/>
                </a:rPr>
                <a:t>i</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{error};</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申请量超过最大需求值</a:t>
              </a: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else {</a:t>
              </a: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 if (request[*] &gt; available[*]) {suspend}; </a:t>
              </a: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 else{ </a:t>
              </a: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   allocation[</a:t>
              </a:r>
              <a:r>
                <a:rPr lang="en-US" altLang="zh-CN" sz="2000" dirty="0" err="1" smtClean="0">
                  <a:solidFill>
                    <a:schemeClr val="tx1"/>
                  </a:solidFill>
                  <a:latin typeface="SimSun-ExtB" charset="0"/>
                  <a:ea typeface="SimSun-ExtB" charset="0"/>
                  <a:cs typeface="SimSun-ExtB" charset="0"/>
                </a:rPr>
                <a:t>i</a:t>
              </a:r>
              <a:r>
                <a:rPr lang="en-US" altLang="zh-CN" sz="2000" dirty="0" smtClean="0">
                  <a:solidFill>
                    <a:schemeClr val="tx1"/>
                  </a:solidFill>
                  <a:latin typeface="SimSun-ExtB" charset="0"/>
                  <a:ea typeface="SimSun-ExtB" charset="0"/>
                  <a:cs typeface="SimSun-ExtB" charset="0"/>
                </a:rPr>
                <a:t>,*] += request[*];</a:t>
              </a: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   available[*] -= request[*];</a:t>
              </a: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 //</a:t>
              </a:r>
              <a:r>
                <a:rPr lang="en-US" altLang="zh-CN" sz="2000" dirty="0" smtClean="0">
                  <a:solidFill>
                    <a:srgbClr val="00B050"/>
                  </a:solidFill>
                  <a:latin typeface="SimSun-ExtB" charset="0"/>
                  <a:ea typeface="SimSun-ExtB" charset="0"/>
                  <a:cs typeface="SimSun-ExtB" charset="0"/>
                </a:rPr>
                <a:t>get </a:t>
              </a:r>
              <a:r>
                <a:rPr lang="en-US" altLang="zh-CN" sz="2000" dirty="0" err="1" smtClean="0">
                  <a:solidFill>
                    <a:srgbClr val="00B050"/>
                  </a:solidFill>
                  <a:latin typeface="SimSun-ExtB" charset="0"/>
                  <a:ea typeface="SimSun-ExtB" charset="0"/>
                  <a:cs typeface="SimSun-ExtB" charset="0"/>
                </a:rPr>
                <a:t>newstate</a:t>
              </a:r>
              <a:endParaRPr lang="en-US" altLang="zh-CN" sz="2000" dirty="0" smtClean="0">
                <a:solidFill>
                  <a:srgbClr val="00B050"/>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if (</a:t>
              </a:r>
              <a:r>
                <a:rPr lang="en-US" altLang="zh-CN" sz="2000" b="1" dirty="0" smtClean="0">
                  <a:solidFill>
                    <a:srgbClr val="0070C0"/>
                  </a:solidFill>
                  <a:latin typeface="SimSun-ExtB" charset="0"/>
                  <a:ea typeface="SimSun-ExtB" charset="0"/>
                  <a:cs typeface="SimSun-ExtB" charset="0"/>
                </a:rPr>
                <a:t>safe</a:t>
              </a:r>
              <a:r>
                <a:rPr lang="en-US" altLang="zh-CN" sz="2000" dirty="0" smtClean="0">
                  <a:solidFill>
                    <a:schemeClr val="tx1"/>
                  </a:solidFill>
                  <a:latin typeface="SimSun-ExtB" charset="0"/>
                  <a:ea typeface="SimSun-ExtB" charset="0"/>
                  <a:cs typeface="SimSun-ExtB" charset="0"/>
                </a:rPr>
                <a:t>(</a:t>
              </a:r>
              <a:r>
                <a:rPr lang="en-US" altLang="zh-CN" sz="2000" i="1" dirty="0" err="1" smtClean="0">
                  <a:solidFill>
                    <a:srgbClr val="00B050"/>
                  </a:solidFill>
                  <a:latin typeface="SimSun-ExtB" charset="0"/>
                  <a:ea typeface="SimSun-ExtB" charset="0"/>
                  <a:cs typeface="SimSun-ExtB" charset="0"/>
                </a:rPr>
                <a:t>newstate</a:t>
              </a:r>
              <a:r>
                <a:rPr lang="en-US" altLang="zh-CN" sz="2000" dirty="0" smtClean="0">
                  <a:solidFill>
                    <a:schemeClr val="tx1"/>
                  </a:solidFill>
                  <a:latin typeface="SimSun-ExtB" charset="0"/>
                  <a:ea typeface="SimSun-ExtB" charset="0"/>
                  <a:cs typeface="SimSun-ExtB" charset="0"/>
                </a:rPr>
                <a:t>)){ carry out allocation};</a:t>
              </a: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else { </a:t>
              </a: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 restore original state; </a:t>
              </a: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 suspend;</a:t>
              </a: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 }</a:t>
              </a:r>
              <a:endParaRPr lang="en-US" altLang="zh-CN" sz="2000" dirty="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endParaRPr lang="en-US" altLang="zh-CN" sz="2000" dirty="0" smtClean="0">
                <a:solidFill>
                  <a:schemeClr val="tx1"/>
                </a:solidFill>
                <a:latin typeface="SimSun-ExtB" charset="0"/>
                <a:ea typeface="SimSun-ExtB" charset="0"/>
                <a:cs typeface="SimSun-ExtB" charset="0"/>
              </a:endParaRPr>
            </a:p>
          </p:txBody>
        </p:sp>
        <p:cxnSp>
          <p:nvCxnSpPr>
            <p:cNvPr id="6" name="Straight Connector 7"/>
            <p:cNvCxnSpPr/>
            <p:nvPr/>
          </p:nvCxnSpPr>
          <p:spPr>
            <a:xfrm>
              <a:off x="763403" y="3700153"/>
              <a:ext cx="785166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8"/>
            <p:cNvCxnSpPr/>
            <p:nvPr/>
          </p:nvCxnSpPr>
          <p:spPr>
            <a:xfrm>
              <a:off x="672067" y="7730267"/>
              <a:ext cx="785166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6"/>
            <p:cNvSpPr/>
            <p:nvPr/>
          </p:nvSpPr>
          <p:spPr>
            <a:xfrm>
              <a:off x="798436" y="3291839"/>
              <a:ext cx="7886700" cy="402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b="1" dirty="0" smtClean="0">
                  <a:solidFill>
                    <a:schemeClr val="tx1"/>
                  </a:solidFill>
                  <a:latin typeface="SimSun-ExtB" charset="0"/>
                  <a:ea typeface="SimSun-ExtB" charset="0"/>
                  <a:cs typeface="SimSun-ExtB" charset="0"/>
                </a:rPr>
                <a:t>void </a:t>
              </a:r>
              <a:r>
                <a:rPr lang="en-US" altLang="zh-CN" sz="2000" b="1" dirty="0" err="1" smtClean="0">
                  <a:solidFill>
                    <a:schemeClr val="tx1"/>
                  </a:solidFill>
                  <a:latin typeface="SimSun-ExtB" charset="0"/>
                  <a:ea typeface="SimSun-ExtB" charset="0"/>
                  <a:cs typeface="SimSun-ExtB" charset="0"/>
                </a:rPr>
                <a:t>resource_allocation</a:t>
              </a:r>
              <a:r>
                <a:rPr lang="en-US" altLang="zh-CN" sz="2000" b="1" dirty="0" smtClean="0">
                  <a:solidFill>
                    <a:schemeClr val="tx1"/>
                  </a:solidFill>
                  <a:latin typeface="SimSun-ExtB" charset="0"/>
                  <a:ea typeface="SimSun-ExtB" charset="0"/>
                  <a:cs typeface="SimSun-ExtB" charset="0"/>
                </a:rPr>
                <a:t>()</a:t>
              </a:r>
              <a:endParaRPr lang="en-US" altLang="zh-CN" sz="2000" b="1" dirty="0" smtClean="0">
                <a:solidFill>
                  <a:srgbClr val="0070C0"/>
                </a:solidFill>
                <a:latin typeface="SimSun-ExtB" charset="0"/>
                <a:ea typeface="SimSun-ExtB" charset="0"/>
                <a:cs typeface="SimSun-ExtB" charset="0"/>
              </a:endParaRPr>
            </a:p>
          </p:txBody>
        </p:sp>
      </p:grpSp>
    </p:spTree>
    <p:extLst>
      <p:ext uri="{BB962C8B-B14F-4D97-AF65-F5344CB8AC3E}">
        <p14:creationId xmlns:p14="http://schemas.microsoft.com/office/powerpoint/2010/main" val="10839121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3.6.3</a:t>
            </a:r>
            <a:r>
              <a:rPr lang="zh-CN" altLang="en-US" dirty="0" smtClean="0"/>
              <a:t>：银行家算法</a:t>
            </a:r>
            <a:endParaRPr lang="en-US" dirty="0"/>
          </a:p>
        </p:txBody>
      </p:sp>
      <p:grpSp>
        <p:nvGrpSpPr>
          <p:cNvPr id="4" name="组合 10"/>
          <p:cNvGrpSpPr/>
          <p:nvPr/>
        </p:nvGrpSpPr>
        <p:grpSpPr>
          <a:xfrm>
            <a:off x="557530" y="1893888"/>
            <a:ext cx="7743190" cy="4801551"/>
            <a:chOff x="672067" y="3291839"/>
            <a:chExt cx="8013069" cy="4438428"/>
          </a:xfrm>
        </p:grpSpPr>
        <p:sp>
          <p:nvSpPr>
            <p:cNvPr id="5" name="Rectangle 6"/>
            <p:cNvSpPr/>
            <p:nvPr/>
          </p:nvSpPr>
          <p:spPr>
            <a:xfrm>
              <a:off x="763403" y="3696097"/>
              <a:ext cx="7886700" cy="40280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sz="2000" dirty="0" err="1" smtClean="0">
                  <a:solidFill>
                    <a:schemeClr val="tx1"/>
                  </a:solidFill>
                  <a:latin typeface="SimSun-ExtB" charset="0"/>
                  <a:ea typeface="SimSun-ExtB" charset="0"/>
                  <a:cs typeface="SimSun-ExtB" charset="0"/>
                </a:rPr>
                <a:t>int</a:t>
              </a:r>
              <a:r>
                <a:rPr lang="en-US" altLang="zh-CN" sz="2000" dirty="0" smtClean="0">
                  <a:solidFill>
                    <a:schemeClr val="tx1"/>
                  </a:solidFill>
                  <a:latin typeface="SimSun-ExtB" charset="0"/>
                  <a:ea typeface="SimSun-ExtB" charset="0"/>
                  <a:cs typeface="SimSun-ExtB" charset="0"/>
                </a:rPr>
                <a:t> </a:t>
              </a:r>
              <a:r>
                <a:rPr lang="en-US" altLang="zh-CN" sz="2000" dirty="0" err="1" smtClean="0">
                  <a:solidFill>
                    <a:schemeClr val="tx1"/>
                  </a:solidFill>
                  <a:latin typeface="SimSun-ExtB" charset="0"/>
                  <a:ea typeface="SimSun-ExtB" charset="0"/>
                  <a:cs typeface="SimSun-ExtB" charset="0"/>
                </a:rPr>
                <a:t>currentavail</a:t>
              </a:r>
              <a:r>
                <a:rPr lang="en-US" altLang="zh-CN" sz="2000" dirty="0" smtClean="0">
                  <a:solidFill>
                    <a:schemeClr val="tx1"/>
                  </a:solidFill>
                  <a:latin typeface="SimSun-ExtB" charset="0"/>
                  <a:ea typeface="SimSun-ExtB" charset="0"/>
                  <a:cs typeface="SimSun-ExtB" charset="0"/>
                </a:rPr>
                <a:t>[m] = available[*];</a:t>
              </a: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set&lt;process&gt; rest = {all processes};</a:t>
              </a:r>
            </a:p>
            <a:p>
              <a:pPr marL="457200" indent="-457200">
                <a:buFont typeface="+mj-lt"/>
                <a:buAutoNum type="arabicPeriod"/>
              </a:pPr>
              <a:r>
                <a:rPr lang="en-US" altLang="zh-CN" sz="2000" dirty="0" err="1" smtClean="0">
                  <a:solidFill>
                    <a:schemeClr val="tx1"/>
                  </a:solidFill>
                  <a:latin typeface="SimSun-ExtB" charset="0"/>
                  <a:ea typeface="SimSun-ExtB" charset="0"/>
                  <a:cs typeface="SimSun-ExtB" charset="0"/>
                </a:rPr>
                <a:t>bool</a:t>
              </a:r>
              <a:r>
                <a:rPr lang="en-US" altLang="zh-CN" sz="2000" dirty="0" smtClean="0">
                  <a:solidFill>
                    <a:schemeClr val="tx1"/>
                  </a:solidFill>
                  <a:latin typeface="SimSun-ExtB" charset="0"/>
                  <a:ea typeface="SimSun-ExtB" charset="0"/>
                  <a:cs typeface="SimSun-ExtB" charset="0"/>
                </a:rPr>
                <a:t> possible = true; </a:t>
              </a: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while(possible){ //</a:t>
              </a:r>
              <a:r>
                <a:rPr lang="zh-CN" altLang="en-US" sz="2000" dirty="0" smtClean="0">
                  <a:solidFill>
                    <a:schemeClr val="tx1"/>
                  </a:solidFill>
                  <a:latin typeface="SimSun-ExtB" charset="0"/>
                  <a:ea typeface="SimSun-ExtB" charset="0"/>
                  <a:cs typeface="SimSun-ExtB" charset="0"/>
                </a:rPr>
                <a:t>在</a:t>
              </a:r>
              <a:r>
                <a:rPr lang="en-US" altLang="zh-CN" sz="2000" dirty="0" smtClean="0">
                  <a:solidFill>
                    <a:schemeClr val="tx1"/>
                  </a:solidFill>
                  <a:latin typeface="SimSun-ExtB" charset="0"/>
                  <a:ea typeface="SimSun-ExtB" charset="0"/>
                  <a:cs typeface="SimSun-ExtB" charset="0"/>
                </a:rPr>
                <a:t>rest</a:t>
              </a:r>
              <a:r>
                <a:rPr lang="zh-CN" altLang="en-US" sz="2000" dirty="0" smtClean="0">
                  <a:solidFill>
                    <a:schemeClr val="tx1"/>
                  </a:solidFill>
                  <a:latin typeface="SimSun-ExtB" charset="0"/>
                  <a:ea typeface="SimSun-ExtB" charset="0"/>
                  <a:cs typeface="SimSun-ExtB" charset="0"/>
                </a:rPr>
                <a:t>中找到</a:t>
              </a:r>
              <a:r>
                <a:rPr lang="en-US" altLang="zh-CN" sz="2000" dirty="0" err="1" smtClean="0">
                  <a:solidFill>
                    <a:schemeClr val="tx1"/>
                  </a:solidFill>
                  <a:latin typeface="SimSun-ExtB" charset="0"/>
                  <a:ea typeface="SimSun-ExtB" charset="0"/>
                  <a:cs typeface="SimSun-ExtB" charset="0"/>
                </a:rPr>
                <a:t>Pk</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满足</a:t>
              </a:r>
              <a:endParaRPr lang="en-US" altLang="zh-CN"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  found = if (  </a:t>
              </a: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   claim[k,*] – allocation[k,*] &lt;= </a:t>
              </a:r>
              <a:r>
                <a:rPr lang="en-US" altLang="zh-CN" sz="2000" dirty="0" err="1" smtClean="0">
                  <a:solidFill>
                    <a:schemeClr val="tx1"/>
                  </a:solidFill>
                  <a:latin typeface="SimSun-ExtB" charset="0"/>
                  <a:ea typeface="SimSun-ExtB" charset="0"/>
                  <a:cs typeface="SimSun-ExtB" charset="0"/>
                </a:rPr>
                <a:t>currentavail</a:t>
              </a:r>
              <a:r>
                <a:rPr lang="en-US" altLang="zh-CN" sz="2000"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 if(found){</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smtClean="0">
                  <a:solidFill>
                    <a:schemeClr val="tx1"/>
                  </a:solidFill>
                  <a:latin typeface="SimSun-ExtB" charset="0"/>
                  <a:ea typeface="SimSun-ExtB" charset="0"/>
                  <a:cs typeface="SimSun-ExtB" charset="0"/>
                </a:rPr>
                <a:t>    </a:t>
              </a:r>
              <a:r>
                <a:rPr lang="en-US" altLang="zh-CN" sz="2000" dirty="0" err="1" smtClean="0">
                  <a:solidFill>
                    <a:schemeClr val="tx1"/>
                  </a:solidFill>
                  <a:latin typeface="SimSun-ExtB" charset="0"/>
                  <a:ea typeface="SimSun-ExtB" charset="0"/>
                  <a:cs typeface="SimSun-ExtB" charset="0"/>
                </a:rPr>
                <a:t>currentavail</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allocation[k,</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rest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en-US" altLang="zh-CN" sz="2000" dirty="0" err="1" smtClean="0">
                  <a:solidFill>
                    <a:schemeClr val="tx1"/>
                  </a:solidFill>
                  <a:latin typeface="SimSun-ExtB" charset="0"/>
                  <a:ea typeface="SimSun-ExtB" charset="0"/>
                  <a:cs typeface="SimSun-ExtB" charset="0"/>
                </a:rPr>
                <a:t>Pk</a:t>
              </a:r>
              <a:r>
                <a:rPr lang="en-US" altLang="zh-CN" sz="2000" dirty="0" smtClean="0">
                  <a:solidFill>
                    <a:schemeClr val="tx1"/>
                  </a:solidFill>
                  <a:latin typeface="SimSun-ExtB" charset="0"/>
                  <a:ea typeface="SimSun-ExtB" charset="0"/>
                  <a:cs typeface="SimSun-ExtB" charset="0"/>
                </a:rPr>
                <a:t>};</a:t>
              </a:r>
              <a:endParaRPr lang="zh-CN" altLang="en-US" sz="2000" dirty="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else</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possible</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false;}</a:t>
              </a:r>
              <a:endParaRPr lang="en-US" altLang="zh-CN" sz="2000" dirty="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return</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(rest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null);</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endParaRPr lang="en-US" altLang="zh-CN" sz="2000" dirty="0" smtClean="0">
                <a:solidFill>
                  <a:schemeClr val="tx1"/>
                </a:solidFill>
                <a:latin typeface="SimSun-ExtB" charset="0"/>
                <a:ea typeface="SimSun-ExtB" charset="0"/>
                <a:cs typeface="SimSun-ExtB" charset="0"/>
              </a:endParaRPr>
            </a:p>
          </p:txBody>
        </p:sp>
        <p:cxnSp>
          <p:nvCxnSpPr>
            <p:cNvPr id="6" name="Straight Connector 7"/>
            <p:cNvCxnSpPr/>
            <p:nvPr/>
          </p:nvCxnSpPr>
          <p:spPr>
            <a:xfrm>
              <a:off x="763403" y="3700153"/>
              <a:ext cx="785166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8"/>
            <p:cNvCxnSpPr/>
            <p:nvPr/>
          </p:nvCxnSpPr>
          <p:spPr>
            <a:xfrm>
              <a:off x="672067" y="7730267"/>
              <a:ext cx="785166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6"/>
            <p:cNvSpPr/>
            <p:nvPr/>
          </p:nvSpPr>
          <p:spPr>
            <a:xfrm>
              <a:off x="798436" y="3291839"/>
              <a:ext cx="7886700" cy="402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b="1" dirty="0" err="1" smtClean="0">
                  <a:solidFill>
                    <a:schemeClr val="tx1"/>
                  </a:solidFill>
                  <a:latin typeface="SimSun-ExtB" charset="0"/>
                  <a:ea typeface="SimSun-ExtB" charset="0"/>
                  <a:cs typeface="SimSun-ExtB" charset="0"/>
                </a:rPr>
                <a:t>bool</a:t>
              </a:r>
              <a:r>
                <a:rPr lang="en-US" altLang="zh-CN" sz="2000" b="1" dirty="0" smtClean="0">
                  <a:solidFill>
                    <a:schemeClr val="tx1"/>
                  </a:solidFill>
                  <a:latin typeface="SimSun-ExtB" charset="0"/>
                  <a:ea typeface="SimSun-ExtB" charset="0"/>
                  <a:cs typeface="SimSun-ExtB" charset="0"/>
                </a:rPr>
                <a:t> safe(state s)</a:t>
              </a:r>
              <a:endParaRPr lang="en-US" altLang="zh-CN" sz="2000" b="1" dirty="0" smtClean="0">
                <a:solidFill>
                  <a:srgbClr val="0070C0"/>
                </a:solidFill>
                <a:latin typeface="SimSun-ExtB" charset="0"/>
                <a:ea typeface="SimSun-ExtB" charset="0"/>
                <a:cs typeface="SimSun-ExtB" charset="0"/>
              </a:endParaRPr>
            </a:p>
          </p:txBody>
        </p:sp>
      </p:grpSp>
    </p:spTree>
    <p:extLst>
      <p:ext uri="{BB962C8B-B14F-4D97-AF65-F5344CB8AC3E}">
        <p14:creationId xmlns:p14="http://schemas.microsoft.com/office/powerpoint/2010/main" val="11885479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3.6.3:</a:t>
            </a:r>
            <a:r>
              <a:rPr lang="zh-CN" altLang="en-US" dirty="0" smtClean="0"/>
              <a:t> </a:t>
            </a:r>
            <a:r>
              <a:rPr lang="en-US" altLang="zh-CN" dirty="0" smtClean="0"/>
              <a:t>(</a:t>
            </a:r>
            <a:r>
              <a:rPr lang="zh-CN" altLang="en-US" dirty="0" smtClean="0"/>
              <a:t>例</a:t>
            </a:r>
            <a:r>
              <a:rPr lang="en-US" altLang="zh-CN" dirty="0" smtClean="0"/>
              <a:t>2)</a:t>
            </a:r>
            <a:endParaRPr lang="en-US" dirty="0"/>
          </a:p>
        </p:txBody>
      </p:sp>
      <p:sp>
        <p:nvSpPr>
          <p:cNvPr id="3" name="Content Placeholder 2"/>
          <p:cNvSpPr>
            <a:spLocks noGrp="1"/>
          </p:cNvSpPr>
          <p:nvPr>
            <p:ph idx="1"/>
          </p:nvPr>
        </p:nvSpPr>
        <p:spPr>
          <a:xfrm>
            <a:off x="628650" y="1825625"/>
            <a:ext cx="7886700" cy="1425575"/>
          </a:xfrm>
        </p:spPr>
        <p:txBody>
          <a:bodyPr/>
          <a:lstStyle/>
          <a:p>
            <a:r>
              <a:rPr lang="zh-CN" altLang="en-US" dirty="0"/>
              <a:t>如果系统中共有五个进程和</a:t>
            </a:r>
            <a:r>
              <a:rPr lang="en-US" altLang="zh-CN" dirty="0"/>
              <a:t>A</a:t>
            </a:r>
            <a:r>
              <a:rPr lang="zh-CN" altLang="en-US" dirty="0"/>
              <a:t>、</a:t>
            </a:r>
            <a:r>
              <a:rPr lang="en-US" altLang="zh-CN" dirty="0"/>
              <a:t>B</a:t>
            </a:r>
            <a:r>
              <a:rPr lang="zh-CN" altLang="en-US" dirty="0"/>
              <a:t>、</a:t>
            </a:r>
            <a:r>
              <a:rPr lang="en-US" altLang="zh-CN" dirty="0"/>
              <a:t>C</a:t>
            </a:r>
            <a:r>
              <a:rPr lang="zh-CN" altLang="en-US" dirty="0"/>
              <a:t>三类资源</a:t>
            </a:r>
            <a:r>
              <a:rPr lang="en-US" altLang="zh-CN" dirty="0"/>
              <a:t>;</a:t>
            </a:r>
          </a:p>
          <a:p>
            <a:r>
              <a:rPr lang="en-US" altLang="zh-CN" dirty="0"/>
              <a:t>A</a:t>
            </a:r>
            <a:r>
              <a:rPr lang="zh-CN" altLang="en-US" dirty="0"/>
              <a:t>类资源共有</a:t>
            </a:r>
            <a:r>
              <a:rPr lang="en-US" altLang="zh-CN" dirty="0"/>
              <a:t>10</a:t>
            </a:r>
            <a:r>
              <a:rPr lang="zh-CN" altLang="en-US" dirty="0"/>
              <a:t>个</a:t>
            </a:r>
            <a:r>
              <a:rPr lang="en-US" altLang="zh-CN" dirty="0"/>
              <a:t>,B</a:t>
            </a:r>
            <a:r>
              <a:rPr lang="zh-CN" altLang="en-US" dirty="0"/>
              <a:t>类资源共有</a:t>
            </a:r>
            <a:r>
              <a:rPr lang="en-US" altLang="zh-CN" dirty="0"/>
              <a:t>5</a:t>
            </a:r>
            <a:r>
              <a:rPr lang="zh-CN" altLang="en-US" dirty="0"/>
              <a:t>个</a:t>
            </a:r>
            <a:r>
              <a:rPr lang="en-US" altLang="zh-CN" dirty="0"/>
              <a:t>,C</a:t>
            </a:r>
            <a:r>
              <a:rPr lang="zh-CN" altLang="en-US" dirty="0"/>
              <a:t>类资源共有</a:t>
            </a:r>
            <a:r>
              <a:rPr lang="en-US" altLang="zh-CN" dirty="0"/>
              <a:t>7</a:t>
            </a:r>
            <a:r>
              <a:rPr lang="zh-CN" altLang="en-US" dirty="0" smtClean="0"/>
              <a:t>个</a:t>
            </a:r>
          </a:p>
          <a:p>
            <a:r>
              <a:rPr lang="zh-CN" altLang="en-US" dirty="0" smtClean="0"/>
              <a:t>在</a:t>
            </a:r>
            <a:r>
              <a:rPr lang="en-US" altLang="zh-CN" dirty="0" smtClean="0"/>
              <a:t>T0</a:t>
            </a:r>
            <a:r>
              <a:rPr lang="en-US" altLang="zh-CN" dirty="0"/>
              <a:t> </a:t>
            </a:r>
            <a:r>
              <a:rPr lang="zh-CN" altLang="en-US" dirty="0" smtClean="0"/>
              <a:t>时刻：</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56136760"/>
              </p:ext>
            </p:extLst>
          </p:nvPr>
        </p:nvGraphicFramePr>
        <p:xfrm>
          <a:off x="802640" y="3306129"/>
          <a:ext cx="6878322" cy="2590800"/>
        </p:xfrm>
        <a:graphic>
          <a:graphicData uri="http://schemas.openxmlformats.org/drawingml/2006/table">
            <a:tbl>
              <a:tblPr firstRow="1" bandRow="1">
                <a:tableStyleId>{2D5ABB26-0587-4C30-8999-92F81FD0307C}</a:tableStyleId>
              </a:tblPr>
              <a:tblGrid>
                <a:gridCol w="702354"/>
                <a:gridCol w="514664"/>
                <a:gridCol w="514664"/>
                <a:gridCol w="514664"/>
                <a:gridCol w="514664"/>
                <a:gridCol w="514664"/>
                <a:gridCol w="514664"/>
                <a:gridCol w="514664"/>
                <a:gridCol w="514664"/>
                <a:gridCol w="514664"/>
                <a:gridCol w="514664"/>
                <a:gridCol w="514664"/>
                <a:gridCol w="514664"/>
              </a:tblGrid>
              <a:tr h="0">
                <a:tc rowSpan="2">
                  <a:txBody>
                    <a:bodyPr/>
                    <a:lstStyle/>
                    <a:p>
                      <a:pPr algn="ctr"/>
                      <a:r>
                        <a:rPr lang="zh-CN" altLang="en-US" dirty="0" smtClean="0"/>
                        <a:t>进程</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dirty="0" smtClean="0"/>
                        <a:t>allocation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gridSpan="3">
                  <a:txBody>
                    <a:bodyPr/>
                    <a:lstStyle/>
                    <a:p>
                      <a:pPr algn="ctr"/>
                      <a:r>
                        <a:rPr lang="en-US" altLang="zh-CN" dirty="0" smtClean="0"/>
                        <a:t>claim</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gridSpan="3">
                  <a:txBody>
                    <a:bodyPr/>
                    <a:lstStyle/>
                    <a:p>
                      <a:pPr algn="ctr"/>
                      <a:r>
                        <a:rPr lang="en-US" altLang="zh-CN" dirty="0" smtClean="0">
                          <a:solidFill>
                            <a:srgbClr val="0070C0"/>
                          </a:solidFill>
                        </a:rPr>
                        <a:t>C</a:t>
                      </a:r>
                      <a:r>
                        <a:rPr lang="zh-CN" altLang="en-US" dirty="0" smtClean="0">
                          <a:solidFill>
                            <a:srgbClr val="0070C0"/>
                          </a:solidFill>
                        </a:rPr>
                        <a:t> </a:t>
                      </a:r>
                      <a:r>
                        <a:rPr lang="en-US" altLang="zh-CN" dirty="0" smtClean="0">
                          <a:solidFill>
                            <a:srgbClr val="0070C0"/>
                          </a:solidFill>
                        </a:rPr>
                        <a:t>-</a:t>
                      </a:r>
                      <a:r>
                        <a:rPr lang="zh-CN" altLang="en-US" dirty="0" smtClean="0">
                          <a:solidFill>
                            <a:srgbClr val="0070C0"/>
                          </a:solidFill>
                        </a:rPr>
                        <a:t> </a:t>
                      </a:r>
                      <a:r>
                        <a:rPr lang="en-US" altLang="zh-CN" dirty="0" smtClean="0">
                          <a:solidFill>
                            <a:srgbClr val="0070C0"/>
                          </a:solidFill>
                        </a:rPr>
                        <a:t>A</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dirty="0" smtClean="0"/>
                        <a:t>available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r>
              <a:tr h="370840">
                <a:tc vMerge="1">
                  <a:txBody>
                    <a:bodyPr/>
                    <a:lstStyle/>
                    <a:p>
                      <a:endParaRPr lang="en-US" dirty="0"/>
                    </a:p>
                  </a:txBody>
                  <a:tcPr/>
                </a:tc>
                <a:tc>
                  <a:txBody>
                    <a:bodyPr/>
                    <a:lstStyle/>
                    <a:p>
                      <a:pPr algn="ctr"/>
                      <a:r>
                        <a:rPr lang="en-US" altLang="zh-CN" dirty="0" smtClean="0"/>
                        <a:t>A</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B</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B</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A</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B</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C</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B</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0</a:t>
                      </a:r>
                      <a:endParaRPr lang="en-US"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7</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5</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7</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4</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3</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r>
                        <a:rPr lang="en-US" altLang="zh-CN" dirty="0" smtClean="0">
                          <a:solidFill>
                            <a:srgbClr val="00B050"/>
                          </a:solidFill>
                        </a:rPr>
                        <a:t>3</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r>
                        <a:rPr lang="en-US" altLang="zh-CN" dirty="0" smtClean="0">
                          <a:solidFill>
                            <a:srgbClr val="00B050"/>
                          </a:solidFill>
                        </a:rPr>
                        <a:t>3</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r>
                        <a:rPr lang="en-US" altLang="zh-CN" dirty="0" smtClean="0">
                          <a:solidFill>
                            <a:srgbClr val="00B050"/>
                          </a:solidFill>
                        </a:rPr>
                        <a:t>2</a:t>
                      </a:r>
                      <a:endParaRPr lang="en-US" dirty="0">
                        <a:solidFill>
                          <a:srgbClr val="00B05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P</a:t>
                      </a:r>
                      <a:r>
                        <a:rPr lang="en-US" altLang="zh-CN" baseline="-25000" dirty="0" smtClean="0"/>
                        <a:t>1</a:t>
                      </a:r>
                      <a:endParaRPr lang="en-US" baseline="-250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2</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2</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9</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6</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4</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3</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74439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3.6.3:</a:t>
            </a:r>
            <a:r>
              <a:rPr lang="zh-CN" altLang="en-US" dirty="0" smtClean="0"/>
              <a:t> </a:t>
            </a:r>
            <a:r>
              <a:rPr lang="en-US" altLang="zh-CN" dirty="0" smtClean="0"/>
              <a:t>(</a:t>
            </a:r>
            <a:r>
              <a:rPr lang="zh-CN" altLang="en-US" dirty="0" smtClean="0"/>
              <a:t>例</a:t>
            </a:r>
            <a:r>
              <a:rPr lang="en-US" altLang="zh-CN" dirty="0" smtClean="0"/>
              <a:t>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5"/>
                <a:ext cx="7886700" cy="1425575"/>
              </a:xfrm>
            </p:spPr>
            <p:txBody>
              <a:bodyPr/>
              <a:lstStyle/>
              <a:p>
                <a:r>
                  <a:rPr lang="zh-CN" altLang="en-US" dirty="0" smtClean="0"/>
                  <a:t>在</a:t>
                </a:r>
                <a:r>
                  <a:rPr lang="en-US" altLang="zh-CN" dirty="0" smtClean="0"/>
                  <a:t>T0</a:t>
                </a:r>
                <a:r>
                  <a:rPr lang="en-US" altLang="zh-CN" dirty="0"/>
                  <a:t> </a:t>
                </a:r>
                <a:r>
                  <a:rPr lang="zh-CN" altLang="en-US" dirty="0" smtClean="0"/>
                  <a:t>时刻，存在安全队列：</a:t>
                </a:r>
                <a:r>
                  <a:rPr lang="zh-CN" altLang="en-US" dirty="0"/>
                  <a:t> </a:t>
                </a:r>
                <a14:m>
                  <m:oMath xmlns:m="http://schemas.openxmlformats.org/officeDocument/2006/math">
                    <m:d>
                      <m:dPr>
                        <m:begChr m:val="｛"/>
                        <m:endChr m:val="｝"/>
                        <m:ctrlPr>
                          <a:rPr lang="zh-CN" altLang="en-US" i="1">
                            <a:latin typeface="Cambria Math"/>
                          </a:rPr>
                        </m:ctrlPr>
                      </m:dPr>
                      <m:e>
                        <m:sSub>
                          <m:sSubPr>
                            <m:ctrlPr>
                              <a:rPr lang="en-US" altLang="zh-CN" i="1">
                                <a:latin typeface="Cambria Math"/>
                              </a:rPr>
                            </m:ctrlPr>
                          </m:sSubPr>
                          <m:e>
                            <m:r>
                              <m:rPr>
                                <m:sty m:val="p"/>
                              </m:rPr>
                              <a:rPr lang="en-US" altLang="zh-CN" i="1">
                                <a:latin typeface="Cambria Math" charset="0"/>
                              </a:rPr>
                              <m:t>P</m:t>
                            </m:r>
                          </m:e>
                          <m:sub>
                            <m:r>
                              <a:rPr lang="en-US" altLang="zh-CN" b="0" i="1" smtClean="0">
                                <a:latin typeface="Cambria Math" charset="0"/>
                              </a:rPr>
                              <m:t>1</m:t>
                            </m:r>
                          </m:sub>
                        </m:sSub>
                        <m:r>
                          <a:rPr lang="en-US" altLang="zh-CN" i="1">
                            <a:latin typeface="Cambria Math" charset="0"/>
                          </a:rPr>
                          <m:t>,</m:t>
                        </m:r>
                        <m:sSub>
                          <m:sSubPr>
                            <m:ctrlPr>
                              <a:rPr lang="en-US" altLang="zh-CN" i="1">
                                <a:latin typeface="Cambria Math"/>
                              </a:rPr>
                            </m:ctrlPr>
                          </m:sSubPr>
                          <m:e>
                            <m:r>
                              <m:rPr>
                                <m:sty m:val="p"/>
                              </m:rPr>
                              <a:rPr lang="en-US" altLang="zh-CN" i="1">
                                <a:latin typeface="Cambria Math" charset="0"/>
                              </a:rPr>
                              <m:t>P</m:t>
                            </m:r>
                          </m:e>
                          <m:sub>
                            <m:r>
                              <a:rPr lang="en-US" altLang="zh-CN" b="0" i="1" smtClean="0">
                                <a:latin typeface="Cambria Math" charset="0"/>
                              </a:rPr>
                              <m:t>3</m:t>
                            </m:r>
                          </m:sub>
                        </m:sSub>
                        <m:r>
                          <a:rPr lang="en-US" altLang="zh-CN" i="1">
                            <a:latin typeface="Cambria Math" charset="0"/>
                          </a:rPr>
                          <m:t>,</m:t>
                        </m:r>
                        <m:sSub>
                          <m:sSubPr>
                            <m:ctrlPr>
                              <a:rPr lang="en-US" altLang="zh-CN" i="1">
                                <a:latin typeface="Cambria Math"/>
                              </a:rPr>
                            </m:ctrlPr>
                          </m:sSubPr>
                          <m:e>
                            <m:r>
                              <m:rPr>
                                <m:sty m:val="p"/>
                              </m:rPr>
                              <a:rPr lang="en-US" altLang="zh-CN" i="1">
                                <a:latin typeface="Cambria Math" charset="0"/>
                              </a:rPr>
                              <m:t>P</m:t>
                            </m:r>
                          </m:e>
                          <m:sub>
                            <m:r>
                              <a:rPr lang="en-US" altLang="zh-CN" b="0" i="1" smtClean="0">
                                <a:latin typeface="Cambria Math" charset="0"/>
                              </a:rPr>
                              <m:t>4</m:t>
                            </m:r>
                          </m:sub>
                        </m:sSub>
                        <m:r>
                          <a:rPr lang="en-US" altLang="zh-CN" i="1">
                            <a:latin typeface="Cambria Math" charset="0"/>
                          </a:rPr>
                          <m:t>,</m:t>
                        </m:r>
                        <m:sSub>
                          <m:sSubPr>
                            <m:ctrlPr>
                              <a:rPr lang="en-US" altLang="zh-CN" i="1">
                                <a:latin typeface="Cambria Math"/>
                              </a:rPr>
                            </m:ctrlPr>
                          </m:sSubPr>
                          <m:e>
                            <m:r>
                              <m:rPr>
                                <m:sty m:val="p"/>
                              </m:rPr>
                              <a:rPr lang="en-US" altLang="zh-CN" i="1">
                                <a:latin typeface="Cambria Math" charset="0"/>
                              </a:rPr>
                              <m:t>P</m:t>
                            </m:r>
                          </m:e>
                          <m:sub>
                            <m:r>
                              <a:rPr lang="en-US" altLang="zh-CN" b="0" i="1" smtClean="0">
                                <a:latin typeface="Cambria Math" charset="0"/>
                              </a:rPr>
                              <m:t>2</m:t>
                            </m:r>
                          </m:sub>
                        </m:sSub>
                        <m:r>
                          <a:rPr lang="en-US" altLang="zh-CN" i="1">
                            <a:latin typeface="Cambria Math" charset="0"/>
                          </a:rPr>
                          <m:t>,</m:t>
                        </m:r>
                        <m:sSub>
                          <m:sSubPr>
                            <m:ctrlPr>
                              <a:rPr lang="en-US" altLang="zh-CN" i="1">
                                <a:latin typeface="Cambria Math"/>
                              </a:rPr>
                            </m:ctrlPr>
                          </m:sSubPr>
                          <m:e>
                            <m:r>
                              <m:rPr>
                                <m:sty m:val="p"/>
                              </m:rPr>
                              <a:rPr lang="en-US" altLang="zh-CN" i="1">
                                <a:latin typeface="Cambria Math" charset="0"/>
                              </a:rPr>
                              <m:t>P</m:t>
                            </m:r>
                          </m:e>
                          <m:sub>
                            <m:r>
                              <a:rPr lang="en-US" altLang="zh-CN" b="0" i="1" smtClean="0">
                                <a:latin typeface="Cambria Math" charset="0"/>
                              </a:rPr>
                              <m:t>0</m:t>
                            </m:r>
                          </m:sub>
                        </m:sSub>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5"/>
                <a:ext cx="7886700" cy="1425575"/>
              </a:xfrm>
              <a:blipFill rotWithShape="0">
                <a:blip r:embed="rId2"/>
                <a:stretch>
                  <a:fillRect l="-1005" t="-7265"/>
                </a:stretch>
              </a:blipFill>
            </p:spPr>
            <p:txBody>
              <a:bodyPr/>
              <a:lstStyle/>
              <a:p>
                <a:r>
                  <a:rPr lang="zh-CN" alt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979785439"/>
              </p:ext>
            </p:extLst>
          </p:nvPr>
        </p:nvGraphicFramePr>
        <p:xfrm>
          <a:off x="365758" y="2655889"/>
          <a:ext cx="8230862" cy="2865120"/>
        </p:xfrm>
        <a:graphic>
          <a:graphicData uri="http://schemas.openxmlformats.org/drawingml/2006/table">
            <a:tbl>
              <a:tblPr firstRow="1" bandRow="1">
                <a:tableStyleId>{2D5ABB26-0587-4C30-8999-92F81FD0307C}</a:tableStyleId>
              </a:tblPr>
              <a:tblGrid>
                <a:gridCol w="686390"/>
                <a:gridCol w="543934"/>
                <a:gridCol w="543934"/>
                <a:gridCol w="543934"/>
                <a:gridCol w="543934"/>
                <a:gridCol w="543934"/>
                <a:gridCol w="543934"/>
                <a:gridCol w="543934"/>
                <a:gridCol w="543934"/>
                <a:gridCol w="543934"/>
                <a:gridCol w="543934"/>
                <a:gridCol w="543934"/>
                <a:gridCol w="543934"/>
                <a:gridCol w="1017264"/>
              </a:tblGrid>
              <a:tr h="0">
                <a:tc rowSpan="2">
                  <a:txBody>
                    <a:bodyPr/>
                    <a:lstStyle/>
                    <a:p>
                      <a:pPr algn="ctr"/>
                      <a:r>
                        <a:rPr lang="zh-CN" altLang="en-US" baseline="0" dirty="0" smtClean="0"/>
                        <a:t>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gridSpan="3">
                  <a:txBody>
                    <a:bodyPr/>
                    <a:lstStyle/>
                    <a:p>
                      <a:pPr algn="ctr"/>
                      <a:r>
                        <a:rPr lang="en-US" altLang="zh-CN" dirty="0" err="1" smtClean="0">
                          <a:solidFill>
                            <a:srgbClr val="00B050"/>
                          </a:solidFill>
                        </a:rPr>
                        <a:t>currentavail</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gridSpan="3">
                  <a:txBody>
                    <a:bodyPr/>
                    <a:lstStyle/>
                    <a:p>
                      <a:pPr algn="ctr"/>
                      <a:r>
                        <a:rPr lang="en-US" altLang="zh-CN" dirty="0" smtClean="0">
                          <a:solidFill>
                            <a:srgbClr val="0070C0"/>
                          </a:solidFill>
                        </a:rPr>
                        <a:t>C</a:t>
                      </a:r>
                      <a:r>
                        <a:rPr lang="zh-CN" altLang="en-US" dirty="0" smtClean="0">
                          <a:solidFill>
                            <a:srgbClr val="0070C0"/>
                          </a:solidFill>
                        </a:rPr>
                        <a:t> </a:t>
                      </a:r>
                      <a:r>
                        <a:rPr lang="en-US" altLang="zh-CN" dirty="0" smtClean="0">
                          <a:solidFill>
                            <a:srgbClr val="0070C0"/>
                          </a:solidFill>
                        </a:rPr>
                        <a:t>-</a:t>
                      </a:r>
                      <a:r>
                        <a:rPr lang="zh-CN" altLang="en-US" dirty="0" smtClean="0">
                          <a:solidFill>
                            <a:srgbClr val="0070C0"/>
                          </a:solidFill>
                        </a:rPr>
                        <a:t> </a:t>
                      </a:r>
                      <a:r>
                        <a:rPr lang="en-US" altLang="zh-CN" dirty="0" smtClean="0">
                          <a:solidFill>
                            <a:srgbClr val="0070C0"/>
                          </a:solidFill>
                        </a:rPr>
                        <a:t>A</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gridSpan="3">
                  <a:txBody>
                    <a:bodyPr/>
                    <a:lstStyle/>
                    <a:p>
                      <a:pPr algn="ctr"/>
                      <a:r>
                        <a:rPr lang="en-US" altLang="zh-CN" dirty="0" smtClean="0">
                          <a:solidFill>
                            <a:schemeClr val="tx1"/>
                          </a:solidFill>
                        </a:rPr>
                        <a:t>allocation</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dirty="0" err="1" smtClean="0">
                          <a:solidFill>
                            <a:schemeClr val="bg1">
                              <a:lumMod val="50000"/>
                            </a:schemeClr>
                          </a:solidFill>
                        </a:rPr>
                        <a:t>currentavail</a:t>
                      </a:r>
                      <a:r>
                        <a:rPr lang="zh-CN" altLang="en-US" dirty="0" smtClean="0">
                          <a:solidFill>
                            <a:schemeClr val="bg1">
                              <a:lumMod val="50000"/>
                            </a:schemeClr>
                          </a:solidFill>
                        </a:rPr>
                        <a:t> </a:t>
                      </a:r>
                      <a:r>
                        <a:rPr lang="en-US" altLang="zh-CN" dirty="0" smtClean="0">
                          <a:solidFill>
                            <a:schemeClr val="bg1">
                              <a:lumMod val="50000"/>
                            </a:schemeClr>
                          </a:solidFill>
                        </a:rPr>
                        <a:t>+allocation</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altLang="zh-CN" dirty="0" smtClean="0"/>
                        <a:t>possible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n-US" dirty="0"/>
                    </a:p>
                  </a:txBody>
                  <a:tcPr/>
                </a:tc>
                <a:tc>
                  <a:txBody>
                    <a:bodyPr/>
                    <a:lstStyle/>
                    <a:p>
                      <a:pPr algn="ctr"/>
                      <a:r>
                        <a:rPr lang="en-US" altLang="zh-CN" dirty="0" smtClean="0">
                          <a:solidFill>
                            <a:srgbClr val="00B050"/>
                          </a:solidFill>
                        </a:rPr>
                        <a:t>A</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B</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C</a:t>
                      </a:r>
                      <a:endParaRPr lang="en-US" dirty="0">
                        <a:solidFill>
                          <a:srgbClr val="00B05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A</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B</a:t>
                      </a:r>
                      <a:endParaRPr lang="en-US" dirty="0">
                        <a:solidFill>
                          <a:srgbClr val="0070C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C</a:t>
                      </a:r>
                      <a:endParaRPr lang="en-US" dirty="0">
                        <a:solidFill>
                          <a:srgbClr val="0070C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A</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B</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C</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A</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B</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C</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1</a:t>
                      </a:r>
                      <a:endParaRPr lang="en-US"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3</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3</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2</a:t>
                      </a:r>
                      <a:endParaRPr lang="en-US" dirty="0">
                        <a:solidFill>
                          <a:srgbClr val="00B05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2</a:t>
                      </a:r>
                      <a:endParaRPr lang="en-US" dirty="0">
                        <a:solidFill>
                          <a:srgbClr val="0070C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2</a:t>
                      </a:r>
                      <a:endParaRPr lang="en-US" dirty="0">
                        <a:solidFill>
                          <a:srgbClr val="0070C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0</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0</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5</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3</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2</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true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P</a:t>
                      </a:r>
                      <a:r>
                        <a:rPr lang="en-US" altLang="zh-CN" baseline="-25000" dirty="0" smtClean="0"/>
                        <a:t>3</a:t>
                      </a:r>
                      <a:endParaRPr lang="en-US" baseline="-250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5</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3</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2</a:t>
                      </a:r>
                      <a:endParaRPr lang="en-US" dirty="0">
                        <a:solidFill>
                          <a:srgbClr val="00B05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1</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1</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7</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4</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3</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true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7</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4</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3</a:t>
                      </a:r>
                      <a:endParaRPr lang="en-US" dirty="0">
                        <a:solidFill>
                          <a:srgbClr val="00B05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4</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3</a:t>
                      </a:r>
                      <a:endParaRPr lang="en-US" dirty="0">
                        <a:solidFill>
                          <a:srgbClr val="0070C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0</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2</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7</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4</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5</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true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7</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4</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5</a:t>
                      </a:r>
                      <a:endParaRPr lang="en-US" dirty="0">
                        <a:solidFill>
                          <a:srgbClr val="00B05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6</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0</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2</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10</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4</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7</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true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10</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4</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7</a:t>
                      </a:r>
                      <a:endParaRPr lang="en-US" dirty="0">
                        <a:solidFill>
                          <a:srgbClr val="00B05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7</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4</a:t>
                      </a:r>
                      <a:endParaRPr lang="en-US" dirty="0">
                        <a:solidFill>
                          <a:srgbClr val="0070C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3</a:t>
                      </a:r>
                      <a:endParaRPr lang="en-US" dirty="0">
                        <a:solidFill>
                          <a:srgbClr val="0070C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1</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0</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10</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5</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7</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true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35647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3560696"/>
              </p:ext>
            </p:extLst>
          </p:nvPr>
        </p:nvGraphicFramePr>
        <p:xfrm>
          <a:off x="628650" y="1825625"/>
          <a:ext cx="4268470" cy="3566160"/>
        </p:xfrm>
        <a:graphic>
          <a:graphicData uri="http://schemas.openxmlformats.org/drawingml/2006/table">
            <a:tbl>
              <a:tblPr firstRow="1" bandRow="1">
                <a:tableStyleId>{7E9639D4-E3E2-4D34-9284-5A2195B3D0D7}</a:tableStyleId>
              </a:tblPr>
              <a:tblGrid>
                <a:gridCol w="956310"/>
                <a:gridCol w="1554480"/>
                <a:gridCol w="1757680"/>
              </a:tblGrid>
              <a:tr h="370840">
                <a:tc>
                  <a:txBody>
                    <a:bodyPr/>
                    <a:lstStyle/>
                    <a:p>
                      <a:pPr algn="ctr"/>
                      <a:r>
                        <a:rPr lang="zh-CN" altLang="en-US" sz="2000" dirty="0" smtClean="0"/>
                        <a:t>时间片</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进程</a:t>
                      </a:r>
                      <a:r>
                        <a:rPr lang="en-US" altLang="zh-CN" sz="2000" dirty="0" smtClean="0"/>
                        <a:t>P</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进程</a:t>
                      </a:r>
                      <a:r>
                        <a:rPr lang="en-US" altLang="zh-CN" sz="2000" dirty="0" smtClean="0"/>
                        <a:t>Q</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1</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None/>
                      </a:pPr>
                      <a:r>
                        <a:rPr lang="zh-CN" altLang="en-US" sz="2000" dirty="0" smtClean="0">
                          <a:solidFill>
                            <a:schemeClr val="accent1"/>
                          </a:solidFill>
                        </a:rPr>
                        <a:t>请求读卡机</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2</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rgbClr val="0070C0"/>
                          </a:solidFill>
                        </a:rPr>
                        <a:t>请求打印机</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3</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rgbClr val="0070C0"/>
                          </a:solidFill>
                        </a:rPr>
                        <a:t>请求打印机 </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4</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accent1"/>
                          </a:solidFill>
                        </a:rPr>
                        <a:t>请求读卡机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5</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accent1"/>
                          </a:solidFill>
                        </a:rPr>
                        <a:t>释放读卡机 </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accent1"/>
                          </a:solidFill>
                        </a:rPr>
                        <a:t>释放读卡机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7</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rgbClr val="0070C0"/>
                          </a:solidFill>
                        </a:rPr>
                        <a:t>释放打印机 </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8</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rgbClr val="0070C0"/>
                          </a:solidFill>
                        </a:rPr>
                        <a:t>释放打印机</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998725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3.6.3:</a:t>
            </a:r>
            <a:r>
              <a:rPr lang="zh-CN" altLang="en-US" dirty="0"/>
              <a:t> </a:t>
            </a:r>
            <a:r>
              <a:rPr lang="en-US" altLang="zh-CN" dirty="0"/>
              <a:t>(</a:t>
            </a:r>
            <a:r>
              <a:rPr lang="zh-CN" altLang="en-US" dirty="0"/>
              <a:t>例</a:t>
            </a:r>
            <a:r>
              <a:rPr lang="en-US" altLang="zh-CN" dirty="0"/>
              <a:t>2)</a:t>
            </a:r>
            <a:endParaRPr kumimoji="1" lang="zh-CN" altLang="en-US"/>
          </a:p>
        </p:txBody>
      </p:sp>
      <p:sp>
        <p:nvSpPr>
          <p:cNvPr id="3" name="Content Placeholder 2"/>
          <p:cNvSpPr>
            <a:spLocks noGrp="1"/>
          </p:cNvSpPr>
          <p:nvPr>
            <p:ph idx="1"/>
          </p:nvPr>
        </p:nvSpPr>
        <p:spPr/>
        <p:txBody>
          <a:bodyPr/>
          <a:lstStyle/>
          <a:p>
            <a:pPr>
              <a:lnSpc>
                <a:spcPct val="150000"/>
              </a:lnSpc>
            </a:pPr>
            <a:r>
              <a:rPr kumimoji="1" lang="zh-CN" altLang="en-US"/>
              <a:t>现</a:t>
            </a:r>
            <a:r>
              <a:rPr kumimoji="1" lang="en-US" altLang="zh-CN"/>
              <a:t>P</a:t>
            </a:r>
            <a:r>
              <a:rPr kumimoji="1" lang="en-US" altLang="zh-CN" baseline="-25000"/>
              <a:t>1</a:t>
            </a:r>
            <a:r>
              <a:rPr kumimoji="1" lang="zh-CN" altLang="en-US"/>
              <a:t>需要申请</a:t>
            </a:r>
            <a:r>
              <a:rPr kumimoji="1" lang="en-US" altLang="zh-CN"/>
              <a:t>1</a:t>
            </a:r>
            <a:r>
              <a:rPr kumimoji="1" lang="zh-CN" altLang="en-US"/>
              <a:t>个</a:t>
            </a:r>
            <a:r>
              <a:rPr kumimoji="1" lang="en-US" altLang="zh-CN"/>
              <a:t>A</a:t>
            </a:r>
            <a:r>
              <a:rPr kumimoji="1" lang="zh-CN" altLang="en-US"/>
              <a:t>类资源和</a:t>
            </a:r>
            <a:r>
              <a:rPr kumimoji="1" lang="en-US" altLang="zh-CN"/>
              <a:t>2</a:t>
            </a:r>
            <a:r>
              <a:rPr kumimoji="1" lang="zh-CN" altLang="en-US"/>
              <a:t>个</a:t>
            </a:r>
            <a:r>
              <a:rPr kumimoji="1" lang="en-US" altLang="zh-CN"/>
              <a:t>C</a:t>
            </a:r>
            <a:r>
              <a:rPr kumimoji="1" lang="zh-CN" altLang="en-US"/>
              <a:t>类资源，尝试分配，得到如下新状态 </a:t>
            </a:r>
            <a:r>
              <a:rPr kumimoji="1" lang="en-US" altLang="zh-CN"/>
              <a:t>S</a:t>
            </a:r>
            <a:r>
              <a:rPr kumimoji="1" lang="en-US" altLang="zh-CN" baseline="-25000"/>
              <a:t>new</a:t>
            </a:r>
            <a:r>
              <a:rPr kumimoji="1" lang="zh-CN" altLang="en-US"/>
              <a:t>：</a:t>
            </a:r>
          </a:p>
        </p:txBody>
      </p:sp>
      <p:graphicFrame>
        <p:nvGraphicFramePr>
          <p:cNvPr id="4" name="Table 3"/>
          <p:cNvGraphicFramePr>
            <a:graphicFrameLocks noGrp="1"/>
          </p:cNvGraphicFramePr>
          <p:nvPr>
            <p:extLst>
              <p:ext uri="{D42A27DB-BD31-4B8C-83A1-F6EECF244321}">
                <p14:modId xmlns:p14="http://schemas.microsoft.com/office/powerpoint/2010/main" val="36488660"/>
              </p:ext>
            </p:extLst>
          </p:nvPr>
        </p:nvGraphicFramePr>
        <p:xfrm>
          <a:off x="1282474" y="3097899"/>
          <a:ext cx="6878322" cy="2590800"/>
        </p:xfrm>
        <a:graphic>
          <a:graphicData uri="http://schemas.openxmlformats.org/drawingml/2006/table">
            <a:tbl>
              <a:tblPr firstRow="1" bandRow="1">
                <a:tableStyleId>{2D5ABB26-0587-4C30-8999-92F81FD0307C}</a:tableStyleId>
              </a:tblPr>
              <a:tblGrid>
                <a:gridCol w="702354"/>
                <a:gridCol w="514664"/>
                <a:gridCol w="514664"/>
                <a:gridCol w="514664"/>
                <a:gridCol w="514664"/>
                <a:gridCol w="514664"/>
                <a:gridCol w="514664"/>
                <a:gridCol w="514664"/>
                <a:gridCol w="514664"/>
                <a:gridCol w="514664"/>
                <a:gridCol w="514664"/>
                <a:gridCol w="514664"/>
                <a:gridCol w="514664"/>
              </a:tblGrid>
              <a:tr h="0">
                <a:tc rowSpan="2">
                  <a:txBody>
                    <a:bodyPr/>
                    <a:lstStyle/>
                    <a:p>
                      <a:pPr algn="ctr"/>
                      <a:r>
                        <a:rPr lang="zh-CN" altLang="en-US" dirty="0" smtClean="0"/>
                        <a:t>进程</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dirty="0" smtClean="0"/>
                        <a:t>allocation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gridSpan="3">
                  <a:txBody>
                    <a:bodyPr/>
                    <a:lstStyle/>
                    <a:p>
                      <a:pPr algn="ctr"/>
                      <a:r>
                        <a:rPr lang="en-US" altLang="zh-CN" dirty="0" smtClean="0"/>
                        <a:t>claim</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gridSpan="3">
                  <a:txBody>
                    <a:bodyPr/>
                    <a:lstStyle/>
                    <a:p>
                      <a:pPr algn="ctr"/>
                      <a:r>
                        <a:rPr lang="en-US" altLang="zh-CN" dirty="0" smtClean="0">
                          <a:solidFill>
                            <a:srgbClr val="0070C0"/>
                          </a:solidFill>
                        </a:rPr>
                        <a:t>C</a:t>
                      </a:r>
                      <a:r>
                        <a:rPr lang="zh-CN" altLang="en-US" dirty="0" smtClean="0">
                          <a:solidFill>
                            <a:srgbClr val="0070C0"/>
                          </a:solidFill>
                        </a:rPr>
                        <a:t> </a:t>
                      </a:r>
                      <a:r>
                        <a:rPr lang="en-US" altLang="zh-CN" dirty="0" smtClean="0">
                          <a:solidFill>
                            <a:srgbClr val="0070C0"/>
                          </a:solidFill>
                        </a:rPr>
                        <a:t>-</a:t>
                      </a:r>
                      <a:r>
                        <a:rPr lang="zh-CN" altLang="en-US" dirty="0" smtClean="0">
                          <a:solidFill>
                            <a:srgbClr val="0070C0"/>
                          </a:solidFill>
                        </a:rPr>
                        <a:t> </a:t>
                      </a:r>
                      <a:r>
                        <a:rPr lang="en-US" altLang="zh-CN" dirty="0" smtClean="0">
                          <a:solidFill>
                            <a:srgbClr val="0070C0"/>
                          </a:solidFill>
                        </a:rPr>
                        <a:t>A</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dirty="0" smtClean="0"/>
                        <a:t>available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r>
              <a:tr h="370840">
                <a:tc vMerge="1">
                  <a:txBody>
                    <a:bodyPr/>
                    <a:lstStyle/>
                    <a:p>
                      <a:endParaRPr lang="en-US" dirty="0"/>
                    </a:p>
                  </a:txBody>
                  <a:tcPr/>
                </a:tc>
                <a:tc>
                  <a:txBody>
                    <a:bodyPr/>
                    <a:lstStyle/>
                    <a:p>
                      <a:pPr algn="ctr"/>
                      <a:r>
                        <a:rPr lang="en-US" altLang="zh-CN" dirty="0" smtClean="0"/>
                        <a:t>A</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B</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B</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A</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B</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C</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B</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0</a:t>
                      </a:r>
                      <a:endParaRPr lang="en-US"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7</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5</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7</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4</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3</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r>
                        <a:rPr lang="en-US" altLang="zh-CN" dirty="0" smtClean="0">
                          <a:solidFill>
                            <a:srgbClr val="00B050"/>
                          </a:solidFill>
                        </a:rPr>
                        <a:t>2</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rowSpan="5">
                  <a:txBody>
                    <a:bodyPr/>
                    <a:lstStyle/>
                    <a:p>
                      <a:pPr algn="ctr"/>
                      <a:r>
                        <a:rPr lang="en-US" altLang="zh-CN" dirty="0" smtClean="0">
                          <a:solidFill>
                            <a:srgbClr val="00B050"/>
                          </a:solidFill>
                        </a:rPr>
                        <a:t>3</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rowSpan="5">
                  <a:txBody>
                    <a:bodyPr/>
                    <a:lstStyle/>
                    <a:p>
                      <a:pPr algn="ctr"/>
                      <a:r>
                        <a:rPr lang="en-US" altLang="zh-CN" dirty="0" smtClean="0">
                          <a:solidFill>
                            <a:srgbClr val="00B050"/>
                          </a:solidFill>
                        </a:rPr>
                        <a:t>0</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P</a:t>
                      </a:r>
                      <a:r>
                        <a:rPr lang="en-US" altLang="zh-CN" baseline="-25000" dirty="0" smtClean="0"/>
                        <a:t>1</a:t>
                      </a:r>
                      <a:endParaRPr lang="en-US" baseline="-250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FF0000"/>
                          </a:solidFill>
                        </a:rPr>
                        <a:t>3</a:t>
                      </a:r>
                      <a:endParaRPr lang="en-US" dirty="0">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FF0000"/>
                          </a:solidFill>
                        </a:rPr>
                        <a:t>0</a:t>
                      </a:r>
                      <a:endParaRPr lang="en-US" dirty="0">
                        <a:solidFill>
                          <a:srgbClr val="FF000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FF0000"/>
                          </a:solidFill>
                        </a:rPr>
                        <a:t>2</a:t>
                      </a:r>
                      <a:endParaRPr lang="en-US" dirty="0">
                        <a:solidFill>
                          <a:srgbClr val="FF000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2</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9</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6</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4</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3</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70977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3.6.3:</a:t>
            </a:r>
            <a:r>
              <a:rPr lang="zh-CN" altLang="en-US" dirty="0"/>
              <a:t> </a:t>
            </a:r>
            <a:r>
              <a:rPr lang="en-US" altLang="zh-CN" dirty="0"/>
              <a:t>(</a:t>
            </a:r>
            <a:r>
              <a:rPr lang="zh-CN" altLang="en-US" dirty="0"/>
              <a:t>例</a:t>
            </a:r>
            <a:r>
              <a:rPr lang="en-US" altLang="zh-CN" dirty="0"/>
              <a:t>2)</a:t>
            </a:r>
            <a:endParaRPr kumimoji="1" lang="zh-CN" altLang="en-US"/>
          </a:p>
        </p:txBody>
      </p:sp>
      <p:sp>
        <p:nvSpPr>
          <p:cNvPr id="3" name="Content Placeholder 2"/>
          <p:cNvSpPr>
            <a:spLocks noGrp="1"/>
          </p:cNvSpPr>
          <p:nvPr>
            <p:ph idx="1"/>
          </p:nvPr>
        </p:nvSpPr>
        <p:spPr>
          <a:xfrm>
            <a:off x="628650" y="1825625"/>
            <a:ext cx="7886700" cy="609757"/>
          </a:xfrm>
        </p:spPr>
        <p:txBody>
          <a:bodyPr/>
          <a:lstStyle/>
          <a:p>
            <a:r>
              <a:rPr kumimoji="1" lang="zh-CN" altLang="en-US"/>
              <a:t>需要判断新状态 </a:t>
            </a:r>
            <a:r>
              <a:rPr kumimoji="1" lang="en-US" altLang="zh-CN"/>
              <a:t>S</a:t>
            </a:r>
            <a:r>
              <a:rPr kumimoji="1" lang="en-US" altLang="zh-CN" baseline="-25000"/>
              <a:t>new</a:t>
            </a:r>
            <a:r>
              <a:rPr kumimoji="1" lang="zh-CN" altLang="en-US"/>
              <a:t>是否安全</a:t>
            </a:r>
          </a:p>
          <a:p>
            <a:endParaRPr kumimoji="1" lang="zh-CN" altLang="en-US"/>
          </a:p>
        </p:txBody>
      </p:sp>
      <p:graphicFrame>
        <p:nvGraphicFramePr>
          <p:cNvPr id="4" name="Table 3"/>
          <p:cNvGraphicFramePr>
            <a:graphicFrameLocks noGrp="1"/>
          </p:cNvGraphicFramePr>
          <p:nvPr>
            <p:extLst>
              <p:ext uri="{D42A27DB-BD31-4B8C-83A1-F6EECF244321}">
                <p14:modId xmlns:p14="http://schemas.microsoft.com/office/powerpoint/2010/main" val="752816869"/>
              </p:ext>
            </p:extLst>
          </p:nvPr>
        </p:nvGraphicFramePr>
        <p:xfrm>
          <a:off x="592095" y="2420500"/>
          <a:ext cx="8230862" cy="2865120"/>
        </p:xfrm>
        <a:graphic>
          <a:graphicData uri="http://schemas.openxmlformats.org/drawingml/2006/table">
            <a:tbl>
              <a:tblPr firstRow="1" bandRow="1">
                <a:tableStyleId>{2D5ABB26-0587-4C30-8999-92F81FD0307C}</a:tableStyleId>
              </a:tblPr>
              <a:tblGrid>
                <a:gridCol w="686390"/>
                <a:gridCol w="543934"/>
                <a:gridCol w="543934"/>
                <a:gridCol w="543934"/>
                <a:gridCol w="543934"/>
                <a:gridCol w="543934"/>
                <a:gridCol w="543934"/>
                <a:gridCol w="543934"/>
                <a:gridCol w="543934"/>
                <a:gridCol w="543934"/>
                <a:gridCol w="543934"/>
                <a:gridCol w="543934"/>
                <a:gridCol w="543934"/>
                <a:gridCol w="1017264"/>
              </a:tblGrid>
              <a:tr h="0">
                <a:tc rowSpan="2">
                  <a:txBody>
                    <a:bodyPr/>
                    <a:lstStyle/>
                    <a:p>
                      <a:pPr algn="ctr"/>
                      <a:r>
                        <a:rPr lang="zh-CN" altLang="en-US" baseline="0" dirty="0" smtClean="0"/>
                        <a:t>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gridSpan="3">
                  <a:txBody>
                    <a:bodyPr/>
                    <a:lstStyle/>
                    <a:p>
                      <a:pPr algn="ctr"/>
                      <a:r>
                        <a:rPr lang="en-US" altLang="zh-CN" dirty="0" err="1" smtClean="0">
                          <a:solidFill>
                            <a:srgbClr val="00B050"/>
                          </a:solidFill>
                        </a:rPr>
                        <a:t>currentavail</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gridSpan="3">
                  <a:txBody>
                    <a:bodyPr/>
                    <a:lstStyle/>
                    <a:p>
                      <a:pPr algn="ctr"/>
                      <a:r>
                        <a:rPr lang="en-US" altLang="zh-CN" dirty="0" smtClean="0">
                          <a:solidFill>
                            <a:srgbClr val="0070C0"/>
                          </a:solidFill>
                        </a:rPr>
                        <a:t>C</a:t>
                      </a:r>
                      <a:r>
                        <a:rPr lang="zh-CN" altLang="en-US" dirty="0" smtClean="0">
                          <a:solidFill>
                            <a:srgbClr val="0070C0"/>
                          </a:solidFill>
                        </a:rPr>
                        <a:t> </a:t>
                      </a:r>
                      <a:r>
                        <a:rPr lang="en-US" altLang="zh-CN" dirty="0" smtClean="0">
                          <a:solidFill>
                            <a:srgbClr val="0070C0"/>
                          </a:solidFill>
                        </a:rPr>
                        <a:t>-</a:t>
                      </a:r>
                      <a:r>
                        <a:rPr lang="zh-CN" altLang="en-US" dirty="0" smtClean="0">
                          <a:solidFill>
                            <a:srgbClr val="0070C0"/>
                          </a:solidFill>
                        </a:rPr>
                        <a:t> </a:t>
                      </a:r>
                      <a:r>
                        <a:rPr lang="en-US" altLang="zh-CN" dirty="0" smtClean="0">
                          <a:solidFill>
                            <a:srgbClr val="0070C0"/>
                          </a:solidFill>
                        </a:rPr>
                        <a:t>A</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gridSpan="3">
                  <a:txBody>
                    <a:bodyPr/>
                    <a:lstStyle/>
                    <a:p>
                      <a:pPr algn="ctr"/>
                      <a:r>
                        <a:rPr lang="en-US" altLang="zh-CN" dirty="0" smtClean="0">
                          <a:solidFill>
                            <a:schemeClr val="tx1"/>
                          </a:solidFill>
                        </a:rPr>
                        <a:t>allocation</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dirty="0" err="1" smtClean="0">
                          <a:solidFill>
                            <a:schemeClr val="bg1">
                              <a:lumMod val="50000"/>
                            </a:schemeClr>
                          </a:solidFill>
                        </a:rPr>
                        <a:t>currentavail</a:t>
                      </a:r>
                      <a:r>
                        <a:rPr lang="zh-CN" altLang="en-US" dirty="0" smtClean="0">
                          <a:solidFill>
                            <a:schemeClr val="bg1">
                              <a:lumMod val="50000"/>
                            </a:schemeClr>
                          </a:solidFill>
                        </a:rPr>
                        <a:t> </a:t>
                      </a:r>
                      <a:r>
                        <a:rPr lang="en-US" altLang="zh-CN" dirty="0" smtClean="0">
                          <a:solidFill>
                            <a:schemeClr val="bg1">
                              <a:lumMod val="50000"/>
                            </a:schemeClr>
                          </a:solidFill>
                        </a:rPr>
                        <a:t>+allocation</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altLang="zh-CN" dirty="0" smtClean="0"/>
                        <a:t>possible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n-US" dirty="0"/>
                    </a:p>
                  </a:txBody>
                  <a:tcPr/>
                </a:tc>
                <a:tc>
                  <a:txBody>
                    <a:bodyPr/>
                    <a:lstStyle/>
                    <a:p>
                      <a:pPr algn="ctr"/>
                      <a:r>
                        <a:rPr lang="en-US" altLang="zh-CN" dirty="0" smtClean="0">
                          <a:solidFill>
                            <a:srgbClr val="00B050"/>
                          </a:solidFill>
                        </a:rPr>
                        <a:t>A</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B</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C</a:t>
                      </a:r>
                      <a:endParaRPr lang="en-US" dirty="0">
                        <a:solidFill>
                          <a:srgbClr val="00B05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A</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B</a:t>
                      </a:r>
                      <a:endParaRPr lang="en-US" dirty="0">
                        <a:solidFill>
                          <a:srgbClr val="0070C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C</a:t>
                      </a:r>
                      <a:endParaRPr lang="en-US" dirty="0">
                        <a:solidFill>
                          <a:srgbClr val="0070C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A</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B</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C</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A</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B</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C</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1</a:t>
                      </a:r>
                      <a:endParaRPr lang="en-US"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2</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3</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0</a:t>
                      </a:r>
                      <a:endParaRPr lang="en-US" dirty="0">
                        <a:solidFill>
                          <a:srgbClr val="00B05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2</a:t>
                      </a:r>
                      <a:endParaRPr lang="en-US" dirty="0">
                        <a:solidFill>
                          <a:srgbClr val="0070C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0</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2</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5</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3</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2</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true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P</a:t>
                      </a:r>
                      <a:r>
                        <a:rPr lang="en-US" altLang="zh-CN" baseline="-25000" dirty="0" smtClean="0"/>
                        <a:t>3</a:t>
                      </a:r>
                      <a:endParaRPr lang="en-US" baseline="-250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5</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3</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2</a:t>
                      </a:r>
                      <a:endParaRPr lang="en-US" dirty="0">
                        <a:solidFill>
                          <a:srgbClr val="00B05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1</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1</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7</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4</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3</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true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7</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4</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3</a:t>
                      </a:r>
                      <a:endParaRPr lang="en-US" dirty="0">
                        <a:solidFill>
                          <a:srgbClr val="00B05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4</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3</a:t>
                      </a:r>
                      <a:endParaRPr lang="en-US" dirty="0">
                        <a:solidFill>
                          <a:srgbClr val="0070C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0</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2</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7</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4</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5</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true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7</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4</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5</a:t>
                      </a:r>
                      <a:endParaRPr lang="en-US" dirty="0">
                        <a:solidFill>
                          <a:srgbClr val="00B05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7</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4</a:t>
                      </a:r>
                      <a:endParaRPr lang="en-US" dirty="0">
                        <a:solidFill>
                          <a:srgbClr val="0070C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3</a:t>
                      </a:r>
                      <a:endParaRPr lang="en-US" dirty="0">
                        <a:solidFill>
                          <a:srgbClr val="0070C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1</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0</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7</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5</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5</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true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7</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5</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5</a:t>
                      </a:r>
                      <a:endParaRPr lang="en-US" dirty="0">
                        <a:solidFill>
                          <a:srgbClr val="00B05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6</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0</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2</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10</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5</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7</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true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sp>
            <p:nvSpPr>
              <p:cNvPr id="5" name="Rectangle 4"/>
              <p:cNvSpPr/>
              <p:nvPr/>
            </p:nvSpPr>
            <p:spPr>
              <a:xfrm>
                <a:off x="561316" y="5432079"/>
                <a:ext cx="8374454" cy="5522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可以找到安全序列</a:t>
                </a:r>
                <a:r>
                  <a:rPr kumimoji="1" lang="en-US" altLang="zh-CN">
                    <a:solidFill>
                      <a:schemeClr val="tx1"/>
                    </a:solidFill>
                  </a:rPr>
                  <a:t>:</a:t>
                </a:r>
                <a:r>
                  <a:rPr lang="zh-CN" altLang="en-US">
                    <a:solidFill>
                      <a:schemeClr val="tx1"/>
                    </a:solidFill>
                  </a:rPr>
                  <a:t> </a:t>
                </a:r>
                <a14:m>
                  <m:oMath xmlns:m="http://schemas.openxmlformats.org/officeDocument/2006/math">
                    <m:d>
                      <m:dPr>
                        <m:begChr m:val="｛"/>
                        <m:endChr m:val="｝"/>
                        <m:ctrlPr>
                          <a:rPr lang="zh-CN" altLang="en-US" i="1">
                            <a:solidFill>
                              <a:schemeClr val="tx1"/>
                            </a:solidFill>
                            <a:latin typeface="Cambria Math"/>
                          </a:rPr>
                        </m:ctrlPr>
                      </m:dPr>
                      <m:e>
                        <m:sSub>
                          <m:sSubPr>
                            <m:ctrlPr>
                              <a:rPr lang="en-US" altLang="zh-CN" i="1">
                                <a:solidFill>
                                  <a:schemeClr val="tx1"/>
                                </a:solidFill>
                                <a:latin typeface="Cambria Math"/>
                              </a:rPr>
                            </m:ctrlPr>
                          </m:sSubPr>
                          <m:e>
                            <m:r>
                              <m:rPr>
                                <m:sty m:val="p"/>
                              </m:rPr>
                              <a:rPr lang="en-US" altLang="zh-CN" i="1">
                                <a:solidFill>
                                  <a:schemeClr val="tx1"/>
                                </a:solidFill>
                                <a:latin typeface="Cambria Math" charset="0"/>
                              </a:rPr>
                              <m:t>P</m:t>
                            </m:r>
                          </m:e>
                          <m:sub>
                            <m:r>
                              <a:rPr lang="en-US" altLang="zh-CN" i="1">
                                <a:solidFill>
                                  <a:schemeClr val="tx1"/>
                                </a:solidFill>
                                <a:latin typeface="Cambria Math" charset="0"/>
                              </a:rPr>
                              <m:t>1</m:t>
                            </m:r>
                          </m:sub>
                        </m:sSub>
                        <m:r>
                          <a:rPr lang="en-US" altLang="zh-CN" i="1">
                            <a:solidFill>
                              <a:schemeClr val="tx1"/>
                            </a:solidFill>
                            <a:latin typeface="Cambria Math" charset="0"/>
                          </a:rPr>
                          <m:t>,</m:t>
                        </m:r>
                        <m:sSub>
                          <m:sSubPr>
                            <m:ctrlPr>
                              <a:rPr lang="en-US" altLang="zh-CN" i="1">
                                <a:solidFill>
                                  <a:schemeClr val="tx1"/>
                                </a:solidFill>
                                <a:latin typeface="Cambria Math"/>
                              </a:rPr>
                            </m:ctrlPr>
                          </m:sSubPr>
                          <m:e>
                            <m:r>
                              <m:rPr>
                                <m:sty m:val="p"/>
                              </m:rPr>
                              <a:rPr lang="en-US" altLang="zh-CN" i="1">
                                <a:solidFill>
                                  <a:schemeClr val="tx1"/>
                                </a:solidFill>
                                <a:latin typeface="Cambria Math" charset="0"/>
                              </a:rPr>
                              <m:t>P</m:t>
                            </m:r>
                          </m:e>
                          <m:sub>
                            <m:r>
                              <a:rPr lang="en-US" altLang="zh-CN" i="1">
                                <a:solidFill>
                                  <a:schemeClr val="tx1"/>
                                </a:solidFill>
                                <a:latin typeface="Cambria Math" charset="0"/>
                              </a:rPr>
                              <m:t>3</m:t>
                            </m:r>
                          </m:sub>
                        </m:sSub>
                        <m:r>
                          <a:rPr lang="en-US" altLang="zh-CN" i="1">
                            <a:solidFill>
                              <a:schemeClr val="tx1"/>
                            </a:solidFill>
                            <a:latin typeface="Cambria Math" charset="0"/>
                          </a:rPr>
                          <m:t>,</m:t>
                        </m:r>
                        <m:sSub>
                          <m:sSubPr>
                            <m:ctrlPr>
                              <a:rPr lang="en-US" altLang="zh-CN" i="1">
                                <a:solidFill>
                                  <a:schemeClr val="tx1"/>
                                </a:solidFill>
                                <a:latin typeface="Cambria Math"/>
                              </a:rPr>
                            </m:ctrlPr>
                          </m:sSubPr>
                          <m:e>
                            <m:r>
                              <m:rPr>
                                <m:sty m:val="p"/>
                              </m:rPr>
                              <a:rPr lang="en-US" altLang="zh-CN" i="1">
                                <a:solidFill>
                                  <a:schemeClr val="tx1"/>
                                </a:solidFill>
                                <a:latin typeface="Cambria Math" charset="0"/>
                              </a:rPr>
                              <m:t>P</m:t>
                            </m:r>
                          </m:e>
                          <m:sub>
                            <m:r>
                              <a:rPr lang="en-US" altLang="zh-CN" i="1">
                                <a:solidFill>
                                  <a:schemeClr val="tx1"/>
                                </a:solidFill>
                                <a:latin typeface="Cambria Math" charset="0"/>
                              </a:rPr>
                              <m:t>4</m:t>
                            </m:r>
                          </m:sub>
                        </m:sSub>
                        <m:r>
                          <a:rPr lang="en-US" altLang="zh-CN" i="1">
                            <a:solidFill>
                              <a:schemeClr val="tx1"/>
                            </a:solidFill>
                            <a:latin typeface="Cambria Math" charset="0"/>
                          </a:rPr>
                          <m:t>,</m:t>
                        </m:r>
                        <m:sSub>
                          <m:sSubPr>
                            <m:ctrlPr>
                              <a:rPr lang="en-US" altLang="zh-CN" i="1">
                                <a:solidFill>
                                  <a:schemeClr val="tx1"/>
                                </a:solidFill>
                                <a:latin typeface="Cambria Math"/>
                              </a:rPr>
                            </m:ctrlPr>
                          </m:sSubPr>
                          <m:e>
                            <m:r>
                              <m:rPr>
                                <m:sty m:val="p"/>
                              </m:rPr>
                              <a:rPr lang="en-US" altLang="zh-CN" i="1">
                                <a:solidFill>
                                  <a:schemeClr val="tx1"/>
                                </a:solidFill>
                                <a:latin typeface="Cambria Math" charset="0"/>
                              </a:rPr>
                              <m:t>P</m:t>
                            </m:r>
                          </m:e>
                          <m:sub>
                            <m:r>
                              <a:rPr lang="en-US" altLang="zh-CN" b="0" i="1">
                                <a:solidFill>
                                  <a:schemeClr val="tx1"/>
                                </a:solidFill>
                                <a:latin typeface="Cambria Math" charset="0"/>
                              </a:rPr>
                              <m:t>0</m:t>
                            </m:r>
                          </m:sub>
                        </m:sSub>
                        <m:r>
                          <a:rPr lang="en-US" altLang="zh-CN" i="1">
                            <a:solidFill>
                              <a:schemeClr val="tx1"/>
                            </a:solidFill>
                            <a:latin typeface="Cambria Math" charset="0"/>
                          </a:rPr>
                          <m:t>,</m:t>
                        </m:r>
                        <m:sSub>
                          <m:sSubPr>
                            <m:ctrlPr>
                              <a:rPr lang="en-US" altLang="zh-CN" i="1">
                                <a:solidFill>
                                  <a:schemeClr val="tx1"/>
                                </a:solidFill>
                                <a:latin typeface="Cambria Math"/>
                              </a:rPr>
                            </m:ctrlPr>
                          </m:sSubPr>
                          <m:e>
                            <m:r>
                              <m:rPr>
                                <m:sty m:val="p"/>
                              </m:rPr>
                              <a:rPr lang="en-US" altLang="zh-CN" i="1">
                                <a:solidFill>
                                  <a:schemeClr val="tx1"/>
                                </a:solidFill>
                                <a:latin typeface="Cambria Math" charset="0"/>
                              </a:rPr>
                              <m:t>P</m:t>
                            </m:r>
                          </m:e>
                          <m:sub>
                            <m:r>
                              <a:rPr lang="en-US" altLang="zh-CN" b="0" i="1">
                                <a:solidFill>
                                  <a:schemeClr val="tx1"/>
                                </a:solidFill>
                                <a:latin typeface="Cambria Math" charset="0"/>
                              </a:rPr>
                              <m:t>2</m:t>
                            </m:r>
                          </m:sub>
                        </m:sSub>
                      </m:e>
                    </m:d>
                  </m:oMath>
                </a14:m>
                <a:r>
                  <a:rPr kumimoji="1" lang="zh-CN" altLang="en-US">
                    <a:solidFill>
                      <a:schemeClr val="tx1"/>
                    </a:solidFill>
                  </a:rPr>
                  <a:t>，</a:t>
                </a:r>
                <a:r>
                  <a:rPr kumimoji="1" lang="en-US" altLang="zh-CN">
                    <a:solidFill>
                      <a:schemeClr val="tx1"/>
                    </a:solidFill>
                  </a:rPr>
                  <a:t>S</a:t>
                </a:r>
                <a:r>
                  <a:rPr kumimoji="1" lang="en-US" altLang="zh-CN" baseline="-25000">
                    <a:solidFill>
                      <a:schemeClr val="tx1"/>
                    </a:solidFill>
                  </a:rPr>
                  <a:t>new</a:t>
                </a:r>
                <a:r>
                  <a:rPr kumimoji="1" lang="zh-CN" altLang="en-US">
                    <a:solidFill>
                      <a:schemeClr val="tx1"/>
                    </a:solidFill>
                  </a:rPr>
                  <a:t>安全，因此可以执行对</a:t>
                </a:r>
                <a:r>
                  <a:rPr kumimoji="1" lang="en-US" altLang="zh-CN">
                    <a:solidFill>
                      <a:schemeClr val="tx1"/>
                    </a:solidFill>
                  </a:rPr>
                  <a:t>P</a:t>
                </a:r>
                <a:r>
                  <a:rPr kumimoji="1" lang="en-US" altLang="zh-CN" baseline="-25000">
                    <a:solidFill>
                      <a:schemeClr val="tx1"/>
                    </a:solidFill>
                  </a:rPr>
                  <a:t>1</a:t>
                </a:r>
                <a:r>
                  <a:rPr kumimoji="1" lang="zh-CN" altLang="en-US">
                    <a:solidFill>
                      <a:schemeClr val="tx1"/>
                    </a:solidFill>
                  </a:rPr>
                  <a:t>的资源分配</a:t>
                </a:r>
              </a:p>
            </p:txBody>
          </p:sp>
        </mc:Choice>
        <mc:Fallback xmlns="">
          <p:sp>
            <p:nvSpPr>
              <p:cNvPr id="5" name="Rectangle 4"/>
              <p:cNvSpPr>
                <a:spLocks noRot="1" noChangeAspect="1" noMove="1" noResize="1" noEditPoints="1" noAdjustHandles="1" noChangeArrowheads="1" noChangeShapeType="1" noTextEdit="1"/>
              </p:cNvSpPr>
              <p:nvPr/>
            </p:nvSpPr>
            <p:spPr>
              <a:xfrm>
                <a:off x="561316" y="5432079"/>
                <a:ext cx="8374454" cy="552262"/>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08701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3.6.3</a:t>
            </a:r>
            <a:r>
              <a:rPr lang="zh-CN" altLang="en-US" dirty="0" smtClean="0"/>
              <a:t>：算法缺陷</a:t>
            </a:r>
            <a:endParaRPr lang="en-US" dirty="0"/>
          </a:p>
        </p:txBody>
      </p:sp>
      <p:sp>
        <p:nvSpPr>
          <p:cNvPr id="3" name="Content Placeholder 2"/>
          <p:cNvSpPr>
            <a:spLocks noGrp="1"/>
          </p:cNvSpPr>
          <p:nvPr>
            <p:ph idx="1"/>
          </p:nvPr>
        </p:nvSpPr>
        <p:spPr/>
        <p:txBody>
          <a:bodyPr/>
          <a:lstStyle/>
          <a:p>
            <a:pPr>
              <a:lnSpc>
                <a:spcPct val="150000"/>
              </a:lnSpc>
            </a:pPr>
            <a:r>
              <a:rPr lang="zh-CN" altLang="en-US" dirty="0"/>
              <a:t>很难在进程运行前知道其所需的资源最</a:t>
            </a:r>
            <a:r>
              <a:rPr lang="zh-CN" altLang="en-US" dirty="0" smtClean="0"/>
              <a:t>大量</a:t>
            </a:r>
          </a:p>
          <a:p>
            <a:pPr>
              <a:lnSpc>
                <a:spcPct val="150000"/>
              </a:lnSpc>
            </a:pPr>
            <a:r>
              <a:rPr lang="zh-CN" altLang="en-US" dirty="0" smtClean="0"/>
              <a:t>系统</a:t>
            </a:r>
            <a:r>
              <a:rPr lang="zh-CN" altLang="en-US" dirty="0"/>
              <a:t>中的进程必须是无关的</a:t>
            </a:r>
            <a:r>
              <a:rPr lang="en-US" altLang="zh-CN" dirty="0"/>
              <a:t>,</a:t>
            </a:r>
            <a:r>
              <a:rPr lang="zh-CN" altLang="en-US" dirty="0"/>
              <a:t>相互间没有同步</a:t>
            </a:r>
            <a:r>
              <a:rPr lang="zh-CN" altLang="en-US" dirty="0" smtClean="0"/>
              <a:t>要求</a:t>
            </a:r>
          </a:p>
          <a:p>
            <a:pPr>
              <a:lnSpc>
                <a:spcPct val="150000"/>
              </a:lnSpc>
            </a:pPr>
            <a:r>
              <a:rPr lang="zh-CN" altLang="en-US" dirty="0" smtClean="0"/>
              <a:t>进程</a:t>
            </a:r>
            <a:r>
              <a:rPr lang="zh-CN" altLang="en-US" dirty="0"/>
              <a:t>的个数和分配的资源数目应该是固定</a:t>
            </a:r>
            <a:r>
              <a:rPr lang="zh-CN" altLang="en-US" dirty="0" smtClean="0"/>
              <a:t>的</a:t>
            </a:r>
          </a:p>
          <a:p>
            <a:pPr>
              <a:lnSpc>
                <a:spcPct val="150000"/>
              </a:lnSpc>
            </a:pPr>
            <a:endParaRPr lang="en-US" dirty="0"/>
          </a:p>
        </p:txBody>
      </p:sp>
      <p:sp>
        <p:nvSpPr>
          <p:cNvPr id="4" name="Rectangle 3"/>
          <p:cNvSpPr/>
          <p:nvPr/>
        </p:nvSpPr>
        <p:spPr>
          <a:xfrm>
            <a:off x="628650" y="4131995"/>
            <a:ext cx="4878070" cy="18158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nSpc>
                <a:spcPct val="200000"/>
              </a:lnSpc>
            </a:pPr>
            <a:r>
              <a:rPr lang="zh-CN" altLang="en-US" sz="2800" dirty="0">
                <a:ln w="0"/>
                <a:solidFill>
                  <a:schemeClr val="bg1"/>
                </a:solidFill>
                <a:effectLst>
                  <a:outerShdw blurRad="38100" dist="25400" dir="5400000" algn="ctr" rotWithShape="0">
                    <a:srgbClr val="6E747A">
                      <a:alpha val="43000"/>
                    </a:srgbClr>
                  </a:outerShdw>
                </a:effectLst>
              </a:rPr>
              <a:t>这些要求事先难以满足</a:t>
            </a:r>
            <a:r>
              <a:rPr lang="en-US" altLang="zh-CN" sz="2800" dirty="0" smtClean="0">
                <a:ln w="0"/>
                <a:solidFill>
                  <a:schemeClr val="bg1"/>
                </a:solidFill>
                <a:effectLst>
                  <a:outerShdw blurRad="38100" dist="25400" dir="5400000" algn="ctr" rotWithShape="0">
                    <a:srgbClr val="6E747A">
                      <a:alpha val="43000"/>
                    </a:srgbClr>
                  </a:outerShdw>
                </a:effectLst>
              </a:rPr>
              <a:t>,</a:t>
            </a:r>
            <a:endParaRPr lang="zh-CN" altLang="en-US" sz="2800" dirty="0" smtClean="0">
              <a:ln w="0"/>
              <a:solidFill>
                <a:schemeClr val="bg1"/>
              </a:solidFill>
              <a:effectLst>
                <a:outerShdw blurRad="38100" dist="25400" dir="5400000" algn="ctr" rotWithShape="0">
                  <a:srgbClr val="6E747A">
                    <a:alpha val="43000"/>
                  </a:srgbClr>
                </a:outerShdw>
              </a:effectLst>
            </a:endParaRPr>
          </a:p>
          <a:p>
            <a:pPr>
              <a:lnSpc>
                <a:spcPct val="200000"/>
              </a:lnSpc>
            </a:pPr>
            <a:r>
              <a:rPr lang="zh-CN" altLang="en-US" sz="2800" dirty="0" smtClean="0">
                <a:ln w="0"/>
                <a:solidFill>
                  <a:schemeClr val="bg1"/>
                </a:solidFill>
                <a:effectLst>
                  <a:outerShdw blurRad="38100" dist="25400" dir="5400000" algn="ctr" rotWithShape="0">
                    <a:srgbClr val="6E747A">
                      <a:alpha val="43000"/>
                    </a:srgbClr>
                  </a:outerShdw>
                </a:effectLst>
              </a:rPr>
              <a:t>因而</a:t>
            </a:r>
            <a:r>
              <a:rPr lang="zh-CN" altLang="en-US" sz="2800" dirty="0">
                <a:ln w="0"/>
                <a:solidFill>
                  <a:schemeClr val="bg1"/>
                </a:solidFill>
                <a:effectLst>
                  <a:outerShdw blurRad="38100" dist="25400" dir="5400000" algn="ctr" rotWithShape="0">
                    <a:srgbClr val="6E747A">
                      <a:alpha val="43000"/>
                    </a:srgbClr>
                  </a:outerShdw>
                </a:effectLst>
              </a:rPr>
              <a:t>银行家算法</a:t>
            </a:r>
            <a:r>
              <a:rPr lang="zh-CN" altLang="en-US" sz="2800" dirty="0">
                <a:ln w="0"/>
                <a:solidFill>
                  <a:srgbClr val="FF0000"/>
                </a:solidFill>
                <a:effectLst>
                  <a:outerShdw blurRad="38100" dist="25400" dir="5400000" algn="ctr" rotWithShape="0">
                    <a:srgbClr val="6E747A">
                      <a:alpha val="43000"/>
                    </a:srgbClr>
                  </a:outerShdw>
                </a:effectLst>
              </a:rPr>
              <a:t>缺乏实用价值</a:t>
            </a:r>
          </a:p>
        </p:txBody>
      </p:sp>
    </p:spTree>
    <p:extLst>
      <p:ext uri="{BB962C8B-B14F-4D97-AF65-F5344CB8AC3E}">
        <p14:creationId xmlns:p14="http://schemas.microsoft.com/office/powerpoint/2010/main" val="11008651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75924191"/>
              </p:ext>
            </p:extLst>
          </p:nvPr>
        </p:nvGraphicFramePr>
        <p:xfrm>
          <a:off x="-406400" y="1455246"/>
          <a:ext cx="9641568" cy="4679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075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3.6.4</a:t>
            </a:r>
            <a:r>
              <a:rPr lang="zh-CN" altLang="en-US" dirty="0"/>
              <a:t> 死锁的检测和解除</a:t>
            </a:r>
            <a:endParaRPr lang="en-US" dirty="0"/>
          </a:p>
        </p:txBody>
      </p:sp>
      <p:sp>
        <p:nvSpPr>
          <p:cNvPr id="3" name="Content Placeholder 2"/>
          <p:cNvSpPr>
            <a:spLocks noGrp="1"/>
          </p:cNvSpPr>
          <p:nvPr>
            <p:ph idx="1"/>
          </p:nvPr>
        </p:nvSpPr>
        <p:spPr/>
        <p:txBody>
          <a:bodyPr/>
          <a:lstStyle/>
          <a:p>
            <a:pPr>
              <a:lnSpc>
                <a:spcPct val="150000"/>
              </a:lnSpc>
            </a:pPr>
            <a:r>
              <a:rPr lang="zh-CN" altLang="en-US" dirty="0"/>
              <a:t>解决死锁问题的一条途径是死锁检测和解除，这种方法对资源的分配不加任何限制，也不采取死锁避免措施，但系统定时地运行一个“死锁检测”程序，判断系统内是否已出现死锁，</a:t>
            </a:r>
            <a:r>
              <a:rPr lang="zh-CN" altLang="en-US" dirty="0">
                <a:solidFill>
                  <a:srgbClr val="0070C0"/>
                </a:solidFill>
              </a:rPr>
              <a:t>如果检测到系统已发生了死锁，再采取措施解除它</a:t>
            </a:r>
          </a:p>
          <a:p>
            <a:pPr>
              <a:lnSpc>
                <a:spcPct val="150000"/>
              </a:lnSpc>
            </a:pPr>
            <a:endParaRPr lang="en-US" dirty="0"/>
          </a:p>
        </p:txBody>
      </p:sp>
    </p:spTree>
    <p:extLst>
      <p:ext uri="{BB962C8B-B14F-4D97-AF65-F5344CB8AC3E}">
        <p14:creationId xmlns:p14="http://schemas.microsoft.com/office/powerpoint/2010/main" val="1616515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3.6.4</a:t>
            </a:r>
            <a:r>
              <a:rPr lang="zh-CN" altLang="en-US" dirty="0" smtClean="0"/>
              <a:t>（续）</a:t>
            </a:r>
            <a:endParaRPr lang="en-US" dirty="0"/>
          </a:p>
        </p:txBody>
      </p:sp>
      <p:sp>
        <p:nvSpPr>
          <p:cNvPr id="3" name="Content Placeholder 2"/>
          <p:cNvSpPr>
            <a:spLocks noGrp="1"/>
          </p:cNvSpPr>
          <p:nvPr>
            <p:ph idx="1"/>
          </p:nvPr>
        </p:nvSpPr>
        <p:spPr>
          <a:xfrm>
            <a:off x="628650" y="1825625"/>
            <a:ext cx="7886700" cy="2248535"/>
          </a:xfrm>
        </p:spPr>
        <p:txBody>
          <a:bodyPr>
            <a:normAutofit lnSpcReduction="10000"/>
          </a:bodyPr>
          <a:lstStyle/>
          <a:p>
            <a:pPr>
              <a:lnSpc>
                <a:spcPct val="150000"/>
              </a:lnSpc>
            </a:pPr>
            <a:r>
              <a:rPr lang="zh-CN" altLang="en-US" dirty="0"/>
              <a:t>操作系统中每一时刻的系统状态都可以用进程</a:t>
            </a:r>
            <a:r>
              <a:rPr lang="en-US" altLang="zh-CN" dirty="0"/>
              <a:t>—</a:t>
            </a:r>
            <a:r>
              <a:rPr lang="zh-CN" altLang="en-US" dirty="0"/>
              <a:t>资源分配图来表示，进程</a:t>
            </a:r>
            <a:r>
              <a:rPr lang="en-US" altLang="zh-CN" dirty="0"/>
              <a:t>—</a:t>
            </a:r>
            <a:r>
              <a:rPr lang="zh-CN" altLang="en-US" dirty="0"/>
              <a:t>资源分配图是描述进程和资源间申请和分配关系的一种有向图，可用以检测系统是否处于死锁状态</a:t>
            </a:r>
          </a:p>
          <a:p>
            <a:pPr>
              <a:lnSpc>
                <a:spcPct val="150000"/>
              </a:lnSpc>
            </a:pPr>
            <a:endParaRPr lang="en-US" dirty="0"/>
          </a:p>
        </p:txBody>
      </p:sp>
      <p:grpSp>
        <p:nvGrpSpPr>
          <p:cNvPr id="7" name="Group 6"/>
          <p:cNvGrpSpPr/>
          <p:nvPr/>
        </p:nvGrpSpPr>
        <p:grpSpPr>
          <a:xfrm>
            <a:off x="3037840" y="3789680"/>
            <a:ext cx="1483360" cy="520435"/>
            <a:chOff x="3037840" y="3789680"/>
            <a:chExt cx="1483360" cy="520435"/>
          </a:xfrm>
        </p:grpSpPr>
        <p:sp>
          <p:nvSpPr>
            <p:cNvPr id="4" name="Rectangle 3"/>
            <p:cNvSpPr/>
            <p:nvPr/>
          </p:nvSpPr>
          <p:spPr>
            <a:xfrm>
              <a:off x="3464560" y="3789680"/>
              <a:ext cx="1056640" cy="520435"/>
            </a:xfrm>
            <a:prstGeom prst="rect">
              <a:avLst/>
            </a:prstGeom>
            <a:solidFill>
              <a:schemeClr val="bg1"/>
            </a:solid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3037840" y="3940783"/>
              <a:ext cx="426720" cy="369332"/>
            </a:xfrm>
            <a:prstGeom prst="rect">
              <a:avLst/>
            </a:prstGeom>
            <a:noFill/>
          </p:spPr>
          <p:txBody>
            <a:bodyPr wrap="none" rtlCol="0">
              <a:spAutoFit/>
            </a:bodyPr>
            <a:lstStyle/>
            <a:p>
              <a:r>
                <a:rPr lang="en-US" altLang="zh-CN" dirty="0" smtClean="0"/>
                <a:t>R1</a:t>
              </a:r>
              <a:endParaRPr lang="en-US" dirty="0"/>
            </a:p>
          </p:txBody>
        </p:sp>
        <p:sp>
          <p:nvSpPr>
            <p:cNvPr id="6" name="Oval 5"/>
            <p:cNvSpPr/>
            <p:nvPr/>
          </p:nvSpPr>
          <p:spPr>
            <a:xfrm>
              <a:off x="3601720" y="3879692"/>
              <a:ext cx="362345" cy="32940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5132070" y="3782376"/>
            <a:ext cx="1483360" cy="520435"/>
            <a:chOff x="3037840" y="3789680"/>
            <a:chExt cx="1483360" cy="520435"/>
          </a:xfrm>
        </p:grpSpPr>
        <p:sp>
          <p:nvSpPr>
            <p:cNvPr id="9" name="Rectangle 8"/>
            <p:cNvSpPr/>
            <p:nvPr/>
          </p:nvSpPr>
          <p:spPr>
            <a:xfrm>
              <a:off x="3464560" y="3789680"/>
              <a:ext cx="1056640" cy="520435"/>
            </a:xfrm>
            <a:prstGeom prst="rect">
              <a:avLst/>
            </a:prstGeom>
            <a:solidFill>
              <a:schemeClr val="bg1"/>
            </a:solid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p:cNvSpPr txBox="1"/>
            <p:nvPr/>
          </p:nvSpPr>
          <p:spPr>
            <a:xfrm>
              <a:off x="3037840" y="3940783"/>
              <a:ext cx="426720" cy="369332"/>
            </a:xfrm>
            <a:prstGeom prst="rect">
              <a:avLst/>
            </a:prstGeom>
            <a:noFill/>
          </p:spPr>
          <p:txBody>
            <a:bodyPr wrap="none" rtlCol="0">
              <a:spAutoFit/>
            </a:bodyPr>
            <a:lstStyle/>
            <a:p>
              <a:r>
                <a:rPr lang="en-US" altLang="zh-CN" dirty="0" smtClean="0"/>
                <a:t>R2</a:t>
              </a:r>
              <a:endParaRPr lang="en-US" dirty="0"/>
            </a:p>
          </p:txBody>
        </p:sp>
        <p:sp>
          <p:nvSpPr>
            <p:cNvPr id="11" name="Oval 10"/>
            <p:cNvSpPr/>
            <p:nvPr/>
          </p:nvSpPr>
          <p:spPr>
            <a:xfrm>
              <a:off x="3601720" y="3879692"/>
              <a:ext cx="362345" cy="32940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4075430" y="6027258"/>
            <a:ext cx="1483360" cy="520435"/>
            <a:chOff x="3037840" y="3789680"/>
            <a:chExt cx="1483360" cy="520435"/>
          </a:xfrm>
        </p:grpSpPr>
        <p:sp>
          <p:nvSpPr>
            <p:cNvPr id="13" name="Rectangle 12"/>
            <p:cNvSpPr/>
            <p:nvPr/>
          </p:nvSpPr>
          <p:spPr>
            <a:xfrm>
              <a:off x="3464560" y="3789680"/>
              <a:ext cx="1056640" cy="520435"/>
            </a:xfrm>
            <a:prstGeom prst="rect">
              <a:avLst/>
            </a:prstGeom>
            <a:solidFill>
              <a:schemeClr val="bg1"/>
            </a:solid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p:cNvSpPr txBox="1"/>
            <p:nvPr/>
          </p:nvSpPr>
          <p:spPr>
            <a:xfrm>
              <a:off x="3037840" y="3940783"/>
              <a:ext cx="426720" cy="369332"/>
            </a:xfrm>
            <a:prstGeom prst="rect">
              <a:avLst/>
            </a:prstGeom>
            <a:noFill/>
          </p:spPr>
          <p:txBody>
            <a:bodyPr wrap="none" rtlCol="0">
              <a:spAutoFit/>
            </a:bodyPr>
            <a:lstStyle/>
            <a:p>
              <a:r>
                <a:rPr lang="en-US" altLang="zh-CN" dirty="0" smtClean="0"/>
                <a:t>R3</a:t>
              </a:r>
              <a:endParaRPr lang="en-US" dirty="0"/>
            </a:p>
          </p:txBody>
        </p:sp>
        <p:sp>
          <p:nvSpPr>
            <p:cNvPr id="15" name="Oval 14"/>
            <p:cNvSpPr/>
            <p:nvPr/>
          </p:nvSpPr>
          <p:spPr>
            <a:xfrm>
              <a:off x="3601720" y="3879692"/>
              <a:ext cx="362345" cy="32940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028440" y="3879692"/>
              <a:ext cx="362345" cy="32940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Oval 16"/>
          <p:cNvSpPr/>
          <p:nvPr/>
        </p:nvSpPr>
        <p:spPr>
          <a:xfrm>
            <a:off x="3665177" y="4871625"/>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70C0"/>
                </a:solidFill>
              </a:rPr>
              <a:t>P</a:t>
            </a:r>
            <a:r>
              <a:rPr lang="zh-CN" altLang="en-US" dirty="0" smtClean="0"/>
              <a:t> </a:t>
            </a:r>
            <a:r>
              <a:rPr lang="en-US" altLang="zh-CN" dirty="0" smtClean="0">
                <a:solidFill>
                  <a:schemeClr val="bg1"/>
                </a:solidFill>
              </a:rPr>
              <a:t>1</a:t>
            </a:r>
            <a:endParaRPr lang="en-US" dirty="0">
              <a:solidFill>
                <a:schemeClr val="bg1"/>
              </a:solidFill>
            </a:endParaRPr>
          </a:p>
        </p:txBody>
      </p:sp>
      <p:sp>
        <p:nvSpPr>
          <p:cNvPr id="18" name="Oval 17"/>
          <p:cNvSpPr/>
          <p:nvPr/>
        </p:nvSpPr>
        <p:spPr>
          <a:xfrm>
            <a:off x="4719234" y="4867973"/>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70C0"/>
                </a:solidFill>
              </a:rPr>
              <a:t>P</a:t>
            </a:r>
            <a:r>
              <a:rPr lang="zh-CN" altLang="en-US" dirty="0" smtClean="0"/>
              <a:t> </a:t>
            </a:r>
            <a:r>
              <a:rPr lang="en-US" altLang="zh-CN" dirty="0" smtClean="0">
                <a:solidFill>
                  <a:schemeClr val="bg1"/>
                </a:solidFill>
              </a:rPr>
              <a:t>2</a:t>
            </a:r>
            <a:endParaRPr lang="en-US" dirty="0">
              <a:solidFill>
                <a:schemeClr val="bg1"/>
              </a:solidFill>
            </a:endParaRPr>
          </a:p>
        </p:txBody>
      </p:sp>
      <p:sp>
        <p:nvSpPr>
          <p:cNvPr id="19" name="Oval 18"/>
          <p:cNvSpPr/>
          <p:nvPr/>
        </p:nvSpPr>
        <p:spPr>
          <a:xfrm>
            <a:off x="5773291" y="4864321"/>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70C0"/>
                </a:solidFill>
              </a:rPr>
              <a:t>P</a:t>
            </a:r>
            <a:r>
              <a:rPr lang="zh-CN" altLang="en-US" dirty="0" smtClean="0"/>
              <a:t> </a:t>
            </a:r>
            <a:r>
              <a:rPr lang="en-US" altLang="zh-CN" dirty="0" smtClean="0">
                <a:solidFill>
                  <a:schemeClr val="bg1"/>
                </a:solidFill>
              </a:rPr>
              <a:t>3</a:t>
            </a:r>
            <a:endParaRPr lang="en-US" dirty="0">
              <a:solidFill>
                <a:schemeClr val="bg1"/>
              </a:solidFill>
            </a:endParaRPr>
          </a:p>
        </p:txBody>
      </p:sp>
      <p:cxnSp>
        <p:nvCxnSpPr>
          <p:cNvPr id="21" name="Straight Arrow Connector 20"/>
          <p:cNvCxnSpPr>
            <a:stCxn id="17" idx="1"/>
          </p:cNvCxnSpPr>
          <p:nvPr/>
        </p:nvCxnSpPr>
        <p:spPr>
          <a:xfrm flipH="1" flipV="1">
            <a:off x="3678293" y="4308289"/>
            <a:ext cx="74426" cy="65087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6"/>
            <a:endCxn id="18" idx="0"/>
          </p:cNvCxnSpPr>
          <p:nvPr/>
        </p:nvCxnSpPr>
        <p:spPr>
          <a:xfrm>
            <a:off x="3964065" y="4044394"/>
            <a:ext cx="1054057" cy="82357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2"/>
            <a:endCxn id="17" idx="4"/>
          </p:cNvCxnSpPr>
          <p:nvPr/>
        </p:nvCxnSpPr>
        <p:spPr>
          <a:xfrm flipH="1" flipV="1">
            <a:off x="3964065" y="5469400"/>
            <a:ext cx="675245" cy="81257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6" idx="0"/>
            <a:endCxn id="18" idx="4"/>
          </p:cNvCxnSpPr>
          <p:nvPr/>
        </p:nvCxnSpPr>
        <p:spPr>
          <a:xfrm flipH="1" flipV="1">
            <a:off x="5018122" y="5465748"/>
            <a:ext cx="229081" cy="65152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8" idx="7"/>
          </p:cNvCxnSpPr>
          <p:nvPr/>
        </p:nvCxnSpPr>
        <p:spPr>
          <a:xfrm flipV="1">
            <a:off x="5229467" y="4302811"/>
            <a:ext cx="329323" cy="6527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5"/>
            <a:endCxn id="19" idx="0"/>
          </p:cNvCxnSpPr>
          <p:nvPr/>
        </p:nvCxnSpPr>
        <p:spPr>
          <a:xfrm>
            <a:off x="6005231" y="4153552"/>
            <a:ext cx="66948" cy="7107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9" idx="4"/>
          </p:cNvCxnSpPr>
          <p:nvPr/>
        </p:nvCxnSpPr>
        <p:spPr>
          <a:xfrm flipH="1">
            <a:off x="5544907" y="5462096"/>
            <a:ext cx="527272" cy="5651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915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3.6.4</a:t>
            </a:r>
            <a:r>
              <a:rPr lang="zh-CN" altLang="en-US" dirty="0" smtClean="0"/>
              <a:t>（续）</a:t>
            </a:r>
            <a:endParaRPr lang="en-US" dirty="0"/>
          </a:p>
        </p:txBody>
      </p:sp>
      <p:sp>
        <p:nvSpPr>
          <p:cNvPr id="3" name="Content Placeholder 2"/>
          <p:cNvSpPr>
            <a:spLocks noGrp="1"/>
          </p:cNvSpPr>
          <p:nvPr>
            <p:ph idx="1"/>
          </p:nvPr>
        </p:nvSpPr>
        <p:spPr>
          <a:xfrm>
            <a:off x="628650" y="1825625"/>
            <a:ext cx="7886700" cy="2248535"/>
          </a:xfrm>
        </p:spPr>
        <p:txBody>
          <a:bodyPr>
            <a:normAutofit/>
          </a:bodyPr>
          <a:lstStyle/>
          <a:p>
            <a:pPr>
              <a:lnSpc>
                <a:spcPct val="150000"/>
              </a:lnSpc>
            </a:pPr>
            <a:r>
              <a:rPr lang="zh-CN" altLang="en-US" dirty="0" smtClean="0"/>
              <a:t>存在环路并不一定必然发生死锁</a:t>
            </a:r>
            <a:r>
              <a:rPr lang="zh-CN" altLang="en-US" dirty="0"/>
              <a:t>状态</a:t>
            </a:r>
          </a:p>
          <a:p>
            <a:pPr>
              <a:lnSpc>
                <a:spcPct val="150000"/>
              </a:lnSpc>
            </a:pPr>
            <a:endParaRPr lang="en-US" dirty="0"/>
          </a:p>
        </p:txBody>
      </p:sp>
      <p:grpSp>
        <p:nvGrpSpPr>
          <p:cNvPr id="7" name="Group 6"/>
          <p:cNvGrpSpPr/>
          <p:nvPr/>
        </p:nvGrpSpPr>
        <p:grpSpPr>
          <a:xfrm>
            <a:off x="1546729" y="3713720"/>
            <a:ext cx="1483360" cy="520435"/>
            <a:chOff x="3037840" y="3789680"/>
            <a:chExt cx="1483360" cy="520435"/>
          </a:xfrm>
        </p:grpSpPr>
        <p:sp>
          <p:nvSpPr>
            <p:cNvPr id="4" name="Rectangle 3"/>
            <p:cNvSpPr/>
            <p:nvPr/>
          </p:nvSpPr>
          <p:spPr>
            <a:xfrm>
              <a:off x="3464560" y="3789680"/>
              <a:ext cx="1056640" cy="520435"/>
            </a:xfrm>
            <a:prstGeom prst="rect">
              <a:avLst/>
            </a:prstGeom>
            <a:solidFill>
              <a:schemeClr val="bg1"/>
            </a:solid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3037840" y="3940783"/>
              <a:ext cx="426720" cy="369332"/>
            </a:xfrm>
            <a:prstGeom prst="rect">
              <a:avLst/>
            </a:prstGeom>
            <a:noFill/>
          </p:spPr>
          <p:txBody>
            <a:bodyPr wrap="none" rtlCol="0">
              <a:spAutoFit/>
            </a:bodyPr>
            <a:lstStyle/>
            <a:p>
              <a:r>
                <a:rPr lang="en-US" altLang="zh-CN" dirty="0" smtClean="0"/>
                <a:t>R1</a:t>
              </a:r>
              <a:endParaRPr lang="en-US" dirty="0"/>
            </a:p>
          </p:txBody>
        </p:sp>
        <p:sp>
          <p:nvSpPr>
            <p:cNvPr id="6" name="Oval 5"/>
            <p:cNvSpPr/>
            <p:nvPr/>
          </p:nvSpPr>
          <p:spPr>
            <a:xfrm>
              <a:off x="3601720" y="3879692"/>
              <a:ext cx="362345" cy="32940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058060" y="3879692"/>
              <a:ext cx="362345" cy="32940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4725892" y="3713720"/>
            <a:ext cx="1483360" cy="520435"/>
            <a:chOff x="3037840" y="3789680"/>
            <a:chExt cx="1483360" cy="520435"/>
          </a:xfrm>
        </p:grpSpPr>
        <p:sp>
          <p:nvSpPr>
            <p:cNvPr id="9" name="Rectangle 8"/>
            <p:cNvSpPr/>
            <p:nvPr/>
          </p:nvSpPr>
          <p:spPr>
            <a:xfrm>
              <a:off x="3464560" y="3789680"/>
              <a:ext cx="1056640" cy="520435"/>
            </a:xfrm>
            <a:prstGeom prst="rect">
              <a:avLst/>
            </a:prstGeom>
            <a:solidFill>
              <a:schemeClr val="bg1"/>
            </a:solid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p:cNvSpPr txBox="1"/>
            <p:nvPr/>
          </p:nvSpPr>
          <p:spPr>
            <a:xfrm>
              <a:off x="3037840" y="3940783"/>
              <a:ext cx="426720" cy="369332"/>
            </a:xfrm>
            <a:prstGeom prst="rect">
              <a:avLst/>
            </a:prstGeom>
            <a:noFill/>
          </p:spPr>
          <p:txBody>
            <a:bodyPr wrap="none" rtlCol="0">
              <a:spAutoFit/>
            </a:bodyPr>
            <a:lstStyle/>
            <a:p>
              <a:r>
                <a:rPr lang="en-US" altLang="zh-CN" dirty="0" smtClean="0"/>
                <a:t>R2</a:t>
              </a:r>
              <a:endParaRPr lang="en-US" dirty="0"/>
            </a:p>
          </p:txBody>
        </p:sp>
        <p:sp>
          <p:nvSpPr>
            <p:cNvPr id="11" name="Oval 10"/>
            <p:cNvSpPr/>
            <p:nvPr/>
          </p:nvSpPr>
          <p:spPr>
            <a:xfrm>
              <a:off x="3601720" y="3879692"/>
              <a:ext cx="362345" cy="32940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048703" y="3879692"/>
              <a:ext cx="362345" cy="32940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Oval 16"/>
          <p:cNvSpPr/>
          <p:nvPr/>
        </p:nvSpPr>
        <p:spPr>
          <a:xfrm>
            <a:off x="3787843" y="2781379"/>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70C0"/>
                </a:solidFill>
              </a:rPr>
              <a:t>P</a:t>
            </a:r>
            <a:r>
              <a:rPr lang="zh-CN" altLang="en-US" dirty="0" smtClean="0"/>
              <a:t> </a:t>
            </a:r>
            <a:r>
              <a:rPr lang="en-US" altLang="zh-CN" dirty="0" smtClean="0">
                <a:solidFill>
                  <a:schemeClr val="bg1"/>
                </a:solidFill>
              </a:rPr>
              <a:t>1</a:t>
            </a:r>
            <a:endParaRPr lang="en-US" dirty="0">
              <a:solidFill>
                <a:schemeClr val="bg1"/>
              </a:solidFill>
            </a:endParaRPr>
          </a:p>
        </p:txBody>
      </p:sp>
      <p:sp>
        <p:nvSpPr>
          <p:cNvPr id="18" name="Oval 17"/>
          <p:cNvSpPr/>
          <p:nvPr/>
        </p:nvSpPr>
        <p:spPr>
          <a:xfrm>
            <a:off x="1977296" y="4974170"/>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70C0"/>
                </a:solidFill>
              </a:rPr>
              <a:t>P</a:t>
            </a:r>
            <a:r>
              <a:rPr lang="zh-CN" altLang="en-US" dirty="0" smtClean="0"/>
              <a:t> </a:t>
            </a:r>
            <a:r>
              <a:rPr lang="en-US" altLang="zh-CN" dirty="0" smtClean="0">
                <a:solidFill>
                  <a:schemeClr val="bg1"/>
                </a:solidFill>
              </a:rPr>
              <a:t>2</a:t>
            </a:r>
            <a:endParaRPr lang="en-US" dirty="0">
              <a:solidFill>
                <a:schemeClr val="bg1"/>
              </a:solidFill>
            </a:endParaRPr>
          </a:p>
        </p:txBody>
      </p:sp>
      <p:sp>
        <p:nvSpPr>
          <p:cNvPr id="19" name="Oval 18"/>
          <p:cNvSpPr/>
          <p:nvPr/>
        </p:nvSpPr>
        <p:spPr>
          <a:xfrm>
            <a:off x="3787842" y="4974168"/>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70C0"/>
                </a:solidFill>
              </a:rPr>
              <a:t>P</a:t>
            </a:r>
            <a:r>
              <a:rPr lang="zh-CN" altLang="en-US" dirty="0" smtClean="0"/>
              <a:t> </a:t>
            </a:r>
            <a:r>
              <a:rPr lang="en-US" altLang="zh-CN" dirty="0" smtClean="0">
                <a:solidFill>
                  <a:schemeClr val="bg1"/>
                </a:solidFill>
              </a:rPr>
              <a:t>3</a:t>
            </a:r>
            <a:endParaRPr lang="en-US" dirty="0">
              <a:solidFill>
                <a:schemeClr val="bg1"/>
              </a:solidFill>
            </a:endParaRPr>
          </a:p>
        </p:txBody>
      </p:sp>
      <p:cxnSp>
        <p:nvCxnSpPr>
          <p:cNvPr id="22" name="Straight Arrow Connector 21"/>
          <p:cNvCxnSpPr>
            <a:stCxn id="6" idx="4"/>
            <a:endCxn id="18" idx="0"/>
          </p:cNvCxnSpPr>
          <p:nvPr/>
        </p:nvCxnSpPr>
        <p:spPr>
          <a:xfrm flipH="1">
            <a:off x="2276184" y="4133136"/>
            <a:ext cx="15598" cy="84103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611477" y="4974169"/>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70C0"/>
                </a:solidFill>
              </a:rPr>
              <a:t>P</a:t>
            </a:r>
            <a:r>
              <a:rPr lang="zh-CN" altLang="en-US" dirty="0" smtClean="0"/>
              <a:t> </a:t>
            </a:r>
            <a:r>
              <a:rPr lang="en-US" altLang="zh-CN" dirty="0" smtClean="0">
                <a:solidFill>
                  <a:schemeClr val="bg1"/>
                </a:solidFill>
              </a:rPr>
              <a:t>4</a:t>
            </a:r>
            <a:endParaRPr lang="en-US" dirty="0">
              <a:solidFill>
                <a:schemeClr val="bg1"/>
              </a:solidFill>
            </a:endParaRPr>
          </a:p>
        </p:txBody>
      </p:sp>
      <p:cxnSp>
        <p:nvCxnSpPr>
          <p:cNvPr id="42" name="Straight Arrow Connector 41"/>
          <p:cNvCxnSpPr>
            <a:stCxn id="40" idx="4"/>
            <a:endCxn id="36" idx="0"/>
          </p:cNvCxnSpPr>
          <p:nvPr/>
        </p:nvCxnSpPr>
        <p:spPr>
          <a:xfrm flipH="1">
            <a:off x="5910365" y="4133136"/>
            <a:ext cx="7563" cy="84103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9" idx="7"/>
            <a:endCxn id="17" idx="2"/>
          </p:cNvCxnSpPr>
          <p:nvPr/>
        </p:nvCxnSpPr>
        <p:spPr>
          <a:xfrm flipV="1">
            <a:off x="2876230" y="3080267"/>
            <a:ext cx="911613" cy="7717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7" idx="6"/>
            <a:endCxn id="9" idx="1"/>
          </p:cNvCxnSpPr>
          <p:nvPr/>
        </p:nvCxnSpPr>
        <p:spPr>
          <a:xfrm>
            <a:off x="4385618" y="3080267"/>
            <a:ext cx="766994" cy="8936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1" idx="3"/>
            <a:endCxn id="19" idx="7"/>
          </p:cNvCxnSpPr>
          <p:nvPr/>
        </p:nvCxnSpPr>
        <p:spPr>
          <a:xfrm flipH="1">
            <a:off x="4298075" y="4084896"/>
            <a:ext cx="1044761" cy="9768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9" idx="1"/>
            <a:endCxn id="4" idx="3"/>
          </p:cNvCxnSpPr>
          <p:nvPr/>
        </p:nvCxnSpPr>
        <p:spPr>
          <a:xfrm flipH="1" flipV="1">
            <a:off x="3030089" y="3973938"/>
            <a:ext cx="845295" cy="10877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8443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3.6.4</a:t>
            </a:r>
            <a:r>
              <a:rPr lang="zh-CN" altLang="en-US" dirty="0" smtClean="0"/>
              <a:t>：死锁关系判断</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zh-CN" altLang="en-US" dirty="0"/>
              <a:t>如果进程</a:t>
            </a:r>
            <a:r>
              <a:rPr lang="en-US" altLang="zh-CN" dirty="0"/>
              <a:t>—</a:t>
            </a:r>
            <a:r>
              <a:rPr lang="zh-CN" altLang="en-US" dirty="0"/>
              <a:t>资源分配图中无环路，则此时系统没有发生死锁</a:t>
            </a:r>
          </a:p>
          <a:p>
            <a:pPr marL="457200" indent="-457200">
              <a:buFont typeface="+mj-lt"/>
              <a:buAutoNum type="arabicPeriod"/>
            </a:pPr>
            <a:r>
              <a:rPr lang="zh-CN" altLang="en-US" dirty="0" smtClean="0"/>
              <a:t>如果</a:t>
            </a:r>
            <a:r>
              <a:rPr lang="zh-CN" altLang="en-US" dirty="0"/>
              <a:t>进程</a:t>
            </a:r>
            <a:r>
              <a:rPr lang="en-US" altLang="zh-CN" dirty="0"/>
              <a:t>—</a:t>
            </a:r>
            <a:r>
              <a:rPr lang="zh-CN" altLang="en-US" dirty="0"/>
              <a:t>资源分配图中有环路，且每个资源类中仅有一个资源，则系统中发生了死锁，此时，环路是系统发生死锁的充要条件，环路中的进程便为死锁进程</a:t>
            </a:r>
          </a:p>
          <a:p>
            <a:pPr marL="457200" indent="-457200">
              <a:buFont typeface="+mj-lt"/>
              <a:buAutoNum type="arabicPeriod"/>
            </a:pPr>
            <a:r>
              <a:rPr lang="zh-CN" altLang="en-US" dirty="0" smtClean="0"/>
              <a:t>如果</a:t>
            </a:r>
            <a:r>
              <a:rPr lang="zh-CN" altLang="en-US" dirty="0"/>
              <a:t>进程</a:t>
            </a:r>
            <a:r>
              <a:rPr lang="en-US" altLang="zh-CN" dirty="0"/>
              <a:t>—</a:t>
            </a:r>
            <a:r>
              <a:rPr lang="zh-CN" altLang="en-US" dirty="0"/>
              <a:t>资源分配图中有环路，且涉及的资源类中有多个资源，则环的存在只是产生死锁的必要条件而不是充分条件</a:t>
            </a:r>
          </a:p>
          <a:p>
            <a:pPr marL="457200" indent="-457200">
              <a:buFont typeface="+mj-lt"/>
              <a:buAutoNum type="arabicPeriod"/>
            </a:pPr>
            <a:endParaRPr lang="en-US" dirty="0"/>
          </a:p>
        </p:txBody>
      </p:sp>
    </p:spTree>
    <p:extLst>
      <p:ext uri="{BB962C8B-B14F-4D97-AF65-F5344CB8AC3E}">
        <p14:creationId xmlns:p14="http://schemas.microsoft.com/office/powerpoint/2010/main" val="13082461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3.6.4</a:t>
            </a:r>
            <a:r>
              <a:rPr lang="zh-CN" altLang="en-US" dirty="0" smtClean="0"/>
              <a:t>：简化检测方法</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zh-CN" altLang="en-US" dirty="0"/>
              <a:t>从进程</a:t>
            </a:r>
            <a:r>
              <a:rPr lang="en-US" altLang="zh-CN" dirty="0"/>
              <a:t>—</a:t>
            </a:r>
            <a:r>
              <a:rPr lang="zh-CN" altLang="en-US" dirty="0"/>
              <a:t>资源分配图中找到一个既不阻塞又非独立的进程</a:t>
            </a:r>
            <a:r>
              <a:rPr lang="en-US" altLang="zh-CN" dirty="0"/>
              <a:t>,</a:t>
            </a:r>
            <a:r>
              <a:rPr lang="zh-CN" altLang="en-US" dirty="0"/>
              <a:t>消去所有与该进程相连的有向边</a:t>
            </a:r>
            <a:r>
              <a:rPr lang="en-US" altLang="zh-CN" dirty="0"/>
              <a:t>,</a:t>
            </a:r>
            <a:r>
              <a:rPr lang="zh-CN" altLang="en-US" dirty="0"/>
              <a:t>相当于该进程能够执行完成释放资源</a:t>
            </a:r>
            <a:r>
              <a:rPr lang="en-US" altLang="zh-CN" dirty="0"/>
              <a:t>,</a:t>
            </a:r>
            <a:r>
              <a:rPr lang="zh-CN" altLang="en-US" dirty="0"/>
              <a:t>回收资源使之成为孤立结点</a:t>
            </a:r>
            <a:r>
              <a:rPr lang="en-US" altLang="zh-CN" dirty="0"/>
              <a:t>.</a:t>
            </a:r>
            <a:r>
              <a:rPr lang="zh-CN" altLang="en-US" dirty="0"/>
              <a:t>然后将所回收的资源分配给其它进程</a:t>
            </a:r>
            <a:r>
              <a:rPr lang="en-US" altLang="zh-CN" dirty="0" smtClean="0"/>
              <a:t>,</a:t>
            </a:r>
            <a:endParaRPr lang="zh-CN" altLang="en-US" dirty="0" smtClean="0"/>
          </a:p>
          <a:p>
            <a:pPr marL="457200" indent="-457200">
              <a:buFont typeface="+mj-lt"/>
              <a:buAutoNum type="arabicPeriod"/>
            </a:pPr>
            <a:r>
              <a:rPr lang="zh-CN" altLang="en-US" dirty="0" smtClean="0"/>
              <a:t>再</a:t>
            </a:r>
            <a:r>
              <a:rPr lang="zh-CN" altLang="en-US" dirty="0"/>
              <a:t>从进程</a:t>
            </a:r>
            <a:r>
              <a:rPr lang="en-US" altLang="zh-CN" dirty="0"/>
              <a:t>—</a:t>
            </a:r>
            <a:r>
              <a:rPr lang="zh-CN" altLang="en-US" dirty="0"/>
              <a:t>资源分配图中找到下一个既不阻塞又非独立的进程</a:t>
            </a:r>
            <a:r>
              <a:rPr lang="en-US" altLang="zh-CN" dirty="0"/>
              <a:t>,</a:t>
            </a:r>
            <a:r>
              <a:rPr lang="zh-CN" altLang="en-US" dirty="0"/>
              <a:t>消去所有与该进程相连的有向边</a:t>
            </a:r>
            <a:r>
              <a:rPr lang="en-US" altLang="zh-CN" dirty="0"/>
              <a:t>,</a:t>
            </a:r>
            <a:r>
              <a:rPr lang="zh-CN" altLang="en-US" dirty="0"/>
              <a:t>使之成为孤立结点</a:t>
            </a:r>
            <a:r>
              <a:rPr lang="en-US" altLang="zh-CN" dirty="0" smtClean="0"/>
              <a:t>…….</a:t>
            </a:r>
            <a:endParaRPr lang="zh-CN" altLang="en-US" dirty="0" smtClean="0"/>
          </a:p>
          <a:p>
            <a:pPr marL="457200" indent="-457200">
              <a:buFont typeface="+mj-lt"/>
              <a:buAutoNum type="arabicPeriod"/>
            </a:pPr>
            <a:r>
              <a:rPr lang="zh-CN" altLang="en-US" dirty="0" smtClean="0"/>
              <a:t>不断</a:t>
            </a:r>
            <a:r>
              <a:rPr lang="zh-CN" altLang="en-US" dirty="0"/>
              <a:t>重复该过程</a:t>
            </a:r>
            <a:r>
              <a:rPr lang="en-US" altLang="zh-CN" dirty="0"/>
              <a:t>,</a:t>
            </a:r>
            <a:r>
              <a:rPr lang="zh-CN" altLang="en-US" dirty="0"/>
              <a:t>直到所有进程成为孤立结点</a:t>
            </a:r>
            <a:r>
              <a:rPr lang="en-US" altLang="zh-CN" dirty="0"/>
              <a:t>,</a:t>
            </a:r>
            <a:r>
              <a:rPr lang="zh-CN" altLang="en-US" dirty="0"/>
              <a:t>则称该图是</a:t>
            </a:r>
            <a:r>
              <a:rPr lang="zh-CN" altLang="en-US" dirty="0">
                <a:solidFill>
                  <a:srgbClr val="FF0000"/>
                </a:solidFill>
              </a:rPr>
              <a:t>可完</a:t>
            </a:r>
            <a:r>
              <a:rPr lang="zh-CN" altLang="en-US" dirty="0" smtClean="0">
                <a:solidFill>
                  <a:srgbClr val="FF0000"/>
                </a:solidFill>
              </a:rPr>
              <a:t>全简化的</a:t>
            </a:r>
            <a:r>
              <a:rPr lang="en-US" altLang="zh-CN" dirty="0"/>
              <a:t>;</a:t>
            </a:r>
            <a:r>
              <a:rPr lang="zh-CN" altLang="en-US" dirty="0"/>
              <a:t>否则称该图是</a:t>
            </a:r>
            <a:r>
              <a:rPr lang="zh-CN" altLang="en-US" dirty="0">
                <a:solidFill>
                  <a:srgbClr val="FF0000"/>
                </a:solidFill>
              </a:rPr>
              <a:t>不可</a:t>
            </a:r>
            <a:r>
              <a:rPr lang="zh-CN" altLang="en-US" dirty="0" smtClean="0">
                <a:solidFill>
                  <a:srgbClr val="FF0000"/>
                </a:solidFill>
              </a:rPr>
              <a:t>完全简化的 </a:t>
            </a:r>
            <a:endParaRPr lang="en-US" dirty="0">
              <a:solidFill>
                <a:srgbClr val="FF0000"/>
              </a:solidFill>
            </a:endParaRPr>
          </a:p>
        </p:txBody>
      </p:sp>
    </p:spTree>
    <p:extLst>
      <p:ext uri="{BB962C8B-B14F-4D97-AF65-F5344CB8AC3E}">
        <p14:creationId xmlns:p14="http://schemas.microsoft.com/office/powerpoint/2010/main" val="2340951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3.6.4</a:t>
            </a:r>
            <a:r>
              <a:rPr lang="zh-CN" altLang="en-US" dirty="0" smtClean="0"/>
              <a:t>：简化检测方法</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zh-CN" altLang="en-US" dirty="0"/>
              <a:t>从进程</a:t>
            </a:r>
            <a:r>
              <a:rPr lang="en-US" altLang="zh-CN" dirty="0"/>
              <a:t>—</a:t>
            </a:r>
            <a:r>
              <a:rPr lang="zh-CN" altLang="en-US" dirty="0"/>
              <a:t>资源分配图中找到一个既不阻塞又非独立的进程</a:t>
            </a:r>
            <a:r>
              <a:rPr lang="en-US" altLang="zh-CN" dirty="0"/>
              <a:t>,</a:t>
            </a:r>
            <a:r>
              <a:rPr lang="zh-CN" altLang="en-US" dirty="0"/>
              <a:t>消去所有与该进程相连的有向边</a:t>
            </a:r>
            <a:r>
              <a:rPr lang="en-US" altLang="zh-CN" dirty="0"/>
              <a:t>,</a:t>
            </a:r>
            <a:r>
              <a:rPr lang="zh-CN" altLang="en-US" dirty="0"/>
              <a:t>相当于该进程能够执行完成释放资源</a:t>
            </a:r>
            <a:r>
              <a:rPr lang="en-US" altLang="zh-CN" dirty="0"/>
              <a:t>,</a:t>
            </a:r>
            <a:r>
              <a:rPr lang="zh-CN" altLang="en-US" dirty="0"/>
              <a:t>回收资源使之成为孤立结点</a:t>
            </a:r>
            <a:r>
              <a:rPr lang="en-US" altLang="zh-CN" dirty="0"/>
              <a:t>.</a:t>
            </a:r>
            <a:r>
              <a:rPr lang="zh-CN" altLang="en-US" dirty="0"/>
              <a:t>然后将所回收的资源分配给其它进程</a:t>
            </a:r>
            <a:r>
              <a:rPr lang="en-US" altLang="zh-CN" dirty="0" smtClean="0"/>
              <a:t>,</a:t>
            </a:r>
            <a:endParaRPr lang="zh-CN" altLang="en-US" dirty="0" smtClean="0"/>
          </a:p>
          <a:p>
            <a:pPr marL="457200" indent="-457200">
              <a:buFont typeface="+mj-lt"/>
              <a:buAutoNum type="arabicPeriod"/>
            </a:pPr>
            <a:r>
              <a:rPr lang="zh-CN" altLang="en-US" dirty="0" smtClean="0"/>
              <a:t>再</a:t>
            </a:r>
            <a:r>
              <a:rPr lang="zh-CN" altLang="en-US" dirty="0"/>
              <a:t>从进程</a:t>
            </a:r>
            <a:r>
              <a:rPr lang="en-US" altLang="zh-CN" dirty="0"/>
              <a:t>—</a:t>
            </a:r>
            <a:r>
              <a:rPr lang="zh-CN" altLang="en-US" dirty="0"/>
              <a:t>资源分配图中找到下一个既不阻塞又非独立的进程</a:t>
            </a:r>
            <a:r>
              <a:rPr lang="en-US" altLang="zh-CN" dirty="0"/>
              <a:t>,</a:t>
            </a:r>
            <a:r>
              <a:rPr lang="zh-CN" altLang="en-US" dirty="0"/>
              <a:t>消去所有与该进程相连的有向边</a:t>
            </a:r>
            <a:r>
              <a:rPr lang="en-US" altLang="zh-CN" dirty="0"/>
              <a:t>,</a:t>
            </a:r>
            <a:r>
              <a:rPr lang="zh-CN" altLang="en-US" dirty="0"/>
              <a:t>使之成为孤立结点</a:t>
            </a:r>
            <a:r>
              <a:rPr lang="en-US" altLang="zh-CN" dirty="0" smtClean="0"/>
              <a:t>…….</a:t>
            </a:r>
            <a:endParaRPr lang="zh-CN" altLang="en-US" dirty="0" smtClean="0"/>
          </a:p>
          <a:p>
            <a:pPr marL="457200" indent="-457200">
              <a:buFont typeface="+mj-lt"/>
              <a:buAutoNum type="arabicPeriod"/>
            </a:pPr>
            <a:r>
              <a:rPr lang="zh-CN" altLang="en-US" dirty="0" smtClean="0"/>
              <a:t>不断</a:t>
            </a:r>
            <a:r>
              <a:rPr lang="zh-CN" altLang="en-US" dirty="0"/>
              <a:t>重复该过程</a:t>
            </a:r>
            <a:r>
              <a:rPr lang="en-US" altLang="zh-CN" dirty="0"/>
              <a:t>,</a:t>
            </a:r>
            <a:r>
              <a:rPr lang="zh-CN" altLang="en-US" dirty="0"/>
              <a:t>直到所有进程成为孤立结点</a:t>
            </a:r>
            <a:r>
              <a:rPr lang="en-US" altLang="zh-CN" dirty="0"/>
              <a:t>,</a:t>
            </a:r>
            <a:r>
              <a:rPr lang="zh-CN" altLang="en-US" dirty="0"/>
              <a:t>则称该图是</a:t>
            </a:r>
            <a:r>
              <a:rPr lang="zh-CN" altLang="en-US" dirty="0">
                <a:solidFill>
                  <a:srgbClr val="FF0000"/>
                </a:solidFill>
              </a:rPr>
              <a:t>可完</a:t>
            </a:r>
            <a:r>
              <a:rPr lang="zh-CN" altLang="en-US" dirty="0" smtClean="0">
                <a:solidFill>
                  <a:srgbClr val="FF0000"/>
                </a:solidFill>
              </a:rPr>
              <a:t>全简化的</a:t>
            </a:r>
            <a:r>
              <a:rPr lang="en-US" altLang="zh-CN" dirty="0"/>
              <a:t>;</a:t>
            </a:r>
            <a:r>
              <a:rPr lang="zh-CN" altLang="en-US" dirty="0"/>
              <a:t>否则称该图是</a:t>
            </a:r>
            <a:r>
              <a:rPr lang="zh-CN" altLang="en-US" dirty="0">
                <a:solidFill>
                  <a:srgbClr val="FF0000"/>
                </a:solidFill>
              </a:rPr>
              <a:t>不可</a:t>
            </a:r>
            <a:r>
              <a:rPr lang="zh-CN" altLang="en-US" dirty="0" smtClean="0">
                <a:solidFill>
                  <a:srgbClr val="FF0000"/>
                </a:solidFill>
              </a:rPr>
              <a:t>完全简化的 </a:t>
            </a:r>
            <a:endParaRPr lang="en-US" dirty="0">
              <a:solidFill>
                <a:srgbClr val="FF0000"/>
              </a:solidFill>
            </a:endParaRPr>
          </a:p>
        </p:txBody>
      </p:sp>
      <p:sp>
        <p:nvSpPr>
          <p:cNvPr id="4" name="Rectangle 3"/>
          <p:cNvSpPr/>
          <p:nvPr/>
        </p:nvSpPr>
        <p:spPr>
          <a:xfrm>
            <a:off x="2072640" y="4145638"/>
            <a:ext cx="6361430" cy="20313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nSpc>
                <a:spcPct val="150000"/>
              </a:lnSpc>
            </a:pPr>
            <a:r>
              <a:rPr lang="zh-CN" altLang="en-US" sz="2800" dirty="0">
                <a:ln w="0"/>
                <a:solidFill>
                  <a:schemeClr val="bg1"/>
                </a:solidFill>
                <a:effectLst>
                  <a:outerShdw blurRad="38100" dist="25400" dir="5400000" algn="ctr" rotWithShape="0">
                    <a:srgbClr val="6E747A">
                      <a:alpha val="43000"/>
                    </a:srgbClr>
                  </a:outerShdw>
                </a:effectLst>
              </a:rPr>
              <a:t>系统为死锁状态的</a:t>
            </a:r>
            <a:r>
              <a:rPr lang="zh-CN" altLang="en-US" sz="2800" dirty="0">
                <a:ln w="0"/>
                <a:solidFill>
                  <a:srgbClr val="0070C0"/>
                </a:solidFill>
                <a:effectLst>
                  <a:outerShdw blurRad="38100" dist="25400" dir="5400000" algn="ctr" rotWithShape="0">
                    <a:srgbClr val="6E747A">
                      <a:alpha val="43000"/>
                    </a:srgbClr>
                  </a:outerShdw>
                </a:effectLst>
              </a:rPr>
              <a:t>充分条件</a:t>
            </a:r>
            <a:r>
              <a:rPr lang="zh-CN" altLang="en-US" sz="2800" dirty="0">
                <a:ln w="0"/>
                <a:solidFill>
                  <a:schemeClr val="bg1"/>
                </a:solidFill>
                <a:effectLst>
                  <a:outerShdw blurRad="38100" dist="25400" dir="5400000" algn="ctr" rotWithShape="0">
                    <a:srgbClr val="6E747A">
                      <a:alpha val="43000"/>
                    </a:srgbClr>
                  </a:outerShdw>
                </a:effectLst>
              </a:rPr>
              <a:t>是：当且仅当该状态的进程-资源分配图是不可完全简化的。该充分条件称为</a:t>
            </a:r>
            <a:r>
              <a:rPr lang="zh-CN" altLang="en-US" sz="2800" dirty="0">
                <a:ln w="0"/>
                <a:solidFill>
                  <a:srgbClr val="FF0000"/>
                </a:solidFill>
                <a:effectLst>
                  <a:outerShdw blurRad="38100" dist="25400" dir="5400000" algn="ctr" rotWithShape="0">
                    <a:srgbClr val="6E747A">
                      <a:alpha val="43000"/>
                    </a:srgbClr>
                  </a:outerShdw>
                </a:effectLst>
              </a:rPr>
              <a:t>死锁定理</a:t>
            </a:r>
          </a:p>
        </p:txBody>
      </p:sp>
    </p:spTree>
    <p:extLst>
      <p:ext uri="{BB962C8B-B14F-4D97-AF65-F5344CB8AC3E}">
        <p14:creationId xmlns:p14="http://schemas.microsoft.com/office/powerpoint/2010/main" val="1607999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3.6.1</a:t>
            </a:r>
            <a:r>
              <a:rPr lang="zh-CN" altLang="en-US" dirty="0" smtClean="0"/>
              <a:t>：例</a:t>
            </a:r>
            <a:endParaRPr lang="zh-CN" altLang="en-US" dirty="0"/>
          </a:p>
        </p:txBody>
      </p:sp>
      <p:sp>
        <p:nvSpPr>
          <p:cNvPr id="3" name="内容占位符 2"/>
          <p:cNvSpPr>
            <a:spLocks noGrp="1"/>
          </p:cNvSpPr>
          <p:nvPr>
            <p:ph idx="1"/>
          </p:nvPr>
        </p:nvSpPr>
        <p:spPr>
          <a:xfrm>
            <a:off x="628650" y="1825625"/>
            <a:ext cx="3475990" cy="4351338"/>
          </a:xfrm>
        </p:spPr>
        <p:txBody>
          <a:bodyPr/>
          <a:lstStyle/>
          <a:p>
            <a:pPr marL="0" indent="0">
              <a:buNone/>
            </a:pPr>
            <a:r>
              <a:rPr lang="zh-CN" altLang="en-US" dirty="0" smtClean="0">
                <a:solidFill>
                  <a:schemeClr val="accent2">
                    <a:lumMod val="50000"/>
                  </a:schemeClr>
                </a:solidFill>
              </a:rPr>
              <a:t>进程</a:t>
            </a:r>
            <a:r>
              <a:rPr lang="zh-CN" altLang="en-US" dirty="0">
                <a:solidFill>
                  <a:schemeClr val="accent2">
                    <a:lumMod val="50000"/>
                  </a:schemeClr>
                </a:solidFill>
              </a:rPr>
              <a:t>推进顺序不当产生死锁</a:t>
            </a:r>
          </a:p>
          <a:p>
            <a:pPr marL="0" indent="0">
              <a:buNone/>
            </a:pPr>
            <a:r>
              <a:rPr lang="zh-CN" altLang="en-US" dirty="0" smtClean="0"/>
              <a:t>设</a:t>
            </a:r>
            <a:r>
              <a:rPr lang="zh-CN" altLang="en-US" dirty="0"/>
              <a:t>系统有打印机、读卡机各一台，被进程Ｐ和Ｑ共享。两个进程并发执行，按下列次序请求和释放资源：</a:t>
            </a:r>
          </a:p>
          <a:p>
            <a:pPr marL="0" indent="0">
              <a:buNone/>
            </a:pPr>
            <a:r>
              <a:rPr lang="zh-CN" altLang="en-US" dirty="0" smtClean="0">
                <a:solidFill>
                  <a:srgbClr val="0070C0"/>
                </a:solidFill>
              </a:rPr>
              <a:t>     </a:t>
            </a:r>
            <a:endParaRPr lang="zh-CN" alt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763766745"/>
              </p:ext>
            </p:extLst>
          </p:nvPr>
        </p:nvGraphicFramePr>
        <p:xfrm>
          <a:off x="4428490" y="1825625"/>
          <a:ext cx="4268470" cy="3566160"/>
        </p:xfrm>
        <a:graphic>
          <a:graphicData uri="http://schemas.openxmlformats.org/drawingml/2006/table">
            <a:tbl>
              <a:tblPr firstRow="1" bandRow="1">
                <a:tableStyleId>{7E9639D4-E3E2-4D34-9284-5A2195B3D0D7}</a:tableStyleId>
              </a:tblPr>
              <a:tblGrid>
                <a:gridCol w="956310"/>
                <a:gridCol w="1554480"/>
                <a:gridCol w="1757680"/>
              </a:tblGrid>
              <a:tr h="370840">
                <a:tc>
                  <a:txBody>
                    <a:bodyPr/>
                    <a:lstStyle/>
                    <a:p>
                      <a:pPr algn="ctr"/>
                      <a:r>
                        <a:rPr lang="zh-CN" altLang="en-US" sz="2000" dirty="0" smtClean="0"/>
                        <a:t>时间片</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进程</a:t>
                      </a:r>
                      <a:r>
                        <a:rPr lang="en-US" altLang="zh-CN" sz="2000" dirty="0" smtClean="0"/>
                        <a:t>P</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进程</a:t>
                      </a:r>
                      <a:r>
                        <a:rPr lang="en-US" altLang="zh-CN" sz="2000" dirty="0" smtClean="0"/>
                        <a:t>Q</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1</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None/>
                      </a:pPr>
                      <a:r>
                        <a:rPr lang="zh-CN" altLang="en-US" sz="2000" dirty="0" smtClean="0">
                          <a:solidFill>
                            <a:schemeClr val="accent1"/>
                          </a:solidFill>
                        </a:rPr>
                        <a:t>请求读卡机</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2</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rgbClr val="0070C0"/>
                          </a:solidFill>
                        </a:rPr>
                        <a:t>请求打印机</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3</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rgbClr val="0070C0"/>
                          </a:solidFill>
                        </a:rPr>
                        <a:t>请求打印机 </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4</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accent1"/>
                          </a:solidFill>
                        </a:rPr>
                        <a:t>请求读卡机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5</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accent1"/>
                          </a:solidFill>
                        </a:rPr>
                        <a:t>释放读卡机 </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accent1"/>
                          </a:solidFill>
                        </a:rPr>
                        <a:t>释放读卡机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7</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rgbClr val="0070C0"/>
                          </a:solidFill>
                        </a:rPr>
                        <a:t>释放打印机 </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8</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rgbClr val="0070C0"/>
                          </a:solidFill>
                        </a:rPr>
                        <a:t>释放打印机</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677610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3.6.4</a:t>
            </a:r>
            <a:r>
              <a:rPr lang="zh-CN" altLang="en-US" dirty="0"/>
              <a:t>：简化检测方法</a:t>
            </a:r>
            <a:endParaRPr kumimoji="1" lang="zh-CN" altLang="en-US" dirty="0"/>
          </a:p>
        </p:txBody>
      </p:sp>
      <p:grpSp>
        <p:nvGrpSpPr>
          <p:cNvPr id="55" name="Group 54"/>
          <p:cNvGrpSpPr/>
          <p:nvPr/>
        </p:nvGrpSpPr>
        <p:grpSpPr>
          <a:xfrm>
            <a:off x="313768" y="1881347"/>
            <a:ext cx="4702882" cy="2821022"/>
            <a:chOff x="313768" y="1881347"/>
            <a:chExt cx="4702882" cy="2821022"/>
          </a:xfrm>
        </p:grpSpPr>
        <p:grpSp>
          <p:nvGrpSpPr>
            <p:cNvPr id="9" name="Group 8"/>
            <p:cNvGrpSpPr/>
            <p:nvPr/>
          </p:nvGrpSpPr>
          <p:grpSpPr>
            <a:xfrm>
              <a:off x="313768" y="2680448"/>
              <a:ext cx="1762459" cy="1077543"/>
              <a:chOff x="1783979" y="2671483"/>
              <a:chExt cx="1762459" cy="1077543"/>
            </a:xfrm>
          </p:grpSpPr>
          <p:sp>
            <p:nvSpPr>
              <p:cNvPr id="4" name="Rectangle 3"/>
              <p:cNvSpPr/>
              <p:nvPr/>
            </p:nvSpPr>
            <p:spPr>
              <a:xfrm>
                <a:off x="1783979" y="2671483"/>
                <a:ext cx="128195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Oval 4"/>
              <p:cNvSpPr/>
              <p:nvPr/>
            </p:nvSpPr>
            <p:spPr>
              <a:xfrm>
                <a:off x="2214282" y="2752164"/>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Oval 5"/>
              <p:cNvSpPr/>
              <p:nvPr/>
            </p:nvSpPr>
            <p:spPr>
              <a:xfrm>
                <a:off x="1909482" y="3209363"/>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Oval 6"/>
              <p:cNvSpPr/>
              <p:nvPr/>
            </p:nvSpPr>
            <p:spPr>
              <a:xfrm>
                <a:off x="2528047" y="3209363"/>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7"/>
              <p:cNvSpPr txBox="1"/>
              <p:nvPr/>
            </p:nvSpPr>
            <p:spPr>
              <a:xfrm>
                <a:off x="3119718" y="3379694"/>
                <a:ext cx="426720" cy="369332"/>
              </a:xfrm>
              <a:prstGeom prst="rect">
                <a:avLst/>
              </a:prstGeom>
              <a:noFill/>
            </p:spPr>
            <p:txBody>
              <a:bodyPr wrap="none" rtlCol="0">
                <a:spAutoFit/>
              </a:bodyPr>
              <a:lstStyle/>
              <a:p>
                <a:r>
                  <a:rPr kumimoji="1" lang="en-US" altLang="zh-CN" smtClean="0"/>
                  <a:t>R1</a:t>
                </a:r>
                <a:endParaRPr kumimoji="1" lang="zh-CN" altLang="en-US" dirty="0"/>
              </a:p>
            </p:txBody>
          </p:sp>
        </p:grpSp>
        <p:grpSp>
          <p:nvGrpSpPr>
            <p:cNvPr id="10" name="Group 9"/>
            <p:cNvGrpSpPr/>
            <p:nvPr/>
          </p:nvGrpSpPr>
          <p:grpSpPr>
            <a:xfrm>
              <a:off x="3254191" y="2698378"/>
              <a:ext cx="1762459" cy="1077543"/>
              <a:chOff x="1783979" y="2671483"/>
              <a:chExt cx="1762459" cy="1077543"/>
            </a:xfrm>
          </p:grpSpPr>
          <p:sp>
            <p:nvSpPr>
              <p:cNvPr id="11" name="Rectangle 10"/>
              <p:cNvSpPr/>
              <p:nvPr/>
            </p:nvSpPr>
            <p:spPr>
              <a:xfrm>
                <a:off x="1783979" y="2671483"/>
                <a:ext cx="128195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Oval 11"/>
              <p:cNvSpPr/>
              <p:nvPr/>
            </p:nvSpPr>
            <p:spPr>
              <a:xfrm>
                <a:off x="2214282" y="2752164"/>
                <a:ext cx="412377" cy="412377"/>
              </a:xfrm>
              <a:prstGeom prst="ellips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Oval 12"/>
              <p:cNvSpPr/>
              <p:nvPr/>
            </p:nvSpPr>
            <p:spPr>
              <a:xfrm>
                <a:off x="1909482" y="3209363"/>
                <a:ext cx="412377" cy="412377"/>
              </a:xfrm>
              <a:prstGeom prst="ellips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Oval 13"/>
              <p:cNvSpPr/>
              <p:nvPr/>
            </p:nvSpPr>
            <p:spPr>
              <a:xfrm>
                <a:off x="2528047" y="3209363"/>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TextBox 14"/>
              <p:cNvSpPr txBox="1"/>
              <p:nvPr/>
            </p:nvSpPr>
            <p:spPr>
              <a:xfrm>
                <a:off x="3119718" y="3379694"/>
                <a:ext cx="426720" cy="369332"/>
              </a:xfrm>
              <a:prstGeom prst="rect">
                <a:avLst/>
              </a:prstGeom>
              <a:noFill/>
            </p:spPr>
            <p:txBody>
              <a:bodyPr wrap="none" rtlCol="0">
                <a:spAutoFit/>
              </a:bodyPr>
              <a:lstStyle/>
              <a:p>
                <a:r>
                  <a:rPr kumimoji="1" lang="en-US" altLang="zh-CN" dirty="0" smtClean="0"/>
                  <a:t>R2</a:t>
                </a:r>
                <a:endParaRPr kumimoji="1" lang="zh-CN" altLang="en-US" dirty="0"/>
              </a:p>
            </p:txBody>
          </p:sp>
        </p:grpSp>
        <p:sp>
          <p:nvSpPr>
            <p:cNvPr id="16" name="Oval 15"/>
            <p:cNvSpPr/>
            <p:nvPr/>
          </p:nvSpPr>
          <p:spPr>
            <a:xfrm>
              <a:off x="2277614" y="1881347"/>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rPr>
                <a:t>P1</a:t>
              </a:r>
              <a:endParaRPr lang="en-US" dirty="0">
                <a:solidFill>
                  <a:schemeClr val="bg1"/>
                </a:solidFill>
              </a:endParaRPr>
            </a:p>
          </p:txBody>
        </p:sp>
        <p:sp>
          <p:nvSpPr>
            <p:cNvPr id="17" name="Oval 16"/>
            <p:cNvSpPr/>
            <p:nvPr/>
          </p:nvSpPr>
          <p:spPr>
            <a:xfrm>
              <a:off x="2277614" y="4104594"/>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rPr>
                <a:t>P2</a:t>
              </a:r>
              <a:endParaRPr lang="en-US" dirty="0">
                <a:solidFill>
                  <a:schemeClr val="bg1"/>
                </a:solidFill>
              </a:endParaRPr>
            </a:p>
          </p:txBody>
        </p:sp>
        <p:cxnSp>
          <p:nvCxnSpPr>
            <p:cNvPr id="31" name="Elbow Connector 30"/>
            <p:cNvCxnSpPr>
              <a:stCxn id="5" idx="0"/>
              <a:endCxn id="16" idx="2"/>
            </p:cNvCxnSpPr>
            <p:nvPr/>
          </p:nvCxnSpPr>
          <p:spPr>
            <a:xfrm rot="5400000" flipH="1" flipV="1">
              <a:off x="1323490" y="1807005"/>
              <a:ext cx="580894" cy="1327354"/>
            </a:xfrm>
            <a:prstGeom prst="bentConnector2">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7" idx="0"/>
              <a:endCxn id="16" idx="3"/>
            </p:cNvCxnSpPr>
            <p:nvPr/>
          </p:nvCxnSpPr>
          <p:spPr>
            <a:xfrm rot="5400000" flipH="1" flipV="1">
              <a:off x="1401216" y="2254389"/>
              <a:ext cx="826748" cy="1101131"/>
            </a:xfrm>
            <a:prstGeom prst="bentConnector3">
              <a:avLst>
                <a:gd name="adj1" fmla="val 98795"/>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6" idx="6"/>
              <a:endCxn id="11" idx="0"/>
            </p:cNvCxnSpPr>
            <p:nvPr/>
          </p:nvCxnSpPr>
          <p:spPr>
            <a:xfrm>
              <a:off x="2875389" y="2180235"/>
              <a:ext cx="1019777" cy="518143"/>
            </a:xfrm>
            <a:prstGeom prst="bentConnector2">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6" idx="4"/>
              <a:endCxn id="17" idx="3"/>
            </p:cNvCxnSpPr>
            <p:nvPr/>
          </p:nvCxnSpPr>
          <p:spPr>
            <a:xfrm rot="16200000" flipH="1">
              <a:off x="1013247" y="3262918"/>
              <a:ext cx="984122" cy="1719696"/>
            </a:xfrm>
            <a:prstGeom prst="bentConnector3">
              <a:avLst>
                <a:gd name="adj1" fmla="val 132124"/>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7" idx="2"/>
              <a:endCxn id="4" idx="2"/>
            </p:cNvCxnSpPr>
            <p:nvPr/>
          </p:nvCxnSpPr>
          <p:spPr>
            <a:xfrm rot="10800000">
              <a:off x="954744" y="3747248"/>
              <a:ext cx="1322871" cy="656234"/>
            </a:xfrm>
            <a:prstGeom prst="bentConnector2">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7" idx="6"/>
              <a:endCxn id="11" idx="2"/>
            </p:cNvCxnSpPr>
            <p:nvPr/>
          </p:nvCxnSpPr>
          <p:spPr>
            <a:xfrm flipV="1">
              <a:off x="2875389" y="3765178"/>
              <a:ext cx="1019777" cy="638304"/>
            </a:xfrm>
            <a:prstGeom prst="bentConnector2">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4" idx="4"/>
              <a:endCxn id="17" idx="5"/>
            </p:cNvCxnSpPr>
            <p:nvPr/>
          </p:nvCxnSpPr>
          <p:spPr>
            <a:xfrm rot="5400000">
              <a:off x="3013052" y="3423431"/>
              <a:ext cx="966192" cy="1416601"/>
            </a:xfrm>
            <a:prstGeom prst="bentConnector3">
              <a:avLst>
                <a:gd name="adj1" fmla="val 13272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p:cNvSpPr txBox="1"/>
          <p:nvPr/>
        </p:nvSpPr>
        <p:spPr>
          <a:xfrm>
            <a:off x="5441576" y="3245224"/>
            <a:ext cx="3302507" cy="369332"/>
          </a:xfrm>
          <a:prstGeom prst="rect">
            <a:avLst/>
          </a:prstGeom>
          <a:noFill/>
        </p:spPr>
        <p:txBody>
          <a:bodyPr wrap="none" rtlCol="0">
            <a:spAutoFit/>
          </a:bodyPr>
          <a:lstStyle/>
          <a:p>
            <a:r>
              <a:rPr kumimoji="1" lang="zh-CN" altLang="en-US" dirty="0" smtClean="0"/>
              <a:t>例</a:t>
            </a:r>
            <a:r>
              <a:rPr kumimoji="1" lang="en-US" altLang="zh-CN" dirty="0" smtClean="0"/>
              <a:t>1</a:t>
            </a:r>
            <a:r>
              <a:rPr kumimoji="1" lang="zh-CN" altLang="en-US" dirty="0" smtClean="0"/>
              <a:t>：可简化的进程资源分配图</a:t>
            </a:r>
            <a:endParaRPr kumimoji="1" lang="zh-CN" altLang="en-US" dirty="0"/>
          </a:p>
        </p:txBody>
      </p:sp>
    </p:spTree>
    <p:extLst>
      <p:ext uri="{BB962C8B-B14F-4D97-AF65-F5344CB8AC3E}">
        <p14:creationId xmlns:p14="http://schemas.microsoft.com/office/powerpoint/2010/main" val="9379158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3.6.4</a:t>
            </a:r>
            <a:r>
              <a:rPr lang="zh-CN" altLang="en-US" dirty="0"/>
              <a:t>：简化检测方法</a:t>
            </a:r>
            <a:endParaRPr kumimoji="1" lang="zh-CN" altLang="en-US" dirty="0"/>
          </a:p>
        </p:txBody>
      </p:sp>
      <p:grpSp>
        <p:nvGrpSpPr>
          <p:cNvPr id="55" name="Group 54"/>
          <p:cNvGrpSpPr/>
          <p:nvPr/>
        </p:nvGrpSpPr>
        <p:grpSpPr>
          <a:xfrm>
            <a:off x="313768" y="1881347"/>
            <a:ext cx="4702882" cy="2821022"/>
            <a:chOff x="313768" y="1881347"/>
            <a:chExt cx="4702882" cy="2821022"/>
          </a:xfrm>
        </p:grpSpPr>
        <p:grpSp>
          <p:nvGrpSpPr>
            <p:cNvPr id="9" name="Group 8"/>
            <p:cNvGrpSpPr/>
            <p:nvPr/>
          </p:nvGrpSpPr>
          <p:grpSpPr>
            <a:xfrm>
              <a:off x="313768" y="2680448"/>
              <a:ext cx="1762459" cy="1077543"/>
              <a:chOff x="1783979" y="2671483"/>
              <a:chExt cx="1762459" cy="1077543"/>
            </a:xfrm>
          </p:grpSpPr>
          <p:sp>
            <p:nvSpPr>
              <p:cNvPr id="4" name="Rectangle 3"/>
              <p:cNvSpPr/>
              <p:nvPr/>
            </p:nvSpPr>
            <p:spPr>
              <a:xfrm>
                <a:off x="1783979" y="2671483"/>
                <a:ext cx="128195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Oval 4"/>
              <p:cNvSpPr/>
              <p:nvPr/>
            </p:nvSpPr>
            <p:spPr>
              <a:xfrm>
                <a:off x="2214282" y="2752164"/>
                <a:ext cx="412377" cy="412377"/>
              </a:xfrm>
              <a:prstGeom prst="ellips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Oval 5"/>
              <p:cNvSpPr/>
              <p:nvPr/>
            </p:nvSpPr>
            <p:spPr>
              <a:xfrm>
                <a:off x="1909482" y="3209363"/>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Oval 6"/>
              <p:cNvSpPr/>
              <p:nvPr/>
            </p:nvSpPr>
            <p:spPr>
              <a:xfrm>
                <a:off x="2528047" y="3209363"/>
                <a:ext cx="412377" cy="412377"/>
              </a:xfrm>
              <a:prstGeom prst="ellips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7"/>
              <p:cNvSpPr txBox="1"/>
              <p:nvPr/>
            </p:nvSpPr>
            <p:spPr>
              <a:xfrm>
                <a:off x="3119718" y="3379694"/>
                <a:ext cx="426720" cy="369332"/>
              </a:xfrm>
              <a:prstGeom prst="rect">
                <a:avLst/>
              </a:prstGeom>
              <a:noFill/>
            </p:spPr>
            <p:txBody>
              <a:bodyPr wrap="none" rtlCol="0">
                <a:spAutoFit/>
              </a:bodyPr>
              <a:lstStyle/>
              <a:p>
                <a:r>
                  <a:rPr kumimoji="1" lang="en-US" altLang="zh-CN" smtClean="0"/>
                  <a:t>R1</a:t>
                </a:r>
                <a:endParaRPr kumimoji="1" lang="zh-CN" altLang="en-US" dirty="0"/>
              </a:p>
            </p:txBody>
          </p:sp>
        </p:grpSp>
        <p:grpSp>
          <p:nvGrpSpPr>
            <p:cNvPr id="10" name="Group 9"/>
            <p:cNvGrpSpPr/>
            <p:nvPr/>
          </p:nvGrpSpPr>
          <p:grpSpPr>
            <a:xfrm>
              <a:off x="3254191" y="2698378"/>
              <a:ext cx="1762459" cy="1077543"/>
              <a:chOff x="1783979" y="2671483"/>
              <a:chExt cx="1762459" cy="1077543"/>
            </a:xfrm>
          </p:grpSpPr>
          <p:sp>
            <p:nvSpPr>
              <p:cNvPr id="11" name="Rectangle 10"/>
              <p:cNvSpPr/>
              <p:nvPr/>
            </p:nvSpPr>
            <p:spPr>
              <a:xfrm>
                <a:off x="1783979" y="2671483"/>
                <a:ext cx="128195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Oval 11"/>
              <p:cNvSpPr/>
              <p:nvPr/>
            </p:nvSpPr>
            <p:spPr>
              <a:xfrm>
                <a:off x="2214282" y="2752164"/>
                <a:ext cx="412377" cy="412377"/>
              </a:xfrm>
              <a:prstGeom prst="ellips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Oval 12"/>
              <p:cNvSpPr/>
              <p:nvPr/>
            </p:nvSpPr>
            <p:spPr>
              <a:xfrm>
                <a:off x="1909482" y="3209363"/>
                <a:ext cx="412377" cy="412377"/>
              </a:xfrm>
              <a:prstGeom prst="ellips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Oval 13"/>
              <p:cNvSpPr/>
              <p:nvPr/>
            </p:nvSpPr>
            <p:spPr>
              <a:xfrm>
                <a:off x="2528047" y="3209363"/>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TextBox 14"/>
              <p:cNvSpPr txBox="1"/>
              <p:nvPr/>
            </p:nvSpPr>
            <p:spPr>
              <a:xfrm>
                <a:off x="3119718" y="3379694"/>
                <a:ext cx="426720" cy="369332"/>
              </a:xfrm>
              <a:prstGeom prst="rect">
                <a:avLst/>
              </a:prstGeom>
              <a:noFill/>
            </p:spPr>
            <p:txBody>
              <a:bodyPr wrap="none" rtlCol="0">
                <a:spAutoFit/>
              </a:bodyPr>
              <a:lstStyle/>
              <a:p>
                <a:r>
                  <a:rPr kumimoji="1" lang="en-US" altLang="zh-CN" dirty="0" smtClean="0"/>
                  <a:t>R2</a:t>
                </a:r>
                <a:endParaRPr kumimoji="1" lang="zh-CN" altLang="en-US" dirty="0"/>
              </a:p>
            </p:txBody>
          </p:sp>
        </p:grpSp>
        <p:sp>
          <p:nvSpPr>
            <p:cNvPr id="16" name="Oval 15"/>
            <p:cNvSpPr/>
            <p:nvPr/>
          </p:nvSpPr>
          <p:spPr>
            <a:xfrm>
              <a:off x="2277614" y="1881347"/>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rPr>
                <a:t>P1</a:t>
              </a:r>
              <a:endParaRPr lang="en-US" dirty="0">
                <a:solidFill>
                  <a:schemeClr val="bg1"/>
                </a:solidFill>
              </a:endParaRPr>
            </a:p>
          </p:txBody>
        </p:sp>
        <p:sp>
          <p:nvSpPr>
            <p:cNvPr id="17" name="Oval 16"/>
            <p:cNvSpPr/>
            <p:nvPr/>
          </p:nvSpPr>
          <p:spPr>
            <a:xfrm>
              <a:off x="2277614" y="4104594"/>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rPr>
                <a:t>P2</a:t>
              </a:r>
              <a:endParaRPr lang="en-US" dirty="0">
                <a:solidFill>
                  <a:schemeClr val="bg1"/>
                </a:solidFill>
              </a:endParaRPr>
            </a:p>
          </p:txBody>
        </p:sp>
        <p:cxnSp>
          <p:nvCxnSpPr>
            <p:cNvPr id="40" name="Elbow Connector 39"/>
            <p:cNvCxnSpPr>
              <a:stCxn id="6" idx="4"/>
              <a:endCxn id="17" idx="3"/>
            </p:cNvCxnSpPr>
            <p:nvPr/>
          </p:nvCxnSpPr>
          <p:spPr>
            <a:xfrm rot="16200000" flipH="1">
              <a:off x="1013247" y="3262918"/>
              <a:ext cx="984122" cy="1719696"/>
            </a:xfrm>
            <a:prstGeom prst="bentConnector3">
              <a:avLst>
                <a:gd name="adj1" fmla="val 132124"/>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7" idx="2"/>
              <a:endCxn id="4" idx="2"/>
            </p:cNvCxnSpPr>
            <p:nvPr/>
          </p:nvCxnSpPr>
          <p:spPr>
            <a:xfrm rot="10800000">
              <a:off x="954744" y="3747248"/>
              <a:ext cx="1322871" cy="656234"/>
            </a:xfrm>
            <a:prstGeom prst="bentConnector2">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7" idx="6"/>
              <a:endCxn id="11" idx="2"/>
            </p:cNvCxnSpPr>
            <p:nvPr/>
          </p:nvCxnSpPr>
          <p:spPr>
            <a:xfrm flipV="1">
              <a:off x="2875389" y="3765178"/>
              <a:ext cx="1019777" cy="638304"/>
            </a:xfrm>
            <a:prstGeom prst="bentConnector2">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4" idx="4"/>
              <a:endCxn id="17" idx="5"/>
            </p:cNvCxnSpPr>
            <p:nvPr/>
          </p:nvCxnSpPr>
          <p:spPr>
            <a:xfrm rot="5400000">
              <a:off x="3013052" y="3423431"/>
              <a:ext cx="966192" cy="1416601"/>
            </a:xfrm>
            <a:prstGeom prst="bentConnector3">
              <a:avLst>
                <a:gd name="adj1" fmla="val 13272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5441576" y="3245224"/>
            <a:ext cx="3302507" cy="369332"/>
          </a:xfrm>
          <a:prstGeom prst="rect">
            <a:avLst/>
          </a:prstGeom>
          <a:noFill/>
        </p:spPr>
        <p:txBody>
          <a:bodyPr wrap="none" rtlCol="0">
            <a:spAutoFit/>
          </a:bodyPr>
          <a:lstStyle/>
          <a:p>
            <a:r>
              <a:rPr kumimoji="1" lang="zh-CN" altLang="en-US" dirty="0" smtClean="0"/>
              <a:t>例</a:t>
            </a:r>
            <a:r>
              <a:rPr kumimoji="1" lang="en-US" altLang="zh-CN" dirty="0" smtClean="0"/>
              <a:t>1</a:t>
            </a:r>
            <a:r>
              <a:rPr kumimoji="1" lang="zh-CN" altLang="en-US" dirty="0" smtClean="0"/>
              <a:t>：可简化的进程资源分配图</a:t>
            </a:r>
            <a:endParaRPr kumimoji="1" lang="zh-CN" altLang="en-US" dirty="0"/>
          </a:p>
        </p:txBody>
      </p:sp>
    </p:spTree>
    <p:extLst>
      <p:ext uri="{BB962C8B-B14F-4D97-AF65-F5344CB8AC3E}">
        <p14:creationId xmlns:p14="http://schemas.microsoft.com/office/powerpoint/2010/main" val="15254324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3.6.4</a:t>
            </a:r>
            <a:r>
              <a:rPr lang="zh-CN" altLang="en-US" dirty="0"/>
              <a:t>：简化检测方法</a:t>
            </a:r>
            <a:endParaRPr kumimoji="1" lang="zh-CN" altLang="en-US" dirty="0"/>
          </a:p>
        </p:txBody>
      </p:sp>
      <p:grpSp>
        <p:nvGrpSpPr>
          <p:cNvPr id="55" name="Group 54"/>
          <p:cNvGrpSpPr/>
          <p:nvPr/>
        </p:nvGrpSpPr>
        <p:grpSpPr>
          <a:xfrm>
            <a:off x="313768" y="1881347"/>
            <a:ext cx="4702882" cy="2821022"/>
            <a:chOff x="313768" y="1881347"/>
            <a:chExt cx="4702882" cy="2821022"/>
          </a:xfrm>
        </p:grpSpPr>
        <p:grpSp>
          <p:nvGrpSpPr>
            <p:cNvPr id="9" name="Group 8"/>
            <p:cNvGrpSpPr/>
            <p:nvPr/>
          </p:nvGrpSpPr>
          <p:grpSpPr>
            <a:xfrm>
              <a:off x="313768" y="2680448"/>
              <a:ext cx="1762459" cy="1077543"/>
              <a:chOff x="1783979" y="2671483"/>
              <a:chExt cx="1762459" cy="1077543"/>
            </a:xfrm>
          </p:grpSpPr>
          <p:sp>
            <p:nvSpPr>
              <p:cNvPr id="4" name="Rectangle 3"/>
              <p:cNvSpPr/>
              <p:nvPr/>
            </p:nvSpPr>
            <p:spPr>
              <a:xfrm>
                <a:off x="1783979" y="2671483"/>
                <a:ext cx="128195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Oval 4"/>
              <p:cNvSpPr/>
              <p:nvPr/>
            </p:nvSpPr>
            <p:spPr>
              <a:xfrm>
                <a:off x="2214282" y="2752164"/>
                <a:ext cx="412377" cy="412377"/>
              </a:xfrm>
              <a:prstGeom prst="ellipse">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Oval 5"/>
              <p:cNvSpPr/>
              <p:nvPr/>
            </p:nvSpPr>
            <p:spPr>
              <a:xfrm>
                <a:off x="1909482" y="3209363"/>
                <a:ext cx="412377" cy="412377"/>
              </a:xfrm>
              <a:prstGeom prst="ellipse">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Oval 6"/>
              <p:cNvSpPr/>
              <p:nvPr/>
            </p:nvSpPr>
            <p:spPr>
              <a:xfrm>
                <a:off x="2528047" y="3209363"/>
                <a:ext cx="412377" cy="412377"/>
              </a:xfrm>
              <a:prstGeom prst="ellipse">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7"/>
              <p:cNvSpPr txBox="1"/>
              <p:nvPr/>
            </p:nvSpPr>
            <p:spPr>
              <a:xfrm>
                <a:off x="3119718" y="3379694"/>
                <a:ext cx="426720" cy="369332"/>
              </a:xfrm>
              <a:prstGeom prst="rect">
                <a:avLst/>
              </a:prstGeom>
              <a:noFill/>
            </p:spPr>
            <p:txBody>
              <a:bodyPr wrap="none" rtlCol="0">
                <a:spAutoFit/>
              </a:bodyPr>
              <a:lstStyle/>
              <a:p>
                <a:r>
                  <a:rPr kumimoji="1" lang="en-US" altLang="zh-CN" smtClean="0"/>
                  <a:t>R1</a:t>
                </a:r>
                <a:endParaRPr kumimoji="1" lang="zh-CN" altLang="en-US" dirty="0"/>
              </a:p>
            </p:txBody>
          </p:sp>
        </p:grpSp>
        <p:grpSp>
          <p:nvGrpSpPr>
            <p:cNvPr id="10" name="Group 9"/>
            <p:cNvGrpSpPr/>
            <p:nvPr/>
          </p:nvGrpSpPr>
          <p:grpSpPr>
            <a:xfrm>
              <a:off x="3254191" y="2698378"/>
              <a:ext cx="1762459" cy="1077543"/>
              <a:chOff x="1783979" y="2671483"/>
              <a:chExt cx="1762459" cy="1077543"/>
            </a:xfrm>
          </p:grpSpPr>
          <p:sp>
            <p:nvSpPr>
              <p:cNvPr id="11" name="Rectangle 10"/>
              <p:cNvSpPr/>
              <p:nvPr/>
            </p:nvSpPr>
            <p:spPr>
              <a:xfrm>
                <a:off x="1783979" y="2671483"/>
                <a:ext cx="128195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Oval 11"/>
              <p:cNvSpPr/>
              <p:nvPr/>
            </p:nvSpPr>
            <p:spPr>
              <a:xfrm>
                <a:off x="2214282" y="2752164"/>
                <a:ext cx="412377" cy="412377"/>
              </a:xfrm>
              <a:prstGeom prst="ellipse">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Oval 12"/>
              <p:cNvSpPr/>
              <p:nvPr/>
            </p:nvSpPr>
            <p:spPr>
              <a:xfrm>
                <a:off x="1909482" y="3209363"/>
                <a:ext cx="412377" cy="412377"/>
              </a:xfrm>
              <a:prstGeom prst="ellipse">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Oval 13"/>
              <p:cNvSpPr/>
              <p:nvPr/>
            </p:nvSpPr>
            <p:spPr>
              <a:xfrm>
                <a:off x="2528047" y="3209363"/>
                <a:ext cx="412377" cy="412377"/>
              </a:xfrm>
              <a:prstGeom prst="ellipse">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TextBox 14"/>
              <p:cNvSpPr txBox="1"/>
              <p:nvPr/>
            </p:nvSpPr>
            <p:spPr>
              <a:xfrm>
                <a:off x="3119718" y="3379694"/>
                <a:ext cx="426720" cy="369332"/>
              </a:xfrm>
              <a:prstGeom prst="rect">
                <a:avLst/>
              </a:prstGeom>
              <a:noFill/>
            </p:spPr>
            <p:txBody>
              <a:bodyPr wrap="none" rtlCol="0">
                <a:spAutoFit/>
              </a:bodyPr>
              <a:lstStyle/>
              <a:p>
                <a:r>
                  <a:rPr kumimoji="1" lang="en-US" altLang="zh-CN" dirty="0" smtClean="0"/>
                  <a:t>R2</a:t>
                </a:r>
                <a:endParaRPr kumimoji="1" lang="zh-CN" altLang="en-US" dirty="0"/>
              </a:p>
            </p:txBody>
          </p:sp>
        </p:grpSp>
        <p:sp>
          <p:nvSpPr>
            <p:cNvPr id="16" name="Oval 15"/>
            <p:cNvSpPr/>
            <p:nvPr/>
          </p:nvSpPr>
          <p:spPr>
            <a:xfrm>
              <a:off x="2277614" y="1881347"/>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rPr>
                <a:t>P1</a:t>
              </a:r>
              <a:endParaRPr lang="en-US" dirty="0">
                <a:solidFill>
                  <a:schemeClr val="bg1"/>
                </a:solidFill>
              </a:endParaRPr>
            </a:p>
          </p:txBody>
        </p:sp>
        <p:sp>
          <p:nvSpPr>
            <p:cNvPr id="17" name="Oval 16"/>
            <p:cNvSpPr/>
            <p:nvPr/>
          </p:nvSpPr>
          <p:spPr>
            <a:xfrm>
              <a:off x="2277614" y="4104594"/>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rPr>
                <a:t>P2</a:t>
              </a:r>
              <a:endParaRPr lang="en-US" dirty="0">
                <a:solidFill>
                  <a:schemeClr val="bg1"/>
                </a:solidFill>
              </a:endParaRPr>
            </a:p>
          </p:txBody>
        </p:sp>
      </p:grpSp>
      <p:sp>
        <p:nvSpPr>
          <p:cNvPr id="25" name="TextBox 24"/>
          <p:cNvSpPr txBox="1"/>
          <p:nvPr/>
        </p:nvSpPr>
        <p:spPr>
          <a:xfrm>
            <a:off x="5441576" y="3245224"/>
            <a:ext cx="3302507" cy="369332"/>
          </a:xfrm>
          <a:prstGeom prst="rect">
            <a:avLst/>
          </a:prstGeom>
          <a:noFill/>
        </p:spPr>
        <p:txBody>
          <a:bodyPr wrap="none" rtlCol="0">
            <a:spAutoFit/>
          </a:bodyPr>
          <a:lstStyle/>
          <a:p>
            <a:r>
              <a:rPr kumimoji="1" lang="zh-CN" altLang="en-US" dirty="0" smtClean="0"/>
              <a:t>例</a:t>
            </a:r>
            <a:r>
              <a:rPr kumimoji="1" lang="en-US" altLang="zh-CN" dirty="0" smtClean="0"/>
              <a:t>1</a:t>
            </a:r>
            <a:r>
              <a:rPr kumimoji="1" lang="zh-CN" altLang="en-US" dirty="0" smtClean="0"/>
              <a:t>：可简化的进程资源分配图</a:t>
            </a:r>
            <a:endParaRPr kumimoji="1" lang="zh-CN" altLang="en-US" dirty="0"/>
          </a:p>
        </p:txBody>
      </p:sp>
    </p:spTree>
    <p:extLst>
      <p:ext uri="{BB962C8B-B14F-4D97-AF65-F5344CB8AC3E}">
        <p14:creationId xmlns:p14="http://schemas.microsoft.com/office/powerpoint/2010/main" val="12833084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3.6.4</a:t>
            </a:r>
            <a:r>
              <a:rPr lang="zh-CN" altLang="en-US" dirty="0"/>
              <a:t>：简化检测方法</a:t>
            </a:r>
            <a:endParaRPr kumimoji="1" lang="zh-CN" altLang="en-US" dirty="0"/>
          </a:p>
        </p:txBody>
      </p:sp>
      <p:grpSp>
        <p:nvGrpSpPr>
          <p:cNvPr id="9" name="Group 8"/>
          <p:cNvGrpSpPr/>
          <p:nvPr/>
        </p:nvGrpSpPr>
        <p:grpSpPr>
          <a:xfrm>
            <a:off x="313768" y="2680448"/>
            <a:ext cx="1762459" cy="1077543"/>
            <a:chOff x="1783979" y="2671483"/>
            <a:chExt cx="1762459" cy="1077543"/>
          </a:xfrm>
        </p:grpSpPr>
        <p:sp>
          <p:nvSpPr>
            <p:cNvPr id="4" name="Rectangle 3"/>
            <p:cNvSpPr/>
            <p:nvPr/>
          </p:nvSpPr>
          <p:spPr>
            <a:xfrm>
              <a:off x="1783979" y="2671483"/>
              <a:ext cx="128195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Oval 4"/>
            <p:cNvSpPr/>
            <p:nvPr/>
          </p:nvSpPr>
          <p:spPr>
            <a:xfrm>
              <a:off x="2214282" y="2752164"/>
              <a:ext cx="412377" cy="412377"/>
            </a:xfrm>
            <a:prstGeom prst="ellipse">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Oval 5"/>
            <p:cNvSpPr/>
            <p:nvPr/>
          </p:nvSpPr>
          <p:spPr>
            <a:xfrm>
              <a:off x="1909482" y="3209363"/>
              <a:ext cx="412377" cy="412377"/>
            </a:xfrm>
            <a:prstGeom prst="ellipse">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Oval 6"/>
            <p:cNvSpPr/>
            <p:nvPr/>
          </p:nvSpPr>
          <p:spPr>
            <a:xfrm>
              <a:off x="2528047" y="3209363"/>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7"/>
            <p:cNvSpPr txBox="1"/>
            <p:nvPr/>
          </p:nvSpPr>
          <p:spPr>
            <a:xfrm>
              <a:off x="3119718" y="3379694"/>
              <a:ext cx="426720" cy="369332"/>
            </a:xfrm>
            <a:prstGeom prst="rect">
              <a:avLst/>
            </a:prstGeom>
            <a:noFill/>
          </p:spPr>
          <p:txBody>
            <a:bodyPr wrap="none" rtlCol="0">
              <a:spAutoFit/>
            </a:bodyPr>
            <a:lstStyle/>
            <a:p>
              <a:r>
                <a:rPr kumimoji="1" lang="en-US" altLang="zh-CN" smtClean="0"/>
                <a:t>R1</a:t>
              </a:r>
              <a:endParaRPr kumimoji="1" lang="zh-CN" altLang="en-US" dirty="0"/>
            </a:p>
          </p:txBody>
        </p:sp>
      </p:grpSp>
      <p:grpSp>
        <p:nvGrpSpPr>
          <p:cNvPr id="10" name="Group 9"/>
          <p:cNvGrpSpPr/>
          <p:nvPr/>
        </p:nvGrpSpPr>
        <p:grpSpPr>
          <a:xfrm>
            <a:off x="3254191" y="2698378"/>
            <a:ext cx="1762459" cy="1077543"/>
            <a:chOff x="1783979" y="2671483"/>
            <a:chExt cx="1762459" cy="1077543"/>
          </a:xfrm>
        </p:grpSpPr>
        <p:sp>
          <p:nvSpPr>
            <p:cNvPr id="11" name="Rectangle 10"/>
            <p:cNvSpPr/>
            <p:nvPr/>
          </p:nvSpPr>
          <p:spPr>
            <a:xfrm>
              <a:off x="1783979" y="2671483"/>
              <a:ext cx="128195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Oval 12"/>
            <p:cNvSpPr/>
            <p:nvPr/>
          </p:nvSpPr>
          <p:spPr>
            <a:xfrm>
              <a:off x="1909482" y="2958351"/>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Oval 13"/>
            <p:cNvSpPr/>
            <p:nvPr/>
          </p:nvSpPr>
          <p:spPr>
            <a:xfrm>
              <a:off x="2528047" y="2958351"/>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TextBox 14"/>
            <p:cNvSpPr txBox="1"/>
            <p:nvPr/>
          </p:nvSpPr>
          <p:spPr>
            <a:xfrm>
              <a:off x="3119718" y="3379694"/>
              <a:ext cx="426720" cy="369332"/>
            </a:xfrm>
            <a:prstGeom prst="rect">
              <a:avLst/>
            </a:prstGeom>
            <a:noFill/>
          </p:spPr>
          <p:txBody>
            <a:bodyPr wrap="none" rtlCol="0">
              <a:spAutoFit/>
            </a:bodyPr>
            <a:lstStyle/>
            <a:p>
              <a:r>
                <a:rPr kumimoji="1" lang="en-US" altLang="zh-CN" dirty="0" smtClean="0"/>
                <a:t>R3</a:t>
              </a:r>
              <a:endParaRPr kumimoji="1" lang="zh-CN" altLang="en-US" dirty="0"/>
            </a:p>
          </p:txBody>
        </p:sp>
      </p:grpSp>
      <p:sp>
        <p:nvSpPr>
          <p:cNvPr id="16" name="Oval 15"/>
          <p:cNvSpPr/>
          <p:nvPr/>
        </p:nvSpPr>
        <p:spPr>
          <a:xfrm>
            <a:off x="2277614" y="1881347"/>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rPr>
              <a:t>P1</a:t>
            </a:r>
            <a:endParaRPr lang="en-US" dirty="0">
              <a:solidFill>
                <a:schemeClr val="bg1"/>
              </a:solidFill>
            </a:endParaRPr>
          </a:p>
        </p:txBody>
      </p:sp>
      <p:sp>
        <p:nvSpPr>
          <p:cNvPr id="17" name="Oval 16"/>
          <p:cNvSpPr/>
          <p:nvPr/>
        </p:nvSpPr>
        <p:spPr>
          <a:xfrm>
            <a:off x="655001" y="4274924"/>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rPr>
              <a:t>P2</a:t>
            </a:r>
            <a:endParaRPr lang="en-US" dirty="0">
              <a:solidFill>
                <a:schemeClr val="bg1"/>
              </a:solidFill>
            </a:endParaRPr>
          </a:p>
        </p:txBody>
      </p:sp>
      <p:cxnSp>
        <p:nvCxnSpPr>
          <p:cNvPr id="31" name="Elbow Connector 30"/>
          <p:cNvCxnSpPr>
            <a:stCxn id="4" idx="0"/>
            <a:endCxn id="16" idx="2"/>
          </p:cNvCxnSpPr>
          <p:nvPr/>
        </p:nvCxnSpPr>
        <p:spPr>
          <a:xfrm rot="5400000" flipH="1" flipV="1">
            <a:off x="1366072" y="1768907"/>
            <a:ext cx="500213" cy="1322871"/>
          </a:xfrm>
          <a:prstGeom prst="bentConnector2">
            <a:avLst/>
          </a:prstGeom>
          <a:ln w="381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7" idx="0"/>
            <a:endCxn id="16" idx="3"/>
          </p:cNvCxnSpPr>
          <p:nvPr/>
        </p:nvCxnSpPr>
        <p:spPr>
          <a:xfrm rot="5400000" flipH="1" flipV="1">
            <a:off x="1401216" y="2254389"/>
            <a:ext cx="826748" cy="1101131"/>
          </a:xfrm>
          <a:prstGeom prst="bentConnector3">
            <a:avLst>
              <a:gd name="adj1" fmla="val 98795"/>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6" idx="6"/>
            <a:endCxn id="11" idx="0"/>
          </p:cNvCxnSpPr>
          <p:nvPr/>
        </p:nvCxnSpPr>
        <p:spPr>
          <a:xfrm>
            <a:off x="2875389" y="2180235"/>
            <a:ext cx="1019777" cy="518143"/>
          </a:xfrm>
          <a:prstGeom prst="bentConnector2">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41576" y="3245224"/>
            <a:ext cx="3533340" cy="369332"/>
          </a:xfrm>
          <a:prstGeom prst="rect">
            <a:avLst/>
          </a:prstGeom>
          <a:noFill/>
        </p:spPr>
        <p:txBody>
          <a:bodyPr wrap="none" rtlCol="0">
            <a:spAutoFit/>
          </a:bodyPr>
          <a:lstStyle/>
          <a:p>
            <a:r>
              <a:rPr kumimoji="1" lang="zh-CN" altLang="en-US" dirty="0" smtClean="0"/>
              <a:t>例</a:t>
            </a:r>
            <a:r>
              <a:rPr kumimoji="1" lang="en-US" altLang="zh-CN" dirty="0" smtClean="0"/>
              <a:t>2</a:t>
            </a:r>
            <a:r>
              <a:rPr kumimoji="1" lang="zh-CN" altLang="en-US" dirty="0" smtClean="0"/>
              <a:t>：不可简化的进程资源分配图</a:t>
            </a:r>
            <a:endParaRPr kumimoji="1" lang="zh-CN" altLang="en-US" dirty="0"/>
          </a:p>
        </p:txBody>
      </p:sp>
      <p:cxnSp>
        <p:nvCxnSpPr>
          <p:cNvPr id="29" name="Elbow Connector 28"/>
          <p:cNvCxnSpPr>
            <a:stCxn id="13" idx="0"/>
            <a:endCxn id="16" idx="5"/>
          </p:cNvCxnSpPr>
          <p:nvPr/>
        </p:nvCxnSpPr>
        <p:spPr>
          <a:xfrm rot="16200000" flipV="1">
            <a:off x="2890032" y="2289395"/>
            <a:ext cx="593666" cy="798036"/>
          </a:xfrm>
          <a:prstGeom prst="bentConnector3">
            <a:avLst>
              <a:gd name="adj1" fmla="val 98322"/>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3909191" y="4472147"/>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rPr>
              <a:t>P3</a:t>
            </a:r>
            <a:endParaRPr lang="en-US" dirty="0">
              <a:solidFill>
                <a:schemeClr val="bg1"/>
              </a:solidFill>
            </a:endParaRPr>
          </a:p>
        </p:txBody>
      </p:sp>
      <p:cxnSp>
        <p:nvCxnSpPr>
          <p:cNvPr id="34" name="Elbow Connector 33"/>
          <p:cNvCxnSpPr>
            <a:stCxn id="17" idx="0"/>
            <a:endCxn id="4" idx="2"/>
          </p:cNvCxnSpPr>
          <p:nvPr/>
        </p:nvCxnSpPr>
        <p:spPr>
          <a:xfrm rot="5400000" flipH="1" flipV="1">
            <a:off x="690478" y="4010659"/>
            <a:ext cx="527676" cy="854"/>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1810873" y="4240306"/>
            <a:ext cx="1762459" cy="1077543"/>
            <a:chOff x="1783979" y="2671483"/>
            <a:chExt cx="1762459" cy="1077543"/>
          </a:xfrm>
        </p:grpSpPr>
        <p:sp>
          <p:nvSpPr>
            <p:cNvPr id="38" name="Rectangle 37"/>
            <p:cNvSpPr/>
            <p:nvPr/>
          </p:nvSpPr>
          <p:spPr>
            <a:xfrm>
              <a:off x="1783979" y="2671483"/>
              <a:ext cx="128195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Oval 38"/>
            <p:cNvSpPr/>
            <p:nvPr/>
          </p:nvSpPr>
          <p:spPr>
            <a:xfrm>
              <a:off x="1927411" y="2796986"/>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Oval 40"/>
            <p:cNvSpPr/>
            <p:nvPr/>
          </p:nvSpPr>
          <p:spPr>
            <a:xfrm>
              <a:off x="2537011" y="2796986"/>
              <a:ext cx="412377" cy="412377"/>
            </a:xfrm>
            <a:prstGeom prst="ellipse">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TextBox 41"/>
            <p:cNvSpPr txBox="1"/>
            <p:nvPr/>
          </p:nvSpPr>
          <p:spPr>
            <a:xfrm>
              <a:off x="3119718" y="3379694"/>
              <a:ext cx="426720" cy="369332"/>
            </a:xfrm>
            <a:prstGeom prst="rect">
              <a:avLst/>
            </a:prstGeom>
            <a:noFill/>
          </p:spPr>
          <p:txBody>
            <a:bodyPr wrap="none" rtlCol="0">
              <a:spAutoFit/>
            </a:bodyPr>
            <a:lstStyle/>
            <a:p>
              <a:r>
                <a:rPr kumimoji="1" lang="en-US" altLang="zh-CN" dirty="0" smtClean="0"/>
                <a:t>R2</a:t>
              </a:r>
              <a:endParaRPr kumimoji="1" lang="zh-CN" altLang="en-US" dirty="0"/>
            </a:p>
          </p:txBody>
        </p:sp>
        <p:sp>
          <p:nvSpPr>
            <p:cNvPr id="44" name="Oval 43"/>
            <p:cNvSpPr/>
            <p:nvPr/>
          </p:nvSpPr>
          <p:spPr>
            <a:xfrm>
              <a:off x="2232212" y="3254185"/>
              <a:ext cx="412377" cy="412377"/>
            </a:xfrm>
            <a:prstGeom prst="ellipse">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45" name="Elbow Connector 44"/>
          <p:cNvCxnSpPr>
            <a:stCxn id="39" idx="2"/>
            <a:endCxn id="17" idx="6"/>
          </p:cNvCxnSpPr>
          <p:nvPr/>
        </p:nvCxnSpPr>
        <p:spPr>
          <a:xfrm rot="10800000" flipV="1">
            <a:off x="1252777" y="4571998"/>
            <a:ext cx="701529" cy="1814"/>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7" idx="4"/>
            <a:endCxn id="38" idx="2"/>
          </p:cNvCxnSpPr>
          <p:nvPr/>
        </p:nvCxnSpPr>
        <p:spPr>
          <a:xfrm rot="16200000" flipH="1">
            <a:off x="1485665" y="4340922"/>
            <a:ext cx="434407" cy="1497959"/>
          </a:xfrm>
          <a:prstGeom prst="bentConnector3">
            <a:avLst>
              <a:gd name="adj1" fmla="val 152623"/>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33" idx="2"/>
            <a:endCxn id="38" idx="3"/>
          </p:cNvCxnSpPr>
          <p:nvPr/>
        </p:nvCxnSpPr>
        <p:spPr>
          <a:xfrm rot="10800000" flipV="1">
            <a:off x="3092823" y="4771034"/>
            <a:ext cx="816368" cy="2671"/>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14" idx="4"/>
            <a:endCxn id="33" idx="0"/>
          </p:cNvCxnSpPr>
          <p:nvPr/>
        </p:nvCxnSpPr>
        <p:spPr>
          <a:xfrm rot="16200000" flipH="1">
            <a:off x="3669001" y="3933069"/>
            <a:ext cx="1074524" cy="3631"/>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33" idx="1"/>
            <a:endCxn id="11" idx="2"/>
          </p:cNvCxnSpPr>
          <p:nvPr/>
        </p:nvCxnSpPr>
        <p:spPr>
          <a:xfrm rot="16200000" flipV="1">
            <a:off x="3548695" y="4111650"/>
            <a:ext cx="794511" cy="101567"/>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7937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3.6.4</a:t>
            </a:r>
            <a:r>
              <a:rPr lang="zh-CN" altLang="en-US" dirty="0"/>
              <a:t>：简化检测方法</a:t>
            </a:r>
            <a:endParaRPr kumimoji="1" lang="zh-CN" altLang="en-US" dirty="0"/>
          </a:p>
        </p:txBody>
      </p:sp>
      <p:grpSp>
        <p:nvGrpSpPr>
          <p:cNvPr id="9" name="Group 8"/>
          <p:cNvGrpSpPr/>
          <p:nvPr/>
        </p:nvGrpSpPr>
        <p:grpSpPr>
          <a:xfrm>
            <a:off x="313768" y="2680448"/>
            <a:ext cx="1762459" cy="1077543"/>
            <a:chOff x="1783979" y="2671483"/>
            <a:chExt cx="1762459" cy="1077543"/>
          </a:xfrm>
        </p:grpSpPr>
        <p:sp>
          <p:nvSpPr>
            <p:cNvPr id="4" name="Rectangle 3"/>
            <p:cNvSpPr/>
            <p:nvPr/>
          </p:nvSpPr>
          <p:spPr>
            <a:xfrm>
              <a:off x="1783979" y="2671483"/>
              <a:ext cx="128195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Oval 4"/>
            <p:cNvSpPr/>
            <p:nvPr/>
          </p:nvSpPr>
          <p:spPr>
            <a:xfrm>
              <a:off x="2214282" y="2752164"/>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Oval 5"/>
            <p:cNvSpPr/>
            <p:nvPr/>
          </p:nvSpPr>
          <p:spPr>
            <a:xfrm>
              <a:off x="1909482" y="3209363"/>
              <a:ext cx="412377" cy="412377"/>
            </a:xfrm>
            <a:prstGeom prst="ellipse">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Oval 6"/>
            <p:cNvSpPr/>
            <p:nvPr/>
          </p:nvSpPr>
          <p:spPr>
            <a:xfrm>
              <a:off x="2528047" y="3209363"/>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7"/>
            <p:cNvSpPr txBox="1"/>
            <p:nvPr/>
          </p:nvSpPr>
          <p:spPr>
            <a:xfrm>
              <a:off x="3119718" y="3379694"/>
              <a:ext cx="426720" cy="369332"/>
            </a:xfrm>
            <a:prstGeom prst="rect">
              <a:avLst/>
            </a:prstGeom>
            <a:noFill/>
          </p:spPr>
          <p:txBody>
            <a:bodyPr wrap="none" rtlCol="0">
              <a:spAutoFit/>
            </a:bodyPr>
            <a:lstStyle/>
            <a:p>
              <a:r>
                <a:rPr kumimoji="1" lang="en-US" altLang="zh-CN" smtClean="0"/>
                <a:t>R1</a:t>
              </a:r>
              <a:endParaRPr kumimoji="1" lang="zh-CN" altLang="en-US" dirty="0"/>
            </a:p>
          </p:txBody>
        </p:sp>
      </p:grpSp>
      <p:grpSp>
        <p:nvGrpSpPr>
          <p:cNvPr id="10" name="Group 9"/>
          <p:cNvGrpSpPr/>
          <p:nvPr/>
        </p:nvGrpSpPr>
        <p:grpSpPr>
          <a:xfrm>
            <a:off x="3254191" y="2698378"/>
            <a:ext cx="1762459" cy="1077543"/>
            <a:chOff x="1783979" y="2671483"/>
            <a:chExt cx="1762459" cy="1077543"/>
          </a:xfrm>
        </p:grpSpPr>
        <p:sp>
          <p:nvSpPr>
            <p:cNvPr id="11" name="Rectangle 10"/>
            <p:cNvSpPr/>
            <p:nvPr/>
          </p:nvSpPr>
          <p:spPr>
            <a:xfrm>
              <a:off x="1783979" y="2671483"/>
              <a:ext cx="128195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Oval 12"/>
            <p:cNvSpPr/>
            <p:nvPr/>
          </p:nvSpPr>
          <p:spPr>
            <a:xfrm>
              <a:off x="1909482" y="2958351"/>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Oval 13"/>
            <p:cNvSpPr/>
            <p:nvPr/>
          </p:nvSpPr>
          <p:spPr>
            <a:xfrm>
              <a:off x="2528047" y="2958351"/>
              <a:ext cx="412377" cy="412377"/>
            </a:xfrm>
            <a:prstGeom prst="ellipse">
              <a:avLst/>
            </a:prstGeom>
            <a:solidFill>
              <a:schemeClr val="accent3">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TextBox 14"/>
            <p:cNvSpPr txBox="1"/>
            <p:nvPr/>
          </p:nvSpPr>
          <p:spPr>
            <a:xfrm>
              <a:off x="3119718" y="3379694"/>
              <a:ext cx="426720" cy="369332"/>
            </a:xfrm>
            <a:prstGeom prst="rect">
              <a:avLst/>
            </a:prstGeom>
            <a:noFill/>
          </p:spPr>
          <p:txBody>
            <a:bodyPr wrap="none" rtlCol="0">
              <a:spAutoFit/>
            </a:bodyPr>
            <a:lstStyle/>
            <a:p>
              <a:r>
                <a:rPr kumimoji="1" lang="en-US" altLang="zh-CN" dirty="0" smtClean="0"/>
                <a:t>R3</a:t>
              </a:r>
              <a:endParaRPr kumimoji="1" lang="zh-CN" altLang="en-US" dirty="0"/>
            </a:p>
          </p:txBody>
        </p:sp>
      </p:grpSp>
      <p:sp>
        <p:nvSpPr>
          <p:cNvPr id="16" name="Oval 15"/>
          <p:cNvSpPr/>
          <p:nvPr/>
        </p:nvSpPr>
        <p:spPr>
          <a:xfrm>
            <a:off x="2277614" y="1881347"/>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rPr>
              <a:t>P1</a:t>
            </a:r>
            <a:endParaRPr lang="en-US" dirty="0">
              <a:solidFill>
                <a:schemeClr val="bg1"/>
              </a:solidFill>
            </a:endParaRPr>
          </a:p>
        </p:txBody>
      </p:sp>
      <p:sp>
        <p:nvSpPr>
          <p:cNvPr id="17" name="Oval 16"/>
          <p:cNvSpPr/>
          <p:nvPr/>
        </p:nvSpPr>
        <p:spPr>
          <a:xfrm>
            <a:off x="655001" y="4274924"/>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rPr>
              <a:t>P2</a:t>
            </a:r>
            <a:endParaRPr lang="en-US" dirty="0">
              <a:solidFill>
                <a:schemeClr val="bg1"/>
              </a:solidFill>
            </a:endParaRPr>
          </a:p>
        </p:txBody>
      </p:sp>
      <p:cxnSp>
        <p:nvCxnSpPr>
          <p:cNvPr id="31" name="Elbow Connector 30"/>
          <p:cNvCxnSpPr>
            <a:stCxn id="5" idx="0"/>
            <a:endCxn id="16" idx="2"/>
          </p:cNvCxnSpPr>
          <p:nvPr/>
        </p:nvCxnSpPr>
        <p:spPr>
          <a:xfrm rot="5400000" flipH="1" flipV="1">
            <a:off x="1323490" y="1807005"/>
            <a:ext cx="580894" cy="1327354"/>
          </a:xfrm>
          <a:prstGeom prst="bentConnector2">
            <a:avLst/>
          </a:prstGeom>
          <a:ln w="38100">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7" idx="0"/>
            <a:endCxn id="16" idx="3"/>
          </p:cNvCxnSpPr>
          <p:nvPr/>
        </p:nvCxnSpPr>
        <p:spPr>
          <a:xfrm rot="5400000" flipH="1" flipV="1">
            <a:off x="1401216" y="2254389"/>
            <a:ext cx="826748" cy="1101131"/>
          </a:xfrm>
          <a:prstGeom prst="bentConnector3">
            <a:avLst>
              <a:gd name="adj1" fmla="val 98795"/>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6" idx="6"/>
            <a:endCxn id="11" idx="0"/>
          </p:cNvCxnSpPr>
          <p:nvPr/>
        </p:nvCxnSpPr>
        <p:spPr>
          <a:xfrm>
            <a:off x="2875389" y="2180235"/>
            <a:ext cx="1019777" cy="518143"/>
          </a:xfrm>
          <a:prstGeom prst="bentConnector2">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41576" y="3245224"/>
            <a:ext cx="3533340" cy="369332"/>
          </a:xfrm>
          <a:prstGeom prst="rect">
            <a:avLst/>
          </a:prstGeom>
          <a:noFill/>
        </p:spPr>
        <p:txBody>
          <a:bodyPr wrap="none" rtlCol="0">
            <a:spAutoFit/>
          </a:bodyPr>
          <a:lstStyle/>
          <a:p>
            <a:r>
              <a:rPr kumimoji="1" lang="zh-CN" altLang="en-US" dirty="0" smtClean="0"/>
              <a:t>例</a:t>
            </a:r>
            <a:r>
              <a:rPr kumimoji="1" lang="en-US" altLang="zh-CN" dirty="0" smtClean="0"/>
              <a:t>2</a:t>
            </a:r>
            <a:r>
              <a:rPr kumimoji="1" lang="zh-CN" altLang="en-US" dirty="0" smtClean="0"/>
              <a:t>：不可简化的进程资源分配图</a:t>
            </a:r>
            <a:endParaRPr kumimoji="1" lang="zh-CN" altLang="en-US" dirty="0"/>
          </a:p>
        </p:txBody>
      </p:sp>
      <p:cxnSp>
        <p:nvCxnSpPr>
          <p:cNvPr id="29" name="Elbow Connector 28"/>
          <p:cNvCxnSpPr>
            <a:stCxn id="13" idx="0"/>
            <a:endCxn id="16" idx="5"/>
          </p:cNvCxnSpPr>
          <p:nvPr/>
        </p:nvCxnSpPr>
        <p:spPr>
          <a:xfrm rot="16200000" flipV="1">
            <a:off x="2890032" y="2289395"/>
            <a:ext cx="593666" cy="798036"/>
          </a:xfrm>
          <a:prstGeom prst="bentConnector3">
            <a:avLst>
              <a:gd name="adj1" fmla="val 98322"/>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3909191" y="4472147"/>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rPr>
              <a:t>P3</a:t>
            </a:r>
            <a:endParaRPr lang="en-US" dirty="0">
              <a:solidFill>
                <a:schemeClr val="bg1"/>
              </a:solidFill>
            </a:endParaRPr>
          </a:p>
        </p:txBody>
      </p:sp>
      <p:grpSp>
        <p:nvGrpSpPr>
          <p:cNvPr id="37" name="Group 36"/>
          <p:cNvGrpSpPr/>
          <p:nvPr/>
        </p:nvGrpSpPr>
        <p:grpSpPr>
          <a:xfrm>
            <a:off x="1810873" y="4240306"/>
            <a:ext cx="1762459" cy="1077543"/>
            <a:chOff x="1783979" y="2671483"/>
            <a:chExt cx="1762459" cy="1077543"/>
          </a:xfrm>
        </p:grpSpPr>
        <p:sp>
          <p:nvSpPr>
            <p:cNvPr id="38" name="Rectangle 37"/>
            <p:cNvSpPr/>
            <p:nvPr/>
          </p:nvSpPr>
          <p:spPr>
            <a:xfrm>
              <a:off x="1783979" y="2671483"/>
              <a:ext cx="128195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Oval 38"/>
            <p:cNvSpPr/>
            <p:nvPr/>
          </p:nvSpPr>
          <p:spPr>
            <a:xfrm>
              <a:off x="1927411" y="2796986"/>
              <a:ext cx="412377" cy="412377"/>
            </a:xfrm>
            <a:prstGeom prst="ellipse">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Oval 40"/>
            <p:cNvSpPr/>
            <p:nvPr/>
          </p:nvSpPr>
          <p:spPr>
            <a:xfrm>
              <a:off x="2537011" y="2796986"/>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TextBox 41"/>
            <p:cNvSpPr txBox="1"/>
            <p:nvPr/>
          </p:nvSpPr>
          <p:spPr>
            <a:xfrm>
              <a:off x="3119718" y="3379694"/>
              <a:ext cx="426720" cy="369332"/>
            </a:xfrm>
            <a:prstGeom prst="rect">
              <a:avLst/>
            </a:prstGeom>
            <a:noFill/>
          </p:spPr>
          <p:txBody>
            <a:bodyPr wrap="none" rtlCol="0">
              <a:spAutoFit/>
            </a:bodyPr>
            <a:lstStyle/>
            <a:p>
              <a:r>
                <a:rPr kumimoji="1" lang="en-US" altLang="zh-CN" dirty="0" smtClean="0"/>
                <a:t>R2</a:t>
              </a:r>
              <a:endParaRPr kumimoji="1" lang="zh-CN" altLang="en-US" dirty="0"/>
            </a:p>
          </p:txBody>
        </p:sp>
        <p:sp>
          <p:nvSpPr>
            <p:cNvPr id="44" name="Oval 43"/>
            <p:cNvSpPr/>
            <p:nvPr/>
          </p:nvSpPr>
          <p:spPr>
            <a:xfrm>
              <a:off x="2232212" y="3254185"/>
              <a:ext cx="412377" cy="412377"/>
            </a:xfrm>
            <a:prstGeom prst="ellipse">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50" name="Elbow Connector 49"/>
          <p:cNvCxnSpPr>
            <a:stCxn id="41" idx="6"/>
            <a:endCxn id="33" idx="2"/>
          </p:cNvCxnSpPr>
          <p:nvPr/>
        </p:nvCxnSpPr>
        <p:spPr>
          <a:xfrm>
            <a:off x="2976282" y="4571998"/>
            <a:ext cx="932909" cy="199037"/>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14" idx="4"/>
            <a:endCxn id="33" idx="0"/>
          </p:cNvCxnSpPr>
          <p:nvPr/>
        </p:nvCxnSpPr>
        <p:spPr>
          <a:xfrm rot="16200000" flipH="1">
            <a:off x="3669001" y="3933069"/>
            <a:ext cx="1074524" cy="3631"/>
          </a:xfrm>
          <a:prstGeom prst="bentConnector3">
            <a:avLst>
              <a:gd name="adj1" fmla="val 50000"/>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33" idx="1"/>
            <a:endCxn id="11" idx="2"/>
          </p:cNvCxnSpPr>
          <p:nvPr/>
        </p:nvCxnSpPr>
        <p:spPr>
          <a:xfrm rot="16200000" flipV="1">
            <a:off x="3548695" y="4111650"/>
            <a:ext cx="794511" cy="101567"/>
          </a:xfrm>
          <a:prstGeom prst="bentConnector3">
            <a:avLst>
              <a:gd name="adj1" fmla="val 50000"/>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6332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3.6.4</a:t>
            </a:r>
            <a:r>
              <a:rPr lang="zh-CN" altLang="en-US" dirty="0" smtClean="0"/>
              <a:t>：死锁的解除</a:t>
            </a:r>
            <a:endParaRPr lang="en-US" dirty="0"/>
          </a:p>
        </p:txBody>
      </p:sp>
      <p:sp>
        <p:nvSpPr>
          <p:cNvPr id="3" name="Content Placeholder 2"/>
          <p:cNvSpPr>
            <a:spLocks noGrp="1"/>
          </p:cNvSpPr>
          <p:nvPr>
            <p:ph idx="1"/>
          </p:nvPr>
        </p:nvSpPr>
        <p:spPr/>
        <p:txBody>
          <a:bodyPr/>
          <a:lstStyle/>
          <a:p>
            <a:r>
              <a:rPr lang="zh-CN" altLang="en-US" dirty="0" smtClean="0"/>
              <a:t>结束所有进程，并重启操作系统</a:t>
            </a:r>
          </a:p>
          <a:p>
            <a:r>
              <a:rPr lang="zh-CN" altLang="en-US" dirty="0" smtClean="0"/>
              <a:t>撤销所有陷于死锁的进程</a:t>
            </a:r>
          </a:p>
          <a:p>
            <a:r>
              <a:rPr lang="zh-CN" altLang="en-US" dirty="0" smtClean="0"/>
              <a:t>逐个撤销陷于死锁的进程，回收资源并重新分派</a:t>
            </a:r>
          </a:p>
          <a:p>
            <a:pPr lvl="1"/>
            <a:r>
              <a:rPr lang="zh-CN" altLang="en-US" dirty="0"/>
              <a:t> </a:t>
            </a:r>
            <a:r>
              <a:rPr lang="zh-CN" altLang="en-US" dirty="0" smtClean="0"/>
              <a:t>先撤销</a:t>
            </a:r>
            <a:r>
              <a:rPr lang="en-US" altLang="zh-CN" dirty="0" smtClean="0"/>
              <a:t>CPU</a:t>
            </a:r>
            <a:r>
              <a:rPr lang="zh-CN" altLang="en-US" dirty="0" smtClean="0"/>
              <a:t>消耗时间最少的</a:t>
            </a:r>
          </a:p>
          <a:p>
            <a:pPr lvl="1"/>
            <a:r>
              <a:rPr lang="zh-CN" altLang="en-US" dirty="0"/>
              <a:t> 先</a:t>
            </a:r>
            <a:r>
              <a:rPr lang="zh-CN" altLang="en-US" dirty="0" smtClean="0"/>
              <a:t>撤销输出产生最少的</a:t>
            </a:r>
          </a:p>
          <a:p>
            <a:pPr lvl="1"/>
            <a:r>
              <a:rPr lang="zh-CN" altLang="en-US" dirty="0"/>
              <a:t> 先</a:t>
            </a:r>
            <a:r>
              <a:rPr lang="zh-CN" altLang="en-US" dirty="0" smtClean="0"/>
              <a:t>撤销预计剩余时间最长的</a:t>
            </a:r>
          </a:p>
          <a:p>
            <a:pPr lvl="1"/>
            <a:r>
              <a:rPr lang="zh-CN" altLang="en-US" dirty="0"/>
              <a:t> 先</a:t>
            </a:r>
            <a:r>
              <a:rPr lang="zh-CN" altLang="en-US" dirty="0" smtClean="0"/>
              <a:t>撤销资源分配最少的</a:t>
            </a:r>
          </a:p>
          <a:p>
            <a:pPr lvl="1"/>
            <a:r>
              <a:rPr lang="zh-CN" altLang="en-US" dirty="0"/>
              <a:t> 先</a:t>
            </a:r>
            <a:r>
              <a:rPr lang="zh-CN" altLang="en-US" dirty="0" smtClean="0"/>
              <a:t>撤销优先级最低的</a:t>
            </a:r>
          </a:p>
          <a:p>
            <a:r>
              <a:rPr lang="zh-CN" altLang="en-US" dirty="0" smtClean="0"/>
              <a:t>剥夺陷于死锁进程的资源，直至死锁解除</a:t>
            </a:r>
          </a:p>
          <a:p>
            <a:r>
              <a:rPr lang="zh-CN" altLang="en-US" dirty="0" smtClean="0"/>
              <a:t>进程回退至检查点（需要建立定时检查点</a:t>
            </a:r>
            <a:r>
              <a:rPr lang="zh-CN" altLang="en-US" smtClean="0"/>
              <a:t>、回退重启机制）</a:t>
            </a:r>
            <a:endParaRPr lang="en-US" dirty="0"/>
          </a:p>
        </p:txBody>
      </p:sp>
    </p:spTree>
    <p:extLst>
      <p:ext uri="{BB962C8B-B14F-4D97-AF65-F5344CB8AC3E}">
        <p14:creationId xmlns:p14="http://schemas.microsoft.com/office/powerpoint/2010/main" val="2832003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a:t>
            </a:r>
            <a:endParaRPr lang="en-US" dirty="0"/>
          </a:p>
        </p:txBody>
      </p:sp>
      <p:sp>
        <p:nvSpPr>
          <p:cNvPr id="3" name="Content Placeholder 2"/>
          <p:cNvSpPr>
            <a:spLocks noGrp="1"/>
          </p:cNvSpPr>
          <p:nvPr>
            <p:ph idx="1"/>
          </p:nvPr>
        </p:nvSpPr>
        <p:spPr/>
        <p:txBody>
          <a:bodyPr/>
          <a:lstStyle/>
          <a:p>
            <a:r>
              <a:rPr lang="zh-CN" altLang="en-US" dirty="0" smtClean="0"/>
              <a:t>应用题</a:t>
            </a:r>
            <a:endParaRPr lang="zh-CN" altLang="en-US" dirty="0"/>
          </a:p>
          <a:p>
            <a:r>
              <a:rPr lang="en-US" altLang="zh-CN" dirty="0" smtClean="0"/>
              <a:t>2</a:t>
            </a:r>
            <a:r>
              <a:rPr lang="zh-CN" altLang="en-US" dirty="0"/>
              <a:t>、</a:t>
            </a:r>
            <a:r>
              <a:rPr lang="en-US" altLang="zh-CN" dirty="0"/>
              <a:t>3</a:t>
            </a:r>
            <a:r>
              <a:rPr lang="zh-CN" altLang="en-US" dirty="0"/>
              <a:t>、</a:t>
            </a:r>
            <a:r>
              <a:rPr lang="en-US" altLang="zh-CN" dirty="0"/>
              <a:t>6</a:t>
            </a:r>
            <a:r>
              <a:rPr lang="zh-CN" altLang="en-US" dirty="0"/>
              <a:t>、</a:t>
            </a:r>
            <a:r>
              <a:rPr lang="en-US" altLang="zh-CN" dirty="0"/>
              <a:t>8</a:t>
            </a:r>
            <a:r>
              <a:rPr lang="zh-CN" altLang="en-US" dirty="0"/>
              <a:t>、</a:t>
            </a:r>
            <a:r>
              <a:rPr lang="en-US" altLang="zh-CN" dirty="0"/>
              <a:t>20</a:t>
            </a:r>
            <a:r>
              <a:rPr lang="zh-CN" altLang="en-US" dirty="0"/>
              <a:t>、</a:t>
            </a:r>
            <a:r>
              <a:rPr lang="en-US" altLang="zh-CN" dirty="0"/>
              <a:t>28</a:t>
            </a:r>
            <a:r>
              <a:rPr lang="zh-CN" altLang="en-US" dirty="0"/>
              <a:t>、</a:t>
            </a:r>
            <a:r>
              <a:rPr lang="en-US" altLang="zh-CN" dirty="0"/>
              <a:t>42</a:t>
            </a:r>
          </a:p>
          <a:p>
            <a:endParaRPr lang="en-US" dirty="0"/>
          </a:p>
        </p:txBody>
      </p:sp>
    </p:spTree>
    <p:extLst>
      <p:ext uri="{BB962C8B-B14F-4D97-AF65-F5344CB8AC3E}">
        <p14:creationId xmlns:p14="http://schemas.microsoft.com/office/powerpoint/2010/main" val="266037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3.6.1</a:t>
            </a:r>
            <a:r>
              <a:rPr lang="zh-CN" altLang="en-US" dirty="0" smtClean="0"/>
              <a:t>：例（</a:t>
            </a:r>
            <a:r>
              <a:rPr lang="en-US" altLang="zh-CN" dirty="0" smtClean="0"/>
              <a:t>2</a:t>
            </a:r>
            <a:r>
              <a:rPr lang="zh-CN" altLang="en-US" dirty="0" smtClean="0"/>
              <a:t>）</a:t>
            </a:r>
            <a:endParaRPr lang="en-US" dirty="0"/>
          </a:p>
        </p:txBody>
      </p:sp>
      <p:sp>
        <p:nvSpPr>
          <p:cNvPr id="3" name="Content Placeholder 2"/>
          <p:cNvSpPr>
            <a:spLocks noGrp="1"/>
          </p:cNvSpPr>
          <p:nvPr>
            <p:ph idx="1"/>
          </p:nvPr>
        </p:nvSpPr>
        <p:spPr>
          <a:xfrm>
            <a:off x="628650" y="1825625"/>
            <a:ext cx="3638550" cy="4351338"/>
          </a:xfrm>
        </p:spPr>
        <p:txBody>
          <a:bodyPr/>
          <a:lstStyle/>
          <a:p>
            <a:pPr marL="0" indent="0">
              <a:lnSpc>
                <a:spcPct val="150000"/>
              </a:lnSpc>
              <a:buNone/>
            </a:pPr>
            <a:r>
              <a:rPr lang="en-US" altLang="zh-CN" dirty="0" smtClean="0">
                <a:solidFill>
                  <a:schemeClr val="accent2">
                    <a:lumMod val="50000"/>
                  </a:schemeClr>
                </a:solidFill>
              </a:rPr>
              <a:t>PV</a:t>
            </a:r>
            <a:r>
              <a:rPr lang="zh-CN" altLang="en-US" dirty="0">
                <a:solidFill>
                  <a:schemeClr val="accent2">
                    <a:lumMod val="50000"/>
                  </a:schemeClr>
                </a:solidFill>
              </a:rPr>
              <a:t>操作使用不当产生死锁</a:t>
            </a:r>
            <a:r>
              <a:rPr lang="zh-CN" altLang="en-US" dirty="0"/>
              <a:t/>
            </a:r>
            <a:br>
              <a:rPr lang="zh-CN" altLang="en-US" dirty="0"/>
            </a:br>
            <a:r>
              <a:rPr lang="en-US" altLang="zh-CN" dirty="0" smtClean="0"/>
              <a:t>S1=1,S2=1</a:t>
            </a:r>
            <a:endParaRPr lang="en-US" altLang="zh-CN" dirty="0"/>
          </a:p>
          <a:p>
            <a:pPr>
              <a:lnSpc>
                <a:spcPct val="150000"/>
              </a:lnSpc>
            </a:pP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622828603"/>
              </p:ext>
            </p:extLst>
          </p:nvPr>
        </p:nvGraphicFramePr>
        <p:xfrm>
          <a:off x="4428490" y="1825625"/>
          <a:ext cx="4268470" cy="4358640"/>
        </p:xfrm>
        <a:graphic>
          <a:graphicData uri="http://schemas.openxmlformats.org/drawingml/2006/table">
            <a:tbl>
              <a:tblPr firstRow="1" bandRow="1">
                <a:tableStyleId>{7E9639D4-E3E2-4D34-9284-5A2195B3D0D7}</a:tableStyleId>
              </a:tblPr>
              <a:tblGrid>
                <a:gridCol w="956310"/>
                <a:gridCol w="1554480"/>
                <a:gridCol w="1757680"/>
              </a:tblGrid>
              <a:tr h="370840">
                <a:tc>
                  <a:txBody>
                    <a:bodyPr/>
                    <a:lstStyle/>
                    <a:p>
                      <a:pPr algn="ctr"/>
                      <a:r>
                        <a:rPr lang="zh-CN" altLang="en-US" sz="2000" dirty="0" smtClean="0"/>
                        <a:t>时间片</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进程</a:t>
                      </a:r>
                      <a:r>
                        <a:rPr lang="en-US" altLang="zh-CN" sz="2000" dirty="0" smtClean="0"/>
                        <a:t>Q1</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进程</a:t>
                      </a:r>
                      <a:r>
                        <a:rPr lang="en-US" altLang="zh-CN" sz="2000" dirty="0" smtClean="0"/>
                        <a:t>Q2</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1</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None/>
                      </a:pPr>
                      <a:r>
                        <a:rPr lang="en-US" sz="2000" dirty="0" smtClean="0"/>
                        <a: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2</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P(S1)</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3</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P(S2)</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4</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P(S2)</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dirty="0" smtClean="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5</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P(S1)</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a:t>
                      </a:r>
                      <a:endParaRPr lang="zh-CN" altLang="en-US" sz="20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7</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V(S1)</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8</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V(S2)</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9</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V(S2)</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10</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V(S1)</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91615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3.6.1</a:t>
            </a:r>
            <a:r>
              <a:rPr lang="zh-CN" altLang="en-US" dirty="0" smtClean="0"/>
              <a:t>：</a:t>
            </a:r>
            <a:r>
              <a:rPr lang="zh-CN" altLang="en-US" dirty="0"/>
              <a:t>例</a:t>
            </a:r>
            <a:r>
              <a:rPr lang="zh-CN" altLang="en-US" dirty="0" smtClean="0"/>
              <a:t>（</a:t>
            </a:r>
            <a:r>
              <a:rPr lang="en-US" altLang="zh-CN" dirty="0"/>
              <a:t>3</a:t>
            </a:r>
            <a:r>
              <a:rPr lang="zh-CN" altLang="en-US" dirty="0" smtClean="0"/>
              <a:t>）</a:t>
            </a:r>
            <a:endParaRPr lang="en-US" dirty="0"/>
          </a:p>
        </p:txBody>
      </p:sp>
      <p:sp>
        <p:nvSpPr>
          <p:cNvPr id="3" name="Content Placeholder 2"/>
          <p:cNvSpPr>
            <a:spLocks noGrp="1"/>
          </p:cNvSpPr>
          <p:nvPr>
            <p:ph idx="1"/>
          </p:nvPr>
        </p:nvSpPr>
        <p:spPr>
          <a:xfrm>
            <a:off x="628650" y="1825625"/>
            <a:ext cx="4024630" cy="4351338"/>
          </a:xfrm>
        </p:spPr>
        <p:txBody>
          <a:bodyPr/>
          <a:lstStyle/>
          <a:p>
            <a:pPr marL="0" indent="0">
              <a:buNone/>
            </a:pPr>
            <a:r>
              <a:rPr lang="zh-CN" altLang="en-US" dirty="0" smtClean="0">
                <a:solidFill>
                  <a:schemeClr val="accent2">
                    <a:lumMod val="50000"/>
                  </a:schemeClr>
                </a:solidFill>
              </a:rPr>
              <a:t>资源</a:t>
            </a:r>
            <a:r>
              <a:rPr lang="zh-CN" altLang="en-US" dirty="0">
                <a:solidFill>
                  <a:schemeClr val="accent2">
                    <a:lumMod val="50000"/>
                  </a:schemeClr>
                </a:solidFill>
              </a:rPr>
              <a:t>分配不当引起死锁</a:t>
            </a:r>
          </a:p>
          <a:p>
            <a:pPr marL="0" indent="0">
              <a:buNone/>
            </a:pPr>
            <a:r>
              <a:rPr lang="zh-CN" altLang="en-US" dirty="0"/>
              <a:t>若系统中有</a:t>
            </a:r>
            <a:r>
              <a:rPr lang="en-US" altLang="zh-CN" dirty="0"/>
              <a:t>m</a:t>
            </a:r>
            <a:r>
              <a:rPr lang="zh-CN" altLang="en-US" dirty="0"/>
              <a:t>个资源被</a:t>
            </a:r>
            <a:r>
              <a:rPr lang="en-US" altLang="zh-CN" dirty="0"/>
              <a:t>n</a:t>
            </a:r>
            <a:r>
              <a:rPr lang="zh-CN" altLang="en-US" dirty="0"/>
              <a:t>个进程共享，每个进程都要求Ｋ个资源，而</a:t>
            </a:r>
            <a:r>
              <a:rPr lang="en-US" altLang="zh-CN" dirty="0"/>
              <a:t>m &lt; </a:t>
            </a:r>
            <a:r>
              <a:rPr lang="en-US" altLang="zh-CN" dirty="0" err="1"/>
              <a:t>n·K</a:t>
            </a:r>
            <a:r>
              <a:rPr lang="zh-CN" altLang="en-US" dirty="0"/>
              <a:t>时，即</a:t>
            </a:r>
            <a:r>
              <a:rPr lang="zh-CN" altLang="en-US" dirty="0">
                <a:solidFill>
                  <a:srgbClr val="0070C0"/>
                </a:solidFill>
              </a:rPr>
              <a:t>资源数小于进程所要求的总数</a:t>
            </a:r>
            <a:r>
              <a:rPr lang="zh-CN" altLang="en-US" dirty="0"/>
              <a:t>时，如果分配不得当就可能引起死锁</a:t>
            </a:r>
          </a:p>
          <a:p>
            <a:pPr marL="0" indent="0">
              <a:buNone/>
            </a:pPr>
            <a:r>
              <a:rPr lang="zh-CN" altLang="en-US" dirty="0"/>
              <a:t>例如三个进程</a:t>
            </a:r>
            <a:r>
              <a:rPr lang="en-US" altLang="zh-CN" dirty="0"/>
              <a:t>P1</a:t>
            </a:r>
            <a:r>
              <a:rPr lang="zh-CN" altLang="en-US" dirty="0"/>
              <a:t>、</a:t>
            </a:r>
            <a:r>
              <a:rPr lang="en-US" altLang="zh-CN" dirty="0"/>
              <a:t>P2</a:t>
            </a:r>
            <a:r>
              <a:rPr lang="zh-CN" altLang="en-US" dirty="0"/>
              <a:t>、</a:t>
            </a:r>
            <a:r>
              <a:rPr lang="en-US" altLang="zh-CN" dirty="0"/>
              <a:t>P3</a:t>
            </a:r>
            <a:r>
              <a:rPr lang="zh-CN" altLang="en-US" dirty="0"/>
              <a:t>都需要</a:t>
            </a:r>
            <a:r>
              <a:rPr lang="en-US" altLang="zh-CN" dirty="0"/>
              <a:t>3</a:t>
            </a:r>
            <a:r>
              <a:rPr lang="zh-CN" altLang="en-US" dirty="0"/>
              <a:t>个同类资源</a:t>
            </a:r>
            <a:r>
              <a:rPr lang="en-US" altLang="zh-CN" dirty="0"/>
              <a:t>,</a:t>
            </a:r>
            <a:r>
              <a:rPr lang="zh-CN" altLang="en-US" dirty="0"/>
              <a:t>系统共有该种资源</a:t>
            </a:r>
            <a:r>
              <a:rPr lang="en-US" altLang="zh-CN" dirty="0"/>
              <a:t>4</a:t>
            </a:r>
            <a:r>
              <a:rPr lang="zh-CN" altLang="en-US" dirty="0"/>
              <a:t>个</a:t>
            </a:r>
            <a:r>
              <a:rPr lang="en-US" altLang="zh-CN" dirty="0"/>
              <a:t>,</a:t>
            </a:r>
            <a:r>
              <a:rPr lang="zh-CN" altLang="en-US" dirty="0"/>
              <a:t>则分配不当时就会产生死锁如：</a:t>
            </a:r>
          </a:p>
          <a:p>
            <a:pPr marL="0" indent="0">
              <a:buNone/>
            </a:pP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947554552"/>
              </p:ext>
            </p:extLst>
          </p:nvPr>
        </p:nvGraphicFramePr>
        <p:xfrm>
          <a:off x="5383530" y="1967865"/>
          <a:ext cx="2622550" cy="2773680"/>
        </p:xfrm>
        <a:graphic>
          <a:graphicData uri="http://schemas.openxmlformats.org/drawingml/2006/table">
            <a:tbl>
              <a:tblPr firstRow="1" bandRow="1">
                <a:tableStyleId>{7E9639D4-E3E2-4D34-9284-5A2195B3D0D7}</a:tableStyleId>
              </a:tblPr>
              <a:tblGrid>
                <a:gridCol w="1027430"/>
                <a:gridCol w="548640"/>
                <a:gridCol w="528320"/>
                <a:gridCol w="518160"/>
              </a:tblGrid>
              <a:tr h="370840">
                <a:tc>
                  <a:txBody>
                    <a:bodyPr/>
                    <a:lstStyle/>
                    <a:p>
                      <a:pPr algn="ctr"/>
                      <a:r>
                        <a:rPr lang="zh-CN" altLang="en-US" sz="2000" dirty="0" smtClean="0"/>
                        <a:t>时间片</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P1</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P2</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P3</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1</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None/>
                      </a:pPr>
                      <a:r>
                        <a:rPr lang="en-US" sz="2000" dirty="0" smtClean="0"/>
                        <a:t>1</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None/>
                      </a:pP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2</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1</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3</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1</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4</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solidFill>
                            <a:srgbClr val="FF0000"/>
                          </a:solidFill>
                        </a:rPr>
                        <a:t>3</a:t>
                      </a:r>
                      <a:endParaRPr lang="en-US"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dirty="0" smtClean="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5</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a:t>
                      </a:r>
                      <a:endParaRPr lang="zh-CN" altLang="en-US" sz="20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29793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3.6.1</a:t>
            </a:r>
            <a:r>
              <a:rPr lang="zh-CN" altLang="en-US" dirty="0" smtClean="0"/>
              <a:t>：例（</a:t>
            </a:r>
            <a:r>
              <a:rPr lang="en-US" altLang="zh-CN" dirty="0"/>
              <a:t>4</a:t>
            </a:r>
            <a:r>
              <a:rPr lang="zh-CN" altLang="en-US" dirty="0" smtClean="0"/>
              <a:t>）</a:t>
            </a:r>
            <a:endParaRPr lang="en-US" dirty="0"/>
          </a:p>
        </p:txBody>
      </p:sp>
      <p:sp>
        <p:nvSpPr>
          <p:cNvPr id="3" name="Content Placeholder 2"/>
          <p:cNvSpPr>
            <a:spLocks noGrp="1"/>
          </p:cNvSpPr>
          <p:nvPr>
            <p:ph idx="1"/>
          </p:nvPr>
        </p:nvSpPr>
        <p:spPr>
          <a:xfrm>
            <a:off x="628650" y="1825625"/>
            <a:ext cx="3892550" cy="4351338"/>
          </a:xfrm>
        </p:spPr>
        <p:txBody>
          <a:bodyPr/>
          <a:lstStyle/>
          <a:p>
            <a:pPr marL="0" indent="0">
              <a:lnSpc>
                <a:spcPct val="150000"/>
              </a:lnSpc>
              <a:buNone/>
            </a:pPr>
            <a:r>
              <a:rPr lang="zh-CN" altLang="en-US" dirty="0">
                <a:solidFill>
                  <a:schemeClr val="accent2">
                    <a:lumMod val="50000"/>
                  </a:schemeClr>
                </a:solidFill>
              </a:rPr>
              <a:t>对临时性资源使用不加限制引起死锁</a:t>
            </a:r>
          </a:p>
          <a:p>
            <a:pPr marL="0" indent="0">
              <a:lnSpc>
                <a:spcPct val="150000"/>
              </a:lnSpc>
              <a:buNone/>
            </a:pPr>
            <a:r>
              <a:rPr lang="zh-CN" altLang="en-US" dirty="0"/>
              <a:t>进程通信使用的信件是一种临时性资源</a:t>
            </a:r>
            <a:r>
              <a:rPr lang="en-US" altLang="zh-CN" dirty="0"/>
              <a:t>,</a:t>
            </a:r>
            <a:r>
              <a:rPr lang="zh-CN" altLang="en-US" dirty="0"/>
              <a:t>如果对信件的发送和接收不加限制</a:t>
            </a:r>
            <a:r>
              <a:rPr lang="en-US" altLang="zh-CN" dirty="0"/>
              <a:t>,</a:t>
            </a:r>
            <a:r>
              <a:rPr lang="zh-CN" altLang="en-US" dirty="0"/>
              <a:t>可能引起死锁</a:t>
            </a:r>
          </a:p>
          <a:p>
            <a:pPr marL="0" indent="0">
              <a:lnSpc>
                <a:spcPct val="150000"/>
              </a:lnSpc>
              <a:buNone/>
            </a:pPr>
            <a:endParaRPr lang="en-US" dirty="0"/>
          </a:p>
        </p:txBody>
      </p:sp>
      <p:graphicFrame>
        <p:nvGraphicFramePr>
          <p:cNvPr id="4" name="Diagram 3"/>
          <p:cNvGraphicFramePr/>
          <p:nvPr>
            <p:extLst>
              <p:ext uri="{D42A27DB-BD31-4B8C-83A1-F6EECF244321}">
                <p14:modId xmlns:p14="http://schemas.microsoft.com/office/powerpoint/2010/main" val="1470504567"/>
              </p:ext>
            </p:extLst>
          </p:nvPr>
        </p:nvGraphicFramePr>
        <p:xfrm>
          <a:off x="3657600" y="1701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4826000" y="2590800"/>
            <a:ext cx="481222" cy="461665"/>
          </a:xfrm>
          <a:prstGeom prst="rect">
            <a:avLst/>
          </a:prstGeom>
          <a:noFill/>
        </p:spPr>
        <p:txBody>
          <a:bodyPr wrap="none" rtlCol="0">
            <a:spAutoFit/>
          </a:bodyPr>
          <a:lstStyle/>
          <a:p>
            <a:r>
              <a:rPr lang="en-US" altLang="zh-CN" sz="2400" dirty="0" smtClean="0"/>
              <a:t>S3</a:t>
            </a:r>
            <a:endParaRPr lang="en-US" sz="2400" dirty="0"/>
          </a:p>
        </p:txBody>
      </p:sp>
      <p:sp>
        <p:nvSpPr>
          <p:cNvPr id="6" name="TextBox 5"/>
          <p:cNvSpPr txBox="1"/>
          <p:nvPr/>
        </p:nvSpPr>
        <p:spPr>
          <a:xfrm>
            <a:off x="6464989" y="5546078"/>
            <a:ext cx="481222" cy="461665"/>
          </a:xfrm>
          <a:prstGeom prst="rect">
            <a:avLst/>
          </a:prstGeom>
          <a:noFill/>
        </p:spPr>
        <p:txBody>
          <a:bodyPr wrap="none" rtlCol="0">
            <a:spAutoFit/>
          </a:bodyPr>
          <a:lstStyle/>
          <a:p>
            <a:r>
              <a:rPr lang="en-US" altLang="zh-CN" sz="2400" dirty="0" smtClean="0"/>
              <a:t>S2</a:t>
            </a:r>
            <a:endParaRPr lang="en-US" sz="2400" dirty="0"/>
          </a:p>
        </p:txBody>
      </p:sp>
      <p:sp>
        <p:nvSpPr>
          <p:cNvPr id="7" name="TextBox 6"/>
          <p:cNvSpPr txBox="1"/>
          <p:nvPr/>
        </p:nvSpPr>
        <p:spPr>
          <a:xfrm>
            <a:off x="8103978" y="8501356"/>
            <a:ext cx="481222" cy="461665"/>
          </a:xfrm>
          <a:prstGeom prst="rect">
            <a:avLst/>
          </a:prstGeom>
          <a:noFill/>
        </p:spPr>
        <p:txBody>
          <a:bodyPr wrap="none" rtlCol="0">
            <a:spAutoFit/>
          </a:bodyPr>
          <a:lstStyle/>
          <a:p>
            <a:r>
              <a:rPr lang="en-US" altLang="zh-CN" sz="2400" smtClean="0"/>
              <a:t>S2</a:t>
            </a:r>
            <a:endParaRPr lang="en-US" sz="2400"/>
          </a:p>
        </p:txBody>
      </p:sp>
      <p:sp>
        <p:nvSpPr>
          <p:cNvPr id="8" name="TextBox 7"/>
          <p:cNvSpPr txBox="1"/>
          <p:nvPr/>
        </p:nvSpPr>
        <p:spPr>
          <a:xfrm>
            <a:off x="8103978" y="2590800"/>
            <a:ext cx="481222" cy="461665"/>
          </a:xfrm>
          <a:prstGeom prst="rect">
            <a:avLst/>
          </a:prstGeom>
          <a:noFill/>
        </p:spPr>
        <p:txBody>
          <a:bodyPr wrap="none" rtlCol="0">
            <a:spAutoFit/>
          </a:bodyPr>
          <a:lstStyle/>
          <a:p>
            <a:r>
              <a:rPr lang="en-US" altLang="zh-CN" sz="2400" dirty="0" smtClean="0"/>
              <a:t>S1</a:t>
            </a:r>
            <a:endParaRPr lang="en-US" sz="2400" dirty="0"/>
          </a:p>
        </p:txBody>
      </p:sp>
    </p:spTree>
    <p:extLst>
      <p:ext uri="{BB962C8B-B14F-4D97-AF65-F5344CB8AC3E}">
        <p14:creationId xmlns:p14="http://schemas.microsoft.com/office/powerpoint/2010/main" val="435754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3.6.1</a:t>
            </a:r>
            <a:r>
              <a:rPr lang="zh-CN" altLang="en-US" dirty="0" smtClean="0"/>
              <a:t>（续）</a:t>
            </a:r>
            <a:endParaRPr lang="en-US" dirty="0"/>
          </a:p>
        </p:txBody>
      </p:sp>
      <p:sp>
        <p:nvSpPr>
          <p:cNvPr id="3" name="Content Placeholder 2"/>
          <p:cNvSpPr>
            <a:spLocks noGrp="1"/>
          </p:cNvSpPr>
          <p:nvPr>
            <p:ph idx="1"/>
          </p:nvPr>
        </p:nvSpPr>
        <p:spPr>
          <a:xfrm>
            <a:off x="628650" y="1825625"/>
            <a:ext cx="8301990" cy="4351338"/>
          </a:xfrm>
        </p:spPr>
        <p:txBody>
          <a:bodyPr>
            <a:normAutofit fontScale="92500"/>
          </a:bodyPr>
          <a:lstStyle/>
          <a:p>
            <a:r>
              <a:rPr lang="zh-CN" altLang="en-US" dirty="0"/>
              <a:t>在讨论死锁问题时，特作如下假定：</a:t>
            </a:r>
          </a:p>
          <a:p>
            <a:pPr lvl="1">
              <a:lnSpc>
                <a:spcPct val="150000"/>
              </a:lnSpc>
            </a:pPr>
            <a:r>
              <a:rPr lang="zh-CN" altLang="en-US" dirty="0">
                <a:solidFill>
                  <a:srgbClr val="FF0000"/>
                </a:solidFill>
              </a:rPr>
              <a:t>假定</a:t>
            </a:r>
            <a:r>
              <a:rPr lang="en-US" altLang="zh-CN" dirty="0">
                <a:solidFill>
                  <a:srgbClr val="FF0000"/>
                </a:solidFill>
              </a:rPr>
              <a:t>1</a:t>
            </a:r>
            <a:r>
              <a:rPr lang="zh-CN" altLang="en-US" dirty="0">
                <a:solidFill>
                  <a:srgbClr val="FF0000"/>
                </a:solidFill>
              </a:rPr>
              <a:t>：</a:t>
            </a:r>
            <a:r>
              <a:rPr lang="zh-CN" altLang="en-US" dirty="0"/>
              <a:t>任意一个进程要求资源的最大数量不超过系统能提供的最大量</a:t>
            </a:r>
          </a:p>
          <a:p>
            <a:pPr lvl="1">
              <a:lnSpc>
                <a:spcPct val="150000"/>
              </a:lnSpc>
            </a:pPr>
            <a:r>
              <a:rPr lang="zh-CN" altLang="en-US" dirty="0">
                <a:solidFill>
                  <a:srgbClr val="FF0000"/>
                </a:solidFill>
              </a:rPr>
              <a:t>假定</a:t>
            </a:r>
            <a:r>
              <a:rPr lang="en-US" altLang="zh-CN" dirty="0">
                <a:solidFill>
                  <a:srgbClr val="FF0000"/>
                </a:solidFill>
              </a:rPr>
              <a:t>2</a:t>
            </a:r>
            <a:r>
              <a:rPr lang="zh-CN" altLang="en-US" dirty="0">
                <a:solidFill>
                  <a:srgbClr val="FF0000"/>
                </a:solidFill>
              </a:rPr>
              <a:t>：</a:t>
            </a:r>
            <a:r>
              <a:rPr lang="zh-CN" altLang="en-US" dirty="0"/>
              <a:t>如果一个进程在执行中提出的资源要求能够得到满足，那么，它一定能在有限的时间内结束</a:t>
            </a:r>
          </a:p>
          <a:p>
            <a:pPr lvl="1">
              <a:lnSpc>
                <a:spcPct val="150000"/>
              </a:lnSpc>
            </a:pPr>
            <a:r>
              <a:rPr lang="zh-CN" altLang="en-US" dirty="0">
                <a:solidFill>
                  <a:srgbClr val="FF0000"/>
                </a:solidFill>
              </a:rPr>
              <a:t>假定</a:t>
            </a:r>
            <a:r>
              <a:rPr lang="en-US" altLang="zh-CN" dirty="0">
                <a:solidFill>
                  <a:srgbClr val="FF0000"/>
                </a:solidFill>
              </a:rPr>
              <a:t>3</a:t>
            </a:r>
            <a:r>
              <a:rPr lang="zh-CN" altLang="en-US" dirty="0">
                <a:solidFill>
                  <a:srgbClr val="FF0000"/>
                </a:solidFill>
              </a:rPr>
              <a:t>：</a:t>
            </a:r>
            <a:r>
              <a:rPr lang="zh-CN" altLang="en-US" dirty="0"/>
              <a:t>一个资源在任何时间最多只为一个进程所占有</a:t>
            </a:r>
          </a:p>
          <a:p>
            <a:pPr lvl="1">
              <a:lnSpc>
                <a:spcPct val="150000"/>
              </a:lnSpc>
            </a:pPr>
            <a:r>
              <a:rPr lang="zh-CN" altLang="en-US" dirty="0">
                <a:solidFill>
                  <a:srgbClr val="FF0000"/>
                </a:solidFill>
              </a:rPr>
              <a:t>假定</a:t>
            </a:r>
            <a:r>
              <a:rPr lang="en-US" altLang="zh-CN" dirty="0">
                <a:solidFill>
                  <a:srgbClr val="FF0000"/>
                </a:solidFill>
              </a:rPr>
              <a:t>4</a:t>
            </a:r>
            <a:r>
              <a:rPr lang="zh-CN" altLang="en-US" dirty="0">
                <a:solidFill>
                  <a:srgbClr val="FF0000"/>
                </a:solidFill>
              </a:rPr>
              <a:t>：</a:t>
            </a:r>
            <a:r>
              <a:rPr lang="zh-CN" altLang="en-US" dirty="0"/>
              <a:t>一个进程一次申请一个资源，且只在申请资源得不到满足时才处于等待状态</a:t>
            </a:r>
          </a:p>
          <a:p>
            <a:pPr lvl="1">
              <a:lnSpc>
                <a:spcPct val="150000"/>
              </a:lnSpc>
            </a:pPr>
            <a:r>
              <a:rPr lang="zh-CN" altLang="en-US" dirty="0">
                <a:solidFill>
                  <a:srgbClr val="FF0000"/>
                </a:solidFill>
              </a:rPr>
              <a:t>假定</a:t>
            </a:r>
            <a:r>
              <a:rPr lang="en-US" altLang="zh-CN" dirty="0">
                <a:solidFill>
                  <a:srgbClr val="FF0000"/>
                </a:solidFill>
              </a:rPr>
              <a:t>5</a:t>
            </a:r>
            <a:r>
              <a:rPr lang="zh-CN" altLang="en-US" dirty="0">
                <a:solidFill>
                  <a:srgbClr val="FF0000"/>
                </a:solidFill>
              </a:rPr>
              <a:t>：</a:t>
            </a:r>
            <a:r>
              <a:rPr lang="zh-CN" altLang="en-US" dirty="0"/>
              <a:t>一个进程结束时释放它所占有的全部资源</a:t>
            </a:r>
          </a:p>
          <a:p>
            <a:pPr lvl="1">
              <a:lnSpc>
                <a:spcPct val="150000"/>
              </a:lnSpc>
            </a:pPr>
            <a:r>
              <a:rPr lang="zh-CN" altLang="en-US" dirty="0">
                <a:solidFill>
                  <a:srgbClr val="FF0000"/>
                </a:solidFill>
              </a:rPr>
              <a:t>假定</a:t>
            </a:r>
            <a:r>
              <a:rPr lang="en-US" altLang="zh-CN" dirty="0">
                <a:solidFill>
                  <a:srgbClr val="FF0000"/>
                </a:solidFill>
              </a:rPr>
              <a:t>6</a:t>
            </a:r>
            <a:r>
              <a:rPr lang="zh-CN" altLang="en-US" dirty="0">
                <a:solidFill>
                  <a:srgbClr val="FF0000"/>
                </a:solidFill>
              </a:rPr>
              <a:t>：</a:t>
            </a:r>
            <a:r>
              <a:rPr lang="zh-CN" altLang="en-US" dirty="0"/>
              <a:t>系统具有有限个进程和有限个资源</a:t>
            </a:r>
          </a:p>
          <a:p>
            <a:endParaRPr lang="en-US" dirty="0"/>
          </a:p>
        </p:txBody>
      </p:sp>
    </p:spTree>
    <p:extLst>
      <p:ext uri="{BB962C8B-B14F-4D97-AF65-F5344CB8AC3E}">
        <p14:creationId xmlns:p14="http://schemas.microsoft.com/office/powerpoint/2010/main" val="2012289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演示文稿1" id="{740DE533-3090-4C92-B8B7-636BEB643229}" vid="{4250B804-30A8-412C-8035-6C0CD589D0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操作系统模板</Template>
  <TotalTime>1014</TotalTime>
  <Words>4133</Words>
  <Application>Microsoft Office PowerPoint</Application>
  <PresentationFormat>全屏显示(4:3)</PresentationFormat>
  <Paragraphs>882</Paragraphs>
  <Slides>56</Slides>
  <Notes>6</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Office 主题​​</vt:lpstr>
      <vt:lpstr>3.6 死锁 Deadlock</vt:lpstr>
      <vt:lpstr>PowerPoint 演示文稿</vt:lpstr>
      <vt:lpstr>3.6.1 死锁产生</vt:lpstr>
      <vt:lpstr>PowerPoint 演示文稿</vt:lpstr>
      <vt:lpstr>3.6.1：例</vt:lpstr>
      <vt:lpstr>3.6.1：例（2）</vt:lpstr>
      <vt:lpstr>3.6.1：例（3）</vt:lpstr>
      <vt:lpstr>3.6.1：例（4）</vt:lpstr>
      <vt:lpstr>3.6.1（续）</vt:lpstr>
      <vt:lpstr>3.6.1：死锁定义</vt:lpstr>
      <vt:lpstr>3.6.1：死锁产生因素</vt:lpstr>
      <vt:lpstr>3.6.1：死锁产生因素</vt:lpstr>
      <vt:lpstr>PowerPoint 演示文稿</vt:lpstr>
      <vt:lpstr>3.6.2：产生死锁的必要条件</vt:lpstr>
      <vt:lpstr>3.6.2：产生死锁的必要条件</vt:lpstr>
      <vt:lpstr>3.6.2：产生死锁的必要条件</vt:lpstr>
      <vt:lpstr>3.6.2：产生死锁的必要条件</vt:lpstr>
      <vt:lpstr>3.6.2：产生死锁的必要条件</vt:lpstr>
      <vt:lpstr>3.6.2：产生死锁的必要条件</vt:lpstr>
      <vt:lpstr>3.6.2：静态分配策略</vt:lpstr>
      <vt:lpstr>3.6.2：层次分配策略</vt:lpstr>
      <vt:lpstr>3.6.2：层次分配策略</vt:lpstr>
      <vt:lpstr>3.6.2：层次分配策略（例）</vt:lpstr>
      <vt:lpstr>3.6.2：层次分配策略（缺点）</vt:lpstr>
      <vt:lpstr>PowerPoint 演示文稿</vt:lpstr>
      <vt:lpstr>3.6.3 死锁的避免</vt:lpstr>
      <vt:lpstr>3.6.3：银行家算法基本思想</vt:lpstr>
      <vt:lpstr>回顾</vt:lpstr>
      <vt:lpstr>3.6.3: 例</vt:lpstr>
      <vt:lpstr>3.6.3: 例（续）</vt:lpstr>
      <vt:lpstr>3.6.3: 例（续）</vt:lpstr>
      <vt:lpstr>3.6.3（续）</vt:lpstr>
      <vt:lpstr>3.6.3：例（不安全状态）</vt:lpstr>
      <vt:lpstr>3.6.3：银行家算法</vt:lpstr>
      <vt:lpstr>3.6.3：银行家算法</vt:lpstr>
      <vt:lpstr>3.6.3：银行家算法</vt:lpstr>
      <vt:lpstr>3.6.3：银行家算法</vt:lpstr>
      <vt:lpstr>3.6.3: (例2)</vt:lpstr>
      <vt:lpstr>3.6.3: (例2)</vt:lpstr>
      <vt:lpstr>3.6.3: (例2)</vt:lpstr>
      <vt:lpstr>3.6.3: (例2)</vt:lpstr>
      <vt:lpstr>3.6.3：算法缺陷</vt:lpstr>
      <vt:lpstr>PowerPoint 演示文稿</vt:lpstr>
      <vt:lpstr>3.6.4 死锁的检测和解除</vt:lpstr>
      <vt:lpstr>3.6.4（续）</vt:lpstr>
      <vt:lpstr>3.6.4（续）</vt:lpstr>
      <vt:lpstr>3.6.4：死锁关系判断</vt:lpstr>
      <vt:lpstr>3.6.4：简化检测方法</vt:lpstr>
      <vt:lpstr>3.6.4：简化检测方法</vt:lpstr>
      <vt:lpstr>3.6.4：简化检测方法</vt:lpstr>
      <vt:lpstr>3.6.4：简化检测方法</vt:lpstr>
      <vt:lpstr>3.6.4：简化检测方法</vt:lpstr>
      <vt:lpstr>3.6.4：简化检测方法</vt:lpstr>
      <vt:lpstr>3.6.4：简化检测方法</vt:lpstr>
      <vt:lpstr>3.6.4：死锁的解除</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 死锁 Deadlock</dc:title>
  <dc:creator>陆佳民</dc:creator>
  <cp:lastModifiedBy>zpc</cp:lastModifiedBy>
  <cp:revision>216</cp:revision>
  <dcterms:created xsi:type="dcterms:W3CDTF">2015-11-15T09:41:40Z</dcterms:created>
  <dcterms:modified xsi:type="dcterms:W3CDTF">2018-11-09T09:37:29Z</dcterms:modified>
</cp:coreProperties>
</file>