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260" r:id="rId3"/>
    <p:sldId id="262" r:id="rId4"/>
    <p:sldId id="259" r:id="rId5"/>
    <p:sldId id="261" r:id="rId6"/>
    <p:sldId id="264" r:id="rId7"/>
    <p:sldId id="265" r:id="rId8"/>
    <p:sldId id="266" r:id="rId9"/>
    <p:sldId id="267" r:id="rId10"/>
    <p:sldId id="263" r:id="rId11"/>
    <p:sldId id="268" r:id="rId12"/>
    <p:sldId id="269" r:id="rId13"/>
    <p:sldId id="258" r:id="rId14"/>
    <p:sldId id="273" r:id="rId15"/>
    <p:sldId id="274" r:id="rId16"/>
    <p:sldId id="276" r:id="rId17"/>
    <p:sldId id="277" r:id="rId18"/>
    <p:sldId id="290" r:id="rId19"/>
    <p:sldId id="291" r:id="rId20"/>
    <p:sldId id="279" r:id="rId21"/>
    <p:sldId id="278" r:id="rId22"/>
    <p:sldId id="280" r:id="rId23"/>
    <p:sldId id="285" r:id="rId24"/>
    <p:sldId id="292" r:id="rId25"/>
    <p:sldId id="293" r:id="rId26"/>
    <p:sldId id="308" r:id="rId27"/>
    <p:sldId id="307" r:id="rId28"/>
    <p:sldId id="294" r:id="rId29"/>
    <p:sldId id="295" r:id="rId30"/>
    <p:sldId id="296" r:id="rId31"/>
    <p:sldId id="297" r:id="rId32"/>
    <p:sldId id="304" r:id="rId33"/>
    <p:sldId id="298" r:id="rId34"/>
    <p:sldId id="316" r:id="rId35"/>
    <p:sldId id="317" r:id="rId36"/>
    <p:sldId id="309" r:id="rId37"/>
    <p:sldId id="300" r:id="rId38"/>
    <p:sldId id="302" r:id="rId39"/>
    <p:sldId id="301" r:id="rId40"/>
    <p:sldId id="303" r:id="rId41"/>
    <p:sldId id="310" r:id="rId42"/>
    <p:sldId id="311" r:id="rId43"/>
    <p:sldId id="312" r:id="rId44"/>
    <p:sldId id="313" r:id="rId45"/>
    <p:sldId id="314" r:id="rId46"/>
    <p:sldId id="315" r:id="rId47"/>
    <p:sldId id="305" r:id="rId48"/>
    <p:sldId id="325" r:id="rId49"/>
    <p:sldId id="324" r:id="rId50"/>
    <p:sldId id="326" r:id="rId51"/>
    <p:sldId id="328" r:id="rId52"/>
    <p:sldId id="329" r:id="rId53"/>
    <p:sldId id="330" r:id="rId54"/>
    <p:sldId id="331" r:id="rId55"/>
    <p:sldId id="332" r:id="rId56"/>
    <p:sldId id="306" r:id="rId57"/>
    <p:sldId id="334" r:id="rId58"/>
    <p:sldId id="337" r:id="rId59"/>
    <p:sldId id="338" r:id="rId60"/>
    <p:sldId id="346" r:id="rId61"/>
    <p:sldId id="519"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9D0"/>
    <a:srgbClr val="FCE9E8"/>
    <a:srgbClr val="F7D1CC"/>
    <a:srgbClr val="92D050"/>
    <a:srgbClr val="FEF1C3"/>
    <a:srgbClr val="76D6FF"/>
    <a:srgbClr val="FFD791"/>
    <a:srgbClr val="4E8828"/>
    <a:srgbClr val="F7D0CC"/>
    <a:srgbClr val="73F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5" autoAdjust="0"/>
    <p:restoredTop sz="79936"/>
  </p:normalViewPr>
  <p:slideViewPr>
    <p:cSldViewPr snapToGrid="0">
      <p:cViewPr varScale="1">
        <p:scale>
          <a:sx n="67" d="100"/>
          <a:sy n="67" d="100"/>
        </p:scale>
        <p:origin x="-1578" y="-108"/>
      </p:cViewPr>
      <p:guideLst>
        <p:guide orient="horz" pos="2160"/>
        <p:guide pos="2880"/>
      </p:guideLst>
    </p:cSldViewPr>
  </p:slideViewPr>
  <p:outlineViewPr>
    <p:cViewPr>
      <p:scale>
        <a:sx n="33" d="100"/>
        <a:sy n="33" d="100"/>
      </p:scale>
      <p:origin x="0" y="-1150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007A9-070C-4D64-AB30-0FE0AF2C10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71A541C-BCD0-42F8-BD0D-F114FE259AC0}">
      <dgm:prSet phldrT="[文本]"/>
      <dgm:spPr/>
      <dgm:t>
        <a:bodyPr/>
        <a:lstStyle/>
        <a:p>
          <a:r>
            <a:rPr lang="zh-CN" altLang="en-US" dirty="0"/>
            <a:t>存储器</a:t>
          </a:r>
        </a:p>
      </dgm:t>
    </dgm:pt>
    <dgm:pt modelId="{50BAA561-B9ED-431C-BF8C-0BAE5FC3A78A}" type="parTrans" cxnId="{79DD1B40-309F-4D2E-850A-998AA4EB1722}">
      <dgm:prSet/>
      <dgm:spPr/>
      <dgm:t>
        <a:bodyPr/>
        <a:lstStyle/>
        <a:p>
          <a:endParaRPr lang="zh-CN" altLang="en-US"/>
        </a:p>
      </dgm:t>
    </dgm:pt>
    <dgm:pt modelId="{8EE3EA24-145E-47AD-8BB5-3E6C79554745}" type="sibTrans" cxnId="{79DD1B40-309F-4D2E-850A-998AA4EB1722}">
      <dgm:prSet/>
      <dgm:spPr/>
      <dgm:t>
        <a:bodyPr/>
        <a:lstStyle/>
        <a:p>
          <a:endParaRPr lang="zh-CN" altLang="en-US"/>
        </a:p>
      </dgm:t>
    </dgm:pt>
    <dgm:pt modelId="{B5D1B62C-C12D-404D-A621-260558ECEA18}">
      <dgm:prSet phldrT="[文本]"/>
      <dgm:spPr/>
      <dgm:t>
        <a:bodyPr/>
        <a:lstStyle/>
        <a:p>
          <a:r>
            <a:rPr lang="zh-CN" altLang="en-US" dirty="0"/>
            <a:t>连续存储空间管理</a:t>
          </a:r>
        </a:p>
      </dgm:t>
    </dgm:pt>
    <dgm:pt modelId="{73FB4204-B4C7-4DEE-A6DB-A5ECAF1DC0DB}" type="parTrans" cxnId="{BF726B27-8939-4067-94E0-914A678AFE8E}">
      <dgm:prSet/>
      <dgm:spPr/>
      <dgm:t>
        <a:bodyPr/>
        <a:lstStyle/>
        <a:p>
          <a:endParaRPr lang="zh-CN" altLang="en-US"/>
        </a:p>
      </dgm:t>
    </dgm:pt>
    <dgm:pt modelId="{02CF7FFB-E4C9-4ADF-AF9A-1C1188DBF34E}" type="sibTrans" cxnId="{BF726B27-8939-4067-94E0-914A678AFE8E}">
      <dgm:prSet/>
      <dgm:spPr/>
      <dgm:t>
        <a:bodyPr/>
        <a:lstStyle/>
        <a:p>
          <a:endParaRPr lang="zh-CN" altLang="en-US"/>
        </a:p>
      </dgm:t>
    </dgm:pt>
    <dgm:pt modelId="{914B9C13-D3F8-4C93-BBBD-353ABA32DB48}">
      <dgm:prSet phldrT="[文本]"/>
      <dgm:spPr/>
      <dgm:t>
        <a:bodyPr/>
        <a:lstStyle/>
        <a:p>
          <a:r>
            <a:rPr lang="zh-CN" altLang="en-US" dirty="0"/>
            <a:t>分页式存储管理 </a:t>
          </a:r>
        </a:p>
      </dgm:t>
    </dgm:pt>
    <dgm:pt modelId="{EFFAE29E-D17A-4F26-AE7E-95C8E7A2E1B3}" type="parTrans" cxnId="{0AA0D0A3-C9B5-41E4-877C-D72E7BA0D9EB}">
      <dgm:prSet/>
      <dgm:spPr/>
      <dgm:t>
        <a:bodyPr/>
        <a:lstStyle/>
        <a:p>
          <a:endParaRPr lang="zh-CN" altLang="en-US"/>
        </a:p>
      </dgm:t>
    </dgm:pt>
    <dgm:pt modelId="{1CA67316-7723-4976-8AE7-351A08BB4E32}" type="sibTrans" cxnId="{0AA0D0A3-C9B5-41E4-877C-D72E7BA0D9EB}">
      <dgm:prSet/>
      <dgm:spPr/>
      <dgm:t>
        <a:bodyPr/>
        <a:lstStyle/>
        <a:p>
          <a:endParaRPr lang="zh-CN" altLang="en-US"/>
        </a:p>
      </dgm:t>
    </dgm:pt>
    <dgm:pt modelId="{B6C69590-03F2-42E1-907F-CD35AF36F5D0}">
      <dgm:prSet phldrT="[文本]"/>
      <dgm:spPr/>
      <dgm:t>
        <a:bodyPr/>
        <a:lstStyle/>
        <a:p>
          <a:r>
            <a:rPr lang="zh-CN" altLang="en-US" dirty="0"/>
            <a:t>分段式存储管理 </a:t>
          </a:r>
        </a:p>
      </dgm:t>
    </dgm:pt>
    <dgm:pt modelId="{C394BBD0-8B29-4721-8150-3C1AF9F9D2E9}" type="parTrans" cxnId="{D3FDEA23-2A54-43B8-B32C-579F7B78B2B7}">
      <dgm:prSet/>
      <dgm:spPr/>
      <dgm:t>
        <a:bodyPr/>
        <a:lstStyle/>
        <a:p>
          <a:endParaRPr lang="zh-CN" altLang="en-US"/>
        </a:p>
      </dgm:t>
    </dgm:pt>
    <dgm:pt modelId="{737BCA34-B051-4AC4-A19D-DCD74DE90D8D}" type="sibTrans" cxnId="{D3FDEA23-2A54-43B8-B32C-579F7B78B2B7}">
      <dgm:prSet/>
      <dgm:spPr/>
      <dgm:t>
        <a:bodyPr/>
        <a:lstStyle/>
        <a:p>
          <a:endParaRPr lang="zh-CN" altLang="en-US"/>
        </a:p>
      </dgm:t>
    </dgm:pt>
    <dgm:pt modelId="{70971D73-CCB9-4DDC-B36A-F40CA51DF044}">
      <dgm:prSet phldrT="[文本]"/>
      <dgm:spPr/>
      <dgm:t>
        <a:bodyPr/>
        <a:lstStyle/>
        <a:p>
          <a:r>
            <a:rPr lang="zh-CN" altLang="en-US" dirty="0"/>
            <a:t>虚拟存储管理</a:t>
          </a:r>
        </a:p>
      </dgm:t>
    </dgm:pt>
    <dgm:pt modelId="{27D9620D-F319-4557-B9D6-7D8ACF67959B}" type="parTrans" cxnId="{2B24A27D-7D09-43E9-ADF2-2F34410F8A68}">
      <dgm:prSet/>
      <dgm:spPr/>
      <dgm:t>
        <a:bodyPr/>
        <a:lstStyle/>
        <a:p>
          <a:endParaRPr lang="zh-CN" altLang="en-US"/>
        </a:p>
      </dgm:t>
    </dgm:pt>
    <dgm:pt modelId="{5978A96E-DFB8-471B-B8D6-2B4345610685}" type="sibTrans" cxnId="{2B24A27D-7D09-43E9-ADF2-2F34410F8A68}">
      <dgm:prSet/>
      <dgm:spPr/>
      <dgm:t>
        <a:bodyPr/>
        <a:lstStyle/>
        <a:p>
          <a:endParaRPr lang="zh-CN" altLang="en-US"/>
        </a:p>
      </dgm:t>
    </dgm:pt>
    <dgm:pt modelId="{64D883D7-6F40-407D-A162-8CA4538E1131}" type="pres">
      <dgm:prSet presAssocID="{BAA007A9-070C-4D64-AB30-0FE0AF2C10E9}" presName="Name0" presStyleCnt="0">
        <dgm:presLayoutVars>
          <dgm:chMax val="7"/>
          <dgm:chPref val="7"/>
          <dgm:dir/>
        </dgm:presLayoutVars>
      </dgm:prSet>
      <dgm:spPr/>
      <dgm:t>
        <a:bodyPr/>
        <a:lstStyle/>
        <a:p>
          <a:endParaRPr lang="zh-CN" altLang="en-US"/>
        </a:p>
      </dgm:t>
    </dgm:pt>
    <dgm:pt modelId="{2C0D4083-D001-4FCC-8DFB-336BEB1DA9BB}" type="pres">
      <dgm:prSet presAssocID="{BAA007A9-070C-4D64-AB30-0FE0AF2C10E9}" presName="Name1" presStyleCnt="0"/>
      <dgm:spPr/>
    </dgm:pt>
    <dgm:pt modelId="{A74CA534-6A29-49BB-87DA-9BDABECC73EB}" type="pres">
      <dgm:prSet presAssocID="{BAA007A9-070C-4D64-AB30-0FE0AF2C10E9}" presName="cycle" presStyleCnt="0"/>
      <dgm:spPr/>
    </dgm:pt>
    <dgm:pt modelId="{580DA873-8AA7-46F8-ADFF-2F913DF50BE8}" type="pres">
      <dgm:prSet presAssocID="{BAA007A9-070C-4D64-AB30-0FE0AF2C10E9}" presName="srcNode" presStyleLbl="node1" presStyleIdx="0" presStyleCnt="5"/>
      <dgm:spPr/>
    </dgm:pt>
    <dgm:pt modelId="{D0E8CC87-D848-4304-BA66-6A8DA122EBC6}" type="pres">
      <dgm:prSet presAssocID="{BAA007A9-070C-4D64-AB30-0FE0AF2C10E9}" presName="conn" presStyleLbl="parChTrans1D2" presStyleIdx="0" presStyleCnt="1"/>
      <dgm:spPr/>
      <dgm:t>
        <a:bodyPr/>
        <a:lstStyle/>
        <a:p>
          <a:endParaRPr lang="zh-CN" altLang="en-US"/>
        </a:p>
      </dgm:t>
    </dgm:pt>
    <dgm:pt modelId="{09ABA069-80B0-480F-9ED0-DA0DBDB83A9E}" type="pres">
      <dgm:prSet presAssocID="{BAA007A9-070C-4D64-AB30-0FE0AF2C10E9}" presName="extraNode" presStyleLbl="node1" presStyleIdx="0" presStyleCnt="5"/>
      <dgm:spPr/>
    </dgm:pt>
    <dgm:pt modelId="{D242D9B2-254E-42BB-985E-FFD8630DBB7F}" type="pres">
      <dgm:prSet presAssocID="{BAA007A9-070C-4D64-AB30-0FE0AF2C10E9}" presName="dstNode" presStyleLbl="node1" presStyleIdx="0" presStyleCnt="5"/>
      <dgm:spPr/>
    </dgm:pt>
    <dgm:pt modelId="{564057B5-4364-4777-B3D4-1C83CEF9699B}" type="pres">
      <dgm:prSet presAssocID="{771A541C-BCD0-42F8-BD0D-F114FE259AC0}" presName="text_1" presStyleLbl="node1" presStyleIdx="0" presStyleCnt="5">
        <dgm:presLayoutVars>
          <dgm:bulletEnabled val="1"/>
        </dgm:presLayoutVars>
      </dgm:prSet>
      <dgm:spPr/>
      <dgm:t>
        <a:bodyPr/>
        <a:lstStyle/>
        <a:p>
          <a:endParaRPr lang="zh-CN" altLang="en-US"/>
        </a:p>
      </dgm:t>
    </dgm:pt>
    <dgm:pt modelId="{03EDDEE0-F802-4E3A-B25C-176235526AD9}" type="pres">
      <dgm:prSet presAssocID="{771A541C-BCD0-42F8-BD0D-F114FE259AC0}" presName="accent_1" presStyleCnt="0"/>
      <dgm:spPr/>
    </dgm:pt>
    <dgm:pt modelId="{F0E68494-5153-431D-8907-FC81D396741C}" type="pres">
      <dgm:prSet presAssocID="{771A541C-BCD0-42F8-BD0D-F114FE259AC0}" presName="accentRepeatNode" presStyleLbl="solidFgAcc1" presStyleIdx="0" presStyleCnt="5"/>
      <dgm:spPr/>
    </dgm:pt>
    <dgm:pt modelId="{6B5F4FF7-DC79-45F0-AB09-4D37F594AB58}" type="pres">
      <dgm:prSet presAssocID="{B5D1B62C-C12D-404D-A621-260558ECEA18}" presName="text_2" presStyleLbl="node1" presStyleIdx="1" presStyleCnt="5">
        <dgm:presLayoutVars>
          <dgm:bulletEnabled val="1"/>
        </dgm:presLayoutVars>
      </dgm:prSet>
      <dgm:spPr/>
      <dgm:t>
        <a:bodyPr/>
        <a:lstStyle/>
        <a:p>
          <a:endParaRPr lang="zh-CN" altLang="en-US"/>
        </a:p>
      </dgm:t>
    </dgm:pt>
    <dgm:pt modelId="{69AAD25D-3287-4B25-BA28-4225C9A195FF}" type="pres">
      <dgm:prSet presAssocID="{B5D1B62C-C12D-404D-A621-260558ECEA18}" presName="accent_2" presStyleCnt="0"/>
      <dgm:spPr/>
    </dgm:pt>
    <dgm:pt modelId="{2C8E7B80-8219-452F-BDEB-C5FBEE5C5DA6}" type="pres">
      <dgm:prSet presAssocID="{B5D1B62C-C12D-404D-A621-260558ECEA18}" presName="accentRepeatNode" presStyleLbl="solidFgAcc1" presStyleIdx="1" presStyleCnt="5"/>
      <dgm:spPr/>
    </dgm:pt>
    <dgm:pt modelId="{6CF42973-380A-44A2-8584-3DCEFBB88AE9}" type="pres">
      <dgm:prSet presAssocID="{914B9C13-D3F8-4C93-BBBD-353ABA32DB48}" presName="text_3" presStyleLbl="node1" presStyleIdx="2" presStyleCnt="5">
        <dgm:presLayoutVars>
          <dgm:bulletEnabled val="1"/>
        </dgm:presLayoutVars>
      </dgm:prSet>
      <dgm:spPr/>
      <dgm:t>
        <a:bodyPr/>
        <a:lstStyle/>
        <a:p>
          <a:endParaRPr lang="zh-CN" altLang="en-US"/>
        </a:p>
      </dgm:t>
    </dgm:pt>
    <dgm:pt modelId="{E92C2C9F-539E-4D9F-8155-0C503F630C86}" type="pres">
      <dgm:prSet presAssocID="{914B9C13-D3F8-4C93-BBBD-353ABA32DB48}" presName="accent_3" presStyleCnt="0"/>
      <dgm:spPr/>
    </dgm:pt>
    <dgm:pt modelId="{1836CF99-E31E-42FA-BED8-59CD1782CD98}" type="pres">
      <dgm:prSet presAssocID="{914B9C13-D3F8-4C93-BBBD-353ABA32DB48}" presName="accentRepeatNode" presStyleLbl="solidFgAcc1" presStyleIdx="2" presStyleCnt="5"/>
      <dgm:spPr/>
    </dgm:pt>
    <dgm:pt modelId="{9D8F9EBF-F79B-413C-8CC3-9C502B83E69A}" type="pres">
      <dgm:prSet presAssocID="{B6C69590-03F2-42E1-907F-CD35AF36F5D0}" presName="text_4" presStyleLbl="node1" presStyleIdx="3" presStyleCnt="5">
        <dgm:presLayoutVars>
          <dgm:bulletEnabled val="1"/>
        </dgm:presLayoutVars>
      </dgm:prSet>
      <dgm:spPr/>
      <dgm:t>
        <a:bodyPr/>
        <a:lstStyle/>
        <a:p>
          <a:endParaRPr lang="zh-CN" altLang="en-US"/>
        </a:p>
      </dgm:t>
    </dgm:pt>
    <dgm:pt modelId="{14ADE418-EF5F-4CAA-A319-83B401DBDC41}" type="pres">
      <dgm:prSet presAssocID="{B6C69590-03F2-42E1-907F-CD35AF36F5D0}" presName="accent_4" presStyleCnt="0"/>
      <dgm:spPr/>
    </dgm:pt>
    <dgm:pt modelId="{5BA1AE59-FF7C-42AE-8D80-8176D7437212}" type="pres">
      <dgm:prSet presAssocID="{B6C69590-03F2-42E1-907F-CD35AF36F5D0}" presName="accentRepeatNode" presStyleLbl="solidFgAcc1" presStyleIdx="3" presStyleCnt="5"/>
      <dgm:spPr/>
    </dgm:pt>
    <dgm:pt modelId="{96B4FCBA-694B-4800-A974-93F08FEDDB22}" type="pres">
      <dgm:prSet presAssocID="{70971D73-CCB9-4DDC-B36A-F40CA51DF044}" presName="text_5" presStyleLbl="node1" presStyleIdx="4" presStyleCnt="5">
        <dgm:presLayoutVars>
          <dgm:bulletEnabled val="1"/>
        </dgm:presLayoutVars>
      </dgm:prSet>
      <dgm:spPr/>
      <dgm:t>
        <a:bodyPr/>
        <a:lstStyle/>
        <a:p>
          <a:endParaRPr lang="zh-CN" altLang="en-US"/>
        </a:p>
      </dgm:t>
    </dgm:pt>
    <dgm:pt modelId="{F35E6FF2-BEE7-414C-83CC-1785B3D49F0C}" type="pres">
      <dgm:prSet presAssocID="{70971D73-CCB9-4DDC-B36A-F40CA51DF044}" presName="accent_5" presStyleCnt="0"/>
      <dgm:spPr/>
    </dgm:pt>
    <dgm:pt modelId="{47660F76-146B-4167-ABAD-80A4631F1790}" type="pres">
      <dgm:prSet presAssocID="{70971D73-CCB9-4DDC-B36A-F40CA51DF044}" presName="accentRepeatNode" presStyleLbl="solidFgAcc1" presStyleIdx="4" presStyleCnt="5"/>
      <dgm:spPr/>
    </dgm:pt>
  </dgm:ptLst>
  <dgm:cxnLst>
    <dgm:cxn modelId="{BF726B27-8939-4067-94E0-914A678AFE8E}" srcId="{BAA007A9-070C-4D64-AB30-0FE0AF2C10E9}" destId="{B5D1B62C-C12D-404D-A621-260558ECEA18}" srcOrd="1" destOrd="0" parTransId="{73FB4204-B4C7-4DEE-A6DB-A5ECAF1DC0DB}" sibTransId="{02CF7FFB-E4C9-4ADF-AF9A-1C1188DBF34E}"/>
    <dgm:cxn modelId="{0AA0D0A3-C9B5-41E4-877C-D72E7BA0D9EB}" srcId="{BAA007A9-070C-4D64-AB30-0FE0AF2C10E9}" destId="{914B9C13-D3F8-4C93-BBBD-353ABA32DB48}" srcOrd="2" destOrd="0" parTransId="{EFFAE29E-D17A-4F26-AE7E-95C8E7A2E1B3}" sibTransId="{1CA67316-7723-4976-8AE7-351A08BB4E32}"/>
    <dgm:cxn modelId="{D3FDEA23-2A54-43B8-B32C-579F7B78B2B7}" srcId="{BAA007A9-070C-4D64-AB30-0FE0AF2C10E9}" destId="{B6C69590-03F2-42E1-907F-CD35AF36F5D0}" srcOrd="3" destOrd="0" parTransId="{C394BBD0-8B29-4721-8150-3C1AF9F9D2E9}" sibTransId="{737BCA34-B051-4AC4-A19D-DCD74DE90D8D}"/>
    <dgm:cxn modelId="{79DD1B40-309F-4D2E-850A-998AA4EB1722}" srcId="{BAA007A9-070C-4D64-AB30-0FE0AF2C10E9}" destId="{771A541C-BCD0-42F8-BD0D-F114FE259AC0}" srcOrd="0" destOrd="0" parTransId="{50BAA561-B9ED-431C-BF8C-0BAE5FC3A78A}" sibTransId="{8EE3EA24-145E-47AD-8BB5-3E6C79554745}"/>
    <dgm:cxn modelId="{B4E6B7D3-9842-41EF-B136-2BE0B468FB8E}" type="presOf" srcId="{B6C69590-03F2-42E1-907F-CD35AF36F5D0}" destId="{9D8F9EBF-F79B-413C-8CC3-9C502B83E69A}" srcOrd="0" destOrd="0" presId="urn:microsoft.com/office/officeart/2008/layout/VerticalCurvedList"/>
    <dgm:cxn modelId="{E640D35B-75FF-4D72-A437-09E19C1A78E8}" type="presOf" srcId="{BAA007A9-070C-4D64-AB30-0FE0AF2C10E9}" destId="{64D883D7-6F40-407D-A162-8CA4538E1131}" srcOrd="0" destOrd="0" presId="urn:microsoft.com/office/officeart/2008/layout/VerticalCurvedList"/>
    <dgm:cxn modelId="{AD2C3B8E-EAD2-40D9-8CD9-63EA4FF0A56F}" type="presOf" srcId="{771A541C-BCD0-42F8-BD0D-F114FE259AC0}" destId="{564057B5-4364-4777-B3D4-1C83CEF9699B}" srcOrd="0" destOrd="0" presId="urn:microsoft.com/office/officeart/2008/layout/VerticalCurvedList"/>
    <dgm:cxn modelId="{28091024-D3B4-4EEE-80C2-D70265FC51F6}" type="presOf" srcId="{8EE3EA24-145E-47AD-8BB5-3E6C79554745}" destId="{D0E8CC87-D848-4304-BA66-6A8DA122EBC6}" srcOrd="0" destOrd="0" presId="urn:microsoft.com/office/officeart/2008/layout/VerticalCurvedList"/>
    <dgm:cxn modelId="{2B24A27D-7D09-43E9-ADF2-2F34410F8A68}" srcId="{BAA007A9-070C-4D64-AB30-0FE0AF2C10E9}" destId="{70971D73-CCB9-4DDC-B36A-F40CA51DF044}" srcOrd="4" destOrd="0" parTransId="{27D9620D-F319-4557-B9D6-7D8ACF67959B}" sibTransId="{5978A96E-DFB8-471B-B8D6-2B4345610685}"/>
    <dgm:cxn modelId="{3918E4CA-D436-4C22-92C7-151028A1502C}" type="presOf" srcId="{70971D73-CCB9-4DDC-B36A-F40CA51DF044}" destId="{96B4FCBA-694B-4800-A974-93F08FEDDB22}" srcOrd="0" destOrd="0" presId="urn:microsoft.com/office/officeart/2008/layout/VerticalCurvedList"/>
    <dgm:cxn modelId="{51CBD172-75F6-4AB9-B384-80895104680A}" type="presOf" srcId="{914B9C13-D3F8-4C93-BBBD-353ABA32DB48}" destId="{6CF42973-380A-44A2-8584-3DCEFBB88AE9}" srcOrd="0" destOrd="0" presId="urn:microsoft.com/office/officeart/2008/layout/VerticalCurvedList"/>
    <dgm:cxn modelId="{7851A3E1-3FE3-4E64-9127-7E5D5A9C6A36}" type="presOf" srcId="{B5D1B62C-C12D-404D-A621-260558ECEA18}" destId="{6B5F4FF7-DC79-45F0-AB09-4D37F594AB58}" srcOrd="0" destOrd="0" presId="urn:microsoft.com/office/officeart/2008/layout/VerticalCurvedList"/>
    <dgm:cxn modelId="{D97374E6-813E-439E-A28D-49807E746645}" type="presParOf" srcId="{64D883D7-6F40-407D-A162-8CA4538E1131}" destId="{2C0D4083-D001-4FCC-8DFB-336BEB1DA9BB}" srcOrd="0" destOrd="0" presId="urn:microsoft.com/office/officeart/2008/layout/VerticalCurvedList"/>
    <dgm:cxn modelId="{C15A35BB-F324-40A4-B71D-4B5625AA13C9}" type="presParOf" srcId="{2C0D4083-D001-4FCC-8DFB-336BEB1DA9BB}" destId="{A74CA534-6A29-49BB-87DA-9BDABECC73EB}" srcOrd="0" destOrd="0" presId="urn:microsoft.com/office/officeart/2008/layout/VerticalCurvedList"/>
    <dgm:cxn modelId="{352FE5B6-4E19-4FD3-A094-3E107DEA2901}" type="presParOf" srcId="{A74CA534-6A29-49BB-87DA-9BDABECC73EB}" destId="{580DA873-8AA7-46F8-ADFF-2F913DF50BE8}" srcOrd="0" destOrd="0" presId="urn:microsoft.com/office/officeart/2008/layout/VerticalCurvedList"/>
    <dgm:cxn modelId="{A5981261-4F7F-4806-A105-24BC70317784}" type="presParOf" srcId="{A74CA534-6A29-49BB-87DA-9BDABECC73EB}" destId="{D0E8CC87-D848-4304-BA66-6A8DA122EBC6}" srcOrd="1" destOrd="0" presId="urn:microsoft.com/office/officeart/2008/layout/VerticalCurvedList"/>
    <dgm:cxn modelId="{01DF6768-893B-49D3-9A91-2AEA6AC75BC2}" type="presParOf" srcId="{A74CA534-6A29-49BB-87DA-9BDABECC73EB}" destId="{09ABA069-80B0-480F-9ED0-DA0DBDB83A9E}" srcOrd="2" destOrd="0" presId="urn:microsoft.com/office/officeart/2008/layout/VerticalCurvedList"/>
    <dgm:cxn modelId="{3EC308C6-B154-4DE5-B92B-82A83A0E9831}" type="presParOf" srcId="{A74CA534-6A29-49BB-87DA-9BDABECC73EB}" destId="{D242D9B2-254E-42BB-985E-FFD8630DBB7F}" srcOrd="3" destOrd="0" presId="urn:microsoft.com/office/officeart/2008/layout/VerticalCurvedList"/>
    <dgm:cxn modelId="{789F74D6-9032-4B35-A2D3-BF042DC6125A}" type="presParOf" srcId="{2C0D4083-D001-4FCC-8DFB-336BEB1DA9BB}" destId="{564057B5-4364-4777-B3D4-1C83CEF9699B}" srcOrd="1" destOrd="0" presId="urn:microsoft.com/office/officeart/2008/layout/VerticalCurvedList"/>
    <dgm:cxn modelId="{4B2EB711-F98D-4D30-B9A7-A4F90317DC7E}" type="presParOf" srcId="{2C0D4083-D001-4FCC-8DFB-336BEB1DA9BB}" destId="{03EDDEE0-F802-4E3A-B25C-176235526AD9}" srcOrd="2" destOrd="0" presId="urn:microsoft.com/office/officeart/2008/layout/VerticalCurvedList"/>
    <dgm:cxn modelId="{BF65D2F0-CF7D-45CD-B3F3-82D68ED58808}" type="presParOf" srcId="{03EDDEE0-F802-4E3A-B25C-176235526AD9}" destId="{F0E68494-5153-431D-8907-FC81D396741C}" srcOrd="0" destOrd="0" presId="urn:microsoft.com/office/officeart/2008/layout/VerticalCurvedList"/>
    <dgm:cxn modelId="{B53B3CA8-87E5-4134-A089-69067D0F7F83}" type="presParOf" srcId="{2C0D4083-D001-4FCC-8DFB-336BEB1DA9BB}" destId="{6B5F4FF7-DC79-45F0-AB09-4D37F594AB58}" srcOrd="3" destOrd="0" presId="urn:microsoft.com/office/officeart/2008/layout/VerticalCurvedList"/>
    <dgm:cxn modelId="{4352A61D-F198-41BE-9C2C-60254CF5A1EA}" type="presParOf" srcId="{2C0D4083-D001-4FCC-8DFB-336BEB1DA9BB}" destId="{69AAD25D-3287-4B25-BA28-4225C9A195FF}" srcOrd="4" destOrd="0" presId="urn:microsoft.com/office/officeart/2008/layout/VerticalCurvedList"/>
    <dgm:cxn modelId="{1FB6CC55-D184-4385-B374-E4D1E903CF56}" type="presParOf" srcId="{69AAD25D-3287-4B25-BA28-4225C9A195FF}" destId="{2C8E7B80-8219-452F-BDEB-C5FBEE5C5DA6}" srcOrd="0" destOrd="0" presId="urn:microsoft.com/office/officeart/2008/layout/VerticalCurvedList"/>
    <dgm:cxn modelId="{305560F6-8E81-41D5-B0F8-2C6F60B8C860}" type="presParOf" srcId="{2C0D4083-D001-4FCC-8DFB-336BEB1DA9BB}" destId="{6CF42973-380A-44A2-8584-3DCEFBB88AE9}" srcOrd="5" destOrd="0" presId="urn:microsoft.com/office/officeart/2008/layout/VerticalCurvedList"/>
    <dgm:cxn modelId="{056076A0-0FA0-41FF-9591-C9EB0E5FB71F}" type="presParOf" srcId="{2C0D4083-D001-4FCC-8DFB-336BEB1DA9BB}" destId="{E92C2C9F-539E-4D9F-8155-0C503F630C86}" srcOrd="6" destOrd="0" presId="urn:microsoft.com/office/officeart/2008/layout/VerticalCurvedList"/>
    <dgm:cxn modelId="{E274D00A-0D42-40C8-9F2A-D9245C87749F}" type="presParOf" srcId="{E92C2C9F-539E-4D9F-8155-0C503F630C86}" destId="{1836CF99-E31E-42FA-BED8-59CD1782CD98}" srcOrd="0" destOrd="0" presId="urn:microsoft.com/office/officeart/2008/layout/VerticalCurvedList"/>
    <dgm:cxn modelId="{60856F23-41C6-4EF7-AB60-BD48A45B4CDD}" type="presParOf" srcId="{2C0D4083-D001-4FCC-8DFB-336BEB1DA9BB}" destId="{9D8F9EBF-F79B-413C-8CC3-9C502B83E69A}" srcOrd="7" destOrd="0" presId="urn:microsoft.com/office/officeart/2008/layout/VerticalCurvedList"/>
    <dgm:cxn modelId="{578FC9E1-364E-4FE3-BD1E-F43BB2E8F2C7}" type="presParOf" srcId="{2C0D4083-D001-4FCC-8DFB-336BEB1DA9BB}" destId="{14ADE418-EF5F-4CAA-A319-83B401DBDC41}" srcOrd="8" destOrd="0" presId="urn:microsoft.com/office/officeart/2008/layout/VerticalCurvedList"/>
    <dgm:cxn modelId="{F4BF2E6F-0AC3-4518-9E57-B61478DB8A37}" type="presParOf" srcId="{14ADE418-EF5F-4CAA-A319-83B401DBDC41}" destId="{5BA1AE59-FF7C-42AE-8D80-8176D7437212}" srcOrd="0" destOrd="0" presId="urn:microsoft.com/office/officeart/2008/layout/VerticalCurvedList"/>
    <dgm:cxn modelId="{CE244F4E-5D48-4992-8A9D-2780E95CA525}" type="presParOf" srcId="{2C0D4083-D001-4FCC-8DFB-336BEB1DA9BB}" destId="{96B4FCBA-694B-4800-A974-93F08FEDDB22}" srcOrd="9" destOrd="0" presId="urn:microsoft.com/office/officeart/2008/layout/VerticalCurvedList"/>
    <dgm:cxn modelId="{B4C2F563-C8F2-4DCA-829A-7EA1F01E3496}" type="presParOf" srcId="{2C0D4083-D001-4FCC-8DFB-336BEB1DA9BB}" destId="{F35E6FF2-BEE7-414C-83CC-1785B3D49F0C}" srcOrd="10" destOrd="0" presId="urn:microsoft.com/office/officeart/2008/layout/VerticalCurvedList"/>
    <dgm:cxn modelId="{0F3C04A5-0BD9-44C4-9832-7627DF708285}" type="presParOf" srcId="{F35E6FF2-BEE7-414C-83CC-1785B3D49F0C}" destId="{47660F76-146B-4167-ABAD-80A4631F179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pPr algn="l"/>
          <a:r>
            <a:rPr lang="zh-CN" altLang="en-US" dirty="0">
              <a:solidFill>
                <a:schemeClr val="bg1">
                  <a:lumMod val="50000"/>
                </a:schemeClr>
              </a:solidFill>
            </a:rPr>
            <a:t>固定分区存储管理</a:t>
          </a:r>
          <a:endParaRPr lang="zh-CN" altLang="en-US" dirty="0">
            <a:solidFill>
              <a:schemeClr val="bg1"/>
            </a:solidFill>
          </a:endParaRPr>
        </a:p>
      </dgm:t>
    </dgm:pt>
    <dgm:pt modelId="{4DBD3A90-A90B-4F8D-A4F4-9C8B923F6595}" type="parTrans" cxnId="{9630D05E-04D1-4E3C-91A0-923842FD5B05}">
      <dgm:prSet/>
      <dgm:spPr/>
      <dgm:t>
        <a:bodyPr/>
        <a:lstStyle/>
        <a:p>
          <a:endParaRPr lang="zh-CN" altLang="en-US">
            <a:solidFill>
              <a:schemeClr val="bg1">
                <a:lumMod val="50000"/>
              </a:schemeClr>
            </a:solidFill>
          </a:endParaRPr>
        </a:p>
      </dgm:t>
    </dgm:pt>
    <dgm:pt modelId="{5FF6FCC1-1125-4AAB-9F30-4C7966F694B4}" type="sibTrans" cxnId="{9630D05E-04D1-4E3C-91A0-923842FD5B05}">
      <dgm:prSet/>
      <dgm:spPr/>
      <dgm:t>
        <a:bodyPr/>
        <a:lstStyle/>
        <a:p>
          <a:endParaRPr lang="zh-CN" altLang="en-US">
            <a:solidFill>
              <a:schemeClr val="bg1">
                <a:lumMod val="50000"/>
              </a:schemeClr>
            </a:solidFill>
          </a:endParaRPr>
        </a:p>
      </dgm:t>
    </dgm:pt>
    <dgm:pt modelId="{CFD2522A-C3AA-A644-B5E2-88AD801B05AF}">
      <dgm:prSet phldrT="[文本]"/>
      <dgm:spPr/>
      <dgm:t>
        <a:bodyPr/>
        <a:lstStyle/>
        <a:p>
          <a:pPr algn="l"/>
          <a:r>
            <a:rPr lang="zh-CN" altLang="en-US" dirty="0">
              <a:solidFill>
                <a:schemeClr val="bg1"/>
              </a:solidFill>
            </a:rPr>
            <a:t>可变分区存储管理</a:t>
          </a:r>
        </a:p>
      </dgm:t>
    </dgm:pt>
    <dgm:pt modelId="{C0BF9928-7871-824A-9C6B-1B8A479B408D}" type="parTrans" cxnId="{E28FDD80-5A0E-A541-8F3B-0E95330172F2}">
      <dgm:prSet/>
      <dgm:spPr/>
      <dgm:t>
        <a:bodyPr/>
        <a:lstStyle/>
        <a:p>
          <a:endParaRPr lang="en-US">
            <a:solidFill>
              <a:schemeClr val="bg1">
                <a:lumMod val="50000"/>
              </a:schemeClr>
            </a:solidFill>
          </a:endParaRPr>
        </a:p>
      </dgm:t>
    </dgm:pt>
    <dgm:pt modelId="{EB93F19C-2CA7-544E-AC76-A5D7C414AA42}" type="sibTrans" cxnId="{E28FDD80-5A0E-A541-8F3B-0E95330172F2}">
      <dgm:prSet/>
      <dgm:spPr/>
      <dgm:t>
        <a:bodyPr/>
        <a:lstStyle/>
        <a:p>
          <a:endParaRPr lang="en-US">
            <a:solidFill>
              <a:schemeClr val="bg1">
                <a:lumMod val="50000"/>
              </a:schemeClr>
            </a:solidFill>
          </a:endParaRPr>
        </a:p>
      </dgm:t>
    </dgm:pt>
    <dgm:pt modelId="{D6023C53-2A12-4742-8CB8-BEB99BF26B19}">
      <dgm:prSet phldrT="[文本]"/>
      <dgm:spPr/>
      <dgm:t>
        <a:bodyPr/>
        <a:lstStyle/>
        <a:p>
          <a:pPr algn="l"/>
          <a:r>
            <a:rPr lang="zh-CN" altLang="en-US" dirty="0">
              <a:solidFill>
                <a:schemeClr val="bg1">
                  <a:lumMod val="50000"/>
                </a:schemeClr>
              </a:solidFill>
            </a:rPr>
            <a:t>伙伴系统</a:t>
          </a:r>
        </a:p>
      </dgm:t>
    </dgm:pt>
    <dgm:pt modelId="{303C6BC5-0400-2644-9972-1E9A93386ECC}" type="parTrans" cxnId="{C49471EB-0F05-D147-8AF5-E888F86984C3}">
      <dgm:prSet/>
      <dgm:spPr/>
      <dgm:t>
        <a:bodyPr/>
        <a:lstStyle/>
        <a:p>
          <a:endParaRPr lang="en-US">
            <a:solidFill>
              <a:schemeClr val="bg1">
                <a:lumMod val="50000"/>
              </a:schemeClr>
            </a:solidFill>
          </a:endParaRPr>
        </a:p>
      </dgm:t>
    </dgm:pt>
    <dgm:pt modelId="{821E3B38-36CE-3944-A8D9-682F07A7EDE1}" type="sibTrans" cxnId="{C49471EB-0F05-D147-8AF5-E888F86984C3}">
      <dgm:prSet/>
      <dgm:spPr/>
      <dgm:t>
        <a:bodyPr/>
        <a:lstStyle/>
        <a:p>
          <a:endParaRPr lang="en-US">
            <a:solidFill>
              <a:schemeClr val="bg1">
                <a:lumMod val="50000"/>
              </a:schemeClr>
            </a:solidFill>
          </a:endParaRPr>
        </a:p>
      </dgm:t>
    </dgm:pt>
    <dgm:pt modelId="{4BB0729C-F378-9B4B-A459-DC45649FFFFB}">
      <dgm:prSet phldrT="[文本]"/>
      <dgm:spPr/>
      <dgm:t>
        <a:bodyPr/>
        <a:lstStyle/>
        <a:p>
          <a:pPr algn="l"/>
          <a:r>
            <a:rPr lang="zh-CN" altLang="en-US" dirty="0">
              <a:solidFill>
                <a:schemeClr val="bg1">
                  <a:lumMod val="50000"/>
                </a:schemeClr>
              </a:solidFill>
            </a:rPr>
            <a:t>主存不足的存储管理技术</a:t>
          </a:r>
        </a:p>
      </dgm:t>
    </dgm:pt>
    <dgm:pt modelId="{58906C42-BB83-994D-825C-E99EB8BB3930}" type="parTrans" cxnId="{3838FB3F-E2E8-CF4C-9BB0-B2432EC9BB9A}">
      <dgm:prSet/>
      <dgm:spPr/>
      <dgm:t>
        <a:bodyPr/>
        <a:lstStyle/>
        <a:p>
          <a:endParaRPr lang="en-US">
            <a:solidFill>
              <a:schemeClr val="bg1">
                <a:lumMod val="50000"/>
              </a:schemeClr>
            </a:solidFill>
          </a:endParaRPr>
        </a:p>
      </dgm:t>
    </dgm:pt>
    <dgm:pt modelId="{635F2513-55E8-E240-AF0B-FD8AD5559AB5}" type="sibTrans" cxnId="{3838FB3F-E2E8-CF4C-9BB0-B2432EC9BB9A}">
      <dgm:prSet/>
      <dgm:spPr/>
      <dgm:t>
        <a:bodyPr/>
        <a:lstStyle/>
        <a:p>
          <a:endParaRPr lang="en-US">
            <a:solidFill>
              <a:schemeClr val="bg1">
                <a:lumMod val="50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4"/>
      <dgm:spPr/>
    </dgm:pt>
    <dgm:pt modelId="{03CDFFDB-6D4D-4535-B3E5-A4BBF76009A8}" type="pres">
      <dgm:prSet presAssocID="{F769D468-20CD-4E83-9F39-F85EC053B156}" presName="txShp" presStyleLbl="node1" presStyleIdx="0" presStyleCnt="4">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19CA3463-2B02-E44F-93BA-AF7C8049A9CB}" type="presOf" srcId="{F769D468-20CD-4E83-9F39-F85EC053B156}" destId="{03CDFFDB-6D4D-4535-B3E5-A4BBF76009A8}" srcOrd="0" destOrd="0" presId="urn:microsoft.com/office/officeart/2005/8/layout/vList3"/>
    <dgm:cxn modelId="{9630D05E-04D1-4E3C-91A0-923842FD5B05}" srcId="{69D7C920-84A2-4007-B1B2-ECDAB0575FC2}" destId="{F769D468-20CD-4E83-9F39-F85EC053B156}" srcOrd="0" destOrd="0" parTransId="{4DBD3A90-A90B-4F8D-A4F4-9C8B923F6595}" sibTransId="{5FF6FCC1-1125-4AAB-9F30-4C7966F694B4}"/>
    <dgm:cxn modelId="{6F94F0DE-8ADA-F249-BBA4-C9CB848389D2}" type="presOf" srcId="{CFD2522A-C3AA-A644-B5E2-88AD801B05AF}" destId="{BB0130C4-DE36-ED43-AAF5-71B8128F112A}" srcOrd="0" destOrd="0" presId="urn:microsoft.com/office/officeart/2005/8/layout/vList3"/>
    <dgm:cxn modelId="{A1932E6D-4A2E-ED4D-A467-F3164F104463}" type="presOf" srcId="{69D7C920-84A2-4007-B1B2-ECDAB0575FC2}" destId="{2696C60F-9F61-474D-9B89-017D4FF8D6AE}" srcOrd="0" destOrd="0" presId="urn:microsoft.com/office/officeart/2005/8/layout/vList3"/>
    <dgm:cxn modelId="{C49471EB-0F05-D147-8AF5-E888F86984C3}" srcId="{69D7C920-84A2-4007-B1B2-ECDAB0575FC2}" destId="{D6023C53-2A12-4742-8CB8-BEB99BF26B19}" srcOrd="2" destOrd="0" parTransId="{303C6BC5-0400-2644-9972-1E9A93386ECC}" sibTransId="{821E3B38-36CE-3944-A8D9-682F07A7EDE1}"/>
    <dgm:cxn modelId="{40013624-C477-4741-99B2-0D9EFE594CB5}" type="presOf" srcId="{4BB0729C-F378-9B4B-A459-DC45649FFFFB}" destId="{A7C23A5C-EEC8-944A-A79E-2A29767C8E7B}"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E28FDD80-5A0E-A541-8F3B-0E95330172F2}" srcId="{69D7C920-84A2-4007-B1B2-ECDAB0575FC2}" destId="{CFD2522A-C3AA-A644-B5E2-88AD801B05AF}" srcOrd="1" destOrd="0" parTransId="{C0BF9928-7871-824A-9C6B-1B8A479B408D}" sibTransId="{EB93F19C-2CA7-544E-AC76-A5D7C414AA42}"/>
    <dgm:cxn modelId="{149066D9-F530-034A-B0FB-801C9D77CD5F}" type="presOf" srcId="{D6023C53-2A12-4742-8CB8-BEB99BF26B19}" destId="{728CE203-E3E0-9947-AEFD-7B9092562AFC}" srcOrd="0" destOrd="0" presId="urn:microsoft.com/office/officeart/2005/8/layout/vList3"/>
    <dgm:cxn modelId="{97C87259-C0F1-094B-B59F-5AE20124BE14}" type="presParOf" srcId="{2696C60F-9F61-474D-9B89-017D4FF8D6AE}" destId="{5A09DBB3-5EE5-4462-B6AC-1CA08F2F1C1C}" srcOrd="0" destOrd="0" presId="urn:microsoft.com/office/officeart/2005/8/layout/vList3"/>
    <dgm:cxn modelId="{7CB43C96-F07C-984D-8BFA-F429801EC7A1}" type="presParOf" srcId="{5A09DBB3-5EE5-4462-B6AC-1CA08F2F1C1C}" destId="{F57E52EB-2724-464D-A33B-60097FD57F66}" srcOrd="0" destOrd="0" presId="urn:microsoft.com/office/officeart/2005/8/layout/vList3"/>
    <dgm:cxn modelId="{491367AF-02BD-E146-9556-BDA7BE52BA5A}" type="presParOf" srcId="{5A09DBB3-5EE5-4462-B6AC-1CA08F2F1C1C}" destId="{03CDFFDB-6D4D-4535-B3E5-A4BBF76009A8}" srcOrd="1" destOrd="0" presId="urn:microsoft.com/office/officeart/2005/8/layout/vList3"/>
    <dgm:cxn modelId="{CC763D17-551C-B349-A251-5D046F2383CB}" type="presParOf" srcId="{2696C60F-9F61-474D-9B89-017D4FF8D6AE}" destId="{052E6022-DF96-4A8E-BE8B-9531F0A488CF}" srcOrd="1" destOrd="0" presId="urn:microsoft.com/office/officeart/2005/8/layout/vList3"/>
    <dgm:cxn modelId="{E2F44F78-6E04-F043-B2FE-F65AF37541E2}" type="presParOf" srcId="{2696C60F-9F61-474D-9B89-017D4FF8D6AE}" destId="{C245D5FA-609D-DD46-87B6-EBD60279A29A}" srcOrd="2" destOrd="0" presId="urn:microsoft.com/office/officeart/2005/8/layout/vList3"/>
    <dgm:cxn modelId="{FED7B4A2-EE64-344A-8015-456A8F9F7922}" type="presParOf" srcId="{C245D5FA-609D-DD46-87B6-EBD60279A29A}" destId="{87E5D0AD-D933-324D-B497-1116E596FFD3}" srcOrd="0" destOrd="0" presId="urn:microsoft.com/office/officeart/2005/8/layout/vList3"/>
    <dgm:cxn modelId="{9C570135-7012-6D47-9C87-E251E2E00ADA}" type="presParOf" srcId="{C245D5FA-609D-DD46-87B6-EBD60279A29A}" destId="{BB0130C4-DE36-ED43-AAF5-71B8128F112A}" srcOrd="1" destOrd="0" presId="urn:microsoft.com/office/officeart/2005/8/layout/vList3"/>
    <dgm:cxn modelId="{52B415D2-1320-7D4C-8A3E-18D14F1A5175}" type="presParOf" srcId="{2696C60F-9F61-474D-9B89-017D4FF8D6AE}" destId="{455B4F9A-A0E8-4D4A-B42C-5B7F3EB48F73}" srcOrd="3" destOrd="0" presId="urn:microsoft.com/office/officeart/2005/8/layout/vList3"/>
    <dgm:cxn modelId="{FEBD482C-FD08-B241-8F22-3B32A2A5E393}" type="presParOf" srcId="{2696C60F-9F61-474D-9B89-017D4FF8D6AE}" destId="{8F3AECD7-4F67-B74C-965B-E2E4852A9E32}" srcOrd="4" destOrd="0" presId="urn:microsoft.com/office/officeart/2005/8/layout/vList3"/>
    <dgm:cxn modelId="{BBC4EE5F-C510-834C-B088-46757094D68E}" type="presParOf" srcId="{8F3AECD7-4F67-B74C-965B-E2E4852A9E32}" destId="{D2BBFF6E-34A6-4645-8050-5DA2AD6F21D1}" srcOrd="0" destOrd="0" presId="urn:microsoft.com/office/officeart/2005/8/layout/vList3"/>
    <dgm:cxn modelId="{66A419D0-846B-964E-ABFD-9C14E19A39F9}" type="presParOf" srcId="{8F3AECD7-4F67-B74C-965B-E2E4852A9E32}" destId="{728CE203-E3E0-9947-AEFD-7B9092562AFC}" srcOrd="1" destOrd="0" presId="urn:microsoft.com/office/officeart/2005/8/layout/vList3"/>
    <dgm:cxn modelId="{48A5EE5C-9D0F-FE43-9120-FBD49F672B36}" type="presParOf" srcId="{2696C60F-9F61-474D-9B89-017D4FF8D6AE}" destId="{328D538D-0B43-EA4C-809D-16EB2B99A73F}" srcOrd="5" destOrd="0" presId="urn:microsoft.com/office/officeart/2005/8/layout/vList3"/>
    <dgm:cxn modelId="{D3071A5A-B164-9F4F-B7A8-8E6B11C04F07}" type="presParOf" srcId="{2696C60F-9F61-474D-9B89-017D4FF8D6AE}" destId="{6475EF73-0A1B-BE46-99E6-01340DF367FE}" srcOrd="6" destOrd="0" presId="urn:microsoft.com/office/officeart/2005/8/layout/vList3"/>
    <dgm:cxn modelId="{4746FE42-0E42-D742-8F49-73DF3A056D1C}" type="presParOf" srcId="{6475EF73-0A1B-BE46-99E6-01340DF367FE}" destId="{0C5F8A23-B560-9E40-8E76-004760FDB9E3}" srcOrd="0" destOrd="0" presId="urn:microsoft.com/office/officeart/2005/8/layout/vList3"/>
    <dgm:cxn modelId="{62F2B567-8098-0842-8AE8-AA82D1338789}"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pPr algn="l"/>
          <a:r>
            <a:rPr lang="zh-CN" altLang="en-US" dirty="0">
              <a:solidFill>
                <a:schemeClr val="bg1">
                  <a:lumMod val="50000"/>
                </a:schemeClr>
              </a:solidFill>
            </a:rPr>
            <a:t>固定分区存储管理</a:t>
          </a:r>
          <a:endParaRPr lang="zh-CN" altLang="en-US" dirty="0">
            <a:solidFill>
              <a:schemeClr val="bg1"/>
            </a:solidFill>
          </a:endParaRPr>
        </a:p>
      </dgm:t>
    </dgm:pt>
    <dgm:pt modelId="{4DBD3A90-A90B-4F8D-A4F4-9C8B923F6595}" type="parTrans" cxnId="{9630D05E-04D1-4E3C-91A0-923842FD5B05}">
      <dgm:prSet/>
      <dgm:spPr/>
      <dgm:t>
        <a:bodyPr/>
        <a:lstStyle/>
        <a:p>
          <a:endParaRPr lang="zh-CN" altLang="en-US">
            <a:solidFill>
              <a:schemeClr val="bg1">
                <a:lumMod val="50000"/>
              </a:schemeClr>
            </a:solidFill>
          </a:endParaRPr>
        </a:p>
      </dgm:t>
    </dgm:pt>
    <dgm:pt modelId="{5FF6FCC1-1125-4AAB-9F30-4C7966F694B4}" type="sibTrans" cxnId="{9630D05E-04D1-4E3C-91A0-923842FD5B05}">
      <dgm:prSet/>
      <dgm:spPr/>
      <dgm:t>
        <a:bodyPr/>
        <a:lstStyle/>
        <a:p>
          <a:endParaRPr lang="zh-CN" altLang="en-US">
            <a:solidFill>
              <a:schemeClr val="bg1">
                <a:lumMod val="50000"/>
              </a:schemeClr>
            </a:solidFill>
          </a:endParaRPr>
        </a:p>
      </dgm:t>
    </dgm:pt>
    <dgm:pt modelId="{CFD2522A-C3AA-A644-B5E2-88AD801B05AF}">
      <dgm:prSet phldrT="[文本]"/>
      <dgm:spPr/>
      <dgm:t>
        <a:bodyPr/>
        <a:lstStyle/>
        <a:p>
          <a:pPr algn="l"/>
          <a:r>
            <a:rPr lang="zh-CN" altLang="en-US" dirty="0">
              <a:solidFill>
                <a:schemeClr val="bg1">
                  <a:lumMod val="50000"/>
                </a:schemeClr>
              </a:solidFill>
            </a:rPr>
            <a:t>可变分区存储管理</a:t>
          </a:r>
        </a:p>
      </dgm:t>
    </dgm:pt>
    <dgm:pt modelId="{C0BF9928-7871-824A-9C6B-1B8A479B408D}" type="parTrans" cxnId="{E28FDD80-5A0E-A541-8F3B-0E95330172F2}">
      <dgm:prSet/>
      <dgm:spPr/>
      <dgm:t>
        <a:bodyPr/>
        <a:lstStyle/>
        <a:p>
          <a:endParaRPr lang="en-US">
            <a:solidFill>
              <a:schemeClr val="bg1">
                <a:lumMod val="50000"/>
              </a:schemeClr>
            </a:solidFill>
          </a:endParaRPr>
        </a:p>
      </dgm:t>
    </dgm:pt>
    <dgm:pt modelId="{EB93F19C-2CA7-544E-AC76-A5D7C414AA42}" type="sibTrans" cxnId="{E28FDD80-5A0E-A541-8F3B-0E95330172F2}">
      <dgm:prSet/>
      <dgm:spPr/>
      <dgm:t>
        <a:bodyPr/>
        <a:lstStyle/>
        <a:p>
          <a:endParaRPr lang="en-US">
            <a:solidFill>
              <a:schemeClr val="bg1">
                <a:lumMod val="50000"/>
              </a:schemeClr>
            </a:solidFill>
          </a:endParaRPr>
        </a:p>
      </dgm:t>
    </dgm:pt>
    <dgm:pt modelId="{D6023C53-2A12-4742-8CB8-BEB99BF26B19}">
      <dgm:prSet phldrT="[文本]"/>
      <dgm:spPr/>
      <dgm:t>
        <a:bodyPr/>
        <a:lstStyle/>
        <a:p>
          <a:pPr algn="l"/>
          <a:r>
            <a:rPr lang="zh-CN" altLang="en-US" dirty="0">
              <a:solidFill>
                <a:schemeClr val="bg1"/>
              </a:solidFill>
            </a:rPr>
            <a:t>伙伴系统</a:t>
          </a:r>
        </a:p>
      </dgm:t>
    </dgm:pt>
    <dgm:pt modelId="{303C6BC5-0400-2644-9972-1E9A93386ECC}" type="parTrans" cxnId="{C49471EB-0F05-D147-8AF5-E888F86984C3}">
      <dgm:prSet/>
      <dgm:spPr/>
      <dgm:t>
        <a:bodyPr/>
        <a:lstStyle/>
        <a:p>
          <a:endParaRPr lang="en-US">
            <a:solidFill>
              <a:schemeClr val="bg1">
                <a:lumMod val="50000"/>
              </a:schemeClr>
            </a:solidFill>
          </a:endParaRPr>
        </a:p>
      </dgm:t>
    </dgm:pt>
    <dgm:pt modelId="{821E3B38-36CE-3944-A8D9-682F07A7EDE1}" type="sibTrans" cxnId="{C49471EB-0F05-D147-8AF5-E888F86984C3}">
      <dgm:prSet/>
      <dgm:spPr/>
      <dgm:t>
        <a:bodyPr/>
        <a:lstStyle/>
        <a:p>
          <a:endParaRPr lang="en-US">
            <a:solidFill>
              <a:schemeClr val="bg1">
                <a:lumMod val="50000"/>
              </a:schemeClr>
            </a:solidFill>
          </a:endParaRPr>
        </a:p>
      </dgm:t>
    </dgm:pt>
    <dgm:pt modelId="{4BB0729C-F378-9B4B-A459-DC45649FFFFB}">
      <dgm:prSet phldrT="[文本]"/>
      <dgm:spPr/>
      <dgm:t>
        <a:bodyPr/>
        <a:lstStyle/>
        <a:p>
          <a:pPr algn="l"/>
          <a:r>
            <a:rPr lang="zh-CN" altLang="en-US" dirty="0">
              <a:solidFill>
                <a:schemeClr val="bg1">
                  <a:lumMod val="50000"/>
                </a:schemeClr>
              </a:solidFill>
            </a:rPr>
            <a:t>主存不足的存储管理技术</a:t>
          </a:r>
        </a:p>
      </dgm:t>
    </dgm:pt>
    <dgm:pt modelId="{58906C42-BB83-994D-825C-E99EB8BB3930}" type="parTrans" cxnId="{3838FB3F-E2E8-CF4C-9BB0-B2432EC9BB9A}">
      <dgm:prSet/>
      <dgm:spPr/>
      <dgm:t>
        <a:bodyPr/>
        <a:lstStyle/>
        <a:p>
          <a:endParaRPr lang="en-US">
            <a:solidFill>
              <a:schemeClr val="bg1">
                <a:lumMod val="50000"/>
              </a:schemeClr>
            </a:solidFill>
          </a:endParaRPr>
        </a:p>
      </dgm:t>
    </dgm:pt>
    <dgm:pt modelId="{635F2513-55E8-E240-AF0B-FD8AD5559AB5}" type="sibTrans" cxnId="{3838FB3F-E2E8-CF4C-9BB0-B2432EC9BB9A}">
      <dgm:prSet/>
      <dgm:spPr/>
      <dgm:t>
        <a:bodyPr/>
        <a:lstStyle/>
        <a:p>
          <a:endParaRPr lang="en-US">
            <a:solidFill>
              <a:schemeClr val="bg1">
                <a:lumMod val="50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4"/>
      <dgm:spPr/>
    </dgm:pt>
    <dgm:pt modelId="{03CDFFDB-6D4D-4535-B3E5-A4BBF76009A8}" type="pres">
      <dgm:prSet presAssocID="{F769D468-20CD-4E83-9F39-F85EC053B156}" presName="txShp" presStyleLbl="node1" presStyleIdx="0" presStyleCnt="4">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19CA3463-2B02-E44F-93BA-AF7C8049A9CB}" type="presOf" srcId="{F769D468-20CD-4E83-9F39-F85EC053B156}" destId="{03CDFFDB-6D4D-4535-B3E5-A4BBF76009A8}" srcOrd="0" destOrd="0" presId="urn:microsoft.com/office/officeart/2005/8/layout/vList3"/>
    <dgm:cxn modelId="{9630D05E-04D1-4E3C-91A0-923842FD5B05}" srcId="{69D7C920-84A2-4007-B1B2-ECDAB0575FC2}" destId="{F769D468-20CD-4E83-9F39-F85EC053B156}" srcOrd="0" destOrd="0" parTransId="{4DBD3A90-A90B-4F8D-A4F4-9C8B923F6595}" sibTransId="{5FF6FCC1-1125-4AAB-9F30-4C7966F694B4}"/>
    <dgm:cxn modelId="{6F94F0DE-8ADA-F249-BBA4-C9CB848389D2}" type="presOf" srcId="{CFD2522A-C3AA-A644-B5E2-88AD801B05AF}" destId="{BB0130C4-DE36-ED43-AAF5-71B8128F112A}" srcOrd="0" destOrd="0" presId="urn:microsoft.com/office/officeart/2005/8/layout/vList3"/>
    <dgm:cxn modelId="{A1932E6D-4A2E-ED4D-A467-F3164F104463}" type="presOf" srcId="{69D7C920-84A2-4007-B1B2-ECDAB0575FC2}" destId="{2696C60F-9F61-474D-9B89-017D4FF8D6AE}" srcOrd="0" destOrd="0" presId="urn:microsoft.com/office/officeart/2005/8/layout/vList3"/>
    <dgm:cxn modelId="{C49471EB-0F05-D147-8AF5-E888F86984C3}" srcId="{69D7C920-84A2-4007-B1B2-ECDAB0575FC2}" destId="{D6023C53-2A12-4742-8CB8-BEB99BF26B19}" srcOrd="2" destOrd="0" parTransId="{303C6BC5-0400-2644-9972-1E9A93386ECC}" sibTransId="{821E3B38-36CE-3944-A8D9-682F07A7EDE1}"/>
    <dgm:cxn modelId="{40013624-C477-4741-99B2-0D9EFE594CB5}" type="presOf" srcId="{4BB0729C-F378-9B4B-A459-DC45649FFFFB}" destId="{A7C23A5C-EEC8-944A-A79E-2A29767C8E7B}"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E28FDD80-5A0E-A541-8F3B-0E95330172F2}" srcId="{69D7C920-84A2-4007-B1B2-ECDAB0575FC2}" destId="{CFD2522A-C3AA-A644-B5E2-88AD801B05AF}" srcOrd="1" destOrd="0" parTransId="{C0BF9928-7871-824A-9C6B-1B8A479B408D}" sibTransId="{EB93F19C-2CA7-544E-AC76-A5D7C414AA42}"/>
    <dgm:cxn modelId="{149066D9-F530-034A-B0FB-801C9D77CD5F}" type="presOf" srcId="{D6023C53-2A12-4742-8CB8-BEB99BF26B19}" destId="{728CE203-E3E0-9947-AEFD-7B9092562AFC}" srcOrd="0" destOrd="0" presId="urn:microsoft.com/office/officeart/2005/8/layout/vList3"/>
    <dgm:cxn modelId="{97C87259-C0F1-094B-B59F-5AE20124BE14}" type="presParOf" srcId="{2696C60F-9F61-474D-9B89-017D4FF8D6AE}" destId="{5A09DBB3-5EE5-4462-B6AC-1CA08F2F1C1C}" srcOrd="0" destOrd="0" presId="urn:microsoft.com/office/officeart/2005/8/layout/vList3"/>
    <dgm:cxn modelId="{7CB43C96-F07C-984D-8BFA-F429801EC7A1}" type="presParOf" srcId="{5A09DBB3-5EE5-4462-B6AC-1CA08F2F1C1C}" destId="{F57E52EB-2724-464D-A33B-60097FD57F66}" srcOrd="0" destOrd="0" presId="urn:microsoft.com/office/officeart/2005/8/layout/vList3"/>
    <dgm:cxn modelId="{491367AF-02BD-E146-9556-BDA7BE52BA5A}" type="presParOf" srcId="{5A09DBB3-5EE5-4462-B6AC-1CA08F2F1C1C}" destId="{03CDFFDB-6D4D-4535-B3E5-A4BBF76009A8}" srcOrd="1" destOrd="0" presId="urn:microsoft.com/office/officeart/2005/8/layout/vList3"/>
    <dgm:cxn modelId="{CC763D17-551C-B349-A251-5D046F2383CB}" type="presParOf" srcId="{2696C60F-9F61-474D-9B89-017D4FF8D6AE}" destId="{052E6022-DF96-4A8E-BE8B-9531F0A488CF}" srcOrd="1" destOrd="0" presId="urn:microsoft.com/office/officeart/2005/8/layout/vList3"/>
    <dgm:cxn modelId="{E2F44F78-6E04-F043-B2FE-F65AF37541E2}" type="presParOf" srcId="{2696C60F-9F61-474D-9B89-017D4FF8D6AE}" destId="{C245D5FA-609D-DD46-87B6-EBD60279A29A}" srcOrd="2" destOrd="0" presId="urn:microsoft.com/office/officeart/2005/8/layout/vList3"/>
    <dgm:cxn modelId="{FED7B4A2-EE64-344A-8015-456A8F9F7922}" type="presParOf" srcId="{C245D5FA-609D-DD46-87B6-EBD60279A29A}" destId="{87E5D0AD-D933-324D-B497-1116E596FFD3}" srcOrd="0" destOrd="0" presId="urn:microsoft.com/office/officeart/2005/8/layout/vList3"/>
    <dgm:cxn modelId="{9C570135-7012-6D47-9C87-E251E2E00ADA}" type="presParOf" srcId="{C245D5FA-609D-DD46-87B6-EBD60279A29A}" destId="{BB0130C4-DE36-ED43-AAF5-71B8128F112A}" srcOrd="1" destOrd="0" presId="urn:microsoft.com/office/officeart/2005/8/layout/vList3"/>
    <dgm:cxn modelId="{52B415D2-1320-7D4C-8A3E-18D14F1A5175}" type="presParOf" srcId="{2696C60F-9F61-474D-9B89-017D4FF8D6AE}" destId="{455B4F9A-A0E8-4D4A-B42C-5B7F3EB48F73}" srcOrd="3" destOrd="0" presId="urn:microsoft.com/office/officeart/2005/8/layout/vList3"/>
    <dgm:cxn modelId="{FEBD482C-FD08-B241-8F22-3B32A2A5E393}" type="presParOf" srcId="{2696C60F-9F61-474D-9B89-017D4FF8D6AE}" destId="{8F3AECD7-4F67-B74C-965B-E2E4852A9E32}" srcOrd="4" destOrd="0" presId="urn:microsoft.com/office/officeart/2005/8/layout/vList3"/>
    <dgm:cxn modelId="{BBC4EE5F-C510-834C-B088-46757094D68E}" type="presParOf" srcId="{8F3AECD7-4F67-B74C-965B-E2E4852A9E32}" destId="{D2BBFF6E-34A6-4645-8050-5DA2AD6F21D1}" srcOrd="0" destOrd="0" presId="urn:microsoft.com/office/officeart/2005/8/layout/vList3"/>
    <dgm:cxn modelId="{66A419D0-846B-964E-ABFD-9C14E19A39F9}" type="presParOf" srcId="{8F3AECD7-4F67-B74C-965B-E2E4852A9E32}" destId="{728CE203-E3E0-9947-AEFD-7B9092562AFC}" srcOrd="1" destOrd="0" presId="urn:microsoft.com/office/officeart/2005/8/layout/vList3"/>
    <dgm:cxn modelId="{48A5EE5C-9D0F-FE43-9120-FBD49F672B36}" type="presParOf" srcId="{2696C60F-9F61-474D-9B89-017D4FF8D6AE}" destId="{328D538D-0B43-EA4C-809D-16EB2B99A73F}" srcOrd="5" destOrd="0" presId="urn:microsoft.com/office/officeart/2005/8/layout/vList3"/>
    <dgm:cxn modelId="{D3071A5A-B164-9F4F-B7A8-8E6B11C04F07}" type="presParOf" srcId="{2696C60F-9F61-474D-9B89-017D4FF8D6AE}" destId="{6475EF73-0A1B-BE46-99E6-01340DF367FE}" srcOrd="6" destOrd="0" presId="urn:microsoft.com/office/officeart/2005/8/layout/vList3"/>
    <dgm:cxn modelId="{4746FE42-0E42-D742-8F49-73DF3A056D1C}" type="presParOf" srcId="{6475EF73-0A1B-BE46-99E6-01340DF367FE}" destId="{0C5F8A23-B560-9E40-8E76-004760FDB9E3}" srcOrd="0" destOrd="0" presId="urn:microsoft.com/office/officeart/2005/8/layout/vList3"/>
    <dgm:cxn modelId="{62F2B567-8098-0842-8AE8-AA82D1338789}"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pPr algn="l"/>
          <a:r>
            <a:rPr lang="zh-CN" altLang="en-US" dirty="0">
              <a:solidFill>
                <a:schemeClr val="bg1">
                  <a:lumMod val="50000"/>
                </a:schemeClr>
              </a:solidFill>
            </a:rPr>
            <a:t>固定分区存储管理</a:t>
          </a:r>
          <a:endParaRPr lang="zh-CN" altLang="en-US" dirty="0">
            <a:solidFill>
              <a:schemeClr val="bg1"/>
            </a:solidFill>
          </a:endParaRPr>
        </a:p>
      </dgm:t>
    </dgm:pt>
    <dgm:pt modelId="{4DBD3A90-A90B-4F8D-A4F4-9C8B923F6595}" type="parTrans" cxnId="{9630D05E-04D1-4E3C-91A0-923842FD5B05}">
      <dgm:prSet/>
      <dgm:spPr/>
      <dgm:t>
        <a:bodyPr/>
        <a:lstStyle/>
        <a:p>
          <a:endParaRPr lang="zh-CN" altLang="en-US">
            <a:solidFill>
              <a:schemeClr val="bg1">
                <a:lumMod val="50000"/>
              </a:schemeClr>
            </a:solidFill>
          </a:endParaRPr>
        </a:p>
      </dgm:t>
    </dgm:pt>
    <dgm:pt modelId="{5FF6FCC1-1125-4AAB-9F30-4C7966F694B4}" type="sibTrans" cxnId="{9630D05E-04D1-4E3C-91A0-923842FD5B05}">
      <dgm:prSet/>
      <dgm:spPr/>
      <dgm:t>
        <a:bodyPr/>
        <a:lstStyle/>
        <a:p>
          <a:endParaRPr lang="zh-CN" altLang="en-US">
            <a:solidFill>
              <a:schemeClr val="bg1">
                <a:lumMod val="50000"/>
              </a:schemeClr>
            </a:solidFill>
          </a:endParaRPr>
        </a:p>
      </dgm:t>
    </dgm:pt>
    <dgm:pt modelId="{CFD2522A-C3AA-A644-B5E2-88AD801B05AF}">
      <dgm:prSet phldrT="[文本]"/>
      <dgm:spPr/>
      <dgm:t>
        <a:bodyPr/>
        <a:lstStyle/>
        <a:p>
          <a:pPr algn="l"/>
          <a:r>
            <a:rPr lang="zh-CN" altLang="en-US" dirty="0">
              <a:solidFill>
                <a:schemeClr val="bg1">
                  <a:lumMod val="50000"/>
                </a:schemeClr>
              </a:solidFill>
            </a:rPr>
            <a:t>可变分区存储管理</a:t>
          </a:r>
        </a:p>
      </dgm:t>
    </dgm:pt>
    <dgm:pt modelId="{C0BF9928-7871-824A-9C6B-1B8A479B408D}" type="parTrans" cxnId="{E28FDD80-5A0E-A541-8F3B-0E95330172F2}">
      <dgm:prSet/>
      <dgm:spPr/>
      <dgm:t>
        <a:bodyPr/>
        <a:lstStyle/>
        <a:p>
          <a:endParaRPr lang="en-US">
            <a:solidFill>
              <a:schemeClr val="bg1">
                <a:lumMod val="50000"/>
              </a:schemeClr>
            </a:solidFill>
          </a:endParaRPr>
        </a:p>
      </dgm:t>
    </dgm:pt>
    <dgm:pt modelId="{EB93F19C-2CA7-544E-AC76-A5D7C414AA42}" type="sibTrans" cxnId="{E28FDD80-5A0E-A541-8F3B-0E95330172F2}">
      <dgm:prSet/>
      <dgm:spPr/>
      <dgm:t>
        <a:bodyPr/>
        <a:lstStyle/>
        <a:p>
          <a:endParaRPr lang="en-US">
            <a:solidFill>
              <a:schemeClr val="bg1">
                <a:lumMod val="50000"/>
              </a:schemeClr>
            </a:solidFill>
          </a:endParaRPr>
        </a:p>
      </dgm:t>
    </dgm:pt>
    <dgm:pt modelId="{D6023C53-2A12-4742-8CB8-BEB99BF26B19}">
      <dgm:prSet phldrT="[文本]"/>
      <dgm:spPr/>
      <dgm:t>
        <a:bodyPr/>
        <a:lstStyle/>
        <a:p>
          <a:pPr algn="l"/>
          <a:r>
            <a:rPr lang="zh-CN" altLang="en-US" dirty="0">
              <a:solidFill>
                <a:schemeClr val="bg1">
                  <a:lumMod val="50000"/>
                </a:schemeClr>
              </a:solidFill>
            </a:rPr>
            <a:t>伙伴系统</a:t>
          </a:r>
        </a:p>
      </dgm:t>
    </dgm:pt>
    <dgm:pt modelId="{303C6BC5-0400-2644-9972-1E9A93386ECC}" type="parTrans" cxnId="{C49471EB-0F05-D147-8AF5-E888F86984C3}">
      <dgm:prSet/>
      <dgm:spPr/>
      <dgm:t>
        <a:bodyPr/>
        <a:lstStyle/>
        <a:p>
          <a:endParaRPr lang="en-US">
            <a:solidFill>
              <a:schemeClr val="bg1">
                <a:lumMod val="50000"/>
              </a:schemeClr>
            </a:solidFill>
          </a:endParaRPr>
        </a:p>
      </dgm:t>
    </dgm:pt>
    <dgm:pt modelId="{821E3B38-36CE-3944-A8D9-682F07A7EDE1}" type="sibTrans" cxnId="{C49471EB-0F05-D147-8AF5-E888F86984C3}">
      <dgm:prSet/>
      <dgm:spPr/>
      <dgm:t>
        <a:bodyPr/>
        <a:lstStyle/>
        <a:p>
          <a:endParaRPr lang="en-US">
            <a:solidFill>
              <a:schemeClr val="bg1">
                <a:lumMod val="50000"/>
              </a:schemeClr>
            </a:solidFill>
          </a:endParaRPr>
        </a:p>
      </dgm:t>
    </dgm:pt>
    <dgm:pt modelId="{4BB0729C-F378-9B4B-A459-DC45649FFFFB}">
      <dgm:prSet phldrT="[文本]"/>
      <dgm:spPr/>
      <dgm:t>
        <a:bodyPr/>
        <a:lstStyle/>
        <a:p>
          <a:pPr algn="l"/>
          <a:r>
            <a:rPr lang="zh-CN" altLang="en-US" dirty="0">
              <a:solidFill>
                <a:schemeClr val="bg1"/>
              </a:solidFill>
            </a:rPr>
            <a:t>主存不足的存储管理技术</a:t>
          </a:r>
        </a:p>
      </dgm:t>
    </dgm:pt>
    <dgm:pt modelId="{58906C42-BB83-994D-825C-E99EB8BB3930}" type="parTrans" cxnId="{3838FB3F-E2E8-CF4C-9BB0-B2432EC9BB9A}">
      <dgm:prSet/>
      <dgm:spPr/>
      <dgm:t>
        <a:bodyPr/>
        <a:lstStyle/>
        <a:p>
          <a:endParaRPr lang="en-US">
            <a:solidFill>
              <a:schemeClr val="bg1">
                <a:lumMod val="50000"/>
              </a:schemeClr>
            </a:solidFill>
          </a:endParaRPr>
        </a:p>
      </dgm:t>
    </dgm:pt>
    <dgm:pt modelId="{635F2513-55E8-E240-AF0B-FD8AD5559AB5}" type="sibTrans" cxnId="{3838FB3F-E2E8-CF4C-9BB0-B2432EC9BB9A}">
      <dgm:prSet/>
      <dgm:spPr/>
      <dgm:t>
        <a:bodyPr/>
        <a:lstStyle/>
        <a:p>
          <a:endParaRPr lang="en-US">
            <a:solidFill>
              <a:schemeClr val="bg1">
                <a:lumMod val="50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4"/>
      <dgm:spPr/>
    </dgm:pt>
    <dgm:pt modelId="{03CDFFDB-6D4D-4535-B3E5-A4BBF76009A8}" type="pres">
      <dgm:prSet presAssocID="{F769D468-20CD-4E83-9F39-F85EC053B156}" presName="txShp" presStyleLbl="node1" presStyleIdx="0" presStyleCnt="4">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19CA3463-2B02-E44F-93BA-AF7C8049A9CB}" type="presOf" srcId="{F769D468-20CD-4E83-9F39-F85EC053B156}" destId="{03CDFFDB-6D4D-4535-B3E5-A4BBF76009A8}" srcOrd="0" destOrd="0" presId="urn:microsoft.com/office/officeart/2005/8/layout/vList3"/>
    <dgm:cxn modelId="{9630D05E-04D1-4E3C-91A0-923842FD5B05}" srcId="{69D7C920-84A2-4007-B1B2-ECDAB0575FC2}" destId="{F769D468-20CD-4E83-9F39-F85EC053B156}" srcOrd="0" destOrd="0" parTransId="{4DBD3A90-A90B-4F8D-A4F4-9C8B923F6595}" sibTransId="{5FF6FCC1-1125-4AAB-9F30-4C7966F694B4}"/>
    <dgm:cxn modelId="{6F94F0DE-8ADA-F249-BBA4-C9CB848389D2}" type="presOf" srcId="{CFD2522A-C3AA-A644-B5E2-88AD801B05AF}" destId="{BB0130C4-DE36-ED43-AAF5-71B8128F112A}" srcOrd="0" destOrd="0" presId="urn:microsoft.com/office/officeart/2005/8/layout/vList3"/>
    <dgm:cxn modelId="{A1932E6D-4A2E-ED4D-A467-F3164F104463}" type="presOf" srcId="{69D7C920-84A2-4007-B1B2-ECDAB0575FC2}" destId="{2696C60F-9F61-474D-9B89-017D4FF8D6AE}" srcOrd="0" destOrd="0" presId="urn:microsoft.com/office/officeart/2005/8/layout/vList3"/>
    <dgm:cxn modelId="{C49471EB-0F05-D147-8AF5-E888F86984C3}" srcId="{69D7C920-84A2-4007-B1B2-ECDAB0575FC2}" destId="{D6023C53-2A12-4742-8CB8-BEB99BF26B19}" srcOrd="2" destOrd="0" parTransId="{303C6BC5-0400-2644-9972-1E9A93386ECC}" sibTransId="{821E3B38-36CE-3944-A8D9-682F07A7EDE1}"/>
    <dgm:cxn modelId="{40013624-C477-4741-99B2-0D9EFE594CB5}" type="presOf" srcId="{4BB0729C-F378-9B4B-A459-DC45649FFFFB}" destId="{A7C23A5C-EEC8-944A-A79E-2A29767C8E7B}"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E28FDD80-5A0E-A541-8F3B-0E95330172F2}" srcId="{69D7C920-84A2-4007-B1B2-ECDAB0575FC2}" destId="{CFD2522A-C3AA-A644-B5E2-88AD801B05AF}" srcOrd="1" destOrd="0" parTransId="{C0BF9928-7871-824A-9C6B-1B8A479B408D}" sibTransId="{EB93F19C-2CA7-544E-AC76-A5D7C414AA42}"/>
    <dgm:cxn modelId="{149066D9-F530-034A-B0FB-801C9D77CD5F}" type="presOf" srcId="{D6023C53-2A12-4742-8CB8-BEB99BF26B19}" destId="{728CE203-E3E0-9947-AEFD-7B9092562AFC}" srcOrd="0" destOrd="0" presId="urn:microsoft.com/office/officeart/2005/8/layout/vList3"/>
    <dgm:cxn modelId="{97C87259-C0F1-094B-B59F-5AE20124BE14}" type="presParOf" srcId="{2696C60F-9F61-474D-9B89-017D4FF8D6AE}" destId="{5A09DBB3-5EE5-4462-B6AC-1CA08F2F1C1C}" srcOrd="0" destOrd="0" presId="urn:microsoft.com/office/officeart/2005/8/layout/vList3"/>
    <dgm:cxn modelId="{7CB43C96-F07C-984D-8BFA-F429801EC7A1}" type="presParOf" srcId="{5A09DBB3-5EE5-4462-B6AC-1CA08F2F1C1C}" destId="{F57E52EB-2724-464D-A33B-60097FD57F66}" srcOrd="0" destOrd="0" presId="urn:microsoft.com/office/officeart/2005/8/layout/vList3"/>
    <dgm:cxn modelId="{491367AF-02BD-E146-9556-BDA7BE52BA5A}" type="presParOf" srcId="{5A09DBB3-5EE5-4462-B6AC-1CA08F2F1C1C}" destId="{03CDFFDB-6D4D-4535-B3E5-A4BBF76009A8}" srcOrd="1" destOrd="0" presId="urn:microsoft.com/office/officeart/2005/8/layout/vList3"/>
    <dgm:cxn modelId="{CC763D17-551C-B349-A251-5D046F2383CB}" type="presParOf" srcId="{2696C60F-9F61-474D-9B89-017D4FF8D6AE}" destId="{052E6022-DF96-4A8E-BE8B-9531F0A488CF}" srcOrd="1" destOrd="0" presId="urn:microsoft.com/office/officeart/2005/8/layout/vList3"/>
    <dgm:cxn modelId="{E2F44F78-6E04-F043-B2FE-F65AF37541E2}" type="presParOf" srcId="{2696C60F-9F61-474D-9B89-017D4FF8D6AE}" destId="{C245D5FA-609D-DD46-87B6-EBD60279A29A}" srcOrd="2" destOrd="0" presId="urn:microsoft.com/office/officeart/2005/8/layout/vList3"/>
    <dgm:cxn modelId="{FED7B4A2-EE64-344A-8015-456A8F9F7922}" type="presParOf" srcId="{C245D5FA-609D-DD46-87B6-EBD60279A29A}" destId="{87E5D0AD-D933-324D-B497-1116E596FFD3}" srcOrd="0" destOrd="0" presId="urn:microsoft.com/office/officeart/2005/8/layout/vList3"/>
    <dgm:cxn modelId="{9C570135-7012-6D47-9C87-E251E2E00ADA}" type="presParOf" srcId="{C245D5FA-609D-DD46-87B6-EBD60279A29A}" destId="{BB0130C4-DE36-ED43-AAF5-71B8128F112A}" srcOrd="1" destOrd="0" presId="urn:microsoft.com/office/officeart/2005/8/layout/vList3"/>
    <dgm:cxn modelId="{52B415D2-1320-7D4C-8A3E-18D14F1A5175}" type="presParOf" srcId="{2696C60F-9F61-474D-9B89-017D4FF8D6AE}" destId="{455B4F9A-A0E8-4D4A-B42C-5B7F3EB48F73}" srcOrd="3" destOrd="0" presId="urn:microsoft.com/office/officeart/2005/8/layout/vList3"/>
    <dgm:cxn modelId="{FEBD482C-FD08-B241-8F22-3B32A2A5E393}" type="presParOf" srcId="{2696C60F-9F61-474D-9B89-017D4FF8D6AE}" destId="{8F3AECD7-4F67-B74C-965B-E2E4852A9E32}" srcOrd="4" destOrd="0" presId="urn:microsoft.com/office/officeart/2005/8/layout/vList3"/>
    <dgm:cxn modelId="{BBC4EE5F-C510-834C-B088-46757094D68E}" type="presParOf" srcId="{8F3AECD7-4F67-B74C-965B-E2E4852A9E32}" destId="{D2BBFF6E-34A6-4645-8050-5DA2AD6F21D1}" srcOrd="0" destOrd="0" presId="urn:microsoft.com/office/officeart/2005/8/layout/vList3"/>
    <dgm:cxn modelId="{66A419D0-846B-964E-ABFD-9C14E19A39F9}" type="presParOf" srcId="{8F3AECD7-4F67-B74C-965B-E2E4852A9E32}" destId="{728CE203-E3E0-9947-AEFD-7B9092562AFC}" srcOrd="1" destOrd="0" presId="urn:microsoft.com/office/officeart/2005/8/layout/vList3"/>
    <dgm:cxn modelId="{48A5EE5C-9D0F-FE43-9120-FBD49F672B36}" type="presParOf" srcId="{2696C60F-9F61-474D-9B89-017D4FF8D6AE}" destId="{328D538D-0B43-EA4C-809D-16EB2B99A73F}" srcOrd="5" destOrd="0" presId="urn:microsoft.com/office/officeart/2005/8/layout/vList3"/>
    <dgm:cxn modelId="{D3071A5A-B164-9F4F-B7A8-8E6B11C04F07}" type="presParOf" srcId="{2696C60F-9F61-474D-9B89-017D4FF8D6AE}" destId="{6475EF73-0A1B-BE46-99E6-01340DF367FE}" srcOrd="6" destOrd="0" presId="urn:microsoft.com/office/officeart/2005/8/layout/vList3"/>
    <dgm:cxn modelId="{4746FE42-0E42-D742-8F49-73DF3A056D1C}" type="presParOf" srcId="{6475EF73-0A1B-BE46-99E6-01340DF367FE}" destId="{0C5F8A23-B560-9E40-8E76-004760FDB9E3}" srcOrd="0" destOrd="0" presId="urn:microsoft.com/office/officeart/2005/8/layout/vList3"/>
    <dgm:cxn modelId="{62F2B567-8098-0842-8AE8-AA82D1338789}"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r>
            <a:rPr lang="zh-CN" altLang="en-US" dirty="0"/>
            <a:t>存储器的层次</a:t>
          </a:r>
        </a:p>
      </dgm:t>
    </dgm:pt>
    <dgm:pt modelId="{4DBD3A90-A90B-4F8D-A4F4-9C8B923F6595}" type="parTrans" cxnId="{9630D05E-04D1-4E3C-91A0-923842FD5B05}">
      <dgm:prSet/>
      <dgm:spPr/>
      <dgm:t>
        <a:bodyPr/>
        <a:lstStyle/>
        <a:p>
          <a:endParaRPr lang="zh-CN" altLang="en-US"/>
        </a:p>
      </dgm:t>
    </dgm:pt>
    <dgm:pt modelId="{5FF6FCC1-1125-4AAB-9F30-4C7966F694B4}" type="sibTrans" cxnId="{9630D05E-04D1-4E3C-91A0-923842FD5B05}">
      <dgm:prSet/>
      <dgm:spPr/>
      <dgm:t>
        <a:bodyPr/>
        <a:lstStyle/>
        <a:p>
          <a:endParaRPr lang="zh-CN" altLang="en-US"/>
        </a:p>
      </dgm:t>
    </dgm:pt>
    <dgm:pt modelId="{30BF6925-D99B-4D32-9194-D438A633439C}">
      <dgm:prSet phldrT="[文本]"/>
      <dgm:spPr/>
      <dgm:t>
        <a:bodyPr/>
        <a:lstStyle/>
        <a:p>
          <a:r>
            <a:rPr lang="zh-CN" altLang="en-US" dirty="0"/>
            <a:t>地址转换与存储保护</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2"/>
      <dgm:spPr/>
    </dgm:pt>
    <dgm:pt modelId="{03CDFFDB-6D4D-4535-B3E5-A4BBF76009A8}" type="pres">
      <dgm:prSet presAssocID="{F769D468-20CD-4E83-9F39-F85EC053B156}" presName="txShp" presStyleLbl="node1" presStyleIdx="0" presStyleCnt="2">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1" presStyleCnt="2"/>
      <dgm:spPr/>
    </dgm:pt>
    <dgm:pt modelId="{3DA64E20-0AAD-4A57-B5DD-CECDF9552466}" type="pres">
      <dgm:prSet presAssocID="{30BF6925-D99B-4D32-9194-D438A633439C}" presName="txShp" presStyleLbl="node1" presStyleIdx="1" presStyleCnt="2">
        <dgm:presLayoutVars>
          <dgm:bulletEnabled val="1"/>
        </dgm:presLayoutVars>
      </dgm:prSet>
      <dgm:spPr/>
      <dgm:t>
        <a:bodyPr/>
        <a:lstStyle/>
        <a:p>
          <a:endParaRPr lang="zh-CN" altLang="en-US"/>
        </a:p>
      </dgm:t>
    </dgm:pt>
  </dgm:ptLst>
  <dgm:cxnLst>
    <dgm:cxn modelId="{775D5E01-E556-465F-9428-ACFCD7856F7E}" type="presOf" srcId="{69D7C920-84A2-4007-B1B2-ECDAB0575FC2}" destId="{2696C60F-9F61-474D-9B89-017D4FF8D6AE}" srcOrd="0" destOrd="0" presId="urn:microsoft.com/office/officeart/2005/8/layout/vList3"/>
    <dgm:cxn modelId="{FADA9F5C-F4A1-4513-8A5D-D07578E926A4}" srcId="{69D7C920-84A2-4007-B1B2-ECDAB0575FC2}" destId="{30BF6925-D99B-4D32-9194-D438A633439C}" srcOrd="1" destOrd="0" parTransId="{CB962869-80FD-4A2F-89D2-B75EA3DEA689}" sibTransId="{33B27A47-01A7-4E11-87EB-4C3E3F057E1E}"/>
    <dgm:cxn modelId="{9630D05E-04D1-4E3C-91A0-923842FD5B05}" srcId="{69D7C920-84A2-4007-B1B2-ECDAB0575FC2}" destId="{F769D468-20CD-4E83-9F39-F85EC053B156}" srcOrd="0" destOrd="0" parTransId="{4DBD3A90-A90B-4F8D-A4F4-9C8B923F6595}" sibTransId="{5FF6FCC1-1125-4AAB-9F30-4C7966F694B4}"/>
    <dgm:cxn modelId="{9C1ED51B-35B9-4D79-A79F-6B11DA3374B6}" type="presOf" srcId="{30BF6925-D99B-4D32-9194-D438A633439C}" destId="{3DA64E20-0AAD-4A57-B5DD-CECDF9552466}" srcOrd="0" destOrd="0" presId="urn:microsoft.com/office/officeart/2005/8/layout/vList3"/>
    <dgm:cxn modelId="{2FB84B13-AFC6-44E2-93C6-D7EF7FE98139}" type="presOf" srcId="{F769D468-20CD-4E83-9F39-F85EC053B156}" destId="{03CDFFDB-6D4D-4535-B3E5-A4BBF76009A8}" srcOrd="0" destOrd="0" presId="urn:microsoft.com/office/officeart/2005/8/layout/vList3"/>
    <dgm:cxn modelId="{9A1CA9D3-43D5-4F2C-9F11-8FDC3FA2CD5D}" type="presParOf" srcId="{2696C60F-9F61-474D-9B89-017D4FF8D6AE}" destId="{5A09DBB3-5EE5-4462-B6AC-1CA08F2F1C1C}" srcOrd="0" destOrd="0" presId="urn:microsoft.com/office/officeart/2005/8/layout/vList3"/>
    <dgm:cxn modelId="{921614AE-2428-452E-8A1E-EA4C4F339876}" type="presParOf" srcId="{5A09DBB3-5EE5-4462-B6AC-1CA08F2F1C1C}" destId="{F57E52EB-2724-464D-A33B-60097FD57F66}" srcOrd="0" destOrd="0" presId="urn:microsoft.com/office/officeart/2005/8/layout/vList3"/>
    <dgm:cxn modelId="{F0808C4D-A55E-45C4-BEDA-AAA4D479DB9B}" type="presParOf" srcId="{5A09DBB3-5EE5-4462-B6AC-1CA08F2F1C1C}" destId="{03CDFFDB-6D4D-4535-B3E5-A4BBF76009A8}" srcOrd="1" destOrd="0" presId="urn:microsoft.com/office/officeart/2005/8/layout/vList3"/>
    <dgm:cxn modelId="{39157F87-C60C-44B9-8DD9-2EFA5202C272}" type="presParOf" srcId="{2696C60F-9F61-474D-9B89-017D4FF8D6AE}" destId="{052E6022-DF96-4A8E-BE8B-9531F0A488CF}" srcOrd="1" destOrd="0" presId="urn:microsoft.com/office/officeart/2005/8/layout/vList3"/>
    <dgm:cxn modelId="{F82BC63E-99DC-4DD6-AB99-CFD584B20E08}" type="presParOf" srcId="{2696C60F-9F61-474D-9B89-017D4FF8D6AE}" destId="{8D031123-8EC3-4D53-8C49-A55ACC1E100D}" srcOrd="2" destOrd="0" presId="urn:microsoft.com/office/officeart/2005/8/layout/vList3"/>
    <dgm:cxn modelId="{1701CDC4-6081-4A90-B64B-ED8864D6074E}" type="presParOf" srcId="{8D031123-8EC3-4D53-8C49-A55ACC1E100D}" destId="{E2307B95-B4F1-401D-8E71-1203B4CA7667}" srcOrd="0" destOrd="0" presId="urn:microsoft.com/office/officeart/2005/8/layout/vList3"/>
    <dgm:cxn modelId="{8E0EDCEA-4BDD-4BC8-9B3A-F4BD923B5B80}" type="presParOf" srcId="{8D031123-8EC3-4D53-8C49-A55ACC1E100D}" destId="{3DA64E20-0AAD-4A57-B5DD-CECDF955246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3EB485-B2F3-4705-842B-3C13A8168AE1}" type="doc">
      <dgm:prSet loTypeId="urn:microsoft.com/office/officeart/2005/8/layout/pyramid1" loCatId="pyramid" qsTypeId="urn:microsoft.com/office/officeart/2005/8/quickstyle/simple1" qsCatId="simple" csTypeId="urn:microsoft.com/office/officeart/2005/8/colors/accent1_2" csCatId="accent1" phldr="1"/>
      <dgm:spPr/>
    </dgm:pt>
    <dgm:pt modelId="{9E43D7D0-1B4A-4AF3-AA19-0994F681BEB6}">
      <dgm:prSet phldrT="[文本]" custT="1"/>
      <dgm:spPr/>
      <dgm:t>
        <a:bodyPr/>
        <a:lstStyle/>
        <a:p>
          <a:r>
            <a:rPr lang="zh-CN" altLang="en-US" sz="2000" b="1" dirty="0">
              <a:solidFill>
                <a:schemeClr val="bg1">
                  <a:lumMod val="95000"/>
                </a:schemeClr>
              </a:solidFill>
            </a:rPr>
            <a:t>高速缓存</a:t>
          </a:r>
        </a:p>
      </dgm:t>
    </dgm:pt>
    <dgm:pt modelId="{FEC32F47-817F-403B-928F-24CFC3D8BDB9}" type="parTrans" cxnId="{71DB31F9-2042-43D0-8B66-E3EAF0FCDAF3}">
      <dgm:prSet/>
      <dgm:spPr/>
      <dgm:t>
        <a:bodyPr/>
        <a:lstStyle/>
        <a:p>
          <a:endParaRPr lang="zh-CN" altLang="en-US" sz="1200" b="1">
            <a:solidFill>
              <a:schemeClr val="bg1">
                <a:lumMod val="95000"/>
              </a:schemeClr>
            </a:solidFill>
          </a:endParaRPr>
        </a:p>
      </dgm:t>
    </dgm:pt>
    <dgm:pt modelId="{5A752347-9548-4D9C-85E4-C5816BF0BA25}" type="sibTrans" cxnId="{71DB31F9-2042-43D0-8B66-E3EAF0FCDAF3}">
      <dgm:prSet/>
      <dgm:spPr/>
      <dgm:t>
        <a:bodyPr/>
        <a:lstStyle/>
        <a:p>
          <a:endParaRPr lang="zh-CN" altLang="en-US" sz="1200" b="1">
            <a:solidFill>
              <a:schemeClr val="bg1">
                <a:lumMod val="95000"/>
              </a:schemeClr>
            </a:solidFill>
          </a:endParaRPr>
        </a:p>
      </dgm:t>
    </dgm:pt>
    <dgm:pt modelId="{52E85FC5-CC84-4847-87A0-F0166ACD0591}">
      <dgm:prSet phldrT="[文本]" custT="1"/>
      <dgm:spPr/>
      <dgm:t>
        <a:bodyPr/>
        <a:lstStyle/>
        <a:p>
          <a:r>
            <a:rPr lang="zh-CN" altLang="en-US" sz="2000" b="1" dirty="0">
              <a:solidFill>
                <a:schemeClr val="bg1">
                  <a:lumMod val="95000"/>
                </a:schemeClr>
              </a:solidFill>
            </a:rPr>
            <a:t>主存储器</a:t>
          </a:r>
        </a:p>
      </dgm:t>
    </dgm:pt>
    <dgm:pt modelId="{8DCDC1BE-8EE6-4EEE-9E62-3B7026D1D18C}" type="parTrans" cxnId="{3EFB0FA4-5AB3-416E-A243-42F48C557AE5}">
      <dgm:prSet/>
      <dgm:spPr/>
      <dgm:t>
        <a:bodyPr/>
        <a:lstStyle/>
        <a:p>
          <a:endParaRPr lang="zh-CN" altLang="en-US" sz="1200" b="1">
            <a:solidFill>
              <a:schemeClr val="bg1">
                <a:lumMod val="95000"/>
              </a:schemeClr>
            </a:solidFill>
          </a:endParaRPr>
        </a:p>
      </dgm:t>
    </dgm:pt>
    <dgm:pt modelId="{07FAC517-826B-4F4A-A5A2-9F5427ABC05C}" type="sibTrans" cxnId="{3EFB0FA4-5AB3-416E-A243-42F48C557AE5}">
      <dgm:prSet/>
      <dgm:spPr/>
      <dgm:t>
        <a:bodyPr/>
        <a:lstStyle/>
        <a:p>
          <a:endParaRPr lang="zh-CN" altLang="en-US" sz="1200" b="1">
            <a:solidFill>
              <a:schemeClr val="bg1">
                <a:lumMod val="95000"/>
              </a:schemeClr>
            </a:solidFill>
          </a:endParaRPr>
        </a:p>
      </dgm:t>
    </dgm:pt>
    <dgm:pt modelId="{0DCA8907-4009-4431-A813-F40B08A8D703}">
      <dgm:prSet phldrT="[文本]" custT="1"/>
      <dgm:spPr/>
      <dgm:t>
        <a:bodyPr/>
        <a:lstStyle/>
        <a:p>
          <a:r>
            <a:rPr lang="zh-CN" altLang="en-US" sz="2000" b="1" dirty="0">
              <a:solidFill>
                <a:schemeClr val="bg1">
                  <a:lumMod val="95000"/>
                </a:schemeClr>
              </a:solidFill>
            </a:rPr>
            <a:t>磁盘缓存</a:t>
          </a:r>
        </a:p>
      </dgm:t>
    </dgm:pt>
    <dgm:pt modelId="{491C9189-98D1-48A8-A08F-9BECE034E591}" type="parTrans" cxnId="{5A32B541-3F66-42C5-9AC5-BFC7EF642258}">
      <dgm:prSet/>
      <dgm:spPr/>
      <dgm:t>
        <a:bodyPr/>
        <a:lstStyle/>
        <a:p>
          <a:endParaRPr lang="zh-CN" altLang="en-US" sz="1200" b="1">
            <a:solidFill>
              <a:schemeClr val="bg1">
                <a:lumMod val="95000"/>
              </a:schemeClr>
            </a:solidFill>
          </a:endParaRPr>
        </a:p>
      </dgm:t>
    </dgm:pt>
    <dgm:pt modelId="{660C3DE9-897A-4D34-8D00-F207D96E4F6A}" type="sibTrans" cxnId="{5A32B541-3F66-42C5-9AC5-BFC7EF642258}">
      <dgm:prSet/>
      <dgm:spPr/>
      <dgm:t>
        <a:bodyPr/>
        <a:lstStyle/>
        <a:p>
          <a:endParaRPr lang="zh-CN" altLang="en-US" sz="1200" b="1">
            <a:solidFill>
              <a:schemeClr val="bg1">
                <a:lumMod val="95000"/>
              </a:schemeClr>
            </a:solidFill>
          </a:endParaRPr>
        </a:p>
      </dgm:t>
    </dgm:pt>
    <dgm:pt modelId="{688CE0E0-AE35-4C02-8613-30301A8D83C2}">
      <dgm:prSet phldrT="[文本]" custT="1"/>
      <dgm:spPr>
        <a:ln w="38100">
          <a:solidFill>
            <a:srgbClr val="FF0000"/>
          </a:solidFill>
        </a:ln>
      </dgm:spPr>
      <dgm:t>
        <a:bodyPr/>
        <a:lstStyle/>
        <a:p>
          <a:r>
            <a:rPr lang="zh-CN" altLang="en-US" sz="2000" b="1" dirty="0">
              <a:solidFill>
                <a:schemeClr val="bg1">
                  <a:lumMod val="95000"/>
                </a:schemeClr>
              </a:solidFill>
            </a:rPr>
            <a:t>寄存器</a:t>
          </a:r>
        </a:p>
      </dgm:t>
    </dgm:pt>
    <dgm:pt modelId="{FD7375D9-0B24-44C2-9DCF-A07C347D8F7F}" type="sibTrans" cxnId="{31DC5493-88BE-4794-A2CE-859D5F2620FA}">
      <dgm:prSet/>
      <dgm:spPr/>
      <dgm:t>
        <a:bodyPr/>
        <a:lstStyle/>
        <a:p>
          <a:endParaRPr lang="zh-CN" altLang="en-US" sz="1200" b="1">
            <a:solidFill>
              <a:schemeClr val="bg1">
                <a:lumMod val="95000"/>
              </a:schemeClr>
            </a:solidFill>
          </a:endParaRPr>
        </a:p>
      </dgm:t>
    </dgm:pt>
    <dgm:pt modelId="{9D0996E7-7B61-4C24-9D77-C0A1BBCEA2CB}" type="parTrans" cxnId="{31DC5493-88BE-4794-A2CE-859D5F2620FA}">
      <dgm:prSet/>
      <dgm:spPr/>
      <dgm:t>
        <a:bodyPr/>
        <a:lstStyle/>
        <a:p>
          <a:endParaRPr lang="zh-CN" altLang="en-US" sz="1200" b="1">
            <a:solidFill>
              <a:schemeClr val="bg1">
                <a:lumMod val="95000"/>
              </a:schemeClr>
            </a:solidFill>
          </a:endParaRPr>
        </a:p>
      </dgm:t>
    </dgm:pt>
    <dgm:pt modelId="{E001958F-6EC9-ED4D-82C3-E9D458D54633}">
      <dgm:prSet phldrT="[文本]" custT="1"/>
      <dgm:spPr>
        <a:solidFill>
          <a:srgbClr val="0070C0"/>
        </a:solidFill>
      </dgm:spPr>
      <dgm:t>
        <a:bodyPr/>
        <a:lstStyle/>
        <a:p>
          <a:r>
            <a:rPr lang="zh-CN" altLang="en-US" sz="2000" b="1" dirty="0">
              <a:solidFill>
                <a:schemeClr val="bg1">
                  <a:lumMod val="95000"/>
                </a:schemeClr>
              </a:solidFill>
            </a:rPr>
            <a:t>固定磁盘</a:t>
          </a:r>
        </a:p>
      </dgm:t>
    </dgm:pt>
    <dgm:pt modelId="{2B520D4B-8DAE-B245-A41D-21696C050C92}" type="parTrans" cxnId="{F0FDA254-28B1-E440-B7B6-224928F390A2}">
      <dgm:prSet/>
      <dgm:spPr/>
      <dgm:t>
        <a:bodyPr/>
        <a:lstStyle/>
        <a:p>
          <a:endParaRPr lang="en-US"/>
        </a:p>
      </dgm:t>
    </dgm:pt>
    <dgm:pt modelId="{E438B481-D2B8-2B42-BBAE-091632B8C39D}" type="sibTrans" cxnId="{F0FDA254-28B1-E440-B7B6-224928F390A2}">
      <dgm:prSet/>
      <dgm:spPr/>
      <dgm:t>
        <a:bodyPr/>
        <a:lstStyle/>
        <a:p>
          <a:endParaRPr lang="en-US"/>
        </a:p>
      </dgm:t>
    </dgm:pt>
    <dgm:pt modelId="{CDB3A150-6CED-FB4E-883A-2F7F07613121}">
      <dgm:prSet phldrT="[文本]" custT="1"/>
      <dgm:spPr>
        <a:solidFill>
          <a:srgbClr val="0070C0"/>
        </a:solidFill>
      </dgm:spPr>
      <dgm:t>
        <a:bodyPr/>
        <a:lstStyle/>
        <a:p>
          <a:r>
            <a:rPr lang="zh-CN" altLang="en-US" sz="2000" b="1" dirty="0">
              <a:solidFill>
                <a:schemeClr val="bg1">
                  <a:lumMod val="95000"/>
                </a:schemeClr>
              </a:solidFill>
            </a:rPr>
            <a:t>可移动存储介质</a:t>
          </a:r>
        </a:p>
      </dgm:t>
    </dgm:pt>
    <dgm:pt modelId="{0AFB7C37-E4E8-A04D-9564-92655A8CB006}" type="parTrans" cxnId="{844F8B02-F592-C544-947F-1C4834499592}">
      <dgm:prSet/>
      <dgm:spPr/>
      <dgm:t>
        <a:bodyPr/>
        <a:lstStyle/>
        <a:p>
          <a:endParaRPr lang="en-US"/>
        </a:p>
      </dgm:t>
    </dgm:pt>
    <dgm:pt modelId="{BBE3F799-E269-2F4C-804A-B7A27758A4F0}" type="sibTrans" cxnId="{844F8B02-F592-C544-947F-1C4834499592}">
      <dgm:prSet/>
      <dgm:spPr/>
      <dgm:t>
        <a:bodyPr/>
        <a:lstStyle/>
        <a:p>
          <a:endParaRPr lang="en-US"/>
        </a:p>
      </dgm:t>
    </dgm:pt>
    <dgm:pt modelId="{E3F3B4C8-EAF2-4685-A4DA-D029CD577339}" type="pres">
      <dgm:prSet presAssocID="{7B3EB485-B2F3-4705-842B-3C13A8168AE1}" presName="Name0" presStyleCnt="0">
        <dgm:presLayoutVars>
          <dgm:dir/>
          <dgm:animLvl val="lvl"/>
          <dgm:resizeHandles val="exact"/>
        </dgm:presLayoutVars>
      </dgm:prSet>
      <dgm:spPr/>
    </dgm:pt>
    <dgm:pt modelId="{F61C4D0D-5DFC-432E-8031-CBD44AE0492E}" type="pres">
      <dgm:prSet presAssocID="{688CE0E0-AE35-4C02-8613-30301A8D83C2}" presName="Name8" presStyleCnt="0"/>
      <dgm:spPr/>
    </dgm:pt>
    <dgm:pt modelId="{572B649C-601B-4373-9E1E-E4EDB45FE88A}" type="pres">
      <dgm:prSet presAssocID="{688CE0E0-AE35-4C02-8613-30301A8D83C2}" presName="level" presStyleLbl="node1" presStyleIdx="0" presStyleCnt="6" custScaleX="90909" custScaleY="90909">
        <dgm:presLayoutVars>
          <dgm:chMax val="1"/>
          <dgm:bulletEnabled val="1"/>
        </dgm:presLayoutVars>
      </dgm:prSet>
      <dgm:spPr>
        <a:prstGeom prst="rect">
          <a:avLst/>
        </a:prstGeom>
      </dgm:spPr>
      <dgm:t>
        <a:bodyPr/>
        <a:lstStyle/>
        <a:p>
          <a:endParaRPr lang="zh-CN" altLang="en-US"/>
        </a:p>
      </dgm:t>
    </dgm:pt>
    <dgm:pt modelId="{4D79849D-2F12-4A86-AE24-B1BC7DD88CB9}" type="pres">
      <dgm:prSet presAssocID="{688CE0E0-AE35-4C02-8613-30301A8D83C2}" presName="levelTx" presStyleLbl="revTx" presStyleIdx="0" presStyleCnt="0">
        <dgm:presLayoutVars>
          <dgm:chMax val="1"/>
          <dgm:bulletEnabled val="1"/>
        </dgm:presLayoutVars>
      </dgm:prSet>
      <dgm:spPr>
        <a:prstGeom prst="rect">
          <a:avLst/>
        </a:prstGeom>
      </dgm:spPr>
      <dgm:t>
        <a:bodyPr/>
        <a:lstStyle/>
        <a:p>
          <a:endParaRPr lang="zh-CN" altLang="en-US"/>
        </a:p>
      </dgm:t>
    </dgm:pt>
    <dgm:pt modelId="{D79CE9F1-4025-48B2-974B-522169F6D8FB}" type="pres">
      <dgm:prSet presAssocID="{9E43D7D0-1B4A-4AF3-AA19-0994F681BEB6}" presName="Name8" presStyleCnt="0"/>
      <dgm:spPr/>
    </dgm:pt>
    <dgm:pt modelId="{72257676-7246-4845-96D2-D3646E7ABDF1}" type="pres">
      <dgm:prSet presAssocID="{9E43D7D0-1B4A-4AF3-AA19-0994F681BEB6}" presName="level" presStyleLbl="node1" presStyleIdx="1" presStyleCnt="6">
        <dgm:presLayoutVars>
          <dgm:chMax val="1"/>
          <dgm:bulletEnabled val="1"/>
        </dgm:presLayoutVars>
      </dgm:prSet>
      <dgm:spPr/>
      <dgm:t>
        <a:bodyPr/>
        <a:lstStyle/>
        <a:p>
          <a:endParaRPr lang="zh-CN" altLang="en-US"/>
        </a:p>
      </dgm:t>
    </dgm:pt>
    <dgm:pt modelId="{F8D1EA63-8B12-40A5-8212-38EA70743595}" type="pres">
      <dgm:prSet presAssocID="{9E43D7D0-1B4A-4AF3-AA19-0994F681BEB6}" presName="levelTx" presStyleLbl="revTx" presStyleIdx="0" presStyleCnt="0">
        <dgm:presLayoutVars>
          <dgm:chMax val="1"/>
          <dgm:bulletEnabled val="1"/>
        </dgm:presLayoutVars>
      </dgm:prSet>
      <dgm:spPr/>
      <dgm:t>
        <a:bodyPr/>
        <a:lstStyle/>
        <a:p>
          <a:endParaRPr lang="zh-CN" altLang="en-US"/>
        </a:p>
      </dgm:t>
    </dgm:pt>
    <dgm:pt modelId="{FEE01189-BA23-49AF-B92A-5ACB0EFE605F}" type="pres">
      <dgm:prSet presAssocID="{52E85FC5-CC84-4847-87A0-F0166ACD0591}" presName="Name8" presStyleCnt="0"/>
      <dgm:spPr/>
    </dgm:pt>
    <dgm:pt modelId="{E5F6EC49-98D9-42EE-B79E-CDB5BFA1925F}" type="pres">
      <dgm:prSet presAssocID="{52E85FC5-CC84-4847-87A0-F0166ACD0591}" presName="level" presStyleLbl="node1" presStyleIdx="2" presStyleCnt="6">
        <dgm:presLayoutVars>
          <dgm:chMax val="1"/>
          <dgm:bulletEnabled val="1"/>
        </dgm:presLayoutVars>
      </dgm:prSet>
      <dgm:spPr/>
      <dgm:t>
        <a:bodyPr/>
        <a:lstStyle/>
        <a:p>
          <a:endParaRPr lang="zh-CN" altLang="en-US"/>
        </a:p>
      </dgm:t>
    </dgm:pt>
    <dgm:pt modelId="{0144DA1D-4E4B-49AB-B34D-CC3F32E97D1D}" type="pres">
      <dgm:prSet presAssocID="{52E85FC5-CC84-4847-87A0-F0166ACD0591}" presName="levelTx" presStyleLbl="revTx" presStyleIdx="0" presStyleCnt="0">
        <dgm:presLayoutVars>
          <dgm:chMax val="1"/>
          <dgm:bulletEnabled val="1"/>
        </dgm:presLayoutVars>
      </dgm:prSet>
      <dgm:spPr/>
      <dgm:t>
        <a:bodyPr/>
        <a:lstStyle/>
        <a:p>
          <a:endParaRPr lang="zh-CN" altLang="en-US"/>
        </a:p>
      </dgm:t>
    </dgm:pt>
    <dgm:pt modelId="{7E71AAC0-A1B6-4E38-AD12-DBFA168BB4CF}" type="pres">
      <dgm:prSet presAssocID="{0DCA8907-4009-4431-A813-F40B08A8D703}" presName="Name8" presStyleCnt="0"/>
      <dgm:spPr/>
    </dgm:pt>
    <dgm:pt modelId="{6F5F1E6E-6C11-4E3F-AFB0-C84E5464426D}" type="pres">
      <dgm:prSet presAssocID="{0DCA8907-4009-4431-A813-F40B08A8D703}" presName="level" presStyleLbl="node1" presStyleIdx="3" presStyleCnt="6">
        <dgm:presLayoutVars>
          <dgm:chMax val="1"/>
          <dgm:bulletEnabled val="1"/>
        </dgm:presLayoutVars>
      </dgm:prSet>
      <dgm:spPr/>
      <dgm:t>
        <a:bodyPr/>
        <a:lstStyle/>
        <a:p>
          <a:endParaRPr lang="zh-CN" altLang="en-US"/>
        </a:p>
      </dgm:t>
    </dgm:pt>
    <dgm:pt modelId="{C857E33F-16D8-4266-AD66-47BA7D38512E}" type="pres">
      <dgm:prSet presAssocID="{0DCA8907-4009-4431-A813-F40B08A8D703}" presName="levelTx" presStyleLbl="revTx" presStyleIdx="0" presStyleCnt="0">
        <dgm:presLayoutVars>
          <dgm:chMax val="1"/>
          <dgm:bulletEnabled val="1"/>
        </dgm:presLayoutVars>
      </dgm:prSet>
      <dgm:spPr/>
      <dgm:t>
        <a:bodyPr/>
        <a:lstStyle/>
        <a:p>
          <a:endParaRPr lang="zh-CN" altLang="en-US"/>
        </a:p>
      </dgm:t>
    </dgm:pt>
    <dgm:pt modelId="{129E6512-31F3-D14A-987F-36589A67C38D}" type="pres">
      <dgm:prSet presAssocID="{E001958F-6EC9-ED4D-82C3-E9D458D54633}" presName="Name8" presStyleCnt="0"/>
      <dgm:spPr/>
    </dgm:pt>
    <dgm:pt modelId="{9D70FB5B-23A0-C941-A942-68794D0BE3BF}" type="pres">
      <dgm:prSet presAssocID="{E001958F-6EC9-ED4D-82C3-E9D458D54633}" presName="level" presStyleLbl="node1" presStyleIdx="4" presStyleCnt="6">
        <dgm:presLayoutVars>
          <dgm:chMax val="1"/>
          <dgm:bulletEnabled val="1"/>
        </dgm:presLayoutVars>
      </dgm:prSet>
      <dgm:spPr/>
      <dgm:t>
        <a:bodyPr/>
        <a:lstStyle/>
        <a:p>
          <a:endParaRPr lang="zh-CN" altLang="en-US"/>
        </a:p>
      </dgm:t>
    </dgm:pt>
    <dgm:pt modelId="{7360F068-2C1C-1D46-9650-52281623E425}" type="pres">
      <dgm:prSet presAssocID="{E001958F-6EC9-ED4D-82C3-E9D458D54633}" presName="levelTx" presStyleLbl="revTx" presStyleIdx="0" presStyleCnt="0">
        <dgm:presLayoutVars>
          <dgm:chMax val="1"/>
          <dgm:bulletEnabled val="1"/>
        </dgm:presLayoutVars>
      </dgm:prSet>
      <dgm:spPr/>
      <dgm:t>
        <a:bodyPr/>
        <a:lstStyle/>
        <a:p>
          <a:endParaRPr lang="zh-CN" altLang="en-US"/>
        </a:p>
      </dgm:t>
    </dgm:pt>
    <dgm:pt modelId="{3834A835-0F38-D440-B9C4-A6A262EA258D}" type="pres">
      <dgm:prSet presAssocID="{CDB3A150-6CED-FB4E-883A-2F7F07613121}" presName="Name8" presStyleCnt="0"/>
      <dgm:spPr/>
    </dgm:pt>
    <dgm:pt modelId="{3D258497-2C0C-5942-B84C-E002C2FF3B3B}" type="pres">
      <dgm:prSet presAssocID="{CDB3A150-6CED-FB4E-883A-2F7F07613121}" presName="level" presStyleLbl="node1" presStyleIdx="5" presStyleCnt="6">
        <dgm:presLayoutVars>
          <dgm:chMax val="1"/>
          <dgm:bulletEnabled val="1"/>
        </dgm:presLayoutVars>
      </dgm:prSet>
      <dgm:spPr/>
      <dgm:t>
        <a:bodyPr/>
        <a:lstStyle/>
        <a:p>
          <a:endParaRPr lang="zh-CN" altLang="en-US"/>
        </a:p>
      </dgm:t>
    </dgm:pt>
    <dgm:pt modelId="{7E6AB679-9A14-F84C-8829-3557E2378CAC}" type="pres">
      <dgm:prSet presAssocID="{CDB3A150-6CED-FB4E-883A-2F7F07613121}" presName="levelTx" presStyleLbl="revTx" presStyleIdx="0" presStyleCnt="0">
        <dgm:presLayoutVars>
          <dgm:chMax val="1"/>
          <dgm:bulletEnabled val="1"/>
        </dgm:presLayoutVars>
      </dgm:prSet>
      <dgm:spPr/>
      <dgm:t>
        <a:bodyPr/>
        <a:lstStyle/>
        <a:p>
          <a:endParaRPr lang="zh-CN" altLang="en-US"/>
        </a:p>
      </dgm:t>
    </dgm:pt>
  </dgm:ptLst>
  <dgm:cxnLst>
    <dgm:cxn modelId="{5A32B541-3F66-42C5-9AC5-BFC7EF642258}" srcId="{7B3EB485-B2F3-4705-842B-3C13A8168AE1}" destId="{0DCA8907-4009-4431-A813-F40B08A8D703}" srcOrd="3" destOrd="0" parTransId="{491C9189-98D1-48A8-A08F-9BECE034E591}" sibTransId="{660C3DE9-897A-4D34-8D00-F207D96E4F6A}"/>
    <dgm:cxn modelId="{B35D4B08-3D5A-4BE7-80D1-56A92A9E1390}" type="presOf" srcId="{9E43D7D0-1B4A-4AF3-AA19-0994F681BEB6}" destId="{72257676-7246-4845-96D2-D3646E7ABDF1}" srcOrd="0" destOrd="0" presId="urn:microsoft.com/office/officeart/2005/8/layout/pyramid1"/>
    <dgm:cxn modelId="{63CD2D18-A729-4837-BE66-A427EAE1E5A1}" type="presOf" srcId="{688CE0E0-AE35-4C02-8613-30301A8D83C2}" destId="{572B649C-601B-4373-9E1E-E4EDB45FE88A}" srcOrd="0" destOrd="0" presId="urn:microsoft.com/office/officeart/2005/8/layout/pyramid1"/>
    <dgm:cxn modelId="{6E2F0697-B9FE-4985-8ABC-51975259F842}" type="presOf" srcId="{52E85FC5-CC84-4847-87A0-F0166ACD0591}" destId="{E5F6EC49-98D9-42EE-B79E-CDB5BFA1925F}" srcOrd="0" destOrd="0" presId="urn:microsoft.com/office/officeart/2005/8/layout/pyramid1"/>
    <dgm:cxn modelId="{AC9734C4-F814-4525-8A25-36FDBCB30F9D}" type="presOf" srcId="{0DCA8907-4009-4431-A813-F40B08A8D703}" destId="{6F5F1E6E-6C11-4E3F-AFB0-C84E5464426D}" srcOrd="0" destOrd="0" presId="urn:microsoft.com/office/officeart/2005/8/layout/pyramid1"/>
    <dgm:cxn modelId="{365F34FB-3828-9F45-9F8C-240DF094158B}" type="presOf" srcId="{E001958F-6EC9-ED4D-82C3-E9D458D54633}" destId="{9D70FB5B-23A0-C941-A942-68794D0BE3BF}" srcOrd="0" destOrd="0" presId="urn:microsoft.com/office/officeart/2005/8/layout/pyramid1"/>
    <dgm:cxn modelId="{68B1988A-BA14-47C7-B26E-D5B46329BEC6}" type="presOf" srcId="{0DCA8907-4009-4431-A813-F40B08A8D703}" destId="{C857E33F-16D8-4266-AD66-47BA7D38512E}" srcOrd="1" destOrd="0" presId="urn:microsoft.com/office/officeart/2005/8/layout/pyramid1"/>
    <dgm:cxn modelId="{F0FDA254-28B1-E440-B7B6-224928F390A2}" srcId="{7B3EB485-B2F3-4705-842B-3C13A8168AE1}" destId="{E001958F-6EC9-ED4D-82C3-E9D458D54633}" srcOrd="4" destOrd="0" parTransId="{2B520D4B-8DAE-B245-A41D-21696C050C92}" sibTransId="{E438B481-D2B8-2B42-BBAE-091632B8C39D}"/>
    <dgm:cxn modelId="{F8AF517F-C990-4A42-89C9-DE515558185A}" type="presOf" srcId="{CDB3A150-6CED-FB4E-883A-2F7F07613121}" destId="{3D258497-2C0C-5942-B84C-E002C2FF3B3B}" srcOrd="0" destOrd="0" presId="urn:microsoft.com/office/officeart/2005/8/layout/pyramid1"/>
    <dgm:cxn modelId="{844F8B02-F592-C544-947F-1C4834499592}" srcId="{7B3EB485-B2F3-4705-842B-3C13A8168AE1}" destId="{CDB3A150-6CED-FB4E-883A-2F7F07613121}" srcOrd="5" destOrd="0" parTransId="{0AFB7C37-E4E8-A04D-9564-92655A8CB006}" sibTransId="{BBE3F799-E269-2F4C-804A-B7A27758A4F0}"/>
    <dgm:cxn modelId="{539DFB05-596D-3D48-BB43-E6616A99E607}" type="presOf" srcId="{CDB3A150-6CED-FB4E-883A-2F7F07613121}" destId="{7E6AB679-9A14-F84C-8829-3557E2378CAC}" srcOrd="1" destOrd="0" presId="urn:microsoft.com/office/officeart/2005/8/layout/pyramid1"/>
    <dgm:cxn modelId="{76D55F5F-89DD-4C4F-9B95-9FD46C6FBE99}" type="presOf" srcId="{9E43D7D0-1B4A-4AF3-AA19-0994F681BEB6}" destId="{F8D1EA63-8B12-40A5-8212-38EA70743595}" srcOrd="1" destOrd="0" presId="urn:microsoft.com/office/officeart/2005/8/layout/pyramid1"/>
    <dgm:cxn modelId="{312EE636-5A41-4AE7-B61E-CA86264641BD}" type="presOf" srcId="{52E85FC5-CC84-4847-87A0-F0166ACD0591}" destId="{0144DA1D-4E4B-49AB-B34D-CC3F32E97D1D}" srcOrd="1" destOrd="0" presId="urn:microsoft.com/office/officeart/2005/8/layout/pyramid1"/>
    <dgm:cxn modelId="{016E360A-A9E3-C84C-A4B7-5DE44BE54EFF}" type="presOf" srcId="{E001958F-6EC9-ED4D-82C3-E9D458D54633}" destId="{7360F068-2C1C-1D46-9650-52281623E425}" srcOrd="1" destOrd="0" presId="urn:microsoft.com/office/officeart/2005/8/layout/pyramid1"/>
    <dgm:cxn modelId="{93631ADC-7A17-480E-92C5-9B30922D3BE4}" type="presOf" srcId="{7B3EB485-B2F3-4705-842B-3C13A8168AE1}" destId="{E3F3B4C8-EAF2-4685-A4DA-D029CD577339}" srcOrd="0" destOrd="0" presId="urn:microsoft.com/office/officeart/2005/8/layout/pyramid1"/>
    <dgm:cxn modelId="{31DC5493-88BE-4794-A2CE-859D5F2620FA}" srcId="{7B3EB485-B2F3-4705-842B-3C13A8168AE1}" destId="{688CE0E0-AE35-4C02-8613-30301A8D83C2}" srcOrd="0" destOrd="0" parTransId="{9D0996E7-7B61-4C24-9D77-C0A1BBCEA2CB}" sibTransId="{FD7375D9-0B24-44C2-9DCF-A07C347D8F7F}"/>
    <dgm:cxn modelId="{71DB31F9-2042-43D0-8B66-E3EAF0FCDAF3}" srcId="{7B3EB485-B2F3-4705-842B-3C13A8168AE1}" destId="{9E43D7D0-1B4A-4AF3-AA19-0994F681BEB6}" srcOrd="1" destOrd="0" parTransId="{FEC32F47-817F-403B-928F-24CFC3D8BDB9}" sibTransId="{5A752347-9548-4D9C-85E4-C5816BF0BA25}"/>
    <dgm:cxn modelId="{3EFB0FA4-5AB3-416E-A243-42F48C557AE5}" srcId="{7B3EB485-B2F3-4705-842B-3C13A8168AE1}" destId="{52E85FC5-CC84-4847-87A0-F0166ACD0591}" srcOrd="2" destOrd="0" parTransId="{8DCDC1BE-8EE6-4EEE-9E62-3B7026D1D18C}" sibTransId="{07FAC517-826B-4F4A-A5A2-9F5427ABC05C}"/>
    <dgm:cxn modelId="{3D8FE3C3-B993-4B57-8892-67B791D3E93D}" type="presOf" srcId="{688CE0E0-AE35-4C02-8613-30301A8D83C2}" destId="{4D79849D-2F12-4A86-AE24-B1BC7DD88CB9}" srcOrd="1" destOrd="0" presId="urn:microsoft.com/office/officeart/2005/8/layout/pyramid1"/>
    <dgm:cxn modelId="{CD258155-2A35-4E97-81F8-3627F80A0677}" type="presParOf" srcId="{E3F3B4C8-EAF2-4685-A4DA-D029CD577339}" destId="{F61C4D0D-5DFC-432E-8031-CBD44AE0492E}" srcOrd="0" destOrd="0" presId="urn:microsoft.com/office/officeart/2005/8/layout/pyramid1"/>
    <dgm:cxn modelId="{B2A31C68-1817-4B49-A414-15302EA260C8}" type="presParOf" srcId="{F61C4D0D-5DFC-432E-8031-CBD44AE0492E}" destId="{572B649C-601B-4373-9E1E-E4EDB45FE88A}" srcOrd="0" destOrd="0" presId="urn:microsoft.com/office/officeart/2005/8/layout/pyramid1"/>
    <dgm:cxn modelId="{779B00D4-8D74-43D2-89FC-7FCDF8F50A01}" type="presParOf" srcId="{F61C4D0D-5DFC-432E-8031-CBD44AE0492E}" destId="{4D79849D-2F12-4A86-AE24-B1BC7DD88CB9}" srcOrd="1" destOrd="0" presId="urn:microsoft.com/office/officeart/2005/8/layout/pyramid1"/>
    <dgm:cxn modelId="{151ED934-43EB-497A-BF8F-9790172C4A7D}" type="presParOf" srcId="{E3F3B4C8-EAF2-4685-A4DA-D029CD577339}" destId="{D79CE9F1-4025-48B2-974B-522169F6D8FB}" srcOrd="1" destOrd="0" presId="urn:microsoft.com/office/officeart/2005/8/layout/pyramid1"/>
    <dgm:cxn modelId="{CDB93CD1-912B-40B6-9FE0-E86BADCF7EBD}" type="presParOf" srcId="{D79CE9F1-4025-48B2-974B-522169F6D8FB}" destId="{72257676-7246-4845-96D2-D3646E7ABDF1}" srcOrd="0" destOrd="0" presId="urn:microsoft.com/office/officeart/2005/8/layout/pyramid1"/>
    <dgm:cxn modelId="{922B627E-CB8A-4EF0-BE5A-EA7CAD489E86}" type="presParOf" srcId="{D79CE9F1-4025-48B2-974B-522169F6D8FB}" destId="{F8D1EA63-8B12-40A5-8212-38EA70743595}" srcOrd="1" destOrd="0" presId="urn:microsoft.com/office/officeart/2005/8/layout/pyramid1"/>
    <dgm:cxn modelId="{5037166B-AC3D-4F8E-9263-1B094F094996}" type="presParOf" srcId="{E3F3B4C8-EAF2-4685-A4DA-D029CD577339}" destId="{FEE01189-BA23-49AF-B92A-5ACB0EFE605F}" srcOrd="2" destOrd="0" presId="urn:microsoft.com/office/officeart/2005/8/layout/pyramid1"/>
    <dgm:cxn modelId="{632862A4-D8FC-4839-A6C5-8B7EAAD6D397}" type="presParOf" srcId="{FEE01189-BA23-49AF-B92A-5ACB0EFE605F}" destId="{E5F6EC49-98D9-42EE-B79E-CDB5BFA1925F}" srcOrd="0" destOrd="0" presId="urn:microsoft.com/office/officeart/2005/8/layout/pyramid1"/>
    <dgm:cxn modelId="{85232AF3-E4C8-4D9B-9403-8443B088E731}" type="presParOf" srcId="{FEE01189-BA23-49AF-B92A-5ACB0EFE605F}" destId="{0144DA1D-4E4B-49AB-B34D-CC3F32E97D1D}" srcOrd="1" destOrd="0" presId="urn:microsoft.com/office/officeart/2005/8/layout/pyramid1"/>
    <dgm:cxn modelId="{390A1D87-9524-4C6E-9882-D91BDBBED05C}" type="presParOf" srcId="{E3F3B4C8-EAF2-4685-A4DA-D029CD577339}" destId="{7E71AAC0-A1B6-4E38-AD12-DBFA168BB4CF}" srcOrd="3" destOrd="0" presId="urn:microsoft.com/office/officeart/2005/8/layout/pyramid1"/>
    <dgm:cxn modelId="{252CBC30-418C-4FF1-A47E-243560656EB2}" type="presParOf" srcId="{7E71AAC0-A1B6-4E38-AD12-DBFA168BB4CF}" destId="{6F5F1E6E-6C11-4E3F-AFB0-C84E5464426D}" srcOrd="0" destOrd="0" presId="urn:microsoft.com/office/officeart/2005/8/layout/pyramid1"/>
    <dgm:cxn modelId="{A8BF34CC-F311-46F5-A34A-424EDE799462}" type="presParOf" srcId="{7E71AAC0-A1B6-4E38-AD12-DBFA168BB4CF}" destId="{C857E33F-16D8-4266-AD66-47BA7D38512E}" srcOrd="1" destOrd="0" presId="urn:microsoft.com/office/officeart/2005/8/layout/pyramid1"/>
    <dgm:cxn modelId="{F1D50995-BEC6-4840-87F2-4D11B1ACAEFC}" type="presParOf" srcId="{E3F3B4C8-EAF2-4685-A4DA-D029CD577339}" destId="{129E6512-31F3-D14A-987F-36589A67C38D}" srcOrd="4" destOrd="0" presId="urn:microsoft.com/office/officeart/2005/8/layout/pyramid1"/>
    <dgm:cxn modelId="{B6D9CD54-F010-8046-9581-86682AA725CC}" type="presParOf" srcId="{129E6512-31F3-D14A-987F-36589A67C38D}" destId="{9D70FB5B-23A0-C941-A942-68794D0BE3BF}" srcOrd="0" destOrd="0" presId="urn:microsoft.com/office/officeart/2005/8/layout/pyramid1"/>
    <dgm:cxn modelId="{B5EC6AA5-4AE3-734C-A67D-92E20E8BD033}" type="presParOf" srcId="{129E6512-31F3-D14A-987F-36589A67C38D}" destId="{7360F068-2C1C-1D46-9650-52281623E425}" srcOrd="1" destOrd="0" presId="urn:microsoft.com/office/officeart/2005/8/layout/pyramid1"/>
    <dgm:cxn modelId="{8436CAC7-C939-8F42-B366-0DC98E12C5EF}" type="presParOf" srcId="{E3F3B4C8-EAF2-4685-A4DA-D029CD577339}" destId="{3834A835-0F38-D440-B9C4-A6A262EA258D}" srcOrd="5" destOrd="0" presId="urn:microsoft.com/office/officeart/2005/8/layout/pyramid1"/>
    <dgm:cxn modelId="{4045BB2B-1215-5B43-B8CE-5E7622EDC880}" type="presParOf" srcId="{3834A835-0F38-D440-B9C4-A6A262EA258D}" destId="{3D258497-2C0C-5942-B84C-E002C2FF3B3B}" srcOrd="0" destOrd="0" presId="urn:microsoft.com/office/officeart/2005/8/layout/pyramid1"/>
    <dgm:cxn modelId="{65AF693D-49ED-2344-8F5C-AD04F67084BF}" type="presParOf" srcId="{3834A835-0F38-D440-B9C4-A6A262EA258D}" destId="{7E6AB679-9A14-F84C-8829-3557E2378CAC}"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r>
            <a:rPr lang="zh-CN" altLang="en-US" dirty="0"/>
            <a:t>存储器的层次</a:t>
          </a:r>
        </a:p>
      </dgm:t>
    </dgm:pt>
    <dgm:pt modelId="{4DBD3A90-A90B-4F8D-A4F4-9C8B923F6595}" type="parTrans" cxnId="{9630D05E-04D1-4E3C-91A0-923842FD5B05}">
      <dgm:prSet/>
      <dgm:spPr/>
      <dgm:t>
        <a:bodyPr/>
        <a:lstStyle/>
        <a:p>
          <a:endParaRPr lang="zh-CN" altLang="en-US"/>
        </a:p>
      </dgm:t>
    </dgm:pt>
    <dgm:pt modelId="{5FF6FCC1-1125-4AAB-9F30-4C7966F694B4}" type="sibTrans" cxnId="{9630D05E-04D1-4E3C-91A0-923842FD5B05}">
      <dgm:prSet/>
      <dgm:spPr/>
      <dgm:t>
        <a:bodyPr/>
        <a:lstStyle/>
        <a:p>
          <a:endParaRPr lang="zh-CN" altLang="en-US"/>
        </a:p>
      </dgm:t>
    </dgm:pt>
    <dgm:pt modelId="{30BF6925-D99B-4D32-9194-D438A633439C}">
      <dgm:prSet phldrT="[文本]"/>
      <dgm:spPr/>
      <dgm:t>
        <a:bodyPr/>
        <a:lstStyle/>
        <a:p>
          <a:r>
            <a:rPr lang="zh-CN" altLang="en-US" dirty="0">
              <a:solidFill>
                <a:schemeClr val="bg1">
                  <a:lumMod val="50000"/>
                </a:schemeClr>
              </a:solidFill>
            </a:rPr>
            <a:t>地址转换与存储保护</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2"/>
      <dgm:spPr/>
    </dgm:pt>
    <dgm:pt modelId="{03CDFFDB-6D4D-4535-B3E5-A4BBF76009A8}" type="pres">
      <dgm:prSet presAssocID="{F769D468-20CD-4E83-9F39-F85EC053B156}" presName="txShp" presStyleLbl="node1" presStyleIdx="0" presStyleCnt="2">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1" presStyleCnt="2"/>
      <dgm:spPr/>
    </dgm:pt>
    <dgm:pt modelId="{3DA64E20-0AAD-4A57-B5DD-CECDF9552466}" type="pres">
      <dgm:prSet presAssocID="{30BF6925-D99B-4D32-9194-D438A633439C}" presName="txShp" presStyleLbl="node1" presStyleIdx="1" presStyleCnt="2">
        <dgm:presLayoutVars>
          <dgm:bulletEnabled val="1"/>
        </dgm:presLayoutVars>
      </dgm:prSet>
      <dgm:spPr/>
      <dgm:t>
        <a:bodyPr/>
        <a:lstStyle/>
        <a:p>
          <a:endParaRPr lang="zh-CN" altLang="en-US"/>
        </a:p>
      </dgm:t>
    </dgm:pt>
  </dgm:ptLst>
  <dgm:cxnLst>
    <dgm:cxn modelId="{FADA9F5C-F4A1-4513-8A5D-D07578E926A4}" srcId="{69D7C920-84A2-4007-B1B2-ECDAB0575FC2}" destId="{30BF6925-D99B-4D32-9194-D438A633439C}" srcOrd="1" destOrd="0" parTransId="{CB962869-80FD-4A2F-89D2-B75EA3DEA689}" sibTransId="{33B27A47-01A7-4E11-87EB-4C3E3F057E1E}"/>
    <dgm:cxn modelId="{9630D05E-04D1-4E3C-91A0-923842FD5B05}" srcId="{69D7C920-84A2-4007-B1B2-ECDAB0575FC2}" destId="{F769D468-20CD-4E83-9F39-F85EC053B156}" srcOrd="0" destOrd="0" parTransId="{4DBD3A90-A90B-4F8D-A4F4-9C8B923F6595}" sibTransId="{5FF6FCC1-1125-4AAB-9F30-4C7966F694B4}"/>
    <dgm:cxn modelId="{992C4D62-7F11-3F47-9399-F51D475A726A}" type="presOf" srcId="{30BF6925-D99B-4D32-9194-D438A633439C}" destId="{3DA64E20-0AAD-4A57-B5DD-CECDF9552466}" srcOrd="0" destOrd="0" presId="urn:microsoft.com/office/officeart/2005/8/layout/vList3"/>
    <dgm:cxn modelId="{6B5A5DD5-7026-1642-9F8F-5A3DDA6D966E}" type="presOf" srcId="{F769D468-20CD-4E83-9F39-F85EC053B156}" destId="{03CDFFDB-6D4D-4535-B3E5-A4BBF76009A8}" srcOrd="0" destOrd="0" presId="urn:microsoft.com/office/officeart/2005/8/layout/vList3"/>
    <dgm:cxn modelId="{640710D9-14A3-4B44-8819-8B9024BC464A}" type="presOf" srcId="{69D7C920-84A2-4007-B1B2-ECDAB0575FC2}" destId="{2696C60F-9F61-474D-9B89-017D4FF8D6AE}" srcOrd="0" destOrd="0" presId="urn:microsoft.com/office/officeart/2005/8/layout/vList3"/>
    <dgm:cxn modelId="{D20FBBF2-1840-E44C-A4E7-BF778C35E62B}" type="presParOf" srcId="{2696C60F-9F61-474D-9B89-017D4FF8D6AE}" destId="{5A09DBB3-5EE5-4462-B6AC-1CA08F2F1C1C}" srcOrd="0" destOrd="0" presId="urn:microsoft.com/office/officeart/2005/8/layout/vList3"/>
    <dgm:cxn modelId="{7A3A3F35-EBF7-3243-A767-03ECB507A4E9}" type="presParOf" srcId="{5A09DBB3-5EE5-4462-B6AC-1CA08F2F1C1C}" destId="{F57E52EB-2724-464D-A33B-60097FD57F66}" srcOrd="0" destOrd="0" presId="urn:microsoft.com/office/officeart/2005/8/layout/vList3"/>
    <dgm:cxn modelId="{18C7AE34-4B37-4A4E-8435-132C5984641C}" type="presParOf" srcId="{5A09DBB3-5EE5-4462-B6AC-1CA08F2F1C1C}" destId="{03CDFFDB-6D4D-4535-B3E5-A4BBF76009A8}" srcOrd="1" destOrd="0" presId="urn:microsoft.com/office/officeart/2005/8/layout/vList3"/>
    <dgm:cxn modelId="{98BCC187-36DE-9648-908C-480AD98A053A}" type="presParOf" srcId="{2696C60F-9F61-474D-9B89-017D4FF8D6AE}" destId="{052E6022-DF96-4A8E-BE8B-9531F0A488CF}" srcOrd="1" destOrd="0" presId="urn:microsoft.com/office/officeart/2005/8/layout/vList3"/>
    <dgm:cxn modelId="{DE8F8514-8F63-5646-A12B-532E99ABF7CC}" type="presParOf" srcId="{2696C60F-9F61-474D-9B89-017D4FF8D6AE}" destId="{8D031123-8EC3-4D53-8C49-A55ACC1E100D}" srcOrd="2" destOrd="0" presId="urn:microsoft.com/office/officeart/2005/8/layout/vList3"/>
    <dgm:cxn modelId="{1929C55E-288B-FD42-AE3E-C908889EAA0D}" type="presParOf" srcId="{8D031123-8EC3-4D53-8C49-A55ACC1E100D}" destId="{E2307B95-B4F1-401D-8E71-1203B4CA7667}" srcOrd="0" destOrd="0" presId="urn:microsoft.com/office/officeart/2005/8/layout/vList3"/>
    <dgm:cxn modelId="{A83E850C-47CF-8E4A-AC29-7083EB87B935}" type="presParOf" srcId="{8D031123-8EC3-4D53-8C49-A55ACC1E100D}" destId="{3DA64E20-0AAD-4A57-B5DD-CECDF955246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3EB485-B2F3-4705-842B-3C13A8168AE1}" type="doc">
      <dgm:prSet loTypeId="urn:microsoft.com/office/officeart/2005/8/layout/pyramid1" loCatId="pyramid" qsTypeId="urn:microsoft.com/office/officeart/2005/8/quickstyle/simple1" qsCatId="simple" csTypeId="urn:microsoft.com/office/officeart/2005/8/colors/accent1_2" csCatId="accent1" phldr="1"/>
      <dgm:spPr/>
    </dgm:pt>
    <dgm:pt modelId="{9E43D7D0-1B4A-4AF3-AA19-0994F681BEB6}">
      <dgm:prSet phldrT="[文本]" custT="1"/>
      <dgm:spPr/>
      <dgm:t>
        <a:bodyPr/>
        <a:lstStyle/>
        <a:p>
          <a:r>
            <a:rPr lang="zh-CN" altLang="en-US" sz="2000" b="1" dirty="0">
              <a:solidFill>
                <a:schemeClr val="bg1">
                  <a:lumMod val="95000"/>
                </a:schemeClr>
              </a:solidFill>
            </a:rPr>
            <a:t>高速缓存</a:t>
          </a:r>
        </a:p>
      </dgm:t>
    </dgm:pt>
    <dgm:pt modelId="{FEC32F47-817F-403B-928F-24CFC3D8BDB9}" type="parTrans" cxnId="{71DB31F9-2042-43D0-8B66-E3EAF0FCDAF3}">
      <dgm:prSet/>
      <dgm:spPr/>
      <dgm:t>
        <a:bodyPr/>
        <a:lstStyle/>
        <a:p>
          <a:endParaRPr lang="zh-CN" altLang="en-US" sz="1200" b="1">
            <a:solidFill>
              <a:schemeClr val="bg1">
                <a:lumMod val="95000"/>
              </a:schemeClr>
            </a:solidFill>
          </a:endParaRPr>
        </a:p>
      </dgm:t>
    </dgm:pt>
    <dgm:pt modelId="{5A752347-9548-4D9C-85E4-C5816BF0BA25}" type="sibTrans" cxnId="{71DB31F9-2042-43D0-8B66-E3EAF0FCDAF3}">
      <dgm:prSet/>
      <dgm:spPr/>
      <dgm:t>
        <a:bodyPr/>
        <a:lstStyle/>
        <a:p>
          <a:endParaRPr lang="zh-CN" altLang="en-US" sz="1200" b="1">
            <a:solidFill>
              <a:schemeClr val="bg1">
                <a:lumMod val="95000"/>
              </a:schemeClr>
            </a:solidFill>
          </a:endParaRPr>
        </a:p>
      </dgm:t>
    </dgm:pt>
    <dgm:pt modelId="{52E85FC5-CC84-4847-87A0-F0166ACD0591}">
      <dgm:prSet phldrT="[文本]" custT="1"/>
      <dgm:spPr/>
      <dgm:t>
        <a:bodyPr/>
        <a:lstStyle/>
        <a:p>
          <a:r>
            <a:rPr lang="zh-CN" altLang="en-US" sz="2000" b="1" dirty="0">
              <a:solidFill>
                <a:schemeClr val="bg1">
                  <a:lumMod val="95000"/>
                </a:schemeClr>
              </a:solidFill>
            </a:rPr>
            <a:t>主存储器</a:t>
          </a:r>
        </a:p>
      </dgm:t>
    </dgm:pt>
    <dgm:pt modelId="{8DCDC1BE-8EE6-4EEE-9E62-3B7026D1D18C}" type="parTrans" cxnId="{3EFB0FA4-5AB3-416E-A243-42F48C557AE5}">
      <dgm:prSet/>
      <dgm:spPr/>
      <dgm:t>
        <a:bodyPr/>
        <a:lstStyle/>
        <a:p>
          <a:endParaRPr lang="zh-CN" altLang="en-US" sz="1200" b="1">
            <a:solidFill>
              <a:schemeClr val="bg1">
                <a:lumMod val="95000"/>
              </a:schemeClr>
            </a:solidFill>
          </a:endParaRPr>
        </a:p>
      </dgm:t>
    </dgm:pt>
    <dgm:pt modelId="{07FAC517-826B-4F4A-A5A2-9F5427ABC05C}" type="sibTrans" cxnId="{3EFB0FA4-5AB3-416E-A243-42F48C557AE5}">
      <dgm:prSet/>
      <dgm:spPr/>
      <dgm:t>
        <a:bodyPr/>
        <a:lstStyle/>
        <a:p>
          <a:endParaRPr lang="zh-CN" altLang="en-US" sz="1200" b="1">
            <a:solidFill>
              <a:schemeClr val="bg1">
                <a:lumMod val="95000"/>
              </a:schemeClr>
            </a:solidFill>
          </a:endParaRPr>
        </a:p>
      </dgm:t>
    </dgm:pt>
    <dgm:pt modelId="{0DCA8907-4009-4431-A813-F40B08A8D703}">
      <dgm:prSet phldrT="[文本]" custT="1"/>
      <dgm:spPr>
        <a:ln w="38100">
          <a:solidFill>
            <a:srgbClr val="FFFF00"/>
          </a:solidFill>
          <a:prstDash val="dash"/>
        </a:ln>
      </dgm:spPr>
      <dgm:t>
        <a:bodyPr/>
        <a:lstStyle/>
        <a:p>
          <a:r>
            <a:rPr lang="zh-CN" altLang="en-US" sz="2000" b="1" dirty="0">
              <a:solidFill>
                <a:schemeClr val="bg1">
                  <a:lumMod val="95000"/>
                </a:schemeClr>
              </a:solidFill>
            </a:rPr>
            <a:t>磁盘缓存</a:t>
          </a:r>
        </a:p>
      </dgm:t>
    </dgm:pt>
    <dgm:pt modelId="{491C9189-98D1-48A8-A08F-9BECE034E591}" type="parTrans" cxnId="{5A32B541-3F66-42C5-9AC5-BFC7EF642258}">
      <dgm:prSet/>
      <dgm:spPr/>
      <dgm:t>
        <a:bodyPr/>
        <a:lstStyle/>
        <a:p>
          <a:endParaRPr lang="zh-CN" altLang="en-US" sz="1200" b="1">
            <a:solidFill>
              <a:schemeClr val="bg1">
                <a:lumMod val="95000"/>
              </a:schemeClr>
            </a:solidFill>
          </a:endParaRPr>
        </a:p>
      </dgm:t>
    </dgm:pt>
    <dgm:pt modelId="{660C3DE9-897A-4D34-8D00-F207D96E4F6A}" type="sibTrans" cxnId="{5A32B541-3F66-42C5-9AC5-BFC7EF642258}">
      <dgm:prSet/>
      <dgm:spPr/>
      <dgm:t>
        <a:bodyPr/>
        <a:lstStyle/>
        <a:p>
          <a:endParaRPr lang="zh-CN" altLang="en-US" sz="1200" b="1">
            <a:solidFill>
              <a:schemeClr val="bg1">
                <a:lumMod val="95000"/>
              </a:schemeClr>
            </a:solidFill>
          </a:endParaRPr>
        </a:p>
      </dgm:t>
    </dgm:pt>
    <dgm:pt modelId="{688CE0E0-AE35-4C02-8613-30301A8D83C2}">
      <dgm:prSet phldrT="[文本]" custT="1"/>
      <dgm:spPr>
        <a:ln w="38100">
          <a:solidFill>
            <a:srgbClr val="FF0000"/>
          </a:solidFill>
        </a:ln>
      </dgm:spPr>
      <dgm:t>
        <a:bodyPr/>
        <a:lstStyle/>
        <a:p>
          <a:r>
            <a:rPr lang="zh-CN" altLang="en-US" sz="2000" b="1" dirty="0">
              <a:solidFill>
                <a:schemeClr val="bg1">
                  <a:lumMod val="95000"/>
                </a:schemeClr>
              </a:solidFill>
            </a:rPr>
            <a:t>寄存器</a:t>
          </a:r>
        </a:p>
      </dgm:t>
    </dgm:pt>
    <dgm:pt modelId="{FD7375D9-0B24-44C2-9DCF-A07C347D8F7F}" type="sibTrans" cxnId="{31DC5493-88BE-4794-A2CE-859D5F2620FA}">
      <dgm:prSet/>
      <dgm:spPr/>
      <dgm:t>
        <a:bodyPr/>
        <a:lstStyle/>
        <a:p>
          <a:endParaRPr lang="zh-CN" altLang="en-US" sz="1200" b="1">
            <a:solidFill>
              <a:schemeClr val="bg1">
                <a:lumMod val="95000"/>
              </a:schemeClr>
            </a:solidFill>
          </a:endParaRPr>
        </a:p>
      </dgm:t>
    </dgm:pt>
    <dgm:pt modelId="{9D0996E7-7B61-4C24-9D77-C0A1BBCEA2CB}" type="parTrans" cxnId="{31DC5493-88BE-4794-A2CE-859D5F2620FA}">
      <dgm:prSet/>
      <dgm:spPr/>
      <dgm:t>
        <a:bodyPr/>
        <a:lstStyle/>
        <a:p>
          <a:endParaRPr lang="zh-CN" altLang="en-US" sz="1200" b="1">
            <a:solidFill>
              <a:schemeClr val="bg1">
                <a:lumMod val="95000"/>
              </a:schemeClr>
            </a:solidFill>
          </a:endParaRPr>
        </a:p>
      </dgm:t>
    </dgm:pt>
    <dgm:pt modelId="{E001958F-6EC9-ED4D-82C3-E9D458D54633}">
      <dgm:prSet phldrT="[文本]" custT="1"/>
      <dgm:spPr>
        <a:solidFill>
          <a:srgbClr val="0070C0"/>
        </a:solidFill>
      </dgm:spPr>
      <dgm:t>
        <a:bodyPr/>
        <a:lstStyle/>
        <a:p>
          <a:r>
            <a:rPr lang="zh-CN" altLang="en-US" sz="2000" b="1" dirty="0">
              <a:solidFill>
                <a:schemeClr val="bg1">
                  <a:lumMod val="95000"/>
                </a:schemeClr>
              </a:solidFill>
            </a:rPr>
            <a:t>固定磁盘</a:t>
          </a:r>
        </a:p>
      </dgm:t>
    </dgm:pt>
    <dgm:pt modelId="{2B520D4B-8DAE-B245-A41D-21696C050C92}" type="parTrans" cxnId="{F0FDA254-28B1-E440-B7B6-224928F390A2}">
      <dgm:prSet/>
      <dgm:spPr/>
      <dgm:t>
        <a:bodyPr/>
        <a:lstStyle/>
        <a:p>
          <a:endParaRPr lang="en-US"/>
        </a:p>
      </dgm:t>
    </dgm:pt>
    <dgm:pt modelId="{E438B481-D2B8-2B42-BBAE-091632B8C39D}" type="sibTrans" cxnId="{F0FDA254-28B1-E440-B7B6-224928F390A2}">
      <dgm:prSet/>
      <dgm:spPr/>
      <dgm:t>
        <a:bodyPr/>
        <a:lstStyle/>
        <a:p>
          <a:endParaRPr lang="en-US"/>
        </a:p>
      </dgm:t>
    </dgm:pt>
    <dgm:pt modelId="{CDB3A150-6CED-FB4E-883A-2F7F07613121}">
      <dgm:prSet phldrT="[文本]" custT="1"/>
      <dgm:spPr>
        <a:solidFill>
          <a:srgbClr val="0070C0"/>
        </a:solidFill>
      </dgm:spPr>
      <dgm:t>
        <a:bodyPr/>
        <a:lstStyle/>
        <a:p>
          <a:r>
            <a:rPr lang="zh-CN" altLang="en-US" sz="2000" b="1" dirty="0">
              <a:solidFill>
                <a:schemeClr val="bg1">
                  <a:lumMod val="95000"/>
                </a:schemeClr>
              </a:solidFill>
            </a:rPr>
            <a:t>可移动存储介质</a:t>
          </a:r>
        </a:p>
      </dgm:t>
    </dgm:pt>
    <dgm:pt modelId="{0AFB7C37-E4E8-A04D-9564-92655A8CB006}" type="parTrans" cxnId="{844F8B02-F592-C544-947F-1C4834499592}">
      <dgm:prSet/>
      <dgm:spPr/>
      <dgm:t>
        <a:bodyPr/>
        <a:lstStyle/>
        <a:p>
          <a:endParaRPr lang="en-US"/>
        </a:p>
      </dgm:t>
    </dgm:pt>
    <dgm:pt modelId="{BBE3F799-E269-2F4C-804A-B7A27758A4F0}" type="sibTrans" cxnId="{844F8B02-F592-C544-947F-1C4834499592}">
      <dgm:prSet/>
      <dgm:spPr/>
      <dgm:t>
        <a:bodyPr/>
        <a:lstStyle/>
        <a:p>
          <a:endParaRPr lang="en-US"/>
        </a:p>
      </dgm:t>
    </dgm:pt>
    <dgm:pt modelId="{E3F3B4C8-EAF2-4685-A4DA-D029CD577339}" type="pres">
      <dgm:prSet presAssocID="{7B3EB485-B2F3-4705-842B-3C13A8168AE1}" presName="Name0" presStyleCnt="0">
        <dgm:presLayoutVars>
          <dgm:dir/>
          <dgm:animLvl val="lvl"/>
          <dgm:resizeHandles val="exact"/>
        </dgm:presLayoutVars>
      </dgm:prSet>
      <dgm:spPr/>
    </dgm:pt>
    <dgm:pt modelId="{F61C4D0D-5DFC-432E-8031-CBD44AE0492E}" type="pres">
      <dgm:prSet presAssocID="{688CE0E0-AE35-4C02-8613-30301A8D83C2}" presName="Name8" presStyleCnt="0"/>
      <dgm:spPr/>
    </dgm:pt>
    <dgm:pt modelId="{572B649C-601B-4373-9E1E-E4EDB45FE88A}" type="pres">
      <dgm:prSet presAssocID="{688CE0E0-AE35-4C02-8613-30301A8D83C2}" presName="level" presStyleLbl="node1" presStyleIdx="0" presStyleCnt="6" custScaleX="90909" custScaleY="90909">
        <dgm:presLayoutVars>
          <dgm:chMax val="1"/>
          <dgm:bulletEnabled val="1"/>
        </dgm:presLayoutVars>
      </dgm:prSet>
      <dgm:spPr>
        <a:prstGeom prst="rect">
          <a:avLst/>
        </a:prstGeom>
      </dgm:spPr>
      <dgm:t>
        <a:bodyPr/>
        <a:lstStyle/>
        <a:p>
          <a:endParaRPr lang="zh-CN" altLang="en-US"/>
        </a:p>
      </dgm:t>
    </dgm:pt>
    <dgm:pt modelId="{4D79849D-2F12-4A86-AE24-B1BC7DD88CB9}" type="pres">
      <dgm:prSet presAssocID="{688CE0E0-AE35-4C02-8613-30301A8D83C2}" presName="levelTx" presStyleLbl="revTx" presStyleIdx="0" presStyleCnt="0">
        <dgm:presLayoutVars>
          <dgm:chMax val="1"/>
          <dgm:bulletEnabled val="1"/>
        </dgm:presLayoutVars>
      </dgm:prSet>
      <dgm:spPr>
        <a:prstGeom prst="rect">
          <a:avLst/>
        </a:prstGeom>
      </dgm:spPr>
      <dgm:t>
        <a:bodyPr/>
        <a:lstStyle/>
        <a:p>
          <a:endParaRPr lang="zh-CN" altLang="en-US"/>
        </a:p>
      </dgm:t>
    </dgm:pt>
    <dgm:pt modelId="{D79CE9F1-4025-48B2-974B-522169F6D8FB}" type="pres">
      <dgm:prSet presAssocID="{9E43D7D0-1B4A-4AF3-AA19-0994F681BEB6}" presName="Name8" presStyleCnt="0"/>
      <dgm:spPr/>
    </dgm:pt>
    <dgm:pt modelId="{72257676-7246-4845-96D2-D3646E7ABDF1}" type="pres">
      <dgm:prSet presAssocID="{9E43D7D0-1B4A-4AF3-AA19-0994F681BEB6}" presName="level" presStyleLbl="node1" presStyleIdx="1" presStyleCnt="6">
        <dgm:presLayoutVars>
          <dgm:chMax val="1"/>
          <dgm:bulletEnabled val="1"/>
        </dgm:presLayoutVars>
      </dgm:prSet>
      <dgm:spPr/>
      <dgm:t>
        <a:bodyPr/>
        <a:lstStyle/>
        <a:p>
          <a:endParaRPr lang="zh-CN" altLang="en-US"/>
        </a:p>
      </dgm:t>
    </dgm:pt>
    <dgm:pt modelId="{F8D1EA63-8B12-40A5-8212-38EA70743595}" type="pres">
      <dgm:prSet presAssocID="{9E43D7D0-1B4A-4AF3-AA19-0994F681BEB6}" presName="levelTx" presStyleLbl="revTx" presStyleIdx="0" presStyleCnt="0">
        <dgm:presLayoutVars>
          <dgm:chMax val="1"/>
          <dgm:bulletEnabled val="1"/>
        </dgm:presLayoutVars>
      </dgm:prSet>
      <dgm:spPr/>
      <dgm:t>
        <a:bodyPr/>
        <a:lstStyle/>
        <a:p>
          <a:endParaRPr lang="zh-CN" altLang="en-US"/>
        </a:p>
      </dgm:t>
    </dgm:pt>
    <dgm:pt modelId="{FEE01189-BA23-49AF-B92A-5ACB0EFE605F}" type="pres">
      <dgm:prSet presAssocID="{52E85FC5-CC84-4847-87A0-F0166ACD0591}" presName="Name8" presStyleCnt="0"/>
      <dgm:spPr/>
    </dgm:pt>
    <dgm:pt modelId="{E5F6EC49-98D9-42EE-B79E-CDB5BFA1925F}" type="pres">
      <dgm:prSet presAssocID="{52E85FC5-CC84-4847-87A0-F0166ACD0591}" presName="level" presStyleLbl="node1" presStyleIdx="2" presStyleCnt="6">
        <dgm:presLayoutVars>
          <dgm:chMax val="1"/>
          <dgm:bulletEnabled val="1"/>
        </dgm:presLayoutVars>
      </dgm:prSet>
      <dgm:spPr/>
      <dgm:t>
        <a:bodyPr/>
        <a:lstStyle/>
        <a:p>
          <a:endParaRPr lang="zh-CN" altLang="en-US"/>
        </a:p>
      </dgm:t>
    </dgm:pt>
    <dgm:pt modelId="{0144DA1D-4E4B-49AB-B34D-CC3F32E97D1D}" type="pres">
      <dgm:prSet presAssocID="{52E85FC5-CC84-4847-87A0-F0166ACD0591}" presName="levelTx" presStyleLbl="revTx" presStyleIdx="0" presStyleCnt="0">
        <dgm:presLayoutVars>
          <dgm:chMax val="1"/>
          <dgm:bulletEnabled val="1"/>
        </dgm:presLayoutVars>
      </dgm:prSet>
      <dgm:spPr/>
      <dgm:t>
        <a:bodyPr/>
        <a:lstStyle/>
        <a:p>
          <a:endParaRPr lang="zh-CN" altLang="en-US"/>
        </a:p>
      </dgm:t>
    </dgm:pt>
    <dgm:pt modelId="{7E71AAC0-A1B6-4E38-AD12-DBFA168BB4CF}" type="pres">
      <dgm:prSet presAssocID="{0DCA8907-4009-4431-A813-F40B08A8D703}" presName="Name8" presStyleCnt="0"/>
      <dgm:spPr/>
    </dgm:pt>
    <dgm:pt modelId="{6F5F1E6E-6C11-4E3F-AFB0-C84E5464426D}" type="pres">
      <dgm:prSet presAssocID="{0DCA8907-4009-4431-A813-F40B08A8D703}" presName="level" presStyleLbl="node1" presStyleIdx="3" presStyleCnt="6">
        <dgm:presLayoutVars>
          <dgm:chMax val="1"/>
          <dgm:bulletEnabled val="1"/>
        </dgm:presLayoutVars>
      </dgm:prSet>
      <dgm:spPr/>
      <dgm:t>
        <a:bodyPr/>
        <a:lstStyle/>
        <a:p>
          <a:endParaRPr lang="zh-CN" altLang="en-US"/>
        </a:p>
      </dgm:t>
    </dgm:pt>
    <dgm:pt modelId="{C857E33F-16D8-4266-AD66-47BA7D38512E}" type="pres">
      <dgm:prSet presAssocID="{0DCA8907-4009-4431-A813-F40B08A8D703}" presName="levelTx" presStyleLbl="revTx" presStyleIdx="0" presStyleCnt="0">
        <dgm:presLayoutVars>
          <dgm:chMax val="1"/>
          <dgm:bulletEnabled val="1"/>
        </dgm:presLayoutVars>
      </dgm:prSet>
      <dgm:spPr/>
      <dgm:t>
        <a:bodyPr/>
        <a:lstStyle/>
        <a:p>
          <a:endParaRPr lang="zh-CN" altLang="en-US"/>
        </a:p>
      </dgm:t>
    </dgm:pt>
    <dgm:pt modelId="{129E6512-31F3-D14A-987F-36589A67C38D}" type="pres">
      <dgm:prSet presAssocID="{E001958F-6EC9-ED4D-82C3-E9D458D54633}" presName="Name8" presStyleCnt="0"/>
      <dgm:spPr/>
    </dgm:pt>
    <dgm:pt modelId="{9D70FB5B-23A0-C941-A942-68794D0BE3BF}" type="pres">
      <dgm:prSet presAssocID="{E001958F-6EC9-ED4D-82C3-E9D458D54633}" presName="level" presStyleLbl="node1" presStyleIdx="4" presStyleCnt="6">
        <dgm:presLayoutVars>
          <dgm:chMax val="1"/>
          <dgm:bulletEnabled val="1"/>
        </dgm:presLayoutVars>
      </dgm:prSet>
      <dgm:spPr/>
      <dgm:t>
        <a:bodyPr/>
        <a:lstStyle/>
        <a:p>
          <a:endParaRPr lang="zh-CN" altLang="en-US"/>
        </a:p>
      </dgm:t>
    </dgm:pt>
    <dgm:pt modelId="{7360F068-2C1C-1D46-9650-52281623E425}" type="pres">
      <dgm:prSet presAssocID="{E001958F-6EC9-ED4D-82C3-E9D458D54633}" presName="levelTx" presStyleLbl="revTx" presStyleIdx="0" presStyleCnt="0">
        <dgm:presLayoutVars>
          <dgm:chMax val="1"/>
          <dgm:bulletEnabled val="1"/>
        </dgm:presLayoutVars>
      </dgm:prSet>
      <dgm:spPr/>
      <dgm:t>
        <a:bodyPr/>
        <a:lstStyle/>
        <a:p>
          <a:endParaRPr lang="zh-CN" altLang="en-US"/>
        </a:p>
      </dgm:t>
    </dgm:pt>
    <dgm:pt modelId="{3834A835-0F38-D440-B9C4-A6A262EA258D}" type="pres">
      <dgm:prSet presAssocID="{CDB3A150-6CED-FB4E-883A-2F7F07613121}" presName="Name8" presStyleCnt="0"/>
      <dgm:spPr/>
    </dgm:pt>
    <dgm:pt modelId="{3D258497-2C0C-5942-B84C-E002C2FF3B3B}" type="pres">
      <dgm:prSet presAssocID="{CDB3A150-6CED-FB4E-883A-2F7F07613121}" presName="level" presStyleLbl="node1" presStyleIdx="5" presStyleCnt="6">
        <dgm:presLayoutVars>
          <dgm:chMax val="1"/>
          <dgm:bulletEnabled val="1"/>
        </dgm:presLayoutVars>
      </dgm:prSet>
      <dgm:spPr/>
      <dgm:t>
        <a:bodyPr/>
        <a:lstStyle/>
        <a:p>
          <a:endParaRPr lang="zh-CN" altLang="en-US"/>
        </a:p>
      </dgm:t>
    </dgm:pt>
    <dgm:pt modelId="{7E6AB679-9A14-F84C-8829-3557E2378CAC}" type="pres">
      <dgm:prSet presAssocID="{CDB3A150-6CED-FB4E-883A-2F7F07613121}" presName="levelTx" presStyleLbl="revTx" presStyleIdx="0" presStyleCnt="0">
        <dgm:presLayoutVars>
          <dgm:chMax val="1"/>
          <dgm:bulletEnabled val="1"/>
        </dgm:presLayoutVars>
      </dgm:prSet>
      <dgm:spPr/>
      <dgm:t>
        <a:bodyPr/>
        <a:lstStyle/>
        <a:p>
          <a:endParaRPr lang="zh-CN" altLang="en-US"/>
        </a:p>
      </dgm:t>
    </dgm:pt>
  </dgm:ptLst>
  <dgm:cxnLst>
    <dgm:cxn modelId="{5A32B541-3F66-42C5-9AC5-BFC7EF642258}" srcId="{7B3EB485-B2F3-4705-842B-3C13A8168AE1}" destId="{0DCA8907-4009-4431-A813-F40B08A8D703}" srcOrd="3" destOrd="0" parTransId="{491C9189-98D1-48A8-A08F-9BECE034E591}" sibTransId="{660C3DE9-897A-4D34-8D00-F207D96E4F6A}"/>
    <dgm:cxn modelId="{583C9524-94B5-8A45-A800-59737FE4B63E}" type="presOf" srcId="{52E85FC5-CC84-4847-87A0-F0166ACD0591}" destId="{0144DA1D-4E4B-49AB-B34D-CC3F32E97D1D}" srcOrd="1" destOrd="0" presId="urn:microsoft.com/office/officeart/2005/8/layout/pyramid1"/>
    <dgm:cxn modelId="{053B225D-8F11-C641-AEA7-DD37B2321651}" type="presOf" srcId="{9E43D7D0-1B4A-4AF3-AA19-0994F681BEB6}" destId="{F8D1EA63-8B12-40A5-8212-38EA70743595}" srcOrd="1" destOrd="0" presId="urn:microsoft.com/office/officeart/2005/8/layout/pyramid1"/>
    <dgm:cxn modelId="{E1821E90-77D1-0949-8205-46E14EE2FE14}" type="presOf" srcId="{688CE0E0-AE35-4C02-8613-30301A8D83C2}" destId="{4D79849D-2F12-4A86-AE24-B1BC7DD88CB9}" srcOrd="1" destOrd="0" presId="urn:microsoft.com/office/officeart/2005/8/layout/pyramid1"/>
    <dgm:cxn modelId="{9D4AC51D-E4C8-2741-8FCE-9D5A36927CC1}" type="presOf" srcId="{0DCA8907-4009-4431-A813-F40B08A8D703}" destId="{6F5F1E6E-6C11-4E3F-AFB0-C84E5464426D}" srcOrd="0" destOrd="0" presId="urn:microsoft.com/office/officeart/2005/8/layout/pyramid1"/>
    <dgm:cxn modelId="{F0FDA254-28B1-E440-B7B6-224928F390A2}" srcId="{7B3EB485-B2F3-4705-842B-3C13A8168AE1}" destId="{E001958F-6EC9-ED4D-82C3-E9D458D54633}" srcOrd="4" destOrd="0" parTransId="{2B520D4B-8DAE-B245-A41D-21696C050C92}" sibTransId="{E438B481-D2B8-2B42-BBAE-091632B8C39D}"/>
    <dgm:cxn modelId="{A922077D-F0C9-EC4B-A1AB-2F38122641A1}" type="presOf" srcId="{7B3EB485-B2F3-4705-842B-3C13A8168AE1}" destId="{E3F3B4C8-EAF2-4685-A4DA-D029CD577339}" srcOrd="0" destOrd="0" presId="urn:microsoft.com/office/officeart/2005/8/layout/pyramid1"/>
    <dgm:cxn modelId="{ECC0CDD4-44C1-E448-984D-287E71AAD94E}" type="presOf" srcId="{CDB3A150-6CED-FB4E-883A-2F7F07613121}" destId="{3D258497-2C0C-5942-B84C-E002C2FF3B3B}" srcOrd="0" destOrd="0" presId="urn:microsoft.com/office/officeart/2005/8/layout/pyramid1"/>
    <dgm:cxn modelId="{844F8B02-F592-C544-947F-1C4834499592}" srcId="{7B3EB485-B2F3-4705-842B-3C13A8168AE1}" destId="{CDB3A150-6CED-FB4E-883A-2F7F07613121}" srcOrd="5" destOrd="0" parTransId="{0AFB7C37-E4E8-A04D-9564-92655A8CB006}" sibTransId="{BBE3F799-E269-2F4C-804A-B7A27758A4F0}"/>
    <dgm:cxn modelId="{07F48693-83B3-464D-A636-57ADA1FF6C18}" type="presOf" srcId="{688CE0E0-AE35-4C02-8613-30301A8D83C2}" destId="{572B649C-601B-4373-9E1E-E4EDB45FE88A}" srcOrd="0" destOrd="0" presId="urn:microsoft.com/office/officeart/2005/8/layout/pyramid1"/>
    <dgm:cxn modelId="{5CB4BEFA-649E-B844-A6C7-87F339A0CEB3}" type="presOf" srcId="{0DCA8907-4009-4431-A813-F40B08A8D703}" destId="{C857E33F-16D8-4266-AD66-47BA7D38512E}" srcOrd="1" destOrd="0" presId="urn:microsoft.com/office/officeart/2005/8/layout/pyramid1"/>
    <dgm:cxn modelId="{BCC18FC2-B07D-824E-A74C-FFE73EB605ED}" type="presOf" srcId="{9E43D7D0-1B4A-4AF3-AA19-0994F681BEB6}" destId="{72257676-7246-4845-96D2-D3646E7ABDF1}" srcOrd="0" destOrd="0" presId="urn:microsoft.com/office/officeart/2005/8/layout/pyramid1"/>
    <dgm:cxn modelId="{31DC5493-88BE-4794-A2CE-859D5F2620FA}" srcId="{7B3EB485-B2F3-4705-842B-3C13A8168AE1}" destId="{688CE0E0-AE35-4C02-8613-30301A8D83C2}" srcOrd="0" destOrd="0" parTransId="{9D0996E7-7B61-4C24-9D77-C0A1BBCEA2CB}" sibTransId="{FD7375D9-0B24-44C2-9DCF-A07C347D8F7F}"/>
    <dgm:cxn modelId="{71DB31F9-2042-43D0-8B66-E3EAF0FCDAF3}" srcId="{7B3EB485-B2F3-4705-842B-3C13A8168AE1}" destId="{9E43D7D0-1B4A-4AF3-AA19-0994F681BEB6}" srcOrd="1" destOrd="0" parTransId="{FEC32F47-817F-403B-928F-24CFC3D8BDB9}" sibTransId="{5A752347-9548-4D9C-85E4-C5816BF0BA25}"/>
    <dgm:cxn modelId="{C747D2AE-9336-3F49-BBAC-EB7014614AA8}" type="presOf" srcId="{E001958F-6EC9-ED4D-82C3-E9D458D54633}" destId="{9D70FB5B-23A0-C941-A942-68794D0BE3BF}" srcOrd="0" destOrd="0" presId="urn:microsoft.com/office/officeart/2005/8/layout/pyramid1"/>
    <dgm:cxn modelId="{053B392A-0C17-4048-8D3A-E44933AD1EFD}" type="presOf" srcId="{E001958F-6EC9-ED4D-82C3-E9D458D54633}" destId="{7360F068-2C1C-1D46-9650-52281623E425}" srcOrd="1" destOrd="0" presId="urn:microsoft.com/office/officeart/2005/8/layout/pyramid1"/>
    <dgm:cxn modelId="{C644F3A0-382C-A84E-966F-D39C0737A91E}" type="presOf" srcId="{CDB3A150-6CED-FB4E-883A-2F7F07613121}" destId="{7E6AB679-9A14-F84C-8829-3557E2378CAC}" srcOrd="1" destOrd="0" presId="urn:microsoft.com/office/officeart/2005/8/layout/pyramid1"/>
    <dgm:cxn modelId="{3EFB0FA4-5AB3-416E-A243-42F48C557AE5}" srcId="{7B3EB485-B2F3-4705-842B-3C13A8168AE1}" destId="{52E85FC5-CC84-4847-87A0-F0166ACD0591}" srcOrd="2" destOrd="0" parTransId="{8DCDC1BE-8EE6-4EEE-9E62-3B7026D1D18C}" sibTransId="{07FAC517-826B-4F4A-A5A2-9F5427ABC05C}"/>
    <dgm:cxn modelId="{49D0FB51-CAB0-024C-B83F-2C9BD2C3C578}" type="presOf" srcId="{52E85FC5-CC84-4847-87A0-F0166ACD0591}" destId="{E5F6EC49-98D9-42EE-B79E-CDB5BFA1925F}" srcOrd="0" destOrd="0" presId="urn:microsoft.com/office/officeart/2005/8/layout/pyramid1"/>
    <dgm:cxn modelId="{C9B7E0BA-BBD8-0E40-9414-7F3312529E7F}" type="presParOf" srcId="{E3F3B4C8-EAF2-4685-A4DA-D029CD577339}" destId="{F61C4D0D-5DFC-432E-8031-CBD44AE0492E}" srcOrd="0" destOrd="0" presId="urn:microsoft.com/office/officeart/2005/8/layout/pyramid1"/>
    <dgm:cxn modelId="{21C4AEED-87EC-0541-BF21-4B9C29512E52}" type="presParOf" srcId="{F61C4D0D-5DFC-432E-8031-CBD44AE0492E}" destId="{572B649C-601B-4373-9E1E-E4EDB45FE88A}" srcOrd="0" destOrd="0" presId="urn:microsoft.com/office/officeart/2005/8/layout/pyramid1"/>
    <dgm:cxn modelId="{7F2456E9-10FA-5F4E-8E2F-47B141967D5D}" type="presParOf" srcId="{F61C4D0D-5DFC-432E-8031-CBD44AE0492E}" destId="{4D79849D-2F12-4A86-AE24-B1BC7DD88CB9}" srcOrd="1" destOrd="0" presId="urn:microsoft.com/office/officeart/2005/8/layout/pyramid1"/>
    <dgm:cxn modelId="{B50BCC34-E7E4-EC4E-9211-E587185D570E}" type="presParOf" srcId="{E3F3B4C8-EAF2-4685-A4DA-D029CD577339}" destId="{D79CE9F1-4025-48B2-974B-522169F6D8FB}" srcOrd="1" destOrd="0" presId="urn:microsoft.com/office/officeart/2005/8/layout/pyramid1"/>
    <dgm:cxn modelId="{04D90FA8-D1F2-D24A-840C-73EBA33EA202}" type="presParOf" srcId="{D79CE9F1-4025-48B2-974B-522169F6D8FB}" destId="{72257676-7246-4845-96D2-D3646E7ABDF1}" srcOrd="0" destOrd="0" presId="urn:microsoft.com/office/officeart/2005/8/layout/pyramid1"/>
    <dgm:cxn modelId="{F5CCB1BE-A6D6-B24F-8F72-F6E17E96D355}" type="presParOf" srcId="{D79CE9F1-4025-48B2-974B-522169F6D8FB}" destId="{F8D1EA63-8B12-40A5-8212-38EA70743595}" srcOrd="1" destOrd="0" presId="urn:microsoft.com/office/officeart/2005/8/layout/pyramid1"/>
    <dgm:cxn modelId="{76812677-2FBA-3E40-90EB-3E395C976954}" type="presParOf" srcId="{E3F3B4C8-EAF2-4685-A4DA-D029CD577339}" destId="{FEE01189-BA23-49AF-B92A-5ACB0EFE605F}" srcOrd="2" destOrd="0" presId="urn:microsoft.com/office/officeart/2005/8/layout/pyramid1"/>
    <dgm:cxn modelId="{AC5C31A2-24ED-0B4A-AA62-73935EAFBE68}" type="presParOf" srcId="{FEE01189-BA23-49AF-B92A-5ACB0EFE605F}" destId="{E5F6EC49-98D9-42EE-B79E-CDB5BFA1925F}" srcOrd="0" destOrd="0" presId="urn:microsoft.com/office/officeart/2005/8/layout/pyramid1"/>
    <dgm:cxn modelId="{75EA386A-B2C6-4941-9B89-494916D5CD70}" type="presParOf" srcId="{FEE01189-BA23-49AF-B92A-5ACB0EFE605F}" destId="{0144DA1D-4E4B-49AB-B34D-CC3F32E97D1D}" srcOrd="1" destOrd="0" presId="urn:microsoft.com/office/officeart/2005/8/layout/pyramid1"/>
    <dgm:cxn modelId="{7E997AA6-E4CC-BC4E-954C-FFAA26AE0F89}" type="presParOf" srcId="{E3F3B4C8-EAF2-4685-A4DA-D029CD577339}" destId="{7E71AAC0-A1B6-4E38-AD12-DBFA168BB4CF}" srcOrd="3" destOrd="0" presId="urn:microsoft.com/office/officeart/2005/8/layout/pyramid1"/>
    <dgm:cxn modelId="{1D5CB1F4-D8CB-1349-8B84-0E2CB763CB84}" type="presParOf" srcId="{7E71AAC0-A1B6-4E38-AD12-DBFA168BB4CF}" destId="{6F5F1E6E-6C11-4E3F-AFB0-C84E5464426D}" srcOrd="0" destOrd="0" presId="urn:microsoft.com/office/officeart/2005/8/layout/pyramid1"/>
    <dgm:cxn modelId="{1549AB42-6A05-AC41-BFB9-4F091B45AFF3}" type="presParOf" srcId="{7E71AAC0-A1B6-4E38-AD12-DBFA168BB4CF}" destId="{C857E33F-16D8-4266-AD66-47BA7D38512E}" srcOrd="1" destOrd="0" presId="urn:microsoft.com/office/officeart/2005/8/layout/pyramid1"/>
    <dgm:cxn modelId="{2B922C32-DB20-A445-AE2E-1999D0B364F7}" type="presParOf" srcId="{E3F3B4C8-EAF2-4685-A4DA-D029CD577339}" destId="{129E6512-31F3-D14A-987F-36589A67C38D}" srcOrd="4" destOrd="0" presId="urn:microsoft.com/office/officeart/2005/8/layout/pyramid1"/>
    <dgm:cxn modelId="{1EBA687C-B2A6-674C-810A-5E29B990A988}" type="presParOf" srcId="{129E6512-31F3-D14A-987F-36589A67C38D}" destId="{9D70FB5B-23A0-C941-A942-68794D0BE3BF}" srcOrd="0" destOrd="0" presId="urn:microsoft.com/office/officeart/2005/8/layout/pyramid1"/>
    <dgm:cxn modelId="{BF559EAF-4D2D-0145-B3E9-0F3FDE0EC67C}" type="presParOf" srcId="{129E6512-31F3-D14A-987F-36589A67C38D}" destId="{7360F068-2C1C-1D46-9650-52281623E425}" srcOrd="1" destOrd="0" presId="urn:microsoft.com/office/officeart/2005/8/layout/pyramid1"/>
    <dgm:cxn modelId="{09E81F2C-6C74-2641-B31A-5235E34BF981}" type="presParOf" srcId="{E3F3B4C8-EAF2-4685-A4DA-D029CD577339}" destId="{3834A835-0F38-D440-B9C4-A6A262EA258D}" srcOrd="5" destOrd="0" presId="urn:microsoft.com/office/officeart/2005/8/layout/pyramid1"/>
    <dgm:cxn modelId="{2D87D4FB-76D5-D94B-93CA-D6E17197147E}" type="presParOf" srcId="{3834A835-0F38-D440-B9C4-A6A262EA258D}" destId="{3D258497-2C0C-5942-B84C-E002C2FF3B3B}" srcOrd="0" destOrd="0" presId="urn:microsoft.com/office/officeart/2005/8/layout/pyramid1"/>
    <dgm:cxn modelId="{9E4159F0-C3B5-F045-B083-ECB91EE6176E}" type="presParOf" srcId="{3834A835-0F38-D440-B9C4-A6A262EA258D}" destId="{7E6AB679-9A14-F84C-8829-3557E2378C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3EB485-B2F3-4705-842B-3C13A8168AE1}" type="doc">
      <dgm:prSet loTypeId="urn:microsoft.com/office/officeart/2005/8/layout/pyramid1" loCatId="pyramid" qsTypeId="urn:microsoft.com/office/officeart/2005/8/quickstyle/simple1" qsCatId="simple" csTypeId="urn:microsoft.com/office/officeart/2005/8/colors/accent2_3" csCatId="accent2" phldr="1"/>
      <dgm:spPr/>
    </dgm:pt>
    <dgm:pt modelId="{9E43D7D0-1B4A-4AF3-AA19-0994F681BEB6}">
      <dgm:prSet phldrT="[文本]" custT="1"/>
      <dgm:spPr/>
      <dgm:t>
        <a:bodyPr/>
        <a:lstStyle/>
        <a:p>
          <a:r>
            <a:rPr lang="zh-CN" altLang="en-US" sz="2000" b="1"/>
            <a:t>高速缓存</a:t>
          </a:r>
          <a:endParaRPr lang="zh-CN" altLang="en-US" sz="2000" b="1" dirty="0"/>
        </a:p>
      </dgm:t>
    </dgm:pt>
    <dgm:pt modelId="{FEC32F47-817F-403B-928F-24CFC3D8BDB9}" type="parTrans" cxnId="{71DB31F9-2042-43D0-8B66-E3EAF0FCDAF3}">
      <dgm:prSet/>
      <dgm:spPr/>
      <dgm:t>
        <a:bodyPr/>
        <a:lstStyle/>
        <a:p>
          <a:endParaRPr lang="zh-CN" altLang="en-US" sz="1200" b="1">
            <a:solidFill>
              <a:schemeClr val="bg1">
                <a:lumMod val="95000"/>
              </a:schemeClr>
            </a:solidFill>
          </a:endParaRPr>
        </a:p>
      </dgm:t>
    </dgm:pt>
    <dgm:pt modelId="{5A752347-9548-4D9C-85E4-C5816BF0BA25}" type="sibTrans" cxnId="{71DB31F9-2042-43D0-8B66-E3EAF0FCDAF3}">
      <dgm:prSet/>
      <dgm:spPr/>
      <dgm:t>
        <a:bodyPr/>
        <a:lstStyle/>
        <a:p>
          <a:endParaRPr lang="zh-CN" altLang="en-US" sz="1200" b="1">
            <a:solidFill>
              <a:schemeClr val="bg1">
                <a:lumMod val="95000"/>
              </a:schemeClr>
            </a:solidFill>
          </a:endParaRPr>
        </a:p>
      </dgm:t>
    </dgm:pt>
    <dgm:pt modelId="{52E85FC5-CC84-4847-87A0-F0166ACD0591}">
      <dgm:prSet phldrT="[文本]" custT="1"/>
      <dgm:spPr/>
      <dgm:t>
        <a:bodyPr/>
        <a:lstStyle/>
        <a:p>
          <a:r>
            <a:rPr lang="zh-CN" altLang="en-US" sz="2000" b="1"/>
            <a:t>主存储器</a:t>
          </a:r>
          <a:endParaRPr lang="zh-CN" altLang="en-US" sz="2000" b="1" dirty="0"/>
        </a:p>
      </dgm:t>
    </dgm:pt>
    <dgm:pt modelId="{8DCDC1BE-8EE6-4EEE-9E62-3B7026D1D18C}" type="parTrans" cxnId="{3EFB0FA4-5AB3-416E-A243-42F48C557AE5}">
      <dgm:prSet/>
      <dgm:spPr/>
      <dgm:t>
        <a:bodyPr/>
        <a:lstStyle/>
        <a:p>
          <a:endParaRPr lang="zh-CN" altLang="en-US" sz="1200" b="1">
            <a:solidFill>
              <a:schemeClr val="bg1">
                <a:lumMod val="95000"/>
              </a:schemeClr>
            </a:solidFill>
          </a:endParaRPr>
        </a:p>
      </dgm:t>
    </dgm:pt>
    <dgm:pt modelId="{07FAC517-826B-4F4A-A5A2-9F5427ABC05C}" type="sibTrans" cxnId="{3EFB0FA4-5AB3-416E-A243-42F48C557AE5}">
      <dgm:prSet/>
      <dgm:spPr/>
      <dgm:t>
        <a:bodyPr/>
        <a:lstStyle/>
        <a:p>
          <a:endParaRPr lang="zh-CN" altLang="en-US" sz="1200" b="1">
            <a:solidFill>
              <a:schemeClr val="bg1">
                <a:lumMod val="95000"/>
              </a:schemeClr>
            </a:solidFill>
          </a:endParaRPr>
        </a:p>
      </dgm:t>
    </dgm:pt>
    <dgm:pt modelId="{0DCA8907-4009-4431-A813-F40B08A8D703}">
      <dgm:prSet phldrT="[文本]" custT="1"/>
      <dgm:spPr>
        <a:solidFill>
          <a:srgbClr val="FF0000"/>
        </a:solidFill>
      </dgm:spPr>
      <dgm:t>
        <a:bodyPr/>
        <a:lstStyle/>
        <a:p>
          <a:r>
            <a:rPr lang="zh-CN" altLang="en-US" sz="3200" b="1" dirty="0">
              <a:solidFill>
                <a:schemeClr val="bg1"/>
              </a:solidFill>
            </a:rPr>
            <a:t>磁盘缓存</a:t>
          </a:r>
        </a:p>
      </dgm:t>
    </dgm:pt>
    <dgm:pt modelId="{491C9189-98D1-48A8-A08F-9BECE034E591}" type="parTrans" cxnId="{5A32B541-3F66-42C5-9AC5-BFC7EF642258}">
      <dgm:prSet/>
      <dgm:spPr/>
      <dgm:t>
        <a:bodyPr/>
        <a:lstStyle/>
        <a:p>
          <a:endParaRPr lang="zh-CN" altLang="en-US" sz="1200" b="1">
            <a:solidFill>
              <a:schemeClr val="bg1">
                <a:lumMod val="95000"/>
              </a:schemeClr>
            </a:solidFill>
          </a:endParaRPr>
        </a:p>
      </dgm:t>
    </dgm:pt>
    <dgm:pt modelId="{660C3DE9-897A-4D34-8D00-F207D96E4F6A}" type="sibTrans" cxnId="{5A32B541-3F66-42C5-9AC5-BFC7EF642258}">
      <dgm:prSet/>
      <dgm:spPr/>
      <dgm:t>
        <a:bodyPr/>
        <a:lstStyle/>
        <a:p>
          <a:endParaRPr lang="zh-CN" altLang="en-US" sz="1200" b="1">
            <a:solidFill>
              <a:schemeClr val="bg1">
                <a:lumMod val="95000"/>
              </a:schemeClr>
            </a:solidFill>
          </a:endParaRPr>
        </a:p>
      </dgm:t>
    </dgm:pt>
    <dgm:pt modelId="{688CE0E0-AE35-4C02-8613-30301A8D83C2}">
      <dgm:prSet phldrT="[文本]" custT="1"/>
      <dgm:spPr/>
      <dgm:t>
        <a:bodyPr/>
        <a:lstStyle/>
        <a:p>
          <a:r>
            <a:rPr lang="zh-CN" altLang="en-US" sz="2000" b="1"/>
            <a:t>寄存器</a:t>
          </a:r>
          <a:endParaRPr lang="zh-CN" altLang="en-US" sz="2000" b="1" dirty="0"/>
        </a:p>
      </dgm:t>
    </dgm:pt>
    <dgm:pt modelId="{FD7375D9-0B24-44C2-9DCF-A07C347D8F7F}" type="sibTrans" cxnId="{31DC5493-88BE-4794-A2CE-859D5F2620FA}">
      <dgm:prSet/>
      <dgm:spPr/>
      <dgm:t>
        <a:bodyPr/>
        <a:lstStyle/>
        <a:p>
          <a:endParaRPr lang="zh-CN" altLang="en-US" sz="1200" b="1">
            <a:solidFill>
              <a:schemeClr val="bg1">
                <a:lumMod val="95000"/>
              </a:schemeClr>
            </a:solidFill>
          </a:endParaRPr>
        </a:p>
      </dgm:t>
    </dgm:pt>
    <dgm:pt modelId="{9D0996E7-7B61-4C24-9D77-C0A1BBCEA2CB}" type="parTrans" cxnId="{31DC5493-88BE-4794-A2CE-859D5F2620FA}">
      <dgm:prSet/>
      <dgm:spPr/>
      <dgm:t>
        <a:bodyPr/>
        <a:lstStyle/>
        <a:p>
          <a:endParaRPr lang="zh-CN" altLang="en-US" sz="1200" b="1">
            <a:solidFill>
              <a:schemeClr val="bg1">
                <a:lumMod val="95000"/>
              </a:schemeClr>
            </a:solidFill>
          </a:endParaRPr>
        </a:p>
      </dgm:t>
    </dgm:pt>
    <dgm:pt modelId="{E001958F-6EC9-ED4D-82C3-E9D458D54633}">
      <dgm:prSet phldrT="[文本]" custT="1"/>
      <dgm:spPr/>
      <dgm:t>
        <a:bodyPr/>
        <a:lstStyle/>
        <a:p>
          <a:r>
            <a:rPr lang="zh-CN" altLang="en-US" sz="2000" b="1"/>
            <a:t>固定磁盘</a:t>
          </a:r>
          <a:endParaRPr lang="zh-CN" altLang="en-US" sz="2000" b="1" dirty="0"/>
        </a:p>
      </dgm:t>
    </dgm:pt>
    <dgm:pt modelId="{2B520D4B-8DAE-B245-A41D-21696C050C92}" type="parTrans" cxnId="{F0FDA254-28B1-E440-B7B6-224928F390A2}">
      <dgm:prSet/>
      <dgm:spPr/>
      <dgm:t>
        <a:bodyPr/>
        <a:lstStyle/>
        <a:p>
          <a:endParaRPr lang="en-US"/>
        </a:p>
      </dgm:t>
    </dgm:pt>
    <dgm:pt modelId="{E438B481-D2B8-2B42-BBAE-091632B8C39D}" type="sibTrans" cxnId="{F0FDA254-28B1-E440-B7B6-224928F390A2}">
      <dgm:prSet/>
      <dgm:spPr/>
      <dgm:t>
        <a:bodyPr/>
        <a:lstStyle/>
        <a:p>
          <a:endParaRPr lang="en-US"/>
        </a:p>
      </dgm:t>
    </dgm:pt>
    <dgm:pt modelId="{CDB3A150-6CED-FB4E-883A-2F7F07613121}">
      <dgm:prSet phldrT="[文本]" custT="1"/>
      <dgm:spPr/>
      <dgm:t>
        <a:bodyPr/>
        <a:lstStyle/>
        <a:p>
          <a:r>
            <a:rPr lang="zh-CN" altLang="en-US" sz="2000" b="1"/>
            <a:t>可移动存储介质</a:t>
          </a:r>
          <a:endParaRPr lang="zh-CN" altLang="en-US" sz="2000" b="1" dirty="0"/>
        </a:p>
      </dgm:t>
    </dgm:pt>
    <dgm:pt modelId="{0AFB7C37-E4E8-A04D-9564-92655A8CB006}" type="parTrans" cxnId="{844F8B02-F592-C544-947F-1C4834499592}">
      <dgm:prSet/>
      <dgm:spPr/>
      <dgm:t>
        <a:bodyPr/>
        <a:lstStyle/>
        <a:p>
          <a:endParaRPr lang="en-US"/>
        </a:p>
      </dgm:t>
    </dgm:pt>
    <dgm:pt modelId="{BBE3F799-E269-2F4C-804A-B7A27758A4F0}" type="sibTrans" cxnId="{844F8B02-F592-C544-947F-1C4834499592}">
      <dgm:prSet/>
      <dgm:spPr/>
      <dgm:t>
        <a:bodyPr/>
        <a:lstStyle/>
        <a:p>
          <a:endParaRPr lang="en-US"/>
        </a:p>
      </dgm:t>
    </dgm:pt>
    <dgm:pt modelId="{E3F3B4C8-EAF2-4685-A4DA-D029CD577339}" type="pres">
      <dgm:prSet presAssocID="{7B3EB485-B2F3-4705-842B-3C13A8168AE1}" presName="Name0" presStyleCnt="0">
        <dgm:presLayoutVars>
          <dgm:dir/>
          <dgm:animLvl val="lvl"/>
          <dgm:resizeHandles val="exact"/>
        </dgm:presLayoutVars>
      </dgm:prSet>
      <dgm:spPr/>
    </dgm:pt>
    <dgm:pt modelId="{F61C4D0D-5DFC-432E-8031-CBD44AE0492E}" type="pres">
      <dgm:prSet presAssocID="{688CE0E0-AE35-4C02-8613-30301A8D83C2}" presName="Name8" presStyleCnt="0"/>
      <dgm:spPr/>
    </dgm:pt>
    <dgm:pt modelId="{572B649C-601B-4373-9E1E-E4EDB45FE88A}" type="pres">
      <dgm:prSet presAssocID="{688CE0E0-AE35-4C02-8613-30301A8D83C2}" presName="level" presStyleLbl="node1" presStyleIdx="0" presStyleCnt="6" custScaleX="90909" custScaleY="90909">
        <dgm:presLayoutVars>
          <dgm:chMax val="1"/>
          <dgm:bulletEnabled val="1"/>
        </dgm:presLayoutVars>
      </dgm:prSet>
      <dgm:spPr>
        <a:prstGeom prst="rect">
          <a:avLst/>
        </a:prstGeom>
      </dgm:spPr>
      <dgm:t>
        <a:bodyPr/>
        <a:lstStyle/>
        <a:p>
          <a:endParaRPr lang="zh-CN" altLang="en-US"/>
        </a:p>
      </dgm:t>
    </dgm:pt>
    <dgm:pt modelId="{4D79849D-2F12-4A86-AE24-B1BC7DD88CB9}" type="pres">
      <dgm:prSet presAssocID="{688CE0E0-AE35-4C02-8613-30301A8D83C2}" presName="levelTx" presStyleLbl="revTx" presStyleIdx="0" presStyleCnt="0">
        <dgm:presLayoutVars>
          <dgm:chMax val="1"/>
          <dgm:bulletEnabled val="1"/>
        </dgm:presLayoutVars>
      </dgm:prSet>
      <dgm:spPr>
        <a:prstGeom prst="rect">
          <a:avLst/>
        </a:prstGeom>
      </dgm:spPr>
      <dgm:t>
        <a:bodyPr/>
        <a:lstStyle/>
        <a:p>
          <a:endParaRPr lang="zh-CN" altLang="en-US"/>
        </a:p>
      </dgm:t>
    </dgm:pt>
    <dgm:pt modelId="{D79CE9F1-4025-48B2-974B-522169F6D8FB}" type="pres">
      <dgm:prSet presAssocID="{9E43D7D0-1B4A-4AF3-AA19-0994F681BEB6}" presName="Name8" presStyleCnt="0"/>
      <dgm:spPr/>
    </dgm:pt>
    <dgm:pt modelId="{72257676-7246-4845-96D2-D3646E7ABDF1}" type="pres">
      <dgm:prSet presAssocID="{9E43D7D0-1B4A-4AF3-AA19-0994F681BEB6}" presName="level" presStyleLbl="node1" presStyleIdx="1" presStyleCnt="6">
        <dgm:presLayoutVars>
          <dgm:chMax val="1"/>
          <dgm:bulletEnabled val="1"/>
        </dgm:presLayoutVars>
      </dgm:prSet>
      <dgm:spPr/>
      <dgm:t>
        <a:bodyPr/>
        <a:lstStyle/>
        <a:p>
          <a:endParaRPr lang="zh-CN" altLang="en-US"/>
        </a:p>
      </dgm:t>
    </dgm:pt>
    <dgm:pt modelId="{F8D1EA63-8B12-40A5-8212-38EA70743595}" type="pres">
      <dgm:prSet presAssocID="{9E43D7D0-1B4A-4AF3-AA19-0994F681BEB6}" presName="levelTx" presStyleLbl="revTx" presStyleIdx="0" presStyleCnt="0">
        <dgm:presLayoutVars>
          <dgm:chMax val="1"/>
          <dgm:bulletEnabled val="1"/>
        </dgm:presLayoutVars>
      </dgm:prSet>
      <dgm:spPr/>
      <dgm:t>
        <a:bodyPr/>
        <a:lstStyle/>
        <a:p>
          <a:endParaRPr lang="zh-CN" altLang="en-US"/>
        </a:p>
      </dgm:t>
    </dgm:pt>
    <dgm:pt modelId="{FEE01189-BA23-49AF-B92A-5ACB0EFE605F}" type="pres">
      <dgm:prSet presAssocID="{52E85FC5-CC84-4847-87A0-F0166ACD0591}" presName="Name8" presStyleCnt="0"/>
      <dgm:spPr/>
    </dgm:pt>
    <dgm:pt modelId="{E5F6EC49-98D9-42EE-B79E-CDB5BFA1925F}" type="pres">
      <dgm:prSet presAssocID="{52E85FC5-CC84-4847-87A0-F0166ACD0591}" presName="level" presStyleLbl="node1" presStyleIdx="2" presStyleCnt="6">
        <dgm:presLayoutVars>
          <dgm:chMax val="1"/>
          <dgm:bulletEnabled val="1"/>
        </dgm:presLayoutVars>
      </dgm:prSet>
      <dgm:spPr/>
      <dgm:t>
        <a:bodyPr/>
        <a:lstStyle/>
        <a:p>
          <a:endParaRPr lang="zh-CN" altLang="en-US"/>
        </a:p>
      </dgm:t>
    </dgm:pt>
    <dgm:pt modelId="{0144DA1D-4E4B-49AB-B34D-CC3F32E97D1D}" type="pres">
      <dgm:prSet presAssocID="{52E85FC5-CC84-4847-87A0-F0166ACD0591}" presName="levelTx" presStyleLbl="revTx" presStyleIdx="0" presStyleCnt="0">
        <dgm:presLayoutVars>
          <dgm:chMax val="1"/>
          <dgm:bulletEnabled val="1"/>
        </dgm:presLayoutVars>
      </dgm:prSet>
      <dgm:spPr/>
      <dgm:t>
        <a:bodyPr/>
        <a:lstStyle/>
        <a:p>
          <a:endParaRPr lang="zh-CN" altLang="en-US"/>
        </a:p>
      </dgm:t>
    </dgm:pt>
    <dgm:pt modelId="{7E71AAC0-A1B6-4E38-AD12-DBFA168BB4CF}" type="pres">
      <dgm:prSet presAssocID="{0DCA8907-4009-4431-A813-F40B08A8D703}" presName="Name8" presStyleCnt="0"/>
      <dgm:spPr/>
    </dgm:pt>
    <dgm:pt modelId="{6F5F1E6E-6C11-4E3F-AFB0-C84E5464426D}" type="pres">
      <dgm:prSet presAssocID="{0DCA8907-4009-4431-A813-F40B08A8D703}" presName="level" presStyleLbl="node1" presStyleIdx="3" presStyleCnt="6">
        <dgm:presLayoutVars>
          <dgm:chMax val="1"/>
          <dgm:bulletEnabled val="1"/>
        </dgm:presLayoutVars>
      </dgm:prSet>
      <dgm:spPr/>
      <dgm:t>
        <a:bodyPr/>
        <a:lstStyle/>
        <a:p>
          <a:endParaRPr lang="zh-CN" altLang="en-US"/>
        </a:p>
      </dgm:t>
    </dgm:pt>
    <dgm:pt modelId="{C857E33F-16D8-4266-AD66-47BA7D38512E}" type="pres">
      <dgm:prSet presAssocID="{0DCA8907-4009-4431-A813-F40B08A8D703}" presName="levelTx" presStyleLbl="revTx" presStyleIdx="0" presStyleCnt="0">
        <dgm:presLayoutVars>
          <dgm:chMax val="1"/>
          <dgm:bulletEnabled val="1"/>
        </dgm:presLayoutVars>
      </dgm:prSet>
      <dgm:spPr/>
      <dgm:t>
        <a:bodyPr/>
        <a:lstStyle/>
        <a:p>
          <a:endParaRPr lang="zh-CN" altLang="en-US"/>
        </a:p>
      </dgm:t>
    </dgm:pt>
    <dgm:pt modelId="{129E6512-31F3-D14A-987F-36589A67C38D}" type="pres">
      <dgm:prSet presAssocID="{E001958F-6EC9-ED4D-82C3-E9D458D54633}" presName="Name8" presStyleCnt="0"/>
      <dgm:spPr/>
    </dgm:pt>
    <dgm:pt modelId="{9D70FB5B-23A0-C941-A942-68794D0BE3BF}" type="pres">
      <dgm:prSet presAssocID="{E001958F-6EC9-ED4D-82C3-E9D458D54633}" presName="level" presStyleLbl="node1" presStyleIdx="4" presStyleCnt="6">
        <dgm:presLayoutVars>
          <dgm:chMax val="1"/>
          <dgm:bulletEnabled val="1"/>
        </dgm:presLayoutVars>
      </dgm:prSet>
      <dgm:spPr/>
      <dgm:t>
        <a:bodyPr/>
        <a:lstStyle/>
        <a:p>
          <a:endParaRPr lang="zh-CN" altLang="en-US"/>
        </a:p>
      </dgm:t>
    </dgm:pt>
    <dgm:pt modelId="{7360F068-2C1C-1D46-9650-52281623E425}" type="pres">
      <dgm:prSet presAssocID="{E001958F-6EC9-ED4D-82C3-E9D458D54633}" presName="levelTx" presStyleLbl="revTx" presStyleIdx="0" presStyleCnt="0">
        <dgm:presLayoutVars>
          <dgm:chMax val="1"/>
          <dgm:bulletEnabled val="1"/>
        </dgm:presLayoutVars>
      </dgm:prSet>
      <dgm:spPr/>
      <dgm:t>
        <a:bodyPr/>
        <a:lstStyle/>
        <a:p>
          <a:endParaRPr lang="zh-CN" altLang="en-US"/>
        </a:p>
      </dgm:t>
    </dgm:pt>
    <dgm:pt modelId="{3834A835-0F38-D440-B9C4-A6A262EA258D}" type="pres">
      <dgm:prSet presAssocID="{CDB3A150-6CED-FB4E-883A-2F7F07613121}" presName="Name8" presStyleCnt="0"/>
      <dgm:spPr/>
    </dgm:pt>
    <dgm:pt modelId="{3D258497-2C0C-5942-B84C-E002C2FF3B3B}" type="pres">
      <dgm:prSet presAssocID="{CDB3A150-6CED-FB4E-883A-2F7F07613121}" presName="level" presStyleLbl="node1" presStyleIdx="5" presStyleCnt="6">
        <dgm:presLayoutVars>
          <dgm:chMax val="1"/>
          <dgm:bulletEnabled val="1"/>
        </dgm:presLayoutVars>
      </dgm:prSet>
      <dgm:spPr/>
      <dgm:t>
        <a:bodyPr/>
        <a:lstStyle/>
        <a:p>
          <a:endParaRPr lang="zh-CN" altLang="en-US"/>
        </a:p>
      </dgm:t>
    </dgm:pt>
    <dgm:pt modelId="{7E6AB679-9A14-F84C-8829-3557E2378CAC}" type="pres">
      <dgm:prSet presAssocID="{CDB3A150-6CED-FB4E-883A-2F7F07613121}" presName="levelTx" presStyleLbl="revTx" presStyleIdx="0" presStyleCnt="0">
        <dgm:presLayoutVars>
          <dgm:chMax val="1"/>
          <dgm:bulletEnabled val="1"/>
        </dgm:presLayoutVars>
      </dgm:prSet>
      <dgm:spPr/>
      <dgm:t>
        <a:bodyPr/>
        <a:lstStyle/>
        <a:p>
          <a:endParaRPr lang="zh-CN" altLang="en-US"/>
        </a:p>
      </dgm:t>
    </dgm:pt>
  </dgm:ptLst>
  <dgm:cxnLst>
    <dgm:cxn modelId="{5A32B541-3F66-42C5-9AC5-BFC7EF642258}" srcId="{7B3EB485-B2F3-4705-842B-3C13A8168AE1}" destId="{0DCA8907-4009-4431-A813-F40B08A8D703}" srcOrd="3" destOrd="0" parTransId="{491C9189-98D1-48A8-A08F-9BECE034E591}" sibTransId="{660C3DE9-897A-4D34-8D00-F207D96E4F6A}"/>
    <dgm:cxn modelId="{583C9524-94B5-8A45-A800-59737FE4B63E}" type="presOf" srcId="{52E85FC5-CC84-4847-87A0-F0166ACD0591}" destId="{0144DA1D-4E4B-49AB-B34D-CC3F32E97D1D}" srcOrd="1" destOrd="0" presId="urn:microsoft.com/office/officeart/2005/8/layout/pyramid1"/>
    <dgm:cxn modelId="{053B225D-8F11-C641-AEA7-DD37B2321651}" type="presOf" srcId="{9E43D7D0-1B4A-4AF3-AA19-0994F681BEB6}" destId="{F8D1EA63-8B12-40A5-8212-38EA70743595}" srcOrd="1" destOrd="0" presId="urn:microsoft.com/office/officeart/2005/8/layout/pyramid1"/>
    <dgm:cxn modelId="{E1821E90-77D1-0949-8205-46E14EE2FE14}" type="presOf" srcId="{688CE0E0-AE35-4C02-8613-30301A8D83C2}" destId="{4D79849D-2F12-4A86-AE24-B1BC7DD88CB9}" srcOrd="1" destOrd="0" presId="urn:microsoft.com/office/officeart/2005/8/layout/pyramid1"/>
    <dgm:cxn modelId="{9D4AC51D-E4C8-2741-8FCE-9D5A36927CC1}" type="presOf" srcId="{0DCA8907-4009-4431-A813-F40B08A8D703}" destId="{6F5F1E6E-6C11-4E3F-AFB0-C84E5464426D}" srcOrd="0" destOrd="0" presId="urn:microsoft.com/office/officeart/2005/8/layout/pyramid1"/>
    <dgm:cxn modelId="{F0FDA254-28B1-E440-B7B6-224928F390A2}" srcId="{7B3EB485-B2F3-4705-842B-3C13A8168AE1}" destId="{E001958F-6EC9-ED4D-82C3-E9D458D54633}" srcOrd="4" destOrd="0" parTransId="{2B520D4B-8DAE-B245-A41D-21696C050C92}" sibTransId="{E438B481-D2B8-2B42-BBAE-091632B8C39D}"/>
    <dgm:cxn modelId="{A922077D-F0C9-EC4B-A1AB-2F38122641A1}" type="presOf" srcId="{7B3EB485-B2F3-4705-842B-3C13A8168AE1}" destId="{E3F3B4C8-EAF2-4685-A4DA-D029CD577339}" srcOrd="0" destOrd="0" presId="urn:microsoft.com/office/officeart/2005/8/layout/pyramid1"/>
    <dgm:cxn modelId="{ECC0CDD4-44C1-E448-984D-287E71AAD94E}" type="presOf" srcId="{CDB3A150-6CED-FB4E-883A-2F7F07613121}" destId="{3D258497-2C0C-5942-B84C-E002C2FF3B3B}" srcOrd="0" destOrd="0" presId="urn:microsoft.com/office/officeart/2005/8/layout/pyramid1"/>
    <dgm:cxn modelId="{844F8B02-F592-C544-947F-1C4834499592}" srcId="{7B3EB485-B2F3-4705-842B-3C13A8168AE1}" destId="{CDB3A150-6CED-FB4E-883A-2F7F07613121}" srcOrd="5" destOrd="0" parTransId="{0AFB7C37-E4E8-A04D-9564-92655A8CB006}" sibTransId="{BBE3F799-E269-2F4C-804A-B7A27758A4F0}"/>
    <dgm:cxn modelId="{07F48693-83B3-464D-A636-57ADA1FF6C18}" type="presOf" srcId="{688CE0E0-AE35-4C02-8613-30301A8D83C2}" destId="{572B649C-601B-4373-9E1E-E4EDB45FE88A}" srcOrd="0" destOrd="0" presId="urn:microsoft.com/office/officeart/2005/8/layout/pyramid1"/>
    <dgm:cxn modelId="{5CB4BEFA-649E-B844-A6C7-87F339A0CEB3}" type="presOf" srcId="{0DCA8907-4009-4431-A813-F40B08A8D703}" destId="{C857E33F-16D8-4266-AD66-47BA7D38512E}" srcOrd="1" destOrd="0" presId="urn:microsoft.com/office/officeart/2005/8/layout/pyramid1"/>
    <dgm:cxn modelId="{BCC18FC2-B07D-824E-A74C-FFE73EB605ED}" type="presOf" srcId="{9E43D7D0-1B4A-4AF3-AA19-0994F681BEB6}" destId="{72257676-7246-4845-96D2-D3646E7ABDF1}" srcOrd="0" destOrd="0" presId="urn:microsoft.com/office/officeart/2005/8/layout/pyramid1"/>
    <dgm:cxn modelId="{31DC5493-88BE-4794-A2CE-859D5F2620FA}" srcId="{7B3EB485-B2F3-4705-842B-3C13A8168AE1}" destId="{688CE0E0-AE35-4C02-8613-30301A8D83C2}" srcOrd="0" destOrd="0" parTransId="{9D0996E7-7B61-4C24-9D77-C0A1BBCEA2CB}" sibTransId="{FD7375D9-0B24-44C2-9DCF-A07C347D8F7F}"/>
    <dgm:cxn modelId="{71DB31F9-2042-43D0-8B66-E3EAF0FCDAF3}" srcId="{7B3EB485-B2F3-4705-842B-3C13A8168AE1}" destId="{9E43D7D0-1B4A-4AF3-AA19-0994F681BEB6}" srcOrd="1" destOrd="0" parTransId="{FEC32F47-817F-403B-928F-24CFC3D8BDB9}" sibTransId="{5A752347-9548-4D9C-85E4-C5816BF0BA25}"/>
    <dgm:cxn modelId="{C747D2AE-9336-3F49-BBAC-EB7014614AA8}" type="presOf" srcId="{E001958F-6EC9-ED4D-82C3-E9D458D54633}" destId="{9D70FB5B-23A0-C941-A942-68794D0BE3BF}" srcOrd="0" destOrd="0" presId="urn:microsoft.com/office/officeart/2005/8/layout/pyramid1"/>
    <dgm:cxn modelId="{053B392A-0C17-4048-8D3A-E44933AD1EFD}" type="presOf" srcId="{E001958F-6EC9-ED4D-82C3-E9D458D54633}" destId="{7360F068-2C1C-1D46-9650-52281623E425}" srcOrd="1" destOrd="0" presId="urn:microsoft.com/office/officeart/2005/8/layout/pyramid1"/>
    <dgm:cxn modelId="{C644F3A0-382C-A84E-966F-D39C0737A91E}" type="presOf" srcId="{CDB3A150-6CED-FB4E-883A-2F7F07613121}" destId="{7E6AB679-9A14-F84C-8829-3557E2378CAC}" srcOrd="1" destOrd="0" presId="urn:microsoft.com/office/officeart/2005/8/layout/pyramid1"/>
    <dgm:cxn modelId="{3EFB0FA4-5AB3-416E-A243-42F48C557AE5}" srcId="{7B3EB485-B2F3-4705-842B-3C13A8168AE1}" destId="{52E85FC5-CC84-4847-87A0-F0166ACD0591}" srcOrd="2" destOrd="0" parTransId="{8DCDC1BE-8EE6-4EEE-9E62-3B7026D1D18C}" sibTransId="{07FAC517-826B-4F4A-A5A2-9F5427ABC05C}"/>
    <dgm:cxn modelId="{49D0FB51-CAB0-024C-B83F-2C9BD2C3C578}" type="presOf" srcId="{52E85FC5-CC84-4847-87A0-F0166ACD0591}" destId="{E5F6EC49-98D9-42EE-B79E-CDB5BFA1925F}" srcOrd="0" destOrd="0" presId="urn:microsoft.com/office/officeart/2005/8/layout/pyramid1"/>
    <dgm:cxn modelId="{C9B7E0BA-BBD8-0E40-9414-7F3312529E7F}" type="presParOf" srcId="{E3F3B4C8-EAF2-4685-A4DA-D029CD577339}" destId="{F61C4D0D-5DFC-432E-8031-CBD44AE0492E}" srcOrd="0" destOrd="0" presId="urn:microsoft.com/office/officeart/2005/8/layout/pyramid1"/>
    <dgm:cxn modelId="{21C4AEED-87EC-0541-BF21-4B9C29512E52}" type="presParOf" srcId="{F61C4D0D-5DFC-432E-8031-CBD44AE0492E}" destId="{572B649C-601B-4373-9E1E-E4EDB45FE88A}" srcOrd="0" destOrd="0" presId="urn:microsoft.com/office/officeart/2005/8/layout/pyramid1"/>
    <dgm:cxn modelId="{7F2456E9-10FA-5F4E-8E2F-47B141967D5D}" type="presParOf" srcId="{F61C4D0D-5DFC-432E-8031-CBD44AE0492E}" destId="{4D79849D-2F12-4A86-AE24-B1BC7DD88CB9}" srcOrd="1" destOrd="0" presId="urn:microsoft.com/office/officeart/2005/8/layout/pyramid1"/>
    <dgm:cxn modelId="{B50BCC34-E7E4-EC4E-9211-E587185D570E}" type="presParOf" srcId="{E3F3B4C8-EAF2-4685-A4DA-D029CD577339}" destId="{D79CE9F1-4025-48B2-974B-522169F6D8FB}" srcOrd="1" destOrd="0" presId="urn:microsoft.com/office/officeart/2005/8/layout/pyramid1"/>
    <dgm:cxn modelId="{04D90FA8-D1F2-D24A-840C-73EBA33EA202}" type="presParOf" srcId="{D79CE9F1-4025-48B2-974B-522169F6D8FB}" destId="{72257676-7246-4845-96D2-D3646E7ABDF1}" srcOrd="0" destOrd="0" presId="urn:microsoft.com/office/officeart/2005/8/layout/pyramid1"/>
    <dgm:cxn modelId="{F5CCB1BE-A6D6-B24F-8F72-F6E17E96D355}" type="presParOf" srcId="{D79CE9F1-4025-48B2-974B-522169F6D8FB}" destId="{F8D1EA63-8B12-40A5-8212-38EA70743595}" srcOrd="1" destOrd="0" presId="urn:microsoft.com/office/officeart/2005/8/layout/pyramid1"/>
    <dgm:cxn modelId="{76812677-2FBA-3E40-90EB-3E395C976954}" type="presParOf" srcId="{E3F3B4C8-EAF2-4685-A4DA-D029CD577339}" destId="{FEE01189-BA23-49AF-B92A-5ACB0EFE605F}" srcOrd="2" destOrd="0" presId="urn:microsoft.com/office/officeart/2005/8/layout/pyramid1"/>
    <dgm:cxn modelId="{AC5C31A2-24ED-0B4A-AA62-73935EAFBE68}" type="presParOf" srcId="{FEE01189-BA23-49AF-B92A-5ACB0EFE605F}" destId="{E5F6EC49-98D9-42EE-B79E-CDB5BFA1925F}" srcOrd="0" destOrd="0" presId="urn:microsoft.com/office/officeart/2005/8/layout/pyramid1"/>
    <dgm:cxn modelId="{75EA386A-B2C6-4941-9B89-494916D5CD70}" type="presParOf" srcId="{FEE01189-BA23-49AF-B92A-5ACB0EFE605F}" destId="{0144DA1D-4E4B-49AB-B34D-CC3F32E97D1D}" srcOrd="1" destOrd="0" presId="urn:microsoft.com/office/officeart/2005/8/layout/pyramid1"/>
    <dgm:cxn modelId="{7E997AA6-E4CC-BC4E-954C-FFAA26AE0F89}" type="presParOf" srcId="{E3F3B4C8-EAF2-4685-A4DA-D029CD577339}" destId="{7E71AAC0-A1B6-4E38-AD12-DBFA168BB4CF}" srcOrd="3" destOrd="0" presId="urn:microsoft.com/office/officeart/2005/8/layout/pyramid1"/>
    <dgm:cxn modelId="{1D5CB1F4-D8CB-1349-8B84-0E2CB763CB84}" type="presParOf" srcId="{7E71AAC0-A1B6-4E38-AD12-DBFA168BB4CF}" destId="{6F5F1E6E-6C11-4E3F-AFB0-C84E5464426D}" srcOrd="0" destOrd="0" presId="urn:microsoft.com/office/officeart/2005/8/layout/pyramid1"/>
    <dgm:cxn modelId="{1549AB42-6A05-AC41-BFB9-4F091B45AFF3}" type="presParOf" srcId="{7E71AAC0-A1B6-4E38-AD12-DBFA168BB4CF}" destId="{C857E33F-16D8-4266-AD66-47BA7D38512E}" srcOrd="1" destOrd="0" presId="urn:microsoft.com/office/officeart/2005/8/layout/pyramid1"/>
    <dgm:cxn modelId="{2B922C32-DB20-A445-AE2E-1999D0B364F7}" type="presParOf" srcId="{E3F3B4C8-EAF2-4685-A4DA-D029CD577339}" destId="{129E6512-31F3-D14A-987F-36589A67C38D}" srcOrd="4" destOrd="0" presId="urn:microsoft.com/office/officeart/2005/8/layout/pyramid1"/>
    <dgm:cxn modelId="{1EBA687C-B2A6-674C-810A-5E29B990A988}" type="presParOf" srcId="{129E6512-31F3-D14A-987F-36589A67C38D}" destId="{9D70FB5B-23A0-C941-A942-68794D0BE3BF}" srcOrd="0" destOrd="0" presId="urn:microsoft.com/office/officeart/2005/8/layout/pyramid1"/>
    <dgm:cxn modelId="{BF559EAF-4D2D-0145-B3E9-0F3FDE0EC67C}" type="presParOf" srcId="{129E6512-31F3-D14A-987F-36589A67C38D}" destId="{7360F068-2C1C-1D46-9650-52281623E425}" srcOrd="1" destOrd="0" presId="urn:microsoft.com/office/officeart/2005/8/layout/pyramid1"/>
    <dgm:cxn modelId="{09E81F2C-6C74-2641-B31A-5235E34BF981}" type="presParOf" srcId="{E3F3B4C8-EAF2-4685-A4DA-D029CD577339}" destId="{3834A835-0F38-D440-B9C4-A6A262EA258D}" srcOrd="5" destOrd="0" presId="urn:microsoft.com/office/officeart/2005/8/layout/pyramid1"/>
    <dgm:cxn modelId="{2D87D4FB-76D5-D94B-93CA-D6E17197147E}" type="presParOf" srcId="{3834A835-0F38-D440-B9C4-A6A262EA258D}" destId="{3D258497-2C0C-5942-B84C-E002C2FF3B3B}" srcOrd="0" destOrd="0" presId="urn:microsoft.com/office/officeart/2005/8/layout/pyramid1"/>
    <dgm:cxn modelId="{9E4159F0-C3B5-F045-B083-ECB91EE6176E}" type="presParOf" srcId="{3834A835-0F38-D440-B9C4-A6A262EA258D}" destId="{7E6AB679-9A14-F84C-8829-3557E2378C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r>
            <a:rPr lang="zh-CN" altLang="en-US" dirty="0">
              <a:solidFill>
                <a:schemeClr val="bg1">
                  <a:lumMod val="50000"/>
                </a:schemeClr>
              </a:solidFill>
            </a:rPr>
            <a:t>存储器的层次</a:t>
          </a:r>
        </a:p>
      </dgm:t>
    </dgm:pt>
    <dgm:pt modelId="{4DBD3A90-A90B-4F8D-A4F4-9C8B923F6595}" type="parTrans" cxnId="{9630D05E-04D1-4E3C-91A0-923842FD5B05}">
      <dgm:prSet/>
      <dgm:spPr/>
      <dgm:t>
        <a:bodyPr/>
        <a:lstStyle/>
        <a:p>
          <a:endParaRPr lang="zh-CN" altLang="en-US"/>
        </a:p>
      </dgm:t>
    </dgm:pt>
    <dgm:pt modelId="{5FF6FCC1-1125-4AAB-9F30-4C7966F694B4}" type="sibTrans" cxnId="{9630D05E-04D1-4E3C-91A0-923842FD5B05}">
      <dgm:prSet/>
      <dgm:spPr/>
      <dgm:t>
        <a:bodyPr/>
        <a:lstStyle/>
        <a:p>
          <a:endParaRPr lang="zh-CN" altLang="en-US"/>
        </a:p>
      </dgm:t>
    </dgm:pt>
    <dgm:pt modelId="{30BF6925-D99B-4D32-9194-D438A633439C}">
      <dgm:prSet phldrT="[文本]"/>
      <dgm:spPr/>
      <dgm:t>
        <a:bodyPr/>
        <a:lstStyle/>
        <a:p>
          <a:r>
            <a:rPr lang="zh-CN" altLang="en-US" dirty="0"/>
            <a:t>地址转换与存储保护</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2"/>
      <dgm:spPr/>
    </dgm:pt>
    <dgm:pt modelId="{03CDFFDB-6D4D-4535-B3E5-A4BBF76009A8}" type="pres">
      <dgm:prSet presAssocID="{F769D468-20CD-4E83-9F39-F85EC053B156}" presName="txShp" presStyleLbl="node1" presStyleIdx="0" presStyleCnt="2">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1" presStyleCnt="2"/>
      <dgm:spPr/>
    </dgm:pt>
    <dgm:pt modelId="{3DA64E20-0AAD-4A57-B5DD-CECDF9552466}" type="pres">
      <dgm:prSet presAssocID="{30BF6925-D99B-4D32-9194-D438A633439C}" presName="txShp" presStyleLbl="node1" presStyleIdx="1" presStyleCnt="2">
        <dgm:presLayoutVars>
          <dgm:bulletEnabled val="1"/>
        </dgm:presLayoutVars>
      </dgm:prSet>
      <dgm:spPr/>
      <dgm:t>
        <a:bodyPr/>
        <a:lstStyle/>
        <a:p>
          <a:endParaRPr lang="zh-CN" altLang="en-US"/>
        </a:p>
      </dgm:t>
    </dgm:pt>
  </dgm:ptLst>
  <dgm:cxnLst>
    <dgm:cxn modelId="{0A23FE18-369B-494E-80E7-458E865AD70F}" type="presOf" srcId="{69D7C920-84A2-4007-B1B2-ECDAB0575FC2}" destId="{2696C60F-9F61-474D-9B89-017D4FF8D6AE}" srcOrd="0" destOrd="0" presId="urn:microsoft.com/office/officeart/2005/8/layout/vList3"/>
    <dgm:cxn modelId="{FADA9F5C-F4A1-4513-8A5D-D07578E926A4}" srcId="{69D7C920-84A2-4007-B1B2-ECDAB0575FC2}" destId="{30BF6925-D99B-4D32-9194-D438A633439C}" srcOrd="1" destOrd="0" parTransId="{CB962869-80FD-4A2F-89D2-B75EA3DEA689}" sibTransId="{33B27A47-01A7-4E11-87EB-4C3E3F057E1E}"/>
    <dgm:cxn modelId="{4322BC1F-2F24-664A-BBFA-385503C06AEF}" type="presOf" srcId="{F769D468-20CD-4E83-9F39-F85EC053B156}" destId="{03CDFFDB-6D4D-4535-B3E5-A4BBF76009A8}" srcOrd="0" destOrd="0" presId="urn:microsoft.com/office/officeart/2005/8/layout/vList3"/>
    <dgm:cxn modelId="{9630D05E-04D1-4E3C-91A0-923842FD5B05}" srcId="{69D7C920-84A2-4007-B1B2-ECDAB0575FC2}" destId="{F769D468-20CD-4E83-9F39-F85EC053B156}" srcOrd="0" destOrd="0" parTransId="{4DBD3A90-A90B-4F8D-A4F4-9C8B923F6595}" sibTransId="{5FF6FCC1-1125-4AAB-9F30-4C7966F694B4}"/>
    <dgm:cxn modelId="{6191DAA1-179D-A044-BFFE-61565E393111}" type="presOf" srcId="{30BF6925-D99B-4D32-9194-D438A633439C}" destId="{3DA64E20-0AAD-4A57-B5DD-CECDF9552466}" srcOrd="0" destOrd="0" presId="urn:microsoft.com/office/officeart/2005/8/layout/vList3"/>
    <dgm:cxn modelId="{4FC99962-6ACD-6B4B-9E91-0B21E5396BCA}" type="presParOf" srcId="{2696C60F-9F61-474D-9B89-017D4FF8D6AE}" destId="{5A09DBB3-5EE5-4462-B6AC-1CA08F2F1C1C}" srcOrd="0" destOrd="0" presId="urn:microsoft.com/office/officeart/2005/8/layout/vList3"/>
    <dgm:cxn modelId="{FEE932D5-7C86-4D4C-A38B-EE3E89E12D4A}" type="presParOf" srcId="{5A09DBB3-5EE5-4462-B6AC-1CA08F2F1C1C}" destId="{F57E52EB-2724-464D-A33B-60097FD57F66}" srcOrd="0" destOrd="0" presId="urn:microsoft.com/office/officeart/2005/8/layout/vList3"/>
    <dgm:cxn modelId="{4B0A4998-7BA3-3D49-895F-3CB0F99ECE22}" type="presParOf" srcId="{5A09DBB3-5EE5-4462-B6AC-1CA08F2F1C1C}" destId="{03CDFFDB-6D4D-4535-B3E5-A4BBF76009A8}" srcOrd="1" destOrd="0" presId="urn:microsoft.com/office/officeart/2005/8/layout/vList3"/>
    <dgm:cxn modelId="{1C5CD8EE-0FAA-874E-89CD-D7D3B891F9C3}" type="presParOf" srcId="{2696C60F-9F61-474D-9B89-017D4FF8D6AE}" destId="{052E6022-DF96-4A8E-BE8B-9531F0A488CF}" srcOrd="1" destOrd="0" presId="urn:microsoft.com/office/officeart/2005/8/layout/vList3"/>
    <dgm:cxn modelId="{D43AFABE-E8C4-E546-A6AD-C7403F5E2469}" type="presParOf" srcId="{2696C60F-9F61-474D-9B89-017D4FF8D6AE}" destId="{8D031123-8EC3-4D53-8C49-A55ACC1E100D}" srcOrd="2" destOrd="0" presId="urn:microsoft.com/office/officeart/2005/8/layout/vList3"/>
    <dgm:cxn modelId="{8C3ACE58-E3AF-1A44-BCD7-BE5CD9E14417}" type="presParOf" srcId="{8D031123-8EC3-4D53-8C49-A55ACC1E100D}" destId="{E2307B95-B4F1-401D-8E71-1203B4CA7667}" srcOrd="0" destOrd="0" presId="urn:microsoft.com/office/officeart/2005/8/layout/vList3"/>
    <dgm:cxn modelId="{CD1B58D4-EB83-A14F-A704-87CAF0DC4D16}" type="presParOf" srcId="{8D031123-8EC3-4D53-8C49-A55ACC1E100D}" destId="{3DA64E20-0AAD-4A57-B5DD-CECDF955246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t>固定分区存储管理</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t>可变分区存储管理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t>伙伴系统</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t>主存不足的存储管理技术</a:t>
          </a: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79F73866-56AA-A54C-BFB4-ECF1CC27C2A2}" type="presOf" srcId="{CFD2522A-C3AA-A644-B5E2-88AD801B05AF}" destId="{BB0130C4-DE36-ED43-AAF5-71B8128F112A}" srcOrd="0" destOrd="0" presId="urn:microsoft.com/office/officeart/2005/8/layout/vList3"/>
    <dgm:cxn modelId="{438C9215-007F-F247-ACD6-7977B775F71F}" type="presOf" srcId="{30BF6925-D99B-4D32-9194-D438A633439C}" destId="{3DA64E20-0AAD-4A57-B5DD-CECDF9552466}" srcOrd="0" destOrd="0" presId="urn:microsoft.com/office/officeart/2005/8/layout/vList3"/>
    <dgm:cxn modelId="{36BBBC4D-42B9-5747-B548-D9538693B694}" type="presOf" srcId="{D6023C53-2A12-4742-8CB8-BEB99BF26B19}" destId="{728CE203-E3E0-9947-AEFD-7B9092562AFC}" srcOrd="0" destOrd="0" presId="urn:microsoft.com/office/officeart/2005/8/layout/vList3"/>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08CAC569-1D83-2348-A155-E18A3264541E}"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F694AAA4-571B-554A-A7C4-A955538226DB}" type="presOf" srcId="{4BB0729C-F378-9B4B-A459-DC45649FFFFB}" destId="{A7C23A5C-EEC8-944A-A79E-2A29767C8E7B}"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3E74B4A3-D7A9-7741-94D3-60D0E146D05D}" type="presParOf" srcId="{2696C60F-9F61-474D-9B89-017D4FF8D6AE}" destId="{8D031123-8EC3-4D53-8C49-A55ACC1E100D}" srcOrd="0" destOrd="0" presId="urn:microsoft.com/office/officeart/2005/8/layout/vList3"/>
    <dgm:cxn modelId="{5A3E68F0-8A34-2D41-83EC-28A951685ACB}" type="presParOf" srcId="{8D031123-8EC3-4D53-8C49-A55ACC1E100D}" destId="{E2307B95-B4F1-401D-8E71-1203B4CA7667}" srcOrd="0" destOrd="0" presId="urn:microsoft.com/office/officeart/2005/8/layout/vList3"/>
    <dgm:cxn modelId="{A826EA14-FA43-1944-A9FD-7D8766520DC5}" type="presParOf" srcId="{8D031123-8EC3-4D53-8C49-A55ACC1E100D}" destId="{3DA64E20-0AAD-4A57-B5DD-CECDF9552466}" srcOrd="1" destOrd="0" presId="urn:microsoft.com/office/officeart/2005/8/layout/vList3"/>
    <dgm:cxn modelId="{A0CEF757-E708-9F48-A1F9-309EFA514FA5}" type="presParOf" srcId="{2696C60F-9F61-474D-9B89-017D4FF8D6AE}" destId="{A826F4CC-246C-8443-9C97-6C23D9FF1F02}" srcOrd="1" destOrd="0" presId="urn:microsoft.com/office/officeart/2005/8/layout/vList3"/>
    <dgm:cxn modelId="{463618E9-C005-A349-A692-5DEDE13DCF38}" type="presParOf" srcId="{2696C60F-9F61-474D-9B89-017D4FF8D6AE}" destId="{C245D5FA-609D-DD46-87B6-EBD60279A29A}" srcOrd="2" destOrd="0" presId="urn:microsoft.com/office/officeart/2005/8/layout/vList3"/>
    <dgm:cxn modelId="{DD680C8D-B6A3-FB48-B406-38FF21939E78}" type="presParOf" srcId="{C245D5FA-609D-DD46-87B6-EBD60279A29A}" destId="{87E5D0AD-D933-324D-B497-1116E596FFD3}" srcOrd="0" destOrd="0" presId="urn:microsoft.com/office/officeart/2005/8/layout/vList3"/>
    <dgm:cxn modelId="{00CB51B0-3FB2-F049-935F-3D40F373CFA6}" type="presParOf" srcId="{C245D5FA-609D-DD46-87B6-EBD60279A29A}" destId="{BB0130C4-DE36-ED43-AAF5-71B8128F112A}" srcOrd="1" destOrd="0" presId="urn:microsoft.com/office/officeart/2005/8/layout/vList3"/>
    <dgm:cxn modelId="{E88CEC17-8990-7040-9E1C-67FD4EEC0046}" type="presParOf" srcId="{2696C60F-9F61-474D-9B89-017D4FF8D6AE}" destId="{455B4F9A-A0E8-4D4A-B42C-5B7F3EB48F73}" srcOrd="3" destOrd="0" presId="urn:microsoft.com/office/officeart/2005/8/layout/vList3"/>
    <dgm:cxn modelId="{B54D157D-3B39-5946-9690-6E8349934BDA}" type="presParOf" srcId="{2696C60F-9F61-474D-9B89-017D4FF8D6AE}" destId="{8F3AECD7-4F67-B74C-965B-E2E4852A9E32}" srcOrd="4" destOrd="0" presId="urn:microsoft.com/office/officeart/2005/8/layout/vList3"/>
    <dgm:cxn modelId="{134BDBE8-2888-F346-9B9B-83344753A055}" type="presParOf" srcId="{8F3AECD7-4F67-B74C-965B-E2E4852A9E32}" destId="{D2BBFF6E-34A6-4645-8050-5DA2AD6F21D1}" srcOrd="0" destOrd="0" presId="urn:microsoft.com/office/officeart/2005/8/layout/vList3"/>
    <dgm:cxn modelId="{47205366-E102-7241-85FE-84AF151067B8}" type="presParOf" srcId="{8F3AECD7-4F67-B74C-965B-E2E4852A9E32}" destId="{728CE203-E3E0-9947-AEFD-7B9092562AFC}" srcOrd="1" destOrd="0" presId="urn:microsoft.com/office/officeart/2005/8/layout/vList3"/>
    <dgm:cxn modelId="{C0425D05-3567-E541-B344-CBF0443D63FC}" type="presParOf" srcId="{2696C60F-9F61-474D-9B89-017D4FF8D6AE}" destId="{328D538D-0B43-EA4C-809D-16EB2B99A73F}" srcOrd="5" destOrd="0" presId="urn:microsoft.com/office/officeart/2005/8/layout/vList3"/>
    <dgm:cxn modelId="{3BEDBF1A-D4BC-5240-8BD9-999B486F92D6}" type="presParOf" srcId="{2696C60F-9F61-474D-9B89-017D4FF8D6AE}" destId="{6475EF73-0A1B-BE46-99E6-01340DF367FE}" srcOrd="6" destOrd="0" presId="urn:microsoft.com/office/officeart/2005/8/layout/vList3"/>
    <dgm:cxn modelId="{85FA6FA5-4BE3-774E-8586-FB2D82C2DEBF}" type="presParOf" srcId="{6475EF73-0A1B-BE46-99E6-01340DF367FE}" destId="{0C5F8A23-B560-9E40-8E76-004760FDB9E3}" srcOrd="0" destOrd="0" presId="urn:microsoft.com/office/officeart/2005/8/layout/vList3"/>
    <dgm:cxn modelId="{553410F9-31B7-534A-ABEA-A82A2EA7501E}"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F769D468-20CD-4E83-9F39-F85EC053B156}">
      <dgm:prSet phldrT="[文本]"/>
      <dgm:spPr/>
      <dgm:t>
        <a:bodyPr/>
        <a:lstStyle/>
        <a:p>
          <a:pPr algn="l"/>
          <a:r>
            <a:rPr lang="zh-CN" altLang="en-US" dirty="0">
              <a:solidFill>
                <a:schemeClr val="bg1"/>
              </a:solidFill>
            </a:rPr>
            <a:t>固定分区存储管理</a:t>
          </a:r>
        </a:p>
      </dgm:t>
    </dgm:pt>
    <dgm:pt modelId="{4DBD3A90-A90B-4F8D-A4F4-9C8B923F6595}" type="parTrans" cxnId="{9630D05E-04D1-4E3C-91A0-923842FD5B05}">
      <dgm:prSet/>
      <dgm:spPr/>
      <dgm:t>
        <a:bodyPr/>
        <a:lstStyle/>
        <a:p>
          <a:endParaRPr lang="zh-CN" altLang="en-US">
            <a:solidFill>
              <a:schemeClr val="bg1">
                <a:lumMod val="50000"/>
              </a:schemeClr>
            </a:solidFill>
          </a:endParaRPr>
        </a:p>
      </dgm:t>
    </dgm:pt>
    <dgm:pt modelId="{5FF6FCC1-1125-4AAB-9F30-4C7966F694B4}" type="sibTrans" cxnId="{9630D05E-04D1-4E3C-91A0-923842FD5B05}">
      <dgm:prSet/>
      <dgm:spPr/>
      <dgm:t>
        <a:bodyPr/>
        <a:lstStyle/>
        <a:p>
          <a:endParaRPr lang="zh-CN" altLang="en-US">
            <a:solidFill>
              <a:schemeClr val="bg1">
                <a:lumMod val="50000"/>
              </a:schemeClr>
            </a:solidFill>
          </a:endParaRPr>
        </a:p>
      </dgm:t>
    </dgm:pt>
    <dgm:pt modelId="{CFD2522A-C3AA-A644-B5E2-88AD801B05AF}">
      <dgm:prSet phldrT="[文本]"/>
      <dgm:spPr/>
      <dgm:t>
        <a:bodyPr/>
        <a:lstStyle/>
        <a:p>
          <a:pPr algn="l"/>
          <a:r>
            <a:rPr lang="zh-CN" altLang="en-US" dirty="0">
              <a:solidFill>
                <a:schemeClr val="bg1">
                  <a:lumMod val="50000"/>
                </a:schemeClr>
              </a:solidFill>
            </a:rPr>
            <a:t>可变分区存储管理</a:t>
          </a:r>
        </a:p>
      </dgm:t>
    </dgm:pt>
    <dgm:pt modelId="{C0BF9928-7871-824A-9C6B-1B8A479B408D}" type="parTrans" cxnId="{E28FDD80-5A0E-A541-8F3B-0E95330172F2}">
      <dgm:prSet/>
      <dgm:spPr/>
      <dgm:t>
        <a:bodyPr/>
        <a:lstStyle/>
        <a:p>
          <a:endParaRPr lang="en-US">
            <a:solidFill>
              <a:schemeClr val="bg1">
                <a:lumMod val="50000"/>
              </a:schemeClr>
            </a:solidFill>
          </a:endParaRPr>
        </a:p>
      </dgm:t>
    </dgm:pt>
    <dgm:pt modelId="{EB93F19C-2CA7-544E-AC76-A5D7C414AA42}" type="sibTrans" cxnId="{E28FDD80-5A0E-A541-8F3B-0E95330172F2}">
      <dgm:prSet/>
      <dgm:spPr/>
      <dgm:t>
        <a:bodyPr/>
        <a:lstStyle/>
        <a:p>
          <a:endParaRPr lang="en-US">
            <a:solidFill>
              <a:schemeClr val="bg1">
                <a:lumMod val="50000"/>
              </a:schemeClr>
            </a:solidFill>
          </a:endParaRPr>
        </a:p>
      </dgm:t>
    </dgm:pt>
    <dgm:pt modelId="{D6023C53-2A12-4742-8CB8-BEB99BF26B19}">
      <dgm:prSet phldrT="[文本]"/>
      <dgm:spPr/>
      <dgm:t>
        <a:bodyPr/>
        <a:lstStyle/>
        <a:p>
          <a:pPr algn="l"/>
          <a:r>
            <a:rPr lang="zh-CN" altLang="en-US" dirty="0">
              <a:solidFill>
                <a:schemeClr val="bg1">
                  <a:lumMod val="50000"/>
                </a:schemeClr>
              </a:solidFill>
            </a:rPr>
            <a:t>伙伴系统</a:t>
          </a:r>
        </a:p>
      </dgm:t>
    </dgm:pt>
    <dgm:pt modelId="{303C6BC5-0400-2644-9972-1E9A93386ECC}" type="parTrans" cxnId="{C49471EB-0F05-D147-8AF5-E888F86984C3}">
      <dgm:prSet/>
      <dgm:spPr/>
      <dgm:t>
        <a:bodyPr/>
        <a:lstStyle/>
        <a:p>
          <a:endParaRPr lang="en-US">
            <a:solidFill>
              <a:schemeClr val="bg1">
                <a:lumMod val="50000"/>
              </a:schemeClr>
            </a:solidFill>
          </a:endParaRPr>
        </a:p>
      </dgm:t>
    </dgm:pt>
    <dgm:pt modelId="{821E3B38-36CE-3944-A8D9-682F07A7EDE1}" type="sibTrans" cxnId="{C49471EB-0F05-D147-8AF5-E888F86984C3}">
      <dgm:prSet/>
      <dgm:spPr/>
      <dgm:t>
        <a:bodyPr/>
        <a:lstStyle/>
        <a:p>
          <a:endParaRPr lang="en-US">
            <a:solidFill>
              <a:schemeClr val="bg1">
                <a:lumMod val="50000"/>
              </a:schemeClr>
            </a:solidFill>
          </a:endParaRPr>
        </a:p>
      </dgm:t>
    </dgm:pt>
    <dgm:pt modelId="{4BB0729C-F378-9B4B-A459-DC45649FFFFB}">
      <dgm:prSet phldrT="[文本]"/>
      <dgm:spPr/>
      <dgm:t>
        <a:bodyPr/>
        <a:lstStyle/>
        <a:p>
          <a:pPr algn="l"/>
          <a:r>
            <a:rPr lang="zh-CN" altLang="en-US" dirty="0">
              <a:solidFill>
                <a:schemeClr val="bg1">
                  <a:lumMod val="50000"/>
                </a:schemeClr>
              </a:solidFill>
            </a:rPr>
            <a:t>主存不足的存储管理技术</a:t>
          </a:r>
        </a:p>
      </dgm:t>
    </dgm:pt>
    <dgm:pt modelId="{58906C42-BB83-994D-825C-E99EB8BB3930}" type="parTrans" cxnId="{3838FB3F-E2E8-CF4C-9BB0-B2432EC9BB9A}">
      <dgm:prSet/>
      <dgm:spPr/>
      <dgm:t>
        <a:bodyPr/>
        <a:lstStyle/>
        <a:p>
          <a:endParaRPr lang="en-US">
            <a:solidFill>
              <a:schemeClr val="bg1">
                <a:lumMod val="50000"/>
              </a:schemeClr>
            </a:solidFill>
          </a:endParaRPr>
        </a:p>
      </dgm:t>
    </dgm:pt>
    <dgm:pt modelId="{635F2513-55E8-E240-AF0B-FD8AD5559AB5}" type="sibTrans" cxnId="{3838FB3F-E2E8-CF4C-9BB0-B2432EC9BB9A}">
      <dgm:prSet/>
      <dgm:spPr/>
      <dgm:t>
        <a:bodyPr/>
        <a:lstStyle/>
        <a:p>
          <a:endParaRPr lang="en-US">
            <a:solidFill>
              <a:schemeClr val="bg1">
                <a:lumMod val="50000"/>
              </a:schemeClr>
            </a:solidFill>
          </a:endParaRPr>
        </a:p>
      </dgm:t>
    </dgm:pt>
    <dgm:pt modelId="{2696C60F-9F61-474D-9B89-017D4FF8D6AE}" type="pres">
      <dgm:prSet presAssocID="{69D7C920-84A2-4007-B1B2-ECDAB0575FC2}" presName="linearFlow" presStyleCnt="0">
        <dgm:presLayoutVars>
          <dgm:dir/>
          <dgm:resizeHandles val="exact"/>
        </dgm:presLayoutVars>
      </dgm:prSet>
      <dgm:spPr/>
    </dgm:pt>
    <dgm:pt modelId="{5A09DBB3-5EE5-4462-B6AC-1CA08F2F1C1C}" type="pres">
      <dgm:prSet presAssocID="{F769D468-20CD-4E83-9F39-F85EC053B156}" presName="composite" presStyleCnt="0"/>
      <dgm:spPr/>
    </dgm:pt>
    <dgm:pt modelId="{F57E52EB-2724-464D-A33B-60097FD57F66}" type="pres">
      <dgm:prSet presAssocID="{F769D468-20CD-4E83-9F39-F85EC053B156}" presName="imgShp" presStyleLbl="fgImgPlace1" presStyleIdx="0" presStyleCnt="4"/>
      <dgm:spPr/>
    </dgm:pt>
    <dgm:pt modelId="{03CDFFDB-6D4D-4535-B3E5-A4BBF76009A8}" type="pres">
      <dgm:prSet presAssocID="{F769D468-20CD-4E83-9F39-F85EC053B156}" presName="txShp" presStyleLbl="node1" presStyleIdx="0" presStyleCnt="4">
        <dgm:presLayoutVars>
          <dgm:bulletEnabled val="1"/>
        </dgm:presLayoutVars>
      </dgm:prSet>
      <dgm:spPr/>
      <dgm:t>
        <a:bodyPr/>
        <a:lstStyle/>
        <a:p>
          <a:endParaRPr lang="zh-CN" altLang="en-US"/>
        </a:p>
      </dgm:t>
    </dgm:pt>
    <dgm:pt modelId="{052E6022-DF96-4A8E-BE8B-9531F0A488CF}" type="pres">
      <dgm:prSet presAssocID="{5FF6FCC1-1125-4AAB-9F30-4C7966F694B4}"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19CA3463-2B02-E44F-93BA-AF7C8049A9CB}" type="presOf" srcId="{F769D468-20CD-4E83-9F39-F85EC053B156}" destId="{03CDFFDB-6D4D-4535-B3E5-A4BBF76009A8}" srcOrd="0" destOrd="0" presId="urn:microsoft.com/office/officeart/2005/8/layout/vList3"/>
    <dgm:cxn modelId="{9630D05E-04D1-4E3C-91A0-923842FD5B05}" srcId="{69D7C920-84A2-4007-B1B2-ECDAB0575FC2}" destId="{F769D468-20CD-4E83-9F39-F85EC053B156}" srcOrd="0" destOrd="0" parTransId="{4DBD3A90-A90B-4F8D-A4F4-9C8B923F6595}" sibTransId="{5FF6FCC1-1125-4AAB-9F30-4C7966F694B4}"/>
    <dgm:cxn modelId="{6F94F0DE-8ADA-F249-BBA4-C9CB848389D2}" type="presOf" srcId="{CFD2522A-C3AA-A644-B5E2-88AD801B05AF}" destId="{BB0130C4-DE36-ED43-AAF5-71B8128F112A}" srcOrd="0" destOrd="0" presId="urn:microsoft.com/office/officeart/2005/8/layout/vList3"/>
    <dgm:cxn modelId="{A1932E6D-4A2E-ED4D-A467-F3164F104463}" type="presOf" srcId="{69D7C920-84A2-4007-B1B2-ECDAB0575FC2}" destId="{2696C60F-9F61-474D-9B89-017D4FF8D6AE}" srcOrd="0" destOrd="0" presId="urn:microsoft.com/office/officeart/2005/8/layout/vList3"/>
    <dgm:cxn modelId="{C49471EB-0F05-D147-8AF5-E888F86984C3}" srcId="{69D7C920-84A2-4007-B1B2-ECDAB0575FC2}" destId="{D6023C53-2A12-4742-8CB8-BEB99BF26B19}" srcOrd="2" destOrd="0" parTransId="{303C6BC5-0400-2644-9972-1E9A93386ECC}" sibTransId="{821E3B38-36CE-3944-A8D9-682F07A7EDE1}"/>
    <dgm:cxn modelId="{40013624-C477-4741-99B2-0D9EFE594CB5}" type="presOf" srcId="{4BB0729C-F378-9B4B-A459-DC45649FFFFB}" destId="{A7C23A5C-EEC8-944A-A79E-2A29767C8E7B}"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E28FDD80-5A0E-A541-8F3B-0E95330172F2}" srcId="{69D7C920-84A2-4007-B1B2-ECDAB0575FC2}" destId="{CFD2522A-C3AA-A644-B5E2-88AD801B05AF}" srcOrd="1" destOrd="0" parTransId="{C0BF9928-7871-824A-9C6B-1B8A479B408D}" sibTransId="{EB93F19C-2CA7-544E-AC76-A5D7C414AA42}"/>
    <dgm:cxn modelId="{149066D9-F530-034A-B0FB-801C9D77CD5F}" type="presOf" srcId="{D6023C53-2A12-4742-8CB8-BEB99BF26B19}" destId="{728CE203-E3E0-9947-AEFD-7B9092562AFC}" srcOrd="0" destOrd="0" presId="urn:microsoft.com/office/officeart/2005/8/layout/vList3"/>
    <dgm:cxn modelId="{97C87259-C0F1-094B-B59F-5AE20124BE14}" type="presParOf" srcId="{2696C60F-9F61-474D-9B89-017D4FF8D6AE}" destId="{5A09DBB3-5EE5-4462-B6AC-1CA08F2F1C1C}" srcOrd="0" destOrd="0" presId="urn:microsoft.com/office/officeart/2005/8/layout/vList3"/>
    <dgm:cxn modelId="{7CB43C96-F07C-984D-8BFA-F429801EC7A1}" type="presParOf" srcId="{5A09DBB3-5EE5-4462-B6AC-1CA08F2F1C1C}" destId="{F57E52EB-2724-464D-A33B-60097FD57F66}" srcOrd="0" destOrd="0" presId="urn:microsoft.com/office/officeart/2005/8/layout/vList3"/>
    <dgm:cxn modelId="{491367AF-02BD-E146-9556-BDA7BE52BA5A}" type="presParOf" srcId="{5A09DBB3-5EE5-4462-B6AC-1CA08F2F1C1C}" destId="{03CDFFDB-6D4D-4535-B3E5-A4BBF76009A8}" srcOrd="1" destOrd="0" presId="urn:microsoft.com/office/officeart/2005/8/layout/vList3"/>
    <dgm:cxn modelId="{CC763D17-551C-B349-A251-5D046F2383CB}" type="presParOf" srcId="{2696C60F-9F61-474D-9B89-017D4FF8D6AE}" destId="{052E6022-DF96-4A8E-BE8B-9531F0A488CF}" srcOrd="1" destOrd="0" presId="urn:microsoft.com/office/officeart/2005/8/layout/vList3"/>
    <dgm:cxn modelId="{E2F44F78-6E04-F043-B2FE-F65AF37541E2}" type="presParOf" srcId="{2696C60F-9F61-474D-9B89-017D4FF8D6AE}" destId="{C245D5FA-609D-DD46-87B6-EBD60279A29A}" srcOrd="2" destOrd="0" presId="urn:microsoft.com/office/officeart/2005/8/layout/vList3"/>
    <dgm:cxn modelId="{FED7B4A2-EE64-344A-8015-456A8F9F7922}" type="presParOf" srcId="{C245D5FA-609D-DD46-87B6-EBD60279A29A}" destId="{87E5D0AD-D933-324D-B497-1116E596FFD3}" srcOrd="0" destOrd="0" presId="urn:microsoft.com/office/officeart/2005/8/layout/vList3"/>
    <dgm:cxn modelId="{9C570135-7012-6D47-9C87-E251E2E00ADA}" type="presParOf" srcId="{C245D5FA-609D-DD46-87B6-EBD60279A29A}" destId="{BB0130C4-DE36-ED43-AAF5-71B8128F112A}" srcOrd="1" destOrd="0" presId="urn:microsoft.com/office/officeart/2005/8/layout/vList3"/>
    <dgm:cxn modelId="{52B415D2-1320-7D4C-8A3E-18D14F1A5175}" type="presParOf" srcId="{2696C60F-9F61-474D-9B89-017D4FF8D6AE}" destId="{455B4F9A-A0E8-4D4A-B42C-5B7F3EB48F73}" srcOrd="3" destOrd="0" presId="urn:microsoft.com/office/officeart/2005/8/layout/vList3"/>
    <dgm:cxn modelId="{FEBD482C-FD08-B241-8F22-3B32A2A5E393}" type="presParOf" srcId="{2696C60F-9F61-474D-9B89-017D4FF8D6AE}" destId="{8F3AECD7-4F67-B74C-965B-E2E4852A9E32}" srcOrd="4" destOrd="0" presId="urn:microsoft.com/office/officeart/2005/8/layout/vList3"/>
    <dgm:cxn modelId="{BBC4EE5F-C510-834C-B088-46757094D68E}" type="presParOf" srcId="{8F3AECD7-4F67-B74C-965B-E2E4852A9E32}" destId="{D2BBFF6E-34A6-4645-8050-5DA2AD6F21D1}" srcOrd="0" destOrd="0" presId="urn:microsoft.com/office/officeart/2005/8/layout/vList3"/>
    <dgm:cxn modelId="{66A419D0-846B-964E-ABFD-9C14E19A39F9}" type="presParOf" srcId="{8F3AECD7-4F67-B74C-965B-E2E4852A9E32}" destId="{728CE203-E3E0-9947-AEFD-7B9092562AFC}" srcOrd="1" destOrd="0" presId="urn:microsoft.com/office/officeart/2005/8/layout/vList3"/>
    <dgm:cxn modelId="{48A5EE5C-9D0F-FE43-9120-FBD49F672B36}" type="presParOf" srcId="{2696C60F-9F61-474D-9B89-017D4FF8D6AE}" destId="{328D538D-0B43-EA4C-809D-16EB2B99A73F}" srcOrd="5" destOrd="0" presId="urn:microsoft.com/office/officeart/2005/8/layout/vList3"/>
    <dgm:cxn modelId="{D3071A5A-B164-9F4F-B7A8-8E6B11C04F07}" type="presParOf" srcId="{2696C60F-9F61-474D-9B89-017D4FF8D6AE}" destId="{6475EF73-0A1B-BE46-99E6-01340DF367FE}" srcOrd="6" destOrd="0" presId="urn:microsoft.com/office/officeart/2005/8/layout/vList3"/>
    <dgm:cxn modelId="{4746FE42-0E42-D742-8F49-73DF3A056D1C}" type="presParOf" srcId="{6475EF73-0A1B-BE46-99E6-01340DF367FE}" destId="{0C5F8A23-B560-9E40-8E76-004760FDB9E3}" srcOrd="0" destOrd="0" presId="urn:microsoft.com/office/officeart/2005/8/layout/vList3"/>
    <dgm:cxn modelId="{62F2B567-8098-0842-8AE8-AA82D1338789}"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CC87-D848-4304-BA66-6A8DA122EBC6}">
      <dsp:nvSpPr>
        <dsp:cNvPr id="0" name=""/>
        <dsp:cNvSpPr/>
      </dsp:nvSpPr>
      <dsp:spPr>
        <a:xfrm>
          <a:off x="-4061942" y="-623470"/>
          <a:ext cx="4840371" cy="4840371"/>
        </a:xfrm>
        <a:prstGeom prst="blockArc">
          <a:avLst>
            <a:gd name="adj1" fmla="val 18900000"/>
            <a:gd name="adj2" fmla="val 2700000"/>
            <a:gd name="adj3" fmla="val 44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057B5-4364-4777-B3D4-1C83CEF9699B}">
      <dsp:nvSpPr>
        <dsp:cNvPr id="0" name=""/>
        <dsp:cNvSpPr/>
      </dsp:nvSpPr>
      <dsp:spPr>
        <a:xfrm>
          <a:off x="341054" y="224517"/>
          <a:ext cx="5001337" cy="4493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665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a:t>存储器</a:t>
          </a:r>
        </a:p>
      </dsp:txBody>
      <dsp:txXfrm>
        <a:off x="341054" y="224517"/>
        <a:ext cx="5001337" cy="449322"/>
      </dsp:txXfrm>
    </dsp:sp>
    <dsp:sp modelId="{F0E68494-5153-431D-8907-FC81D396741C}">
      <dsp:nvSpPr>
        <dsp:cNvPr id="0" name=""/>
        <dsp:cNvSpPr/>
      </dsp:nvSpPr>
      <dsp:spPr>
        <a:xfrm>
          <a:off x="60228" y="168352"/>
          <a:ext cx="561653" cy="561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5F4FF7-DC79-45F0-AB09-4D37F594AB58}">
      <dsp:nvSpPr>
        <dsp:cNvPr id="0" name=""/>
        <dsp:cNvSpPr/>
      </dsp:nvSpPr>
      <dsp:spPr>
        <a:xfrm>
          <a:off x="663026" y="898285"/>
          <a:ext cx="4679366" cy="4493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665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a:t>连续存储空间管理</a:t>
          </a:r>
        </a:p>
      </dsp:txBody>
      <dsp:txXfrm>
        <a:off x="663026" y="898285"/>
        <a:ext cx="4679366" cy="449322"/>
      </dsp:txXfrm>
    </dsp:sp>
    <dsp:sp modelId="{2C8E7B80-8219-452F-BDEB-C5FBEE5C5DA6}">
      <dsp:nvSpPr>
        <dsp:cNvPr id="0" name=""/>
        <dsp:cNvSpPr/>
      </dsp:nvSpPr>
      <dsp:spPr>
        <a:xfrm>
          <a:off x="382199" y="842120"/>
          <a:ext cx="561653" cy="561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42973-380A-44A2-8584-3DCEFBB88AE9}">
      <dsp:nvSpPr>
        <dsp:cNvPr id="0" name=""/>
        <dsp:cNvSpPr/>
      </dsp:nvSpPr>
      <dsp:spPr>
        <a:xfrm>
          <a:off x="761845" y="1572054"/>
          <a:ext cx="4580546" cy="4493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665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a:t>分页式存储管理 </a:t>
          </a:r>
        </a:p>
      </dsp:txBody>
      <dsp:txXfrm>
        <a:off x="761845" y="1572054"/>
        <a:ext cx="4580546" cy="449322"/>
      </dsp:txXfrm>
    </dsp:sp>
    <dsp:sp modelId="{1836CF99-E31E-42FA-BED8-59CD1782CD98}">
      <dsp:nvSpPr>
        <dsp:cNvPr id="0" name=""/>
        <dsp:cNvSpPr/>
      </dsp:nvSpPr>
      <dsp:spPr>
        <a:xfrm>
          <a:off x="481018" y="1515888"/>
          <a:ext cx="561653" cy="561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F9EBF-F79B-413C-8CC3-9C502B83E69A}">
      <dsp:nvSpPr>
        <dsp:cNvPr id="0" name=""/>
        <dsp:cNvSpPr/>
      </dsp:nvSpPr>
      <dsp:spPr>
        <a:xfrm>
          <a:off x="663026" y="2245822"/>
          <a:ext cx="4679366" cy="4493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665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a:t>分段式存储管理 </a:t>
          </a:r>
        </a:p>
      </dsp:txBody>
      <dsp:txXfrm>
        <a:off x="663026" y="2245822"/>
        <a:ext cx="4679366" cy="449322"/>
      </dsp:txXfrm>
    </dsp:sp>
    <dsp:sp modelId="{5BA1AE59-FF7C-42AE-8D80-8176D7437212}">
      <dsp:nvSpPr>
        <dsp:cNvPr id="0" name=""/>
        <dsp:cNvSpPr/>
      </dsp:nvSpPr>
      <dsp:spPr>
        <a:xfrm>
          <a:off x="382199" y="2189657"/>
          <a:ext cx="561653" cy="561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4FCBA-694B-4800-A974-93F08FEDDB22}">
      <dsp:nvSpPr>
        <dsp:cNvPr id="0" name=""/>
        <dsp:cNvSpPr/>
      </dsp:nvSpPr>
      <dsp:spPr>
        <a:xfrm>
          <a:off x="341054" y="2919590"/>
          <a:ext cx="5001337" cy="4493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665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a:t>虚拟存储管理</a:t>
          </a:r>
        </a:p>
      </dsp:txBody>
      <dsp:txXfrm>
        <a:off x="341054" y="2919590"/>
        <a:ext cx="5001337" cy="449322"/>
      </dsp:txXfrm>
    </dsp:sp>
    <dsp:sp modelId="{47660F76-146B-4167-ABAD-80A4631F1790}">
      <dsp:nvSpPr>
        <dsp:cNvPr id="0" name=""/>
        <dsp:cNvSpPr/>
      </dsp:nvSpPr>
      <dsp:spPr>
        <a:xfrm>
          <a:off x="60228" y="2863425"/>
          <a:ext cx="561653" cy="561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431195" y="333"/>
          <a:ext cx="4769205" cy="91971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5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固定分区存储管理</a:t>
          </a:r>
          <a:endParaRPr lang="zh-CN" altLang="en-US" sz="2800" kern="1200" dirty="0">
            <a:solidFill>
              <a:schemeClr val="bg1"/>
            </a:solidFill>
          </a:endParaRPr>
        </a:p>
      </dsp:txBody>
      <dsp:txXfrm rot="10800000">
        <a:off x="1661125" y="333"/>
        <a:ext cx="4539275" cy="919719"/>
      </dsp:txXfrm>
    </dsp:sp>
    <dsp:sp modelId="{F57E52EB-2724-464D-A33B-60097FD57F66}">
      <dsp:nvSpPr>
        <dsp:cNvPr id="0" name=""/>
        <dsp:cNvSpPr/>
      </dsp:nvSpPr>
      <dsp:spPr>
        <a:xfrm>
          <a:off x="971336" y="333"/>
          <a:ext cx="919719" cy="91971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31195" y="1194595"/>
          <a:ext cx="4769205" cy="91971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5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可变分区存储管理</a:t>
          </a:r>
        </a:p>
      </dsp:txBody>
      <dsp:txXfrm rot="10800000">
        <a:off x="1661125" y="1194595"/>
        <a:ext cx="4539275" cy="919719"/>
      </dsp:txXfrm>
    </dsp:sp>
    <dsp:sp modelId="{87E5D0AD-D933-324D-B497-1116E596FFD3}">
      <dsp:nvSpPr>
        <dsp:cNvPr id="0" name=""/>
        <dsp:cNvSpPr/>
      </dsp:nvSpPr>
      <dsp:spPr>
        <a:xfrm>
          <a:off x="971336" y="1194595"/>
          <a:ext cx="919719" cy="91971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31195" y="2388858"/>
          <a:ext cx="4769205" cy="91971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5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伙伴系统</a:t>
          </a:r>
        </a:p>
      </dsp:txBody>
      <dsp:txXfrm rot="10800000">
        <a:off x="1661125" y="2388858"/>
        <a:ext cx="4539275" cy="919719"/>
      </dsp:txXfrm>
    </dsp:sp>
    <dsp:sp modelId="{D2BBFF6E-34A6-4645-8050-5DA2AD6F21D1}">
      <dsp:nvSpPr>
        <dsp:cNvPr id="0" name=""/>
        <dsp:cNvSpPr/>
      </dsp:nvSpPr>
      <dsp:spPr>
        <a:xfrm>
          <a:off x="971336" y="2388858"/>
          <a:ext cx="919719" cy="91971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31195" y="3583120"/>
          <a:ext cx="4769205" cy="91971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5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主存不足的存储管理技术</a:t>
          </a:r>
        </a:p>
      </dsp:txBody>
      <dsp:txXfrm rot="10800000">
        <a:off x="1661125" y="3583120"/>
        <a:ext cx="4539275" cy="919719"/>
      </dsp:txXfrm>
    </dsp:sp>
    <dsp:sp modelId="{0C5F8A23-B560-9E40-8E76-004760FDB9E3}">
      <dsp:nvSpPr>
        <dsp:cNvPr id="0" name=""/>
        <dsp:cNvSpPr/>
      </dsp:nvSpPr>
      <dsp:spPr>
        <a:xfrm>
          <a:off x="971336" y="3583120"/>
          <a:ext cx="919719" cy="91971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467017" y="1077"/>
          <a:ext cx="4911723" cy="91941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37"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a:solidFill>
                <a:schemeClr val="bg1">
                  <a:lumMod val="50000"/>
                </a:schemeClr>
              </a:solidFill>
            </a:rPr>
            <a:t>固定分区存储管理</a:t>
          </a:r>
          <a:endParaRPr lang="zh-CN" altLang="en-US" sz="2900" kern="1200" dirty="0">
            <a:solidFill>
              <a:schemeClr val="bg1"/>
            </a:solidFill>
          </a:endParaRPr>
        </a:p>
      </dsp:txBody>
      <dsp:txXfrm rot="10800000">
        <a:off x="1696871" y="1077"/>
        <a:ext cx="4681869" cy="919415"/>
      </dsp:txXfrm>
    </dsp:sp>
    <dsp:sp modelId="{F57E52EB-2724-464D-A33B-60097FD57F66}">
      <dsp:nvSpPr>
        <dsp:cNvPr id="0" name=""/>
        <dsp:cNvSpPr/>
      </dsp:nvSpPr>
      <dsp:spPr>
        <a:xfrm>
          <a:off x="1007309" y="1077"/>
          <a:ext cx="919415" cy="91941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67017" y="1194944"/>
          <a:ext cx="4911723" cy="91941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37"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a:solidFill>
                <a:schemeClr val="bg1">
                  <a:lumMod val="50000"/>
                </a:schemeClr>
              </a:solidFill>
            </a:rPr>
            <a:t>可变分区存储管理</a:t>
          </a:r>
        </a:p>
      </dsp:txBody>
      <dsp:txXfrm rot="10800000">
        <a:off x="1696871" y="1194944"/>
        <a:ext cx="4681869" cy="919415"/>
      </dsp:txXfrm>
    </dsp:sp>
    <dsp:sp modelId="{87E5D0AD-D933-324D-B497-1116E596FFD3}">
      <dsp:nvSpPr>
        <dsp:cNvPr id="0" name=""/>
        <dsp:cNvSpPr/>
      </dsp:nvSpPr>
      <dsp:spPr>
        <a:xfrm>
          <a:off x="1007309" y="1194944"/>
          <a:ext cx="919415" cy="91941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67017" y="2388812"/>
          <a:ext cx="4911723" cy="91941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37"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a:solidFill>
                <a:schemeClr val="bg1"/>
              </a:solidFill>
            </a:rPr>
            <a:t>伙伴系统</a:t>
          </a:r>
        </a:p>
      </dsp:txBody>
      <dsp:txXfrm rot="10800000">
        <a:off x="1696871" y="2388812"/>
        <a:ext cx="4681869" cy="919415"/>
      </dsp:txXfrm>
    </dsp:sp>
    <dsp:sp modelId="{D2BBFF6E-34A6-4645-8050-5DA2AD6F21D1}">
      <dsp:nvSpPr>
        <dsp:cNvPr id="0" name=""/>
        <dsp:cNvSpPr/>
      </dsp:nvSpPr>
      <dsp:spPr>
        <a:xfrm>
          <a:off x="1007309" y="2388812"/>
          <a:ext cx="919415" cy="91941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67017" y="3582680"/>
          <a:ext cx="4911723" cy="91941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37"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a:solidFill>
                <a:schemeClr val="bg1">
                  <a:lumMod val="50000"/>
                </a:schemeClr>
              </a:solidFill>
            </a:rPr>
            <a:t>主存不足的存储管理技术</a:t>
          </a:r>
        </a:p>
      </dsp:txBody>
      <dsp:txXfrm rot="10800000">
        <a:off x="1696871" y="3582680"/>
        <a:ext cx="4681869" cy="919415"/>
      </dsp:txXfrm>
    </dsp:sp>
    <dsp:sp modelId="{0C5F8A23-B560-9E40-8E76-004760FDB9E3}">
      <dsp:nvSpPr>
        <dsp:cNvPr id="0" name=""/>
        <dsp:cNvSpPr/>
      </dsp:nvSpPr>
      <dsp:spPr>
        <a:xfrm>
          <a:off x="1007309" y="3582680"/>
          <a:ext cx="919415" cy="91941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452677" y="890"/>
          <a:ext cx="4854716" cy="9194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0"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固定分区存储管理</a:t>
          </a:r>
          <a:endParaRPr lang="zh-CN" altLang="en-US" sz="2800" kern="1200" dirty="0">
            <a:solidFill>
              <a:schemeClr val="bg1"/>
            </a:solidFill>
          </a:endParaRPr>
        </a:p>
      </dsp:txBody>
      <dsp:txXfrm rot="10800000">
        <a:off x="1682550" y="890"/>
        <a:ext cx="4624843" cy="919491"/>
      </dsp:txXfrm>
    </dsp:sp>
    <dsp:sp modelId="{F57E52EB-2724-464D-A33B-60097FD57F66}">
      <dsp:nvSpPr>
        <dsp:cNvPr id="0" name=""/>
        <dsp:cNvSpPr/>
      </dsp:nvSpPr>
      <dsp:spPr>
        <a:xfrm>
          <a:off x="992931" y="890"/>
          <a:ext cx="919491" cy="91949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2677" y="1194857"/>
          <a:ext cx="4854716" cy="9194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0"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可变分区存储管理</a:t>
          </a:r>
        </a:p>
      </dsp:txBody>
      <dsp:txXfrm rot="10800000">
        <a:off x="1682550" y="1194857"/>
        <a:ext cx="4624843" cy="919491"/>
      </dsp:txXfrm>
    </dsp:sp>
    <dsp:sp modelId="{87E5D0AD-D933-324D-B497-1116E596FFD3}">
      <dsp:nvSpPr>
        <dsp:cNvPr id="0" name=""/>
        <dsp:cNvSpPr/>
      </dsp:nvSpPr>
      <dsp:spPr>
        <a:xfrm>
          <a:off x="992931" y="1194857"/>
          <a:ext cx="919491" cy="91949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2677" y="2388824"/>
          <a:ext cx="4854716" cy="9194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0"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伙伴系统</a:t>
          </a:r>
        </a:p>
      </dsp:txBody>
      <dsp:txXfrm rot="10800000">
        <a:off x="1682550" y="2388824"/>
        <a:ext cx="4624843" cy="919491"/>
      </dsp:txXfrm>
    </dsp:sp>
    <dsp:sp modelId="{D2BBFF6E-34A6-4645-8050-5DA2AD6F21D1}">
      <dsp:nvSpPr>
        <dsp:cNvPr id="0" name=""/>
        <dsp:cNvSpPr/>
      </dsp:nvSpPr>
      <dsp:spPr>
        <a:xfrm>
          <a:off x="992931" y="2388824"/>
          <a:ext cx="919491" cy="91949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2677" y="3582790"/>
          <a:ext cx="4854716" cy="9194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0"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主存不足的存储管理技术</a:t>
          </a:r>
        </a:p>
      </dsp:txBody>
      <dsp:txXfrm rot="10800000">
        <a:off x="1682550" y="3582790"/>
        <a:ext cx="4624843" cy="919491"/>
      </dsp:txXfrm>
    </dsp:sp>
    <dsp:sp modelId="{0C5F8A23-B560-9E40-8E76-004760FDB9E3}">
      <dsp:nvSpPr>
        <dsp:cNvPr id="0" name=""/>
        <dsp:cNvSpPr/>
      </dsp:nvSpPr>
      <dsp:spPr>
        <a:xfrm>
          <a:off x="992931" y="3582790"/>
          <a:ext cx="919491" cy="91949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124915" y="201"/>
          <a:ext cx="3739616" cy="73192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60" tIns="99060" rIns="184912" bIns="99060" numCol="1" spcCol="1270" anchor="ctr" anchorCtr="0">
          <a:noAutofit/>
        </a:bodyPr>
        <a:lstStyle/>
        <a:p>
          <a:pPr lvl="0" algn="ctr" defTabSz="1155700">
            <a:lnSpc>
              <a:spcPct val="90000"/>
            </a:lnSpc>
            <a:spcBef>
              <a:spcPct val="0"/>
            </a:spcBef>
            <a:spcAft>
              <a:spcPct val="35000"/>
            </a:spcAft>
          </a:pPr>
          <a:r>
            <a:rPr lang="zh-CN" altLang="en-US" sz="2600" kern="1200" dirty="0"/>
            <a:t>存储器的层次</a:t>
          </a:r>
        </a:p>
      </dsp:txBody>
      <dsp:txXfrm rot="10800000">
        <a:off x="1307897" y="201"/>
        <a:ext cx="3556634" cy="731927"/>
      </dsp:txXfrm>
    </dsp:sp>
    <dsp:sp modelId="{F57E52EB-2724-464D-A33B-60097FD57F66}">
      <dsp:nvSpPr>
        <dsp:cNvPr id="0" name=""/>
        <dsp:cNvSpPr/>
      </dsp:nvSpPr>
      <dsp:spPr>
        <a:xfrm>
          <a:off x="758951" y="201"/>
          <a:ext cx="731927" cy="73192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A64E20-0AAD-4A57-B5DD-CECDF9552466}">
      <dsp:nvSpPr>
        <dsp:cNvPr id="0" name=""/>
        <dsp:cNvSpPr/>
      </dsp:nvSpPr>
      <dsp:spPr>
        <a:xfrm rot="10800000">
          <a:off x="1124915" y="915110"/>
          <a:ext cx="3739616" cy="73192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760" tIns="99060" rIns="184912" bIns="99060" numCol="1" spcCol="1270" anchor="ctr" anchorCtr="0">
          <a:noAutofit/>
        </a:bodyPr>
        <a:lstStyle/>
        <a:p>
          <a:pPr lvl="0" algn="ctr" defTabSz="1155700">
            <a:lnSpc>
              <a:spcPct val="90000"/>
            </a:lnSpc>
            <a:spcBef>
              <a:spcPct val="0"/>
            </a:spcBef>
            <a:spcAft>
              <a:spcPct val="35000"/>
            </a:spcAft>
          </a:pPr>
          <a:r>
            <a:rPr lang="zh-CN" altLang="en-US" sz="2600" kern="1200" dirty="0"/>
            <a:t>地址转换与存储保护</a:t>
          </a:r>
        </a:p>
      </dsp:txBody>
      <dsp:txXfrm rot="10800000">
        <a:off x="1307897" y="915110"/>
        <a:ext cx="3556634" cy="731927"/>
      </dsp:txXfrm>
    </dsp:sp>
    <dsp:sp modelId="{E2307B95-B4F1-401D-8E71-1203B4CA7667}">
      <dsp:nvSpPr>
        <dsp:cNvPr id="0" name=""/>
        <dsp:cNvSpPr/>
      </dsp:nvSpPr>
      <dsp:spPr>
        <a:xfrm>
          <a:off x="758951" y="915110"/>
          <a:ext cx="731927" cy="73192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B649C-601B-4373-9E1E-E4EDB45FE88A}">
      <dsp:nvSpPr>
        <dsp:cNvPr id="0" name=""/>
        <dsp:cNvSpPr/>
      </dsp:nvSpPr>
      <dsp:spPr>
        <a:xfrm>
          <a:off x="2533396" y="0"/>
          <a:ext cx="823867" cy="489941"/>
        </a:xfrm>
        <a:prstGeom prst="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寄存器</a:t>
          </a:r>
        </a:p>
      </dsp:txBody>
      <dsp:txXfrm>
        <a:off x="2533396" y="0"/>
        <a:ext cx="823867" cy="489941"/>
      </dsp:txXfrm>
    </dsp:sp>
    <dsp:sp modelId="{72257676-7246-4845-96D2-D3646E7ABDF1}">
      <dsp:nvSpPr>
        <dsp:cNvPr id="0" name=""/>
        <dsp:cNvSpPr/>
      </dsp:nvSpPr>
      <dsp:spPr>
        <a:xfrm>
          <a:off x="1993762" y="489941"/>
          <a:ext cx="1903136" cy="538936"/>
        </a:xfrm>
        <a:prstGeom prst="trapezoid">
          <a:avLst>
            <a:gd name="adj" fmla="val 9248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高速缓存</a:t>
          </a:r>
        </a:p>
      </dsp:txBody>
      <dsp:txXfrm>
        <a:off x="2326811" y="489941"/>
        <a:ext cx="1237038" cy="538936"/>
      </dsp:txXfrm>
    </dsp:sp>
    <dsp:sp modelId="{E5F6EC49-98D9-42EE-B79E-CDB5BFA1925F}">
      <dsp:nvSpPr>
        <dsp:cNvPr id="0" name=""/>
        <dsp:cNvSpPr/>
      </dsp:nvSpPr>
      <dsp:spPr>
        <a:xfrm>
          <a:off x="1495321" y="1028878"/>
          <a:ext cx="2900017" cy="538936"/>
        </a:xfrm>
        <a:prstGeom prst="trapezoid">
          <a:avLst>
            <a:gd name="adj" fmla="val 9248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主存储器</a:t>
          </a:r>
        </a:p>
      </dsp:txBody>
      <dsp:txXfrm>
        <a:off x="2002824" y="1028878"/>
        <a:ext cx="1885011" cy="538936"/>
      </dsp:txXfrm>
    </dsp:sp>
    <dsp:sp modelId="{6F5F1E6E-6C11-4E3F-AFB0-C84E5464426D}">
      <dsp:nvSpPr>
        <dsp:cNvPr id="0" name=""/>
        <dsp:cNvSpPr/>
      </dsp:nvSpPr>
      <dsp:spPr>
        <a:xfrm>
          <a:off x="996881" y="1567814"/>
          <a:ext cx="3896898" cy="538936"/>
        </a:xfrm>
        <a:prstGeom prst="trapezoid">
          <a:avLst>
            <a:gd name="adj" fmla="val 9248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磁盘缓存</a:t>
          </a:r>
        </a:p>
      </dsp:txBody>
      <dsp:txXfrm>
        <a:off x="1678838" y="1567814"/>
        <a:ext cx="2532984" cy="538936"/>
      </dsp:txXfrm>
    </dsp:sp>
    <dsp:sp modelId="{9D70FB5B-23A0-C941-A942-68794D0BE3BF}">
      <dsp:nvSpPr>
        <dsp:cNvPr id="0" name=""/>
        <dsp:cNvSpPr/>
      </dsp:nvSpPr>
      <dsp:spPr>
        <a:xfrm>
          <a:off x="498440" y="2106751"/>
          <a:ext cx="4893779" cy="538936"/>
        </a:xfrm>
        <a:prstGeom prst="trapezoid">
          <a:avLst>
            <a:gd name="adj" fmla="val 92486"/>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固定磁盘</a:t>
          </a:r>
        </a:p>
      </dsp:txBody>
      <dsp:txXfrm>
        <a:off x="1354852" y="2106751"/>
        <a:ext cx="3180956" cy="538936"/>
      </dsp:txXfrm>
    </dsp:sp>
    <dsp:sp modelId="{3D258497-2C0C-5942-B84C-E002C2FF3B3B}">
      <dsp:nvSpPr>
        <dsp:cNvPr id="0" name=""/>
        <dsp:cNvSpPr/>
      </dsp:nvSpPr>
      <dsp:spPr>
        <a:xfrm>
          <a:off x="0" y="2645687"/>
          <a:ext cx="5890660" cy="538936"/>
        </a:xfrm>
        <a:prstGeom prst="trapezoid">
          <a:avLst>
            <a:gd name="adj" fmla="val 92486"/>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可移动存储介质</a:t>
          </a:r>
        </a:p>
      </dsp:txBody>
      <dsp:txXfrm>
        <a:off x="1030865" y="2645687"/>
        <a:ext cx="3828929" cy="538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711285" y="285"/>
          <a:ext cx="5763760" cy="10380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749" tIns="156210" rIns="291592" bIns="156210" numCol="1" spcCol="1270" anchor="ctr" anchorCtr="0">
          <a:noAutofit/>
        </a:bodyPr>
        <a:lstStyle/>
        <a:p>
          <a:pPr lvl="0" algn="ctr" defTabSz="1822450">
            <a:lnSpc>
              <a:spcPct val="90000"/>
            </a:lnSpc>
            <a:spcBef>
              <a:spcPct val="0"/>
            </a:spcBef>
            <a:spcAft>
              <a:spcPct val="35000"/>
            </a:spcAft>
          </a:pPr>
          <a:r>
            <a:rPr lang="zh-CN" altLang="en-US" sz="4100" kern="1200" dirty="0"/>
            <a:t>存储器的层次</a:t>
          </a:r>
        </a:p>
      </dsp:txBody>
      <dsp:txXfrm rot="10800000">
        <a:off x="1970796" y="285"/>
        <a:ext cx="5504249" cy="1038044"/>
      </dsp:txXfrm>
    </dsp:sp>
    <dsp:sp modelId="{F57E52EB-2724-464D-A33B-60097FD57F66}">
      <dsp:nvSpPr>
        <dsp:cNvPr id="0" name=""/>
        <dsp:cNvSpPr/>
      </dsp:nvSpPr>
      <dsp:spPr>
        <a:xfrm>
          <a:off x="1192263" y="285"/>
          <a:ext cx="1038044" cy="103804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A64E20-0AAD-4A57-B5DD-CECDF9552466}">
      <dsp:nvSpPr>
        <dsp:cNvPr id="0" name=""/>
        <dsp:cNvSpPr/>
      </dsp:nvSpPr>
      <dsp:spPr>
        <a:xfrm rot="10800000">
          <a:off x="1711285" y="1297840"/>
          <a:ext cx="5763760" cy="10380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749" tIns="156210" rIns="291592" bIns="156210" numCol="1" spcCol="1270" anchor="ctr" anchorCtr="0">
          <a:noAutofit/>
        </a:bodyPr>
        <a:lstStyle/>
        <a:p>
          <a:pPr lvl="0" algn="ctr" defTabSz="1822450">
            <a:lnSpc>
              <a:spcPct val="90000"/>
            </a:lnSpc>
            <a:spcBef>
              <a:spcPct val="0"/>
            </a:spcBef>
            <a:spcAft>
              <a:spcPct val="35000"/>
            </a:spcAft>
          </a:pPr>
          <a:r>
            <a:rPr lang="zh-CN" altLang="en-US" sz="4100" kern="1200" dirty="0">
              <a:solidFill>
                <a:schemeClr val="bg1">
                  <a:lumMod val="50000"/>
                </a:schemeClr>
              </a:solidFill>
            </a:rPr>
            <a:t>地址转换与存储保护</a:t>
          </a:r>
        </a:p>
      </dsp:txBody>
      <dsp:txXfrm rot="10800000">
        <a:off x="1970796" y="1297840"/>
        <a:ext cx="5504249" cy="1038044"/>
      </dsp:txXfrm>
    </dsp:sp>
    <dsp:sp modelId="{E2307B95-B4F1-401D-8E71-1203B4CA7667}">
      <dsp:nvSpPr>
        <dsp:cNvPr id="0" name=""/>
        <dsp:cNvSpPr/>
      </dsp:nvSpPr>
      <dsp:spPr>
        <a:xfrm>
          <a:off x="1192263" y="1297840"/>
          <a:ext cx="1038044" cy="103804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B649C-601B-4373-9E1E-E4EDB45FE88A}">
      <dsp:nvSpPr>
        <dsp:cNvPr id="0" name=""/>
        <dsp:cNvSpPr/>
      </dsp:nvSpPr>
      <dsp:spPr>
        <a:xfrm>
          <a:off x="2533396" y="0"/>
          <a:ext cx="823867" cy="489941"/>
        </a:xfrm>
        <a:prstGeom prst="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寄存器</a:t>
          </a:r>
        </a:p>
      </dsp:txBody>
      <dsp:txXfrm>
        <a:off x="2533396" y="0"/>
        <a:ext cx="823867" cy="489941"/>
      </dsp:txXfrm>
    </dsp:sp>
    <dsp:sp modelId="{72257676-7246-4845-96D2-D3646E7ABDF1}">
      <dsp:nvSpPr>
        <dsp:cNvPr id="0" name=""/>
        <dsp:cNvSpPr/>
      </dsp:nvSpPr>
      <dsp:spPr>
        <a:xfrm>
          <a:off x="1993762" y="489941"/>
          <a:ext cx="1903136" cy="538936"/>
        </a:xfrm>
        <a:prstGeom prst="trapezoid">
          <a:avLst>
            <a:gd name="adj" fmla="val 9248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高速缓存</a:t>
          </a:r>
        </a:p>
      </dsp:txBody>
      <dsp:txXfrm>
        <a:off x="2326811" y="489941"/>
        <a:ext cx="1237038" cy="538936"/>
      </dsp:txXfrm>
    </dsp:sp>
    <dsp:sp modelId="{E5F6EC49-98D9-42EE-B79E-CDB5BFA1925F}">
      <dsp:nvSpPr>
        <dsp:cNvPr id="0" name=""/>
        <dsp:cNvSpPr/>
      </dsp:nvSpPr>
      <dsp:spPr>
        <a:xfrm>
          <a:off x="1495321" y="1028878"/>
          <a:ext cx="2900017" cy="538936"/>
        </a:xfrm>
        <a:prstGeom prst="trapezoid">
          <a:avLst>
            <a:gd name="adj" fmla="val 9248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主存储器</a:t>
          </a:r>
        </a:p>
      </dsp:txBody>
      <dsp:txXfrm>
        <a:off x="2002824" y="1028878"/>
        <a:ext cx="1885011" cy="538936"/>
      </dsp:txXfrm>
    </dsp:sp>
    <dsp:sp modelId="{6F5F1E6E-6C11-4E3F-AFB0-C84E5464426D}">
      <dsp:nvSpPr>
        <dsp:cNvPr id="0" name=""/>
        <dsp:cNvSpPr/>
      </dsp:nvSpPr>
      <dsp:spPr>
        <a:xfrm>
          <a:off x="996881" y="1567814"/>
          <a:ext cx="3896898" cy="538936"/>
        </a:xfrm>
        <a:prstGeom prst="trapezoid">
          <a:avLst>
            <a:gd name="adj" fmla="val 92486"/>
          </a:avLst>
        </a:prstGeom>
        <a:solidFill>
          <a:schemeClr val="accent1">
            <a:hueOff val="0"/>
            <a:satOff val="0"/>
            <a:lumOff val="0"/>
            <a:alphaOff val="0"/>
          </a:schemeClr>
        </a:solidFill>
        <a:ln w="38100" cap="flat" cmpd="sng" algn="ctr">
          <a:solidFill>
            <a:srgbClr val="FFFF00"/>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磁盘缓存</a:t>
          </a:r>
        </a:p>
      </dsp:txBody>
      <dsp:txXfrm>
        <a:off x="1678838" y="1567814"/>
        <a:ext cx="2532984" cy="538936"/>
      </dsp:txXfrm>
    </dsp:sp>
    <dsp:sp modelId="{9D70FB5B-23A0-C941-A942-68794D0BE3BF}">
      <dsp:nvSpPr>
        <dsp:cNvPr id="0" name=""/>
        <dsp:cNvSpPr/>
      </dsp:nvSpPr>
      <dsp:spPr>
        <a:xfrm>
          <a:off x="498440" y="2106751"/>
          <a:ext cx="4893779" cy="538936"/>
        </a:xfrm>
        <a:prstGeom prst="trapezoid">
          <a:avLst>
            <a:gd name="adj" fmla="val 92486"/>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固定磁盘</a:t>
          </a:r>
        </a:p>
      </dsp:txBody>
      <dsp:txXfrm>
        <a:off x="1354852" y="2106751"/>
        <a:ext cx="3180956" cy="538936"/>
      </dsp:txXfrm>
    </dsp:sp>
    <dsp:sp modelId="{3D258497-2C0C-5942-B84C-E002C2FF3B3B}">
      <dsp:nvSpPr>
        <dsp:cNvPr id="0" name=""/>
        <dsp:cNvSpPr/>
      </dsp:nvSpPr>
      <dsp:spPr>
        <a:xfrm>
          <a:off x="0" y="2645687"/>
          <a:ext cx="5890660" cy="538936"/>
        </a:xfrm>
        <a:prstGeom prst="trapezoid">
          <a:avLst>
            <a:gd name="adj" fmla="val 92486"/>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95000"/>
                </a:schemeClr>
              </a:solidFill>
            </a:rPr>
            <a:t>可移动存储介质</a:t>
          </a:r>
        </a:p>
      </dsp:txBody>
      <dsp:txXfrm>
        <a:off x="1030865" y="2645687"/>
        <a:ext cx="3828929" cy="538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B649C-601B-4373-9E1E-E4EDB45FE88A}">
      <dsp:nvSpPr>
        <dsp:cNvPr id="0" name=""/>
        <dsp:cNvSpPr/>
      </dsp:nvSpPr>
      <dsp:spPr>
        <a:xfrm>
          <a:off x="2533396" y="0"/>
          <a:ext cx="823867" cy="489941"/>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寄存器</a:t>
          </a:r>
          <a:endParaRPr lang="zh-CN" altLang="en-US" sz="2000" b="1" kern="1200" dirty="0"/>
        </a:p>
      </dsp:txBody>
      <dsp:txXfrm>
        <a:off x="2533396" y="0"/>
        <a:ext cx="823867" cy="489941"/>
      </dsp:txXfrm>
    </dsp:sp>
    <dsp:sp modelId="{72257676-7246-4845-96D2-D3646E7ABDF1}">
      <dsp:nvSpPr>
        <dsp:cNvPr id="0" name=""/>
        <dsp:cNvSpPr/>
      </dsp:nvSpPr>
      <dsp:spPr>
        <a:xfrm>
          <a:off x="1993762" y="489941"/>
          <a:ext cx="1903136" cy="538936"/>
        </a:xfrm>
        <a:prstGeom prst="trapezoid">
          <a:avLst>
            <a:gd name="adj" fmla="val 92486"/>
          </a:avLst>
        </a:prstGeom>
        <a:solidFill>
          <a:schemeClr val="accent2">
            <a:shade val="80000"/>
            <a:hueOff val="-64728"/>
            <a:satOff val="4435"/>
            <a:lumOff val="46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高速缓存</a:t>
          </a:r>
          <a:endParaRPr lang="zh-CN" altLang="en-US" sz="2000" b="1" kern="1200" dirty="0"/>
        </a:p>
      </dsp:txBody>
      <dsp:txXfrm>
        <a:off x="2326811" y="489941"/>
        <a:ext cx="1237038" cy="538936"/>
      </dsp:txXfrm>
    </dsp:sp>
    <dsp:sp modelId="{E5F6EC49-98D9-42EE-B79E-CDB5BFA1925F}">
      <dsp:nvSpPr>
        <dsp:cNvPr id="0" name=""/>
        <dsp:cNvSpPr/>
      </dsp:nvSpPr>
      <dsp:spPr>
        <a:xfrm>
          <a:off x="1495321" y="1028878"/>
          <a:ext cx="2900017" cy="538936"/>
        </a:xfrm>
        <a:prstGeom prst="trapezoid">
          <a:avLst>
            <a:gd name="adj" fmla="val 92486"/>
          </a:avLst>
        </a:prstGeom>
        <a:solidFill>
          <a:schemeClr val="accent2">
            <a:shade val="80000"/>
            <a:hueOff val="-129456"/>
            <a:satOff val="8870"/>
            <a:lumOff val="93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主存储器</a:t>
          </a:r>
          <a:endParaRPr lang="zh-CN" altLang="en-US" sz="2000" b="1" kern="1200" dirty="0"/>
        </a:p>
      </dsp:txBody>
      <dsp:txXfrm>
        <a:off x="2002824" y="1028878"/>
        <a:ext cx="1885011" cy="538936"/>
      </dsp:txXfrm>
    </dsp:sp>
    <dsp:sp modelId="{6F5F1E6E-6C11-4E3F-AFB0-C84E5464426D}">
      <dsp:nvSpPr>
        <dsp:cNvPr id="0" name=""/>
        <dsp:cNvSpPr/>
      </dsp:nvSpPr>
      <dsp:spPr>
        <a:xfrm>
          <a:off x="996881" y="1567814"/>
          <a:ext cx="3896898" cy="538936"/>
        </a:xfrm>
        <a:prstGeom prst="trapezoid">
          <a:avLst>
            <a:gd name="adj" fmla="val 92486"/>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b="1" kern="1200" dirty="0">
              <a:solidFill>
                <a:schemeClr val="bg1"/>
              </a:solidFill>
            </a:rPr>
            <a:t>磁盘缓存</a:t>
          </a:r>
        </a:p>
      </dsp:txBody>
      <dsp:txXfrm>
        <a:off x="1678838" y="1567814"/>
        <a:ext cx="2532984" cy="538936"/>
      </dsp:txXfrm>
    </dsp:sp>
    <dsp:sp modelId="{9D70FB5B-23A0-C941-A942-68794D0BE3BF}">
      <dsp:nvSpPr>
        <dsp:cNvPr id="0" name=""/>
        <dsp:cNvSpPr/>
      </dsp:nvSpPr>
      <dsp:spPr>
        <a:xfrm>
          <a:off x="498440" y="2106751"/>
          <a:ext cx="4893779" cy="538936"/>
        </a:xfrm>
        <a:prstGeom prst="trapezoid">
          <a:avLst>
            <a:gd name="adj" fmla="val 92486"/>
          </a:avLst>
        </a:prstGeom>
        <a:solidFill>
          <a:schemeClr val="accent2">
            <a:shade val="80000"/>
            <a:hueOff val="-258913"/>
            <a:satOff val="17739"/>
            <a:lumOff val="18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固定磁盘</a:t>
          </a:r>
          <a:endParaRPr lang="zh-CN" altLang="en-US" sz="2000" b="1" kern="1200" dirty="0"/>
        </a:p>
      </dsp:txBody>
      <dsp:txXfrm>
        <a:off x="1354852" y="2106751"/>
        <a:ext cx="3180956" cy="538936"/>
      </dsp:txXfrm>
    </dsp:sp>
    <dsp:sp modelId="{3D258497-2C0C-5942-B84C-E002C2FF3B3B}">
      <dsp:nvSpPr>
        <dsp:cNvPr id="0" name=""/>
        <dsp:cNvSpPr/>
      </dsp:nvSpPr>
      <dsp:spPr>
        <a:xfrm>
          <a:off x="0" y="2645687"/>
          <a:ext cx="5890660" cy="538936"/>
        </a:xfrm>
        <a:prstGeom prst="trapezoid">
          <a:avLst>
            <a:gd name="adj" fmla="val 92486"/>
          </a:avLst>
        </a:prstGeom>
        <a:solidFill>
          <a:schemeClr val="accent2">
            <a:shade val="80000"/>
            <a:hueOff val="-323641"/>
            <a:satOff val="22174"/>
            <a:lumOff val="23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可移动存储介质</a:t>
          </a:r>
          <a:endParaRPr lang="zh-CN" altLang="en-US" sz="2000" b="1" kern="1200" dirty="0"/>
        </a:p>
      </dsp:txBody>
      <dsp:txXfrm>
        <a:off x="1030865" y="2645687"/>
        <a:ext cx="3828929" cy="5389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711285" y="285"/>
          <a:ext cx="5763760" cy="10380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749" tIns="156210" rIns="291592" bIns="156210" numCol="1" spcCol="1270" anchor="ctr" anchorCtr="0">
          <a:noAutofit/>
        </a:bodyPr>
        <a:lstStyle/>
        <a:p>
          <a:pPr lvl="0" algn="ctr" defTabSz="1822450">
            <a:lnSpc>
              <a:spcPct val="90000"/>
            </a:lnSpc>
            <a:spcBef>
              <a:spcPct val="0"/>
            </a:spcBef>
            <a:spcAft>
              <a:spcPct val="35000"/>
            </a:spcAft>
          </a:pPr>
          <a:r>
            <a:rPr lang="zh-CN" altLang="en-US" sz="4100" kern="1200" dirty="0">
              <a:solidFill>
                <a:schemeClr val="bg1">
                  <a:lumMod val="50000"/>
                </a:schemeClr>
              </a:solidFill>
            </a:rPr>
            <a:t>存储器的层次</a:t>
          </a:r>
        </a:p>
      </dsp:txBody>
      <dsp:txXfrm rot="10800000">
        <a:off x="1970796" y="285"/>
        <a:ext cx="5504249" cy="1038044"/>
      </dsp:txXfrm>
    </dsp:sp>
    <dsp:sp modelId="{F57E52EB-2724-464D-A33B-60097FD57F66}">
      <dsp:nvSpPr>
        <dsp:cNvPr id="0" name=""/>
        <dsp:cNvSpPr/>
      </dsp:nvSpPr>
      <dsp:spPr>
        <a:xfrm>
          <a:off x="1192263" y="285"/>
          <a:ext cx="1038044" cy="103804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A64E20-0AAD-4A57-B5DD-CECDF9552466}">
      <dsp:nvSpPr>
        <dsp:cNvPr id="0" name=""/>
        <dsp:cNvSpPr/>
      </dsp:nvSpPr>
      <dsp:spPr>
        <a:xfrm rot="10800000">
          <a:off x="1711285" y="1297840"/>
          <a:ext cx="5763760" cy="103804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749" tIns="156210" rIns="291592" bIns="156210" numCol="1" spcCol="1270" anchor="ctr" anchorCtr="0">
          <a:noAutofit/>
        </a:bodyPr>
        <a:lstStyle/>
        <a:p>
          <a:pPr lvl="0" algn="ctr" defTabSz="1822450">
            <a:lnSpc>
              <a:spcPct val="90000"/>
            </a:lnSpc>
            <a:spcBef>
              <a:spcPct val="0"/>
            </a:spcBef>
            <a:spcAft>
              <a:spcPct val="35000"/>
            </a:spcAft>
          </a:pPr>
          <a:r>
            <a:rPr lang="zh-CN" altLang="en-US" sz="4100" kern="1200" dirty="0"/>
            <a:t>地址转换与存储保护</a:t>
          </a:r>
        </a:p>
      </dsp:txBody>
      <dsp:txXfrm rot="10800000">
        <a:off x="1970796" y="1297840"/>
        <a:ext cx="5504249" cy="1038044"/>
      </dsp:txXfrm>
    </dsp:sp>
    <dsp:sp modelId="{E2307B95-B4F1-401D-8E71-1203B4CA7667}">
      <dsp:nvSpPr>
        <dsp:cNvPr id="0" name=""/>
        <dsp:cNvSpPr/>
      </dsp:nvSpPr>
      <dsp:spPr>
        <a:xfrm>
          <a:off x="1192263" y="1297840"/>
          <a:ext cx="1038044" cy="103804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031319" y="2002"/>
          <a:ext cx="3518153" cy="5806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60"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t>固定分区存储管理</a:t>
          </a:r>
        </a:p>
      </dsp:txBody>
      <dsp:txXfrm rot="10800000">
        <a:off x="1176487" y="2002"/>
        <a:ext cx="3372985" cy="580671"/>
      </dsp:txXfrm>
    </dsp:sp>
    <dsp:sp modelId="{E2307B95-B4F1-401D-8E71-1203B4CA7667}">
      <dsp:nvSpPr>
        <dsp:cNvPr id="0" name=""/>
        <dsp:cNvSpPr/>
      </dsp:nvSpPr>
      <dsp:spPr>
        <a:xfrm>
          <a:off x="740983" y="2002"/>
          <a:ext cx="580671" cy="5806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031319" y="756008"/>
          <a:ext cx="3518153" cy="5806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60"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t>可变分区存储管理</a:t>
          </a:r>
        </a:p>
      </dsp:txBody>
      <dsp:txXfrm rot="10800000">
        <a:off x="1176487" y="756008"/>
        <a:ext cx="3372985" cy="580671"/>
      </dsp:txXfrm>
    </dsp:sp>
    <dsp:sp modelId="{87E5D0AD-D933-324D-B497-1116E596FFD3}">
      <dsp:nvSpPr>
        <dsp:cNvPr id="0" name=""/>
        <dsp:cNvSpPr/>
      </dsp:nvSpPr>
      <dsp:spPr>
        <a:xfrm>
          <a:off x="740983" y="756008"/>
          <a:ext cx="580671" cy="5806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031319" y="1510014"/>
          <a:ext cx="3518153" cy="5806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60"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t>伙伴系统</a:t>
          </a:r>
        </a:p>
      </dsp:txBody>
      <dsp:txXfrm rot="10800000">
        <a:off x="1176487" y="1510014"/>
        <a:ext cx="3372985" cy="580671"/>
      </dsp:txXfrm>
    </dsp:sp>
    <dsp:sp modelId="{D2BBFF6E-34A6-4645-8050-5DA2AD6F21D1}">
      <dsp:nvSpPr>
        <dsp:cNvPr id="0" name=""/>
        <dsp:cNvSpPr/>
      </dsp:nvSpPr>
      <dsp:spPr>
        <a:xfrm>
          <a:off x="740983" y="1510014"/>
          <a:ext cx="580671" cy="5806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031319" y="2264021"/>
          <a:ext cx="3518153" cy="58067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60"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a:t>主存不足的存储管理技术</a:t>
          </a:r>
        </a:p>
      </dsp:txBody>
      <dsp:txXfrm rot="10800000">
        <a:off x="1176487" y="2264021"/>
        <a:ext cx="3372985" cy="580671"/>
      </dsp:txXfrm>
    </dsp:sp>
    <dsp:sp modelId="{0C5F8A23-B560-9E40-8E76-004760FDB9E3}">
      <dsp:nvSpPr>
        <dsp:cNvPr id="0" name=""/>
        <dsp:cNvSpPr/>
      </dsp:nvSpPr>
      <dsp:spPr>
        <a:xfrm>
          <a:off x="740983" y="2264021"/>
          <a:ext cx="580671" cy="58067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DFFDB-6D4D-4535-B3E5-A4BBF76009A8}">
      <dsp:nvSpPr>
        <dsp:cNvPr id="0" name=""/>
        <dsp:cNvSpPr/>
      </dsp:nvSpPr>
      <dsp:spPr>
        <a:xfrm rot="10800000">
          <a:off x="1457464" y="884"/>
          <a:ext cx="4873718" cy="9194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solidFill>
            </a:rPr>
            <a:t>固定分区存储管理</a:t>
          </a:r>
        </a:p>
      </dsp:txBody>
      <dsp:txXfrm rot="10800000">
        <a:off x="1687337" y="884"/>
        <a:ext cx="4643845" cy="919494"/>
      </dsp:txXfrm>
    </dsp:sp>
    <dsp:sp modelId="{F57E52EB-2724-464D-A33B-60097FD57F66}">
      <dsp:nvSpPr>
        <dsp:cNvPr id="0" name=""/>
        <dsp:cNvSpPr/>
      </dsp:nvSpPr>
      <dsp:spPr>
        <a:xfrm>
          <a:off x="997717" y="884"/>
          <a:ext cx="919494" cy="9194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457464" y="1194854"/>
          <a:ext cx="4873718" cy="9194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可变分区存储管理</a:t>
          </a:r>
        </a:p>
      </dsp:txBody>
      <dsp:txXfrm rot="10800000">
        <a:off x="1687337" y="1194854"/>
        <a:ext cx="4643845" cy="919494"/>
      </dsp:txXfrm>
    </dsp:sp>
    <dsp:sp modelId="{87E5D0AD-D933-324D-B497-1116E596FFD3}">
      <dsp:nvSpPr>
        <dsp:cNvPr id="0" name=""/>
        <dsp:cNvSpPr/>
      </dsp:nvSpPr>
      <dsp:spPr>
        <a:xfrm>
          <a:off x="997717" y="1194854"/>
          <a:ext cx="919494" cy="9194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457464" y="2388824"/>
          <a:ext cx="4873718" cy="9194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伙伴系统</a:t>
          </a:r>
        </a:p>
      </dsp:txBody>
      <dsp:txXfrm rot="10800000">
        <a:off x="1687337" y="2388824"/>
        <a:ext cx="4643845" cy="919494"/>
      </dsp:txXfrm>
    </dsp:sp>
    <dsp:sp modelId="{D2BBFF6E-34A6-4645-8050-5DA2AD6F21D1}">
      <dsp:nvSpPr>
        <dsp:cNvPr id="0" name=""/>
        <dsp:cNvSpPr/>
      </dsp:nvSpPr>
      <dsp:spPr>
        <a:xfrm>
          <a:off x="997717" y="2388824"/>
          <a:ext cx="919494" cy="9194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457464" y="3582794"/>
          <a:ext cx="4873718" cy="9194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5471" tIns="106680" rIns="199136" bIns="106680" numCol="1" spcCol="1270" anchor="ctr" anchorCtr="0">
          <a:noAutofit/>
        </a:bodyPr>
        <a:lstStyle/>
        <a:p>
          <a:pPr lvl="0" algn="l" defTabSz="1244600">
            <a:lnSpc>
              <a:spcPct val="90000"/>
            </a:lnSpc>
            <a:spcBef>
              <a:spcPct val="0"/>
            </a:spcBef>
            <a:spcAft>
              <a:spcPct val="35000"/>
            </a:spcAft>
          </a:pPr>
          <a:r>
            <a:rPr lang="zh-CN" altLang="en-US" sz="2800" kern="1200" dirty="0">
              <a:solidFill>
                <a:schemeClr val="bg1">
                  <a:lumMod val="50000"/>
                </a:schemeClr>
              </a:solidFill>
            </a:rPr>
            <a:t>主存不足的存储管理技术</a:t>
          </a:r>
        </a:p>
      </dsp:txBody>
      <dsp:txXfrm rot="10800000">
        <a:off x="1687337" y="3582794"/>
        <a:ext cx="4643845" cy="919494"/>
      </dsp:txXfrm>
    </dsp:sp>
    <dsp:sp modelId="{0C5F8A23-B560-9E40-8E76-004760FDB9E3}">
      <dsp:nvSpPr>
        <dsp:cNvPr id="0" name=""/>
        <dsp:cNvSpPr/>
      </dsp:nvSpPr>
      <dsp:spPr>
        <a:xfrm>
          <a:off x="997717" y="3582794"/>
          <a:ext cx="919494" cy="9194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CF90-777E-4949-BDEA-A1E27E465764}" type="datetimeFigureOut">
              <a:rPr lang="zh-CN" altLang="en-US" smtClean="0"/>
              <a:t>2018-11-10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09D48-733A-497A-873E-006B16A5F441}" type="slidenum">
              <a:rPr lang="zh-CN" altLang="en-US" smtClean="0"/>
              <a:t>‹#›</a:t>
            </a:fld>
            <a:endParaRPr lang="zh-CN" altLang="en-US"/>
          </a:p>
        </p:txBody>
      </p:sp>
    </p:spTree>
    <p:extLst>
      <p:ext uri="{BB962C8B-B14F-4D97-AF65-F5344CB8AC3E}">
        <p14:creationId xmlns:p14="http://schemas.microsoft.com/office/powerpoint/2010/main" val="386297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1</a:t>
            </a:fld>
            <a:endParaRPr lang="zh-CN" altLang="en-US"/>
          </a:p>
        </p:txBody>
      </p:sp>
    </p:spTree>
    <p:extLst>
      <p:ext uri="{BB962C8B-B14F-4D97-AF65-F5344CB8AC3E}">
        <p14:creationId xmlns:p14="http://schemas.microsoft.com/office/powerpoint/2010/main" val="227154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44</a:t>
            </a:fld>
            <a:endParaRPr lang="zh-CN" altLang="en-US"/>
          </a:p>
        </p:txBody>
      </p:sp>
    </p:spTree>
    <p:extLst>
      <p:ext uri="{BB962C8B-B14F-4D97-AF65-F5344CB8AC3E}">
        <p14:creationId xmlns:p14="http://schemas.microsoft.com/office/powerpoint/2010/main" val="253146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47</a:t>
            </a:fld>
            <a:endParaRPr lang="zh-CN" altLang="en-US"/>
          </a:p>
        </p:txBody>
      </p:sp>
    </p:spTree>
    <p:extLst>
      <p:ext uri="{BB962C8B-B14F-4D97-AF65-F5344CB8AC3E}">
        <p14:creationId xmlns:p14="http://schemas.microsoft.com/office/powerpoint/2010/main" val="293607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50</a:t>
            </a:fld>
            <a:endParaRPr lang="zh-CN" altLang="en-US"/>
          </a:p>
        </p:txBody>
      </p:sp>
    </p:spTree>
    <p:extLst>
      <p:ext uri="{BB962C8B-B14F-4D97-AF65-F5344CB8AC3E}">
        <p14:creationId xmlns:p14="http://schemas.microsoft.com/office/powerpoint/2010/main" val="130705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51</a:t>
            </a:fld>
            <a:endParaRPr lang="zh-CN" altLang="en-US"/>
          </a:p>
        </p:txBody>
      </p:sp>
    </p:spTree>
    <p:extLst>
      <p:ext uri="{BB962C8B-B14F-4D97-AF65-F5344CB8AC3E}">
        <p14:creationId xmlns:p14="http://schemas.microsoft.com/office/powerpoint/2010/main" val="76055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52</a:t>
            </a:fld>
            <a:endParaRPr lang="zh-CN" altLang="en-US"/>
          </a:p>
        </p:txBody>
      </p:sp>
    </p:spTree>
    <p:extLst>
      <p:ext uri="{BB962C8B-B14F-4D97-AF65-F5344CB8AC3E}">
        <p14:creationId xmlns:p14="http://schemas.microsoft.com/office/powerpoint/2010/main" val="1924144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53</a:t>
            </a:fld>
            <a:endParaRPr lang="zh-CN" altLang="en-US"/>
          </a:p>
        </p:txBody>
      </p:sp>
    </p:spTree>
    <p:extLst>
      <p:ext uri="{BB962C8B-B14F-4D97-AF65-F5344CB8AC3E}">
        <p14:creationId xmlns:p14="http://schemas.microsoft.com/office/powerpoint/2010/main" val="171918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54</a:t>
            </a:fld>
            <a:endParaRPr lang="zh-CN" altLang="en-US"/>
          </a:p>
        </p:txBody>
      </p:sp>
    </p:spTree>
    <p:extLst>
      <p:ext uri="{BB962C8B-B14F-4D97-AF65-F5344CB8AC3E}">
        <p14:creationId xmlns:p14="http://schemas.microsoft.com/office/powerpoint/2010/main" val="1640319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A</a:t>
            </a:r>
            <a:r>
              <a:rPr kumimoji="1" lang="zh-CN" altLang="en-US"/>
              <a:t> </a:t>
            </a:r>
            <a:r>
              <a:rPr kumimoji="1" lang="en-US" altLang="zh-CN"/>
              <a:t>=</a:t>
            </a:r>
            <a:r>
              <a:rPr kumimoji="1" lang="zh-CN" altLang="en-US"/>
              <a:t> </a:t>
            </a:r>
            <a:r>
              <a:rPr kumimoji="1" lang="en-US" altLang="zh-CN"/>
              <a:t>80</a:t>
            </a:r>
            <a:r>
              <a:rPr kumimoji="1" lang="zh-CN" altLang="en-US"/>
              <a:t> </a:t>
            </a:r>
            <a:r>
              <a:rPr kumimoji="1" lang="en-US" altLang="zh-CN"/>
              <a:t>KB</a:t>
            </a:r>
          </a:p>
          <a:p>
            <a:r>
              <a:rPr kumimoji="1" lang="en-US" altLang="zh-CN"/>
              <a:t>B</a:t>
            </a:r>
            <a:r>
              <a:rPr kumimoji="1" lang="zh-CN" altLang="en-US"/>
              <a:t> </a:t>
            </a:r>
            <a:r>
              <a:rPr kumimoji="1" lang="en-US" altLang="zh-CN"/>
              <a:t>=</a:t>
            </a:r>
            <a:r>
              <a:rPr kumimoji="1" lang="zh-CN" altLang="en-US"/>
              <a:t> </a:t>
            </a:r>
            <a:r>
              <a:rPr kumimoji="1" lang="en-US" altLang="zh-CN"/>
              <a:t>50</a:t>
            </a:r>
            <a:r>
              <a:rPr kumimoji="1" lang="zh-CN" altLang="en-US"/>
              <a:t> </a:t>
            </a:r>
            <a:r>
              <a:rPr kumimoji="1" lang="en-US" altLang="zh-CN"/>
              <a:t>KB</a:t>
            </a:r>
          </a:p>
          <a:p>
            <a:r>
              <a:rPr kumimoji="1" lang="en-US" altLang="zh-CN"/>
              <a:t>C</a:t>
            </a:r>
            <a:r>
              <a:rPr kumimoji="1" lang="zh-CN" altLang="en-US"/>
              <a:t> </a:t>
            </a:r>
            <a:r>
              <a:rPr kumimoji="1" lang="en-US" altLang="zh-CN"/>
              <a:t>=</a:t>
            </a:r>
            <a:r>
              <a:rPr kumimoji="1" lang="zh-CN" altLang="en-US"/>
              <a:t> </a:t>
            </a:r>
            <a:r>
              <a:rPr kumimoji="1" lang="en-US" altLang="zh-CN"/>
              <a:t>100KB</a:t>
            </a:r>
            <a:r>
              <a:rPr kumimoji="1" lang="zh-CN" altLang="en-US"/>
              <a:t> </a:t>
            </a:r>
            <a:endParaRPr kumimoji="1" lang="en-US" altLang="zh-CN"/>
          </a:p>
          <a:p>
            <a:r>
              <a:rPr kumimoji="1" lang="en-US" altLang="zh-CN"/>
              <a:t>D</a:t>
            </a:r>
            <a:r>
              <a:rPr kumimoji="1" lang="zh-CN" altLang="en-US"/>
              <a:t> </a:t>
            </a:r>
            <a:r>
              <a:rPr kumimoji="1" lang="en-US" altLang="zh-CN"/>
              <a:t>=</a:t>
            </a:r>
            <a:r>
              <a:rPr kumimoji="1" lang="zh-CN" altLang="en-US"/>
              <a:t> </a:t>
            </a:r>
            <a:r>
              <a:rPr kumimoji="1" lang="en-US" altLang="zh-CN"/>
              <a:t>60KB</a:t>
            </a:r>
            <a:endParaRPr kumimoji="1" lang="zh-CN" altLang="en-US"/>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55</a:t>
            </a:fld>
            <a:endParaRPr lang="zh-CN" altLang="en-US"/>
          </a:p>
        </p:txBody>
      </p:sp>
    </p:spTree>
    <p:extLst>
      <p:ext uri="{BB962C8B-B14F-4D97-AF65-F5344CB8AC3E}">
        <p14:creationId xmlns:p14="http://schemas.microsoft.com/office/powerpoint/2010/main" val="101527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2018-11-10</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jpe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dirty="0"/>
              <a:t>第四章 存储管理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889" y="3831416"/>
            <a:ext cx="1783080" cy="2459736"/>
          </a:xfrm>
          <a:prstGeom prst="rect">
            <a:avLst/>
          </a:prstGeom>
        </p:spPr>
      </p:pic>
      <p:graphicFrame>
        <p:nvGraphicFramePr>
          <p:cNvPr id="3" name="图示 2"/>
          <p:cNvGraphicFramePr/>
          <p:nvPr>
            <p:extLst>
              <p:ext uri="{D42A27DB-BD31-4B8C-83A1-F6EECF244321}">
                <p14:modId xmlns:p14="http://schemas.microsoft.com/office/powerpoint/2010/main" val="1710106532"/>
              </p:ext>
            </p:extLst>
          </p:nvPr>
        </p:nvGraphicFramePr>
        <p:xfrm>
          <a:off x="3137835" y="3264569"/>
          <a:ext cx="5390147" cy="35934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452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5359181"/>
              </p:ext>
            </p:extLst>
          </p:nvPr>
        </p:nvGraphicFramePr>
        <p:xfrm>
          <a:off x="-475287" y="1947732"/>
          <a:ext cx="8667309" cy="233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58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 地址转换与存储保护</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zh-CN" altLang="en-US" dirty="0"/>
              <a:t>内存是程序运行的主要场所，是进程映像（进程实体）存在的主要位置</a:t>
            </a:r>
          </a:p>
          <a:p>
            <a:pPr>
              <a:lnSpc>
                <a:spcPct val="150000"/>
              </a:lnSpc>
            </a:pPr>
            <a:r>
              <a:rPr lang="zh-CN" altLang="en-US" dirty="0"/>
              <a:t>程序是对计算机系统软硬件资源使用方法和次序的一种描述。程序员在编写程序时通常比较关心程序逻辑，因此在</a:t>
            </a:r>
            <a:r>
              <a:rPr lang="zh-CN" altLang="en-US" dirty="0">
                <a:solidFill>
                  <a:srgbClr val="0070C0"/>
                </a:solidFill>
              </a:rPr>
              <a:t>源程序中使用的系统软硬件资源</a:t>
            </a:r>
            <a:r>
              <a:rPr lang="zh-CN" altLang="en-US" dirty="0"/>
              <a:t>的名称往往是一些符号名称或逻辑名称，程序员对程序的分析理解过程是程序在人大脑中运行的过程；</a:t>
            </a:r>
            <a:r>
              <a:rPr lang="zh-CN" altLang="en-US" dirty="0">
                <a:solidFill>
                  <a:srgbClr val="0070C0"/>
                </a:solidFill>
              </a:rPr>
              <a:t>程序在计算机物理硬件</a:t>
            </a:r>
            <a:r>
              <a:rPr lang="zh-CN" altLang="en-US" dirty="0"/>
              <a:t>上运行时使用的系统软硬件资源的名称却是物理名称。这就涉及到程序的加工变换，需要</a:t>
            </a:r>
            <a:r>
              <a:rPr lang="zh-CN" altLang="en-US" dirty="0">
                <a:solidFill>
                  <a:srgbClr val="FF0000"/>
                </a:solidFill>
              </a:rPr>
              <a:t>将逻辑名称转换为物理名称，将逻辑地址转换为物理地址</a:t>
            </a:r>
          </a:p>
          <a:p>
            <a:pPr>
              <a:lnSpc>
                <a:spcPct val="150000"/>
              </a:lnSpc>
            </a:pPr>
            <a:endParaRPr lang="en-US" dirty="0"/>
          </a:p>
        </p:txBody>
      </p:sp>
    </p:spTree>
    <p:extLst>
      <p:ext uri="{BB962C8B-B14F-4D97-AF65-F5344CB8AC3E}">
        <p14:creationId xmlns:p14="http://schemas.microsoft.com/office/powerpoint/2010/main" val="11845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（续）</a:t>
            </a:r>
            <a:endParaRPr lang="en-US" dirty="0"/>
          </a:p>
        </p:txBody>
      </p:sp>
      <p:sp>
        <p:nvSpPr>
          <p:cNvPr id="5" name="Rectangle 4"/>
          <p:cNvSpPr/>
          <p:nvPr/>
        </p:nvSpPr>
        <p:spPr>
          <a:xfrm>
            <a:off x="513566" y="2242159"/>
            <a:ext cx="1590806" cy="826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源程序模块</a:t>
            </a:r>
            <a:r>
              <a:rPr lang="en-US" altLang="zh-CN" dirty="0"/>
              <a:t>1</a:t>
            </a:r>
            <a:endParaRPr lang="en-US" dirty="0"/>
          </a:p>
        </p:txBody>
      </p:sp>
      <p:sp>
        <p:nvSpPr>
          <p:cNvPr id="6" name="Rectangle 5"/>
          <p:cNvSpPr/>
          <p:nvPr/>
        </p:nvSpPr>
        <p:spPr>
          <a:xfrm>
            <a:off x="513566" y="3421693"/>
            <a:ext cx="1590806" cy="826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源程序模块</a:t>
            </a:r>
            <a:r>
              <a:rPr lang="en-US" altLang="zh-CN" dirty="0"/>
              <a:t>2</a:t>
            </a:r>
            <a:endParaRPr lang="en-US" dirty="0"/>
          </a:p>
        </p:txBody>
      </p:sp>
      <p:sp>
        <p:nvSpPr>
          <p:cNvPr id="7" name="Rectangle 6"/>
          <p:cNvSpPr/>
          <p:nvPr/>
        </p:nvSpPr>
        <p:spPr>
          <a:xfrm>
            <a:off x="513566" y="5002059"/>
            <a:ext cx="1590806" cy="826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源程序模块</a:t>
            </a:r>
            <a:r>
              <a:rPr lang="en-US" altLang="zh-CN" dirty="0"/>
              <a:t>n</a:t>
            </a:r>
            <a:endParaRPr lang="en-US" dirty="0"/>
          </a:p>
        </p:txBody>
      </p:sp>
      <p:sp>
        <p:nvSpPr>
          <p:cNvPr id="8" name="TextBox 7"/>
          <p:cNvSpPr txBox="1"/>
          <p:nvPr/>
        </p:nvSpPr>
        <p:spPr>
          <a:xfrm>
            <a:off x="1074770" y="4248411"/>
            <a:ext cx="468398" cy="584775"/>
          </a:xfrm>
          <a:prstGeom prst="rect">
            <a:avLst/>
          </a:prstGeom>
          <a:noFill/>
        </p:spPr>
        <p:txBody>
          <a:bodyPr wrap="none" rtlCol="0">
            <a:spAutoFit/>
          </a:bodyPr>
          <a:lstStyle/>
          <a:p>
            <a:r>
              <a:rPr lang="en-US" altLang="zh-CN" sz="3200" dirty="0"/>
              <a:t>…</a:t>
            </a:r>
            <a:endParaRPr lang="en-US" sz="3200" dirty="0"/>
          </a:p>
        </p:txBody>
      </p:sp>
      <p:sp>
        <p:nvSpPr>
          <p:cNvPr id="12" name="Rectangle 11"/>
          <p:cNvSpPr/>
          <p:nvPr/>
        </p:nvSpPr>
        <p:spPr>
          <a:xfrm>
            <a:off x="2486039" y="2242159"/>
            <a:ext cx="1278983" cy="82671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目标代码</a:t>
            </a:r>
            <a:r>
              <a:rPr lang="en-US" altLang="zh-CN" dirty="0"/>
              <a:t>1</a:t>
            </a:r>
            <a:endParaRPr lang="en-US" dirty="0"/>
          </a:p>
        </p:txBody>
      </p:sp>
      <p:sp>
        <p:nvSpPr>
          <p:cNvPr id="13" name="Rectangle 12"/>
          <p:cNvSpPr/>
          <p:nvPr/>
        </p:nvSpPr>
        <p:spPr>
          <a:xfrm>
            <a:off x="2486039" y="3421693"/>
            <a:ext cx="1278983" cy="82671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目标代码</a:t>
            </a:r>
            <a:r>
              <a:rPr lang="en-US" altLang="zh-CN" dirty="0"/>
              <a:t>2</a:t>
            </a:r>
            <a:endParaRPr lang="en-US" dirty="0"/>
          </a:p>
        </p:txBody>
      </p:sp>
      <p:sp>
        <p:nvSpPr>
          <p:cNvPr id="14" name="Rectangle 13"/>
          <p:cNvSpPr/>
          <p:nvPr/>
        </p:nvSpPr>
        <p:spPr>
          <a:xfrm>
            <a:off x="2486039" y="5002059"/>
            <a:ext cx="1278983" cy="82671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目标代码</a:t>
            </a:r>
            <a:r>
              <a:rPr lang="en-US" altLang="zh-CN" dirty="0"/>
              <a:t>n</a:t>
            </a:r>
            <a:endParaRPr lang="en-US" dirty="0"/>
          </a:p>
        </p:txBody>
      </p:sp>
      <p:sp>
        <p:nvSpPr>
          <p:cNvPr id="15" name="TextBox 14"/>
          <p:cNvSpPr txBox="1"/>
          <p:nvPr/>
        </p:nvSpPr>
        <p:spPr>
          <a:xfrm>
            <a:off x="2891331" y="4248410"/>
            <a:ext cx="468398" cy="584775"/>
          </a:xfrm>
          <a:prstGeom prst="rect">
            <a:avLst/>
          </a:prstGeom>
          <a:noFill/>
        </p:spPr>
        <p:txBody>
          <a:bodyPr wrap="none" rtlCol="0">
            <a:spAutoFit/>
          </a:bodyPr>
          <a:lstStyle/>
          <a:p>
            <a:r>
              <a:rPr lang="en-US" altLang="zh-CN" sz="3200" dirty="0"/>
              <a:t>…</a:t>
            </a:r>
            <a:endParaRPr lang="en-US" sz="3200" dirty="0"/>
          </a:p>
        </p:txBody>
      </p:sp>
      <p:sp>
        <p:nvSpPr>
          <p:cNvPr id="18" name="Rectangle 17"/>
          <p:cNvSpPr/>
          <p:nvPr/>
        </p:nvSpPr>
        <p:spPr>
          <a:xfrm>
            <a:off x="4380887" y="4831097"/>
            <a:ext cx="1278983" cy="82671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库代码</a:t>
            </a:r>
            <a:endParaRPr lang="en-US" dirty="0"/>
          </a:p>
        </p:txBody>
      </p:sp>
      <p:cxnSp>
        <p:nvCxnSpPr>
          <p:cNvPr id="23" name="Straight Arrow Connector 22"/>
          <p:cNvCxnSpPr>
            <a:stCxn id="5" idx="3"/>
            <a:endCxn id="12" idx="1"/>
          </p:cNvCxnSpPr>
          <p:nvPr/>
        </p:nvCxnSpPr>
        <p:spPr>
          <a:xfrm>
            <a:off x="2104372" y="2655518"/>
            <a:ext cx="381667"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3" idx="1"/>
          </p:cNvCxnSpPr>
          <p:nvPr/>
        </p:nvCxnSpPr>
        <p:spPr>
          <a:xfrm>
            <a:off x="2104372" y="3835052"/>
            <a:ext cx="381667"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4" idx="1"/>
          </p:cNvCxnSpPr>
          <p:nvPr/>
        </p:nvCxnSpPr>
        <p:spPr>
          <a:xfrm>
            <a:off x="2104372" y="5415418"/>
            <a:ext cx="381667"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p:cNvCxnSpPr>
          <p:nvPr/>
        </p:nvCxnSpPr>
        <p:spPr>
          <a:xfrm>
            <a:off x="3765022" y="2655518"/>
            <a:ext cx="488418" cy="27151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16" idx="1"/>
          </p:cNvCxnSpPr>
          <p:nvPr/>
        </p:nvCxnSpPr>
        <p:spPr>
          <a:xfrm flipV="1">
            <a:off x="3765022" y="3521901"/>
            <a:ext cx="488418" cy="31315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p:cNvCxnSpPr>
          <p:nvPr/>
        </p:nvCxnSpPr>
        <p:spPr>
          <a:xfrm flipV="1">
            <a:off x="3765022" y="4173579"/>
            <a:ext cx="488418" cy="1241839"/>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40474" y="5934042"/>
            <a:ext cx="800219" cy="461665"/>
          </a:xfrm>
          <a:prstGeom prst="rect">
            <a:avLst/>
          </a:prstGeom>
          <a:noFill/>
        </p:spPr>
        <p:txBody>
          <a:bodyPr wrap="none" rtlCol="0">
            <a:spAutoFit/>
          </a:bodyPr>
          <a:lstStyle/>
          <a:p>
            <a:r>
              <a:rPr lang="zh-CN" altLang="en-US" sz="2400" b="1" dirty="0">
                <a:solidFill>
                  <a:srgbClr val="00B050"/>
                </a:solidFill>
                <a:latin typeface="SimHei" charset="0"/>
                <a:ea typeface="SimHei" charset="0"/>
                <a:cs typeface="SimHei" charset="0"/>
              </a:rPr>
              <a:t>编译</a:t>
            </a:r>
            <a:endParaRPr lang="en-US" sz="2400" b="1" dirty="0">
              <a:solidFill>
                <a:srgbClr val="00B050"/>
              </a:solidFill>
              <a:latin typeface="SimHei" charset="0"/>
              <a:ea typeface="SimHei" charset="0"/>
              <a:cs typeface="SimHei" charset="0"/>
            </a:endParaRPr>
          </a:p>
        </p:txBody>
      </p:sp>
      <p:sp>
        <p:nvSpPr>
          <p:cNvPr id="52" name="TextBox 51"/>
          <p:cNvSpPr txBox="1"/>
          <p:nvPr/>
        </p:nvSpPr>
        <p:spPr>
          <a:xfrm>
            <a:off x="3554500" y="5935205"/>
            <a:ext cx="800219" cy="461665"/>
          </a:xfrm>
          <a:prstGeom prst="rect">
            <a:avLst/>
          </a:prstGeom>
          <a:noFill/>
        </p:spPr>
        <p:txBody>
          <a:bodyPr wrap="none" rtlCol="0">
            <a:spAutoFit/>
          </a:bodyPr>
          <a:lstStyle/>
          <a:p>
            <a:r>
              <a:rPr lang="zh-CN" altLang="en-US" sz="2400" b="1" dirty="0">
                <a:solidFill>
                  <a:srgbClr val="00B050"/>
                </a:solidFill>
                <a:latin typeface="SimHei" charset="0"/>
                <a:ea typeface="SimHei" charset="0"/>
                <a:cs typeface="SimHei" charset="0"/>
              </a:rPr>
              <a:t>链接</a:t>
            </a:r>
            <a:endParaRPr lang="en-US" sz="2400" b="1" dirty="0">
              <a:solidFill>
                <a:srgbClr val="00B050"/>
              </a:solidFill>
              <a:latin typeface="SimHei" charset="0"/>
              <a:ea typeface="SimHei" charset="0"/>
              <a:cs typeface="SimHei" charset="0"/>
            </a:endParaRPr>
          </a:p>
        </p:txBody>
      </p:sp>
      <p:sp>
        <p:nvSpPr>
          <p:cNvPr id="60" name="TextBox 59"/>
          <p:cNvSpPr txBox="1"/>
          <p:nvPr/>
        </p:nvSpPr>
        <p:spPr>
          <a:xfrm>
            <a:off x="293306" y="1679214"/>
            <a:ext cx="2031325" cy="461665"/>
          </a:xfrm>
          <a:prstGeom prst="rect">
            <a:avLst/>
          </a:prstGeom>
          <a:noFill/>
        </p:spPr>
        <p:txBody>
          <a:bodyPr wrap="none" rtlCol="0">
            <a:spAutoFit/>
          </a:bodyPr>
          <a:lstStyle/>
          <a:p>
            <a:r>
              <a:rPr lang="zh-CN" altLang="en-US" sz="2400" b="1" dirty="0">
                <a:solidFill>
                  <a:srgbClr val="FF0000"/>
                </a:solidFill>
                <a:latin typeface="SimHei" charset="0"/>
                <a:ea typeface="SimHei" charset="0"/>
                <a:cs typeface="SimHei" charset="0"/>
              </a:rPr>
              <a:t>程序名字空间</a:t>
            </a:r>
            <a:endParaRPr lang="en-US" sz="2400" b="1" dirty="0">
              <a:solidFill>
                <a:srgbClr val="FF0000"/>
              </a:solidFill>
              <a:latin typeface="SimHei" charset="0"/>
              <a:ea typeface="SimHei" charset="0"/>
              <a:cs typeface="SimHei" charset="0"/>
            </a:endParaRPr>
          </a:p>
        </p:txBody>
      </p:sp>
      <p:sp>
        <p:nvSpPr>
          <p:cNvPr id="61" name="TextBox 60"/>
          <p:cNvSpPr txBox="1"/>
          <p:nvPr/>
        </p:nvSpPr>
        <p:spPr>
          <a:xfrm>
            <a:off x="3556337" y="1679214"/>
            <a:ext cx="2031325" cy="461665"/>
          </a:xfrm>
          <a:prstGeom prst="rect">
            <a:avLst/>
          </a:prstGeom>
          <a:noFill/>
        </p:spPr>
        <p:txBody>
          <a:bodyPr wrap="none" rtlCol="0">
            <a:spAutoFit/>
          </a:bodyPr>
          <a:lstStyle/>
          <a:p>
            <a:r>
              <a:rPr lang="zh-CN" altLang="en-US" sz="2400" b="1">
                <a:solidFill>
                  <a:srgbClr val="FF0000"/>
                </a:solidFill>
                <a:latin typeface="SimHei" charset="0"/>
                <a:ea typeface="SimHei" charset="0"/>
                <a:cs typeface="SimHei" charset="0"/>
              </a:rPr>
              <a:t>逻辑地址空间</a:t>
            </a:r>
            <a:endParaRPr lang="en-US" sz="2400" b="1" dirty="0">
              <a:solidFill>
                <a:srgbClr val="FF0000"/>
              </a:solidFill>
              <a:latin typeface="SimHei" charset="0"/>
              <a:ea typeface="SimHei" charset="0"/>
              <a:cs typeface="SimHei" charset="0"/>
            </a:endParaRPr>
          </a:p>
        </p:txBody>
      </p:sp>
      <p:cxnSp>
        <p:nvCxnSpPr>
          <p:cNvPr id="64" name="Straight Connector 63"/>
          <p:cNvCxnSpPr/>
          <p:nvPr/>
        </p:nvCxnSpPr>
        <p:spPr>
          <a:xfrm>
            <a:off x="2324631" y="1727195"/>
            <a:ext cx="0" cy="67673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53440" y="1679214"/>
            <a:ext cx="4614986" cy="4704381"/>
            <a:chOff x="4253440" y="1679214"/>
            <a:chExt cx="4614986" cy="4704381"/>
          </a:xfrm>
        </p:grpSpPr>
        <p:sp>
          <p:nvSpPr>
            <p:cNvPr id="16" name="Rectangle 15"/>
            <p:cNvSpPr/>
            <p:nvPr/>
          </p:nvSpPr>
          <p:spPr>
            <a:xfrm>
              <a:off x="4253440" y="2795391"/>
              <a:ext cx="1736658" cy="1453019"/>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可重定位目标代码（装载代码）（辅助存储器）</a:t>
              </a:r>
              <a:endParaRPr lang="en-US" dirty="0"/>
            </a:p>
          </p:txBody>
        </p:sp>
        <p:sp>
          <p:nvSpPr>
            <p:cNvPr id="19" name="Rectangle 18"/>
            <p:cNvSpPr/>
            <p:nvPr/>
          </p:nvSpPr>
          <p:spPr>
            <a:xfrm>
              <a:off x="6954504" y="2587521"/>
              <a:ext cx="1526135" cy="98647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可执行二进制代码（主存储器）</a:t>
              </a:r>
              <a:endParaRPr lang="en-US" dirty="0"/>
            </a:p>
          </p:txBody>
        </p:sp>
        <p:sp>
          <p:nvSpPr>
            <p:cNvPr id="21" name="Rectangle 20"/>
            <p:cNvSpPr/>
            <p:nvPr/>
          </p:nvSpPr>
          <p:spPr>
            <a:xfrm>
              <a:off x="6954503" y="4257982"/>
              <a:ext cx="1526135" cy="98647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可执行二进制代码</a:t>
              </a:r>
              <a:r>
                <a:rPr lang="zh-CN" altLang="en-US"/>
                <a:t>（主存储器）</a:t>
              </a:r>
              <a:endParaRPr lang="en-US" dirty="0"/>
            </a:p>
          </p:txBody>
        </p:sp>
        <p:cxnSp>
          <p:nvCxnSpPr>
            <p:cNvPr id="42" name="Straight Arrow Connector 41"/>
            <p:cNvCxnSpPr>
              <a:stCxn id="18" idx="0"/>
              <a:endCxn id="16" idx="2"/>
            </p:cNvCxnSpPr>
            <p:nvPr/>
          </p:nvCxnSpPr>
          <p:spPr>
            <a:xfrm flipV="1">
              <a:off x="5020379" y="4248410"/>
              <a:ext cx="101390" cy="582687"/>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6" idx="3"/>
              <a:endCxn id="19" idx="1"/>
            </p:cNvCxnSpPr>
            <p:nvPr/>
          </p:nvCxnSpPr>
          <p:spPr>
            <a:xfrm flipV="1">
              <a:off x="5990098" y="3080758"/>
              <a:ext cx="964406" cy="441143"/>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3"/>
              <a:endCxn id="21" idx="1"/>
            </p:cNvCxnSpPr>
            <p:nvPr/>
          </p:nvCxnSpPr>
          <p:spPr>
            <a:xfrm>
              <a:off x="5990098" y="3521901"/>
              <a:ext cx="964405" cy="1229318"/>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779575" y="5921930"/>
              <a:ext cx="800219" cy="461665"/>
            </a:xfrm>
            <a:prstGeom prst="rect">
              <a:avLst/>
            </a:prstGeom>
            <a:noFill/>
          </p:spPr>
          <p:txBody>
            <a:bodyPr wrap="none" rtlCol="0">
              <a:spAutoFit/>
            </a:bodyPr>
            <a:lstStyle/>
            <a:p>
              <a:r>
                <a:rPr lang="zh-CN" altLang="en-US" sz="2400" b="1" dirty="0">
                  <a:solidFill>
                    <a:srgbClr val="00B050"/>
                  </a:solidFill>
                  <a:latin typeface="SimHei" charset="0"/>
                  <a:ea typeface="SimHei" charset="0"/>
                  <a:cs typeface="SimHei" charset="0"/>
                </a:rPr>
                <a:t>装入</a:t>
              </a:r>
              <a:endParaRPr lang="en-US" sz="2400" b="1" dirty="0">
                <a:solidFill>
                  <a:srgbClr val="00B050"/>
                </a:solidFill>
                <a:latin typeface="SimHei" charset="0"/>
                <a:ea typeface="SimHei" charset="0"/>
                <a:cs typeface="SimHei" charset="0"/>
              </a:endParaRPr>
            </a:p>
          </p:txBody>
        </p:sp>
        <p:sp>
          <p:nvSpPr>
            <p:cNvPr id="54" name="TextBox 53"/>
            <p:cNvSpPr txBox="1"/>
            <p:nvPr/>
          </p:nvSpPr>
          <p:spPr>
            <a:xfrm>
              <a:off x="8004650" y="5908655"/>
              <a:ext cx="800219" cy="461665"/>
            </a:xfrm>
            <a:prstGeom prst="rect">
              <a:avLst/>
            </a:prstGeom>
            <a:noFill/>
          </p:spPr>
          <p:txBody>
            <a:bodyPr wrap="none" rtlCol="0">
              <a:spAutoFit/>
            </a:bodyPr>
            <a:lstStyle/>
            <a:p>
              <a:r>
                <a:rPr lang="zh-CN" altLang="en-US" sz="2400" b="1" dirty="0">
                  <a:solidFill>
                    <a:srgbClr val="00B050"/>
                  </a:solidFill>
                  <a:latin typeface="SimHei" charset="0"/>
                  <a:ea typeface="SimHei" charset="0"/>
                  <a:cs typeface="SimHei" charset="0"/>
                </a:rPr>
                <a:t>执行</a:t>
              </a:r>
              <a:endParaRPr lang="en-US" sz="2400" b="1" dirty="0">
                <a:solidFill>
                  <a:srgbClr val="00B050"/>
                </a:solidFill>
                <a:latin typeface="SimHei" charset="0"/>
                <a:ea typeface="SimHei" charset="0"/>
                <a:cs typeface="SimHei" charset="0"/>
              </a:endParaRPr>
            </a:p>
          </p:txBody>
        </p:sp>
        <p:cxnSp>
          <p:nvCxnSpPr>
            <p:cNvPr id="55" name="Straight Arrow Connector 54"/>
            <p:cNvCxnSpPr>
              <a:stCxn id="19" idx="3"/>
            </p:cNvCxnSpPr>
            <p:nvPr/>
          </p:nvCxnSpPr>
          <p:spPr>
            <a:xfrm>
              <a:off x="8480639" y="3080758"/>
              <a:ext cx="387787"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1" idx="3"/>
            </p:cNvCxnSpPr>
            <p:nvPr/>
          </p:nvCxnSpPr>
          <p:spPr>
            <a:xfrm>
              <a:off x="8480638" y="4751219"/>
              <a:ext cx="387788"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035843" y="1679214"/>
              <a:ext cx="2031325" cy="461665"/>
            </a:xfrm>
            <a:prstGeom prst="rect">
              <a:avLst/>
            </a:prstGeom>
            <a:noFill/>
          </p:spPr>
          <p:txBody>
            <a:bodyPr wrap="none" rtlCol="0">
              <a:spAutoFit/>
            </a:bodyPr>
            <a:lstStyle/>
            <a:p>
              <a:r>
                <a:rPr lang="zh-CN" altLang="en-US" sz="2400" b="1" dirty="0">
                  <a:solidFill>
                    <a:srgbClr val="FF0000"/>
                  </a:solidFill>
                  <a:latin typeface="SimHei" charset="0"/>
                  <a:ea typeface="SimHei" charset="0"/>
                  <a:cs typeface="SimHei" charset="0"/>
                </a:rPr>
                <a:t>物理地址空间</a:t>
              </a:r>
              <a:endParaRPr lang="en-US" sz="2400" b="1" dirty="0">
                <a:solidFill>
                  <a:srgbClr val="FF0000"/>
                </a:solidFill>
                <a:latin typeface="SimHei" charset="0"/>
                <a:ea typeface="SimHei" charset="0"/>
                <a:cs typeface="SimHei" charset="0"/>
              </a:endParaRPr>
            </a:p>
          </p:txBody>
        </p:sp>
        <p:cxnSp>
          <p:nvCxnSpPr>
            <p:cNvPr id="65" name="Straight Connector 64"/>
            <p:cNvCxnSpPr/>
            <p:nvPr/>
          </p:nvCxnSpPr>
          <p:spPr>
            <a:xfrm>
              <a:off x="5974450" y="1727195"/>
              <a:ext cx="0" cy="67673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990098" y="2468107"/>
              <a:ext cx="896837" cy="646331"/>
            </a:xfrm>
            <a:prstGeom prst="rect">
              <a:avLst/>
            </a:prstGeom>
            <a:noFill/>
          </p:spPr>
          <p:txBody>
            <a:bodyPr wrap="square" rtlCol="0">
              <a:spAutoFit/>
            </a:bodyPr>
            <a:lstStyle/>
            <a:p>
              <a:r>
                <a:rPr lang="zh-CN" altLang="en-US" b="1">
                  <a:solidFill>
                    <a:srgbClr val="002060"/>
                  </a:solidFill>
                  <a:latin typeface="SimHei" charset="0"/>
                  <a:ea typeface="SimHei" charset="0"/>
                  <a:cs typeface="SimHei" charset="0"/>
                </a:rPr>
                <a:t>静态</a:t>
              </a:r>
            </a:p>
            <a:p>
              <a:r>
                <a:rPr lang="zh-CN" altLang="en-US" b="1" dirty="0">
                  <a:solidFill>
                    <a:srgbClr val="002060"/>
                  </a:solidFill>
                  <a:latin typeface="SimHei" charset="0"/>
                  <a:ea typeface="SimHei" charset="0"/>
                  <a:cs typeface="SimHei" charset="0"/>
                </a:rPr>
                <a:t>重定位</a:t>
              </a:r>
              <a:endParaRPr lang="en-US" b="1" dirty="0">
                <a:solidFill>
                  <a:srgbClr val="002060"/>
                </a:solidFill>
                <a:latin typeface="SimHei" charset="0"/>
                <a:ea typeface="SimHei" charset="0"/>
                <a:cs typeface="SimHei" charset="0"/>
              </a:endParaRPr>
            </a:p>
          </p:txBody>
        </p:sp>
        <p:sp>
          <p:nvSpPr>
            <p:cNvPr id="70" name="TextBox 69"/>
            <p:cNvSpPr txBox="1"/>
            <p:nvPr/>
          </p:nvSpPr>
          <p:spPr>
            <a:xfrm>
              <a:off x="5964415" y="4210611"/>
              <a:ext cx="896837" cy="646331"/>
            </a:xfrm>
            <a:prstGeom prst="rect">
              <a:avLst/>
            </a:prstGeom>
            <a:noFill/>
          </p:spPr>
          <p:txBody>
            <a:bodyPr wrap="square" rtlCol="0">
              <a:spAutoFit/>
            </a:bodyPr>
            <a:lstStyle/>
            <a:p>
              <a:r>
                <a:rPr lang="zh-CN" altLang="en-US" b="1">
                  <a:solidFill>
                    <a:srgbClr val="002060"/>
                  </a:solidFill>
                  <a:latin typeface="SimHei" charset="0"/>
                  <a:ea typeface="SimHei" charset="0"/>
                  <a:cs typeface="SimHei" charset="0"/>
                </a:rPr>
                <a:t>动态</a:t>
              </a:r>
            </a:p>
            <a:p>
              <a:r>
                <a:rPr lang="zh-CN" altLang="en-US" b="1" dirty="0">
                  <a:solidFill>
                    <a:srgbClr val="002060"/>
                  </a:solidFill>
                  <a:latin typeface="SimHei" charset="0"/>
                  <a:ea typeface="SimHei" charset="0"/>
                  <a:cs typeface="SimHei" charset="0"/>
                </a:rPr>
                <a:t>重定位</a:t>
              </a:r>
              <a:endParaRPr lang="en-US" b="1" dirty="0">
                <a:solidFill>
                  <a:srgbClr val="002060"/>
                </a:solidFill>
                <a:latin typeface="SimHei" charset="0"/>
                <a:ea typeface="SimHei" charset="0"/>
                <a:cs typeface="SimHei" charset="0"/>
              </a:endParaRPr>
            </a:p>
          </p:txBody>
        </p:sp>
      </p:grpSp>
    </p:spTree>
    <p:extLst>
      <p:ext uri="{BB962C8B-B14F-4D97-AF65-F5344CB8AC3E}">
        <p14:creationId xmlns:p14="http://schemas.microsoft.com/office/powerpoint/2010/main" val="189519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a:t>
            </a:r>
            <a:r>
              <a:rPr lang="zh-CN" altLang="en-US" dirty="0"/>
              <a:t>：编译</a:t>
            </a:r>
          </a:p>
        </p:txBody>
      </p:sp>
      <p:sp>
        <p:nvSpPr>
          <p:cNvPr id="3" name="内容占位符 2"/>
          <p:cNvSpPr>
            <a:spLocks noGrp="1"/>
          </p:cNvSpPr>
          <p:nvPr>
            <p:ph idx="1"/>
          </p:nvPr>
        </p:nvSpPr>
        <p:spPr/>
        <p:txBody>
          <a:bodyPr/>
          <a:lstStyle/>
          <a:p>
            <a:r>
              <a:rPr lang="zh-CN" altLang="en-US" dirty="0"/>
              <a:t>源程序经过编译程序或汇编程序的处理来获得多个目标模块</a:t>
            </a:r>
          </a:p>
          <a:p>
            <a:r>
              <a:rPr lang="zh-CN" altLang="en-US" dirty="0"/>
              <a:t>处理时编译程序负责记录模块内引用的发生位置  </a:t>
            </a:r>
          </a:p>
          <a:p>
            <a:r>
              <a:rPr lang="zh-CN" altLang="en-US" dirty="0"/>
              <a:t>目标模块附有供引用使用的内部符号表和外部符号表</a:t>
            </a:r>
          </a:p>
          <a:p>
            <a:r>
              <a:rPr lang="zh-CN" altLang="en-US" dirty="0">
                <a:solidFill>
                  <a:srgbClr val="FF0000"/>
                </a:solidFill>
              </a:rPr>
              <a:t>符号表</a:t>
            </a:r>
            <a:r>
              <a:rPr lang="zh-CN" altLang="en-US" dirty="0"/>
              <a:t>给出了各个符号名及在本目标模块中的</a:t>
            </a:r>
            <a:r>
              <a:rPr lang="zh-CN" altLang="en-US" dirty="0">
                <a:solidFill>
                  <a:srgbClr val="FF0000"/>
                </a:solidFill>
              </a:rPr>
              <a:t>名字地址</a:t>
            </a:r>
            <a:r>
              <a:rPr lang="zh-CN" altLang="en-US" dirty="0"/>
              <a:t>，在模块被链接时进行转换</a:t>
            </a:r>
          </a:p>
          <a:p>
            <a:endParaRPr lang="zh-CN" altLang="en-US" dirty="0"/>
          </a:p>
        </p:txBody>
      </p:sp>
      <p:pic>
        <p:nvPicPr>
          <p:cNvPr id="4" name="Picture 5"/>
          <p:cNvPicPr>
            <a:picLocks noChangeAspect="1"/>
          </p:cNvPicPr>
          <p:nvPr/>
        </p:nvPicPr>
        <p:blipFill>
          <a:blip r:embed="rId2"/>
          <a:stretch>
            <a:fillRect/>
          </a:stretch>
        </p:blipFill>
        <p:spPr>
          <a:xfrm>
            <a:off x="4759890" y="4162292"/>
            <a:ext cx="2966320" cy="2695708"/>
          </a:xfrm>
          <a:prstGeom prst="rect">
            <a:avLst/>
          </a:prstGeom>
        </p:spPr>
      </p:pic>
      <p:pic>
        <p:nvPicPr>
          <p:cNvPr id="5" name="Picture 3"/>
          <p:cNvPicPr>
            <a:picLocks noChangeAspect="1"/>
          </p:cNvPicPr>
          <p:nvPr/>
        </p:nvPicPr>
        <p:blipFill>
          <a:blip r:embed="rId2"/>
          <a:stretch>
            <a:fillRect/>
          </a:stretch>
        </p:blipFill>
        <p:spPr>
          <a:xfrm>
            <a:off x="4759890" y="4162292"/>
            <a:ext cx="2966320" cy="2695708"/>
          </a:xfrm>
          <a:prstGeom prst="rect">
            <a:avLst/>
          </a:prstGeom>
        </p:spPr>
      </p:pic>
      <p:pic>
        <p:nvPicPr>
          <p:cNvPr id="7" name="Picture 3"/>
          <p:cNvPicPr>
            <a:picLocks noChangeAspect="1"/>
          </p:cNvPicPr>
          <p:nvPr/>
        </p:nvPicPr>
        <p:blipFill>
          <a:blip r:embed="rId2"/>
          <a:stretch>
            <a:fillRect/>
          </a:stretch>
        </p:blipFill>
        <p:spPr>
          <a:xfrm>
            <a:off x="4759890" y="4162292"/>
            <a:ext cx="2966320" cy="2695708"/>
          </a:xfrm>
          <a:prstGeom prst="rect">
            <a:avLst/>
          </a:prstGeom>
        </p:spPr>
      </p:pic>
      <p:pic>
        <p:nvPicPr>
          <p:cNvPr id="9" name="Picture 3"/>
          <p:cNvPicPr>
            <a:picLocks noChangeAspect="1"/>
          </p:cNvPicPr>
          <p:nvPr/>
        </p:nvPicPr>
        <p:blipFill>
          <a:blip r:embed="rId2"/>
          <a:stretch>
            <a:fillRect/>
          </a:stretch>
        </p:blipFill>
        <p:spPr>
          <a:xfrm>
            <a:off x="4759890" y="4162292"/>
            <a:ext cx="2966320" cy="2695708"/>
          </a:xfrm>
          <a:prstGeom prst="rect">
            <a:avLst/>
          </a:prstGeom>
        </p:spPr>
      </p:pic>
    </p:spTree>
    <p:extLst>
      <p:ext uri="{BB962C8B-B14F-4D97-AF65-F5344CB8AC3E}">
        <p14:creationId xmlns:p14="http://schemas.microsoft.com/office/powerpoint/2010/main" val="427419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：链接</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t>链接程序的作用是把多个目标模块链接成一个完整的可重定位的程序</a:t>
            </a:r>
          </a:p>
          <a:p>
            <a:pPr>
              <a:lnSpc>
                <a:spcPct val="150000"/>
              </a:lnSpc>
            </a:pPr>
            <a:r>
              <a:rPr lang="zh-CN" altLang="en-US" dirty="0"/>
              <a:t>链接程序通过解析内部和外部符号表，把对符号名的引用转换为数值，要将涉及名字地址的</a:t>
            </a:r>
            <a:r>
              <a:rPr lang="zh-CN" altLang="en-US" dirty="0">
                <a:solidFill>
                  <a:srgbClr val="0070C0"/>
                </a:solidFill>
              </a:rPr>
              <a:t>程序入口点和数据引用点</a:t>
            </a:r>
            <a:r>
              <a:rPr lang="zh-CN" altLang="en-US" dirty="0"/>
              <a:t>转换为</a:t>
            </a:r>
            <a:r>
              <a:rPr lang="zh-CN" altLang="en-US" dirty="0">
                <a:solidFill>
                  <a:srgbClr val="0070C0"/>
                </a:solidFill>
              </a:rPr>
              <a:t>数值地址</a:t>
            </a:r>
          </a:p>
          <a:p>
            <a:pPr>
              <a:lnSpc>
                <a:spcPct val="150000"/>
              </a:lnSpc>
            </a:pPr>
            <a:r>
              <a:rPr lang="zh-CN" altLang="en-US" dirty="0">
                <a:solidFill>
                  <a:schemeClr val="accent2">
                    <a:lumMod val="50000"/>
                  </a:schemeClr>
                </a:solidFill>
              </a:rPr>
              <a:t>可重定位目标程序</a:t>
            </a:r>
            <a:r>
              <a:rPr lang="zh-CN" altLang="en-US" dirty="0"/>
              <a:t>又称装载代码模块，它存放在磁盘中，由于在主存中的位置不可预知，链接时程序地址空间中的地址总是从</a:t>
            </a:r>
            <a:r>
              <a:rPr lang="en-US" altLang="zh-CN" dirty="0"/>
              <a:t>0</a:t>
            </a:r>
            <a:r>
              <a:rPr lang="zh-CN" altLang="en-US" dirty="0"/>
              <a:t>开始编址，称为逻辑地址</a:t>
            </a:r>
          </a:p>
          <a:p>
            <a:pPr>
              <a:lnSpc>
                <a:spcPct val="150000"/>
              </a:lnSpc>
            </a:pPr>
            <a:endParaRPr lang="en-US" dirty="0"/>
          </a:p>
        </p:txBody>
      </p:sp>
    </p:spTree>
    <p:extLst>
      <p:ext uri="{BB962C8B-B14F-4D97-AF65-F5344CB8AC3E}">
        <p14:creationId xmlns:p14="http://schemas.microsoft.com/office/powerpoint/2010/main" val="105144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：装入</a:t>
            </a:r>
            <a:endParaRPr lang="en-US" dirty="0"/>
          </a:p>
        </p:txBody>
      </p:sp>
      <p:sp>
        <p:nvSpPr>
          <p:cNvPr id="3" name="Content Placeholder 2"/>
          <p:cNvSpPr>
            <a:spLocks noGrp="1"/>
          </p:cNvSpPr>
          <p:nvPr>
            <p:ph idx="1"/>
          </p:nvPr>
        </p:nvSpPr>
        <p:spPr/>
        <p:txBody>
          <a:bodyPr/>
          <a:lstStyle/>
          <a:p>
            <a:pPr>
              <a:lnSpc>
                <a:spcPct val="150000"/>
              </a:lnSpc>
            </a:pPr>
            <a:r>
              <a:rPr lang="zh-CN" altLang="en-US" dirty="0"/>
              <a:t>存储管理程序分配一块主存区给进程</a:t>
            </a:r>
          </a:p>
          <a:p>
            <a:pPr>
              <a:lnSpc>
                <a:spcPct val="150000"/>
              </a:lnSpc>
            </a:pPr>
            <a:r>
              <a:rPr lang="zh-CN" altLang="en-US" dirty="0"/>
              <a:t>装入程序根据指定的主存区首地址，修改和调整被装入模块中的物理地址，即将</a:t>
            </a:r>
            <a:r>
              <a:rPr lang="zh-CN" altLang="en-US" dirty="0">
                <a:solidFill>
                  <a:srgbClr val="FF0000"/>
                </a:solidFill>
              </a:rPr>
              <a:t>逻辑地址</a:t>
            </a:r>
            <a:r>
              <a:rPr lang="zh-CN" altLang="en-US" dirty="0"/>
              <a:t>绑定到</a:t>
            </a:r>
            <a:r>
              <a:rPr lang="zh-CN" altLang="en-US" dirty="0">
                <a:solidFill>
                  <a:srgbClr val="FF0000"/>
                </a:solidFill>
              </a:rPr>
              <a:t>物理地址</a:t>
            </a:r>
          </a:p>
          <a:p>
            <a:pPr>
              <a:lnSpc>
                <a:spcPct val="150000"/>
              </a:lnSpc>
            </a:pPr>
            <a:endParaRPr lang="en-US" dirty="0"/>
          </a:p>
        </p:txBody>
      </p:sp>
      <p:grpSp>
        <p:nvGrpSpPr>
          <p:cNvPr id="4" name="组合 3"/>
          <p:cNvGrpSpPr/>
          <p:nvPr/>
        </p:nvGrpSpPr>
        <p:grpSpPr>
          <a:xfrm>
            <a:off x="5588892" y="3873336"/>
            <a:ext cx="2911762" cy="2631967"/>
            <a:chOff x="4253440" y="1679214"/>
            <a:chExt cx="4614986" cy="4171526"/>
          </a:xfrm>
        </p:grpSpPr>
        <p:sp>
          <p:nvSpPr>
            <p:cNvPr id="5" name="Rectangle 15"/>
            <p:cNvSpPr/>
            <p:nvPr/>
          </p:nvSpPr>
          <p:spPr>
            <a:xfrm>
              <a:off x="4253440" y="2795391"/>
              <a:ext cx="1736658" cy="1453019"/>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可重定位目标代码（装载代码）（辅助存储器）</a:t>
              </a:r>
              <a:endParaRPr lang="en-US" sz="1100" dirty="0"/>
            </a:p>
          </p:txBody>
        </p:sp>
        <p:sp>
          <p:nvSpPr>
            <p:cNvPr id="6" name="Rectangle 18"/>
            <p:cNvSpPr/>
            <p:nvPr/>
          </p:nvSpPr>
          <p:spPr>
            <a:xfrm>
              <a:off x="6954504" y="2587521"/>
              <a:ext cx="1526135" cy="98647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可执行二进制代码（主存储器）</a:t>
              </a:r>
              <a:endParaRPr lang="en-US" sz="1100" dirty="0"/>
            </a:p>
          </p:txBody>
        </p:sp>
        <p:sp>
          <p:nvSpPr>
            <p:cNvPr id="7" name="Rectangle 20"/>
            <p:cNvSpPr/>
            <p:nvPr/>
          </p:nvSpPr>
          <p:spPr>
            <a:xfrm>
              <a:off x="6954503" y="4257982"/>
              <a:ext cx="1526135" cy="98647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可执行二进制代码</a:t>
              </a:r>
              <a:r>
                <a:rPr lang="zh-CN" altLang="en-US" sz="1100"/>
                <a:t>（主存储器）</a:t>
              </a:r>
              <a:endParaRPr lang="en-US" sz="1100" dirty="0"/>
            </a:p>
          </p:txBody>
        </p:sp>
        <p:cxnSp>
          <p:nvCxnSpPr>
            <p:cNvPr id="9" name="Straight Arrow Connector 44"/>
            <p:cNvCxnSpPr>
              <a:stCxn id="5" idx="3"/>
              <a:endCxn id="6" idx="1"/>
            </p:cNvCxnSpPr>
            <p:nvPr/>
          </p:nvCxnSpPr>
          <p:spPr>
            <a:xfrm flipV="1">
              <a:off x="5990098" y="3080758"/>
              <a:ext cx="964406" cy="441143"/>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47"/>
            <p:cNvCxnSpPr>
              <a:stCxn id="5" idx="3"/>
              <a:endCxn id="7" idx="1"/>
            </p:cNvCxnSpPr>
            <p:nvPr/>
          </p:nvCxnSpPr>
          <p:spPr>
            <a:xfrm>
              <a:off x="5990098" y="3521901"/>
              <a:ext cx="964405" cy="1229318"/>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52"/>
            <p:cNvSpPr txBox="1"/>
            <p:nvPr/>
          </p:nvSpPr>
          <p:spPr>
            <a:xfrm>
              <a:off x="5779575" y="5362930"/>
              <a:ext cx="861797" cy="487810"/>
            </a:xfrm>
            <a:prstGeom prst="rect">
              <a:avLst/>
            </a:prstGeom>
            <a:noFill/>
          </p:spPr>
          <p:txBody>
            <a:bodyPr wrap="none" rtlCol="0">
              <a:spAutoFit/>
            </a:bodyPr>
            <a:lstStyle/>
            <a:p>
              <a:r>
                <a:rPr lang="zh-CN" altLang="en-US" sz="1400" b="1" dirty="0">
                  <a:solidFill>
                    <a:srgbClr val="00B050"/>
                  </a:solidFill>
                  <a:latin typeface="SimHei" charset="0"/>
                  <a:ea typeface="SimHei" charset="0"/>
                  <a:cs typeface="SimHei" charset="0"/>
                </a:rPr>
                <a:t>装入</a:t>
              </a:r>
              <a:endParaRPr lang="en-US" sz="1400" b="1" dirty="0">
                <a:solidFill>
                  <a:srgbClr val="00B050"/>
                </a:solidFill>
                <a:latin typeface="SimHei" charset="0"/>
                <a:ea typeface="SimHei" charset="0"/>
                <a:cs typeface="SimHei" charset="0"/>
              </a:endParaRPr>
            </a:p>
          </p:txBody>
        </p:sp>
        <p:sp>
          <p:nvSpPr>
            <p:cNvPr id="12" name="TextBox 53"/>
            <p:cNvSpPr txBox="1"/>
            <p:nvPr/>
          </p:nvSpPr>
          <p:spPr>
            <a:xfrm>
              <a:off x="8004649" y="5349655"/>
              <a:ext cx="861797" cy="487810"/>
            </a:xfrm>
            <a:prstGeom prst="rect">
              <a:avLst/>
            </a:prstGeom>
            <a:noFill/>
          </p:spPr>
          <p:txBody>
            <a:bodyPr wrap="none" rtlCol="0">
              <a:spAutoFit/>
            </a:bodyPr>
            <a:lstStyle/>
            <a:p>
              <a:r>
                <a:rPr lang="zh-CN" altLang="en-US" sz="1400" b="1" dirty="0">
                  <a:solidFill>
                    <a:srgbClr val="00B050"/>
                  </a:solidFill>
                  <a:latin typeface="SimHei" charset="0"/>
                  <a:ea typeface="SimHei" charset="0"/>
                  <a:cs typeface="SimHei" charset="0"/>
                </a:rPr>
                <a:t>执行</a:t>
              </a:r>
              <a:endParaRPr lang="en-US" sz="1400" b="1" dirty="0">
                <a:solidFill>
                  <a:srgbClr val="00B050"/>
                </a:solidFill>
                <a:latin typeface="SimHei" charset="0"/>
                <a:ea typeface="SimHei" charset="0"/>
                <a:cs typeface="SimHei" charset="0"/>
              </a:endParaRPr>
            </a:p>
          </p:txBody>
        </p:sp>
        <p:cxnSp>
          <p:nvCxnSpPr>
            <p:cNvPr id="13" name="Straight Arrow Connector 54"/>
            <p:cNvCxnSpPr>
              <a:stCxn id="6" idx="3"/>
            </p:cNvCxnSpPr>
            <p:nvPr/>
          </p:nvCxnSpPr>
          <p:spPr>
            <a:xfrm>
              <a:off x="8480639" y="3080758"/>
              <a:ext cx="387787"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57"/>
            <p:cNvCxnSpPr>
              <a:stCxn id="7" idx="3"/>
            </p:cNvCxnSpPr>
            <p:nvPr/>
          </p:nvCxnSpPr>
          <p:spPr>
            <a:xfrm>
              <a:off x="8480638" y="4751219"/>
              <a:ext cx="387788"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61"/>
            <p:cNvSpPr txBox="1"/>
            <p:nvPr/>
          </p:nvSpPr>
          <p:spPr>
            <a:xfrm>
              <a:off x="6035844" y="1679214"/>
              <a:ext cx="2000018" cy="487809"/>
            </a:xfrm>
            <a:prstGeom prst="rect">
              <a:avLst/>
            </a:prstGeom>
            <a:noFill/>
          </p:spPr>
          <p:txBody>
            <a:bodyPr wrap="none" rtlCol="0">
              <a:spAutoFit/>
            </a:bodyPr>
            <a:lstStyle/>
            <a:p>
              <a:r>
                <a:rPr lang="zh-CN" altLang="en-US" sz="1400" b="1" dirty="0">
                  <a:solidFill>
                    <a:srgbClr val="FF0000"/>
                  </a:solidFill>
                  <a:latin typeface="SimHei" charset="0"/>
                  <a:ea typeface="SimHei" charset="0"/>
                  <a:cs typeface="SimHei" charset="0"/>
                </a:rPr>
                <a:t>物理地址空间</a:t>
              </a:r>
              <a:endParaRPr lang="en-US" sz="1400" b="1" dirty="0">
                <a:solidFill>
                  <a:srgbClr val="FF0000"/>
                </a:solidFill>
                <a:latin typeface="SimHei" charset="0"/>
                <a:ea typeface="SimHei" charset="0"/>
                <a:cs typeface="SimHei" charset="0"/>
              </a:endParaRPr>
            </a:p>
          </p:txBody>
        </p:sp>
        <p:cxnSp>
          <p:nvCxnSpPr>
            <p:cNvPr id="16" name="Straight Connector 64"/>
            <p:cNvCxnSpPr/>
            <p:nvPr/>
          </p:nvCxnSpPr>
          <p:spPr>
            <a:xfrm>
              <a:off x="5974450" y="1727195"/>
              <a:ext cx="0" cy="67673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68"/>
            <p:cNvSpPr txBox="1"/>
            <p:nvPr/>
          </p:nvSpPr>
          <p:spPr>
            <a:xfrm>
              <a:off x="5990099" y="2468106"/>
              <a:ext cx="896837" cy="951227"/>
            </a:xfrm>
            <a:prstGeom prst="rect">
              <a:avLst/>
            </a:prstGeom>
            <a:noFill/>
          </p:spPr>
          <p:txBody>
            <a:bodyPr wrap="square" rtlCol="0">
              <a:spAutoFit/>
            </a:bodyPr>
            <a:lstStyle/>
            <a:p>
              <a:r>
                <a:rPr lang="zh-CN" altLang="en-US" sz="1100" b="1">
                  <a:solidFill>
                    <a:srgbClr val="002060"/>
                  </a:solidFill>
                  <a:latin typeface="SimHei" charset="0"/>
                  <a:ea typeface="SimHei" charset="0"/>
                  <a:cs typeface="SimHei" charset="0"/>
                </a:rPr>
                <a:t>静态</a:t>
              </a:r>
            </a:p>
            <a:p>
              <a:r>
                <a:rPr lang="zh-CN" altLang="en-US" sz="1100" b="1" dirty="0">
                  <a:solidFill>
                    <a:srgbClr val="002060"/>
                  </a:solidFill>
                  <a:latin typeface="SimHei" charset="0"/>
                  <a:ea typeface="SimHei" charset="0"/>
                  <a:cs typeface="SimHei" charset="0"/>
                </a:rPr>
                <a:t>重定位</a:t>
              </a:r>
              <a:endParaRPr lang="en-US" sz="1100" b="1" dirty="0">
                <a:solidFill>
                  <a:srgbClr val="002060"/>
                </a:solidFill>
                <a:latin typeface="SimHei" charset="0"/>
                <a:ea typeface="SimHei" charset="0"/>
                <a:cs typeface="SimHei" charset="0"/>
              </a:endParaRPr>
            </a:p>
          </p:txBody>
        </p:sp>
        <p:sp>
          <p:nvSpPr>
            <p:cNvPr id="18" name="TextBox 69"/>
            <p:cNvSpPr txBox="1"/>
            <p:nvPr/>
          </p:nvSpPr>
          <p:spPr>
            <a:xfrm>
              <a:off x="5964416" y="4210610"/>
              <a:ext cx="896837" cy="951227"/>
            </a:xfrm>
            <a:prstGeom prst="rect">
              <a:avLst/>
            </a:prstGeom>
            <a:noFill/>
          </p:spPr>
          <p:txBody>
            <a:bodyPr wrap="square" rtlCol="0">
              <a:spAutoFit/>
            </a:bodyPr>
            <a:lstStyle/>
            <a:p>
              <a:r>
                <a:rPr lang="zh-CN" altLang="en-US" sz="1100" b="1">
                  <a:solidFill>
                    <a:srgbClr val="002060"/>
                  </a:solidFill>
                  <a:latin typeface="SimHei" charset="0"/>
                  <a:ea typeface="SimHei" charset="0"/>
                  <a:cs typeface="SimHei" charset="0"/>
                </a:rPr>
                <a:t>动态</a:t>
              </a:r>
            </a:p>
            <a:p>
              <a:r>
                <a:rPr lang="zh-CN" altLang="en-US" sz="1100" b="1" dirty="0">
                  <a:solidFill>
                    <a:srgbClr val="002060"/>
                  </a:solidFill>
                  <a:latin typeface="SimHei" charset="0"/>
                  <a:ea typeface="SimHei" charset="0"/>
                  <a:cs typeface="SimHei" charset="0"/>
                </a:rPr>
                <a:t>重定位</a:t>
              </a:r>
              <a:endParaRPr lang="en-US" sz="1100" b="1" dirty="0">
                <a:solidFill>
                  <a:srgbClr val="002060"/>
                </a:solidFill>
                <a:latin typeface="SimHei" charset="0"/>
                <a:ea typeface="SimHei" charset="0"/>
                <a:cs typeface="SimHei" charset="0"/>
              </a:endParaRPr>
            </a:p>
          </p:txBody>
        </p:sp>
      </p:grpSp>
    </p:spTree>
    <p:extLst>
      <p:ext uri="{BB962C8B-B14F-4D97-AF65-F5344CB8AC3E}">
        <p14:creationId xmlns:p14="http://schemas.microsoft.com/office/powerpoint/2010/main" val="1717875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：逻辑地址与物理地址</a:t>
            </a:r>
            <a:endParaRPr lang="en-US" dirty="0"/>
          </a:p>
        </p:txBody>
      </p:sp>
      <p:sp>
        <p:nvSpPr>
          <p:cNvPr id="3" name="Content Placeholder 2"/>
          <p:cNvSpPr>
            <a:spLocks noGrp="1"/>
          </p:cNvSpPr>
          <p:nvPr>
            <p:ph idx="1"/>
          </p:nvPr>
        </p:nvSpPr>
        <p:spPr/>
        <p:txBody>
          <a:bodyPr/>
          <a:lstStyle/>
          <a:p>
            <a:r>
              <a:rPr lang="zh-CN" altLang="en-US" dirty="0">
                <a:solidFill>
                  <a:srgbClr val="0070C0"/>
                </a:solidFill>
              </a:rPr>
              <a:t>逻辑地址空间</a:t>
            </a:r>
            <a:r>
              <a:rPr lang="zh-CN" altLang="en-US" dirty="0"/>
              <a:t>可以是</a:t>
            </a:r>
            <a:r>
              <a:rPr lang="zh-CN" altLang="en-US" dirty="0">
                <a:solidFill>
                  <a:srgbClr val="FF0000"/>
                </a:solidFill>
              </a:rPr>
              <a:t>一维</a:t>
            </a:r>
            <a:r>
              <a:rPr lang="zh-CN" altLang="en-US" dirty="0"/>
              <a:t>的，这时逻辑地址限制在从</a:t>
            </a:r>
            <a:r>
              <a:rPr lang="en-US" altLang="zh-CN" dirty="0"/>
              <a:t>0</a:t>
            </a:r>
            <a:r>
              <a:rPr lang="zh-CN" altLang="en-US" dirty="0"/>
              <a:t>开始顺序排列的地址空间内；也可以是</a:t>
            </a:r>
            <a:r>
              <a:rPr lang="zh-CN" altLang="en-US" dirty="0">
                <a:solidFill>
                  <a:srgbClr val="FF0000"/>
                </a:solidFill>
              </a:rPr>
              <a:t>二维</a:t>
            </a:r>
            <a:r>
              <a:rPr lang="zh-CN" altLang="en-US" dirty="0"/>
              <a:t>的，这时整个用户作业被分为若干段，每段有不同的段号，段内地址从</a:t>
            </a:r>
            <a:r>
              <a:rPr lang="en-US" altLang="zh-CN" dirty="0"/>
              <a:t>0</a:t>
            </a:r>
            <a:r>
              <a:rPr lang="zh-CN" altLang="en-US" dirty="0"/>
              <a:t>开始</a:t>
            </a:r>
          </a:p>
          <a:p>
            <a:r>
              <a:rPr lang="zh-CN" altLang="en-US" dirty="0"/>
              <a:t>主存中实际存储单元的地址称为物理地址（绝对地址），物理地址的总体构成了用户程序实际运行的物理地址空间</a:t>
            </a:r>
          </a:p>
          <a:p>
            <a:r>
              <a:rPr lang="zh-CN" altLang="en-US" dirty="0"/>
              <a:t>物理地址空间的大小取决于实际安装的主存容量</a:t>
            </a:r>
          </a:p>
          <a:p>
            <a:r>
              <a:rPr lang="zh-CN" altLang="en-US" dirty="0">
                <a:solidFill>
                  <a:srgbClr val="0070C0"/>
                </a:solidFill>
              </a:rPr>
              <a:t>把程序和数据的逻辑地址转换为物理地址</a:t>
            </a:r>
            <a:r>
              <a:rPr lang="zh-CN" altLang="en-US" dirty="0"/>
              <a:t>的工作称为</a:t>
            </a:r>
            <a:r>
              <a:rPr lang="zh-CN" altLang="en-US" dirty="0">
                <a:solidFill>
                  <a:srgbClr val="FF0000"/>
                </a:solidFill>
              </a:rPr>
              <a:t>地址转换或重定位</a:t>
            </a:r>
          </a:p>
        </p:txBody>
      </p:sp>
    </p:spTree>
    <p:extLst>
      <p:ext uri="{BB962C8B-B14F-4D97-AF65-F5344CB8AC3E}">
        <p14:creationId xmlns:p14="http://schemas.microsoft.com/office/powerpoint/2010/main" val="99754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：地址转换</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zh-CN" altLang="en-US" dirty="0"/>
              <a:t>静态地址重定位</a:t>
            </a:r>
          </a:p>
          <a:p>
            <a:pPr lvl="1">
              <a:lnSpc>
                <a:spcPct val="150000"/>
              </a:lnSpc>
            </a:pPr>
            <a:r>
              <a:rPr lang="zh-CN" altLang="en-US" dirty="0"/>
              <a:t>在程序装入时根据程序所装入的内存位置由装入程序依据重定位信息</a:t>
            </a:r>
            <a:r>
              <a:rPr lang="zh-CN" altLang="en-US" dirty="0">
                <a:solidFill>
                  <a:srgbClr val="FF0000"/>
                </a:solidFill>
              </a:rPr>
              <a:t>一次性</a:t>
            </a:r>
            <a:r>
              <a:rPr lang="zh-CN" altLang="en-US" dirty="0"/>
              <a:t>将程序中所有的逻辑地址都</a:t>
            </a:r>
            <a:r>
              <a:rPr lang="zh-CN" altLang="en-US" dirty="0">
                <a:solidFill>
                  <a:srgbClr val="FF0000"/>
                </a:solidFill>
              </a:rPr>
              <a:t>转变</a:t>
            </a:r>
            <a:r>
              <a:rPr lang="zh-CN" altLang="en-US" dirty="0"/>
              <a:t>为物理地址，然后程序开始执行。地址转换和程序指令执行明确地分为两个阶段，这种方式称为静态重定位（可重定位装入方式）</a:t>
            </a:r>
          </a:p>
          <a:p>
            <a:pPr marL="457200" indent="-457200">
              <a:lnSpc>
                <a:spcPct val="150000"/>
              </a:lnSpc>
              <a:buFont typeface="+mj-lt"/>
              <a:buAutoNum type="arabicPeriod"/>
            </a:pPr>
            <a:r>
              <a:rPr lang="zh-CN" altLang="en-US" dirty="0"/>
              <a:t>动态地址重定位</a:t>
            </a:r>
          </a:p>
          <a:p>
            <a:pPr lvl="1">
              <a:lnSpc>
                <a:spcPct val="150000"/>
              </a:lnSpc>
            </a:pPr>
            <a:r>
              <a:rPr lang="zh-CN" altLang="en-US" dirty="0"/>
              <a:t>是在程序执行过程中，地址</a:t>
            </a:r>
            <a:r>
              <a:rPr lang="zh-CN" altLang="en-US" dirty="0">
                <a:solidFill>
                  <a:srgbClr val="FF0000"/>
                </a:solidFill>
              </a:rPr>
              <a:t>转换</a:t>
            </a:r>
            <a:r>
              <a:rPr lang="zh-CN" altLang="en-US" dirty="0"/>
              <a:t>工作</a:t>
            </a:r>
            <a:r>
              <a:rPr lang="zh-CN" altLang="en-US" dirty="0">
                <a:solidFill>
                  <a:srgbClr val="FF0000"/>
                </a:solidFill>
              </a:rPr>
              <a:t>穿插在指令执行的过程</a:t>
            </a:r>
            <a:r>
              <a:rPr lang="zh-CN" altLang="en-US" dirty="0"/>
              <a:t>中，每执行一条指令，</a:t>
            </a:r>
            <a:r>
              <a:rPr lang="en-US" altLang="zh-CN" dirty="0"/>
              <a:t>CPU</a:t>
            </a:r>
            <a:r>
              <a:rPr lang="zh-CN" altLang="en-US" dirty="0"/>
              <a:t>对指令中涉及的逻辑地址进行转换，这种方式称为动态重定位（动态运行时装入方式）</a:t>
            </a:r>
          </a:p>
          <a:p>
            <a:pPr>
              <a:lnSpc>
                <a:spcPct val="150000"/>
              </a:lnSpc>
            </a:pPr>
            <a:endParaRPr lang="zh-CN" altLang="en-US" dirty="0"/>
          </a:p>
          <a:p>
            <a:pPr>
              <a:lnSpc>
                <a:spcPct val="150000"/>
              </a:lnSpc>
            </a:pPr>
            <a:endParaRPr lang="en-US" dirty="0"/>
          </a:p>
        </p:txBody>
      </p:sp>
    </p:spTree>
    <p:extLst>
      <p:ext uri="{BB962C8B-B14F-4D97-AF65-F5344CB8AC3E}">
        <p14:creationId xmlns:p14="http://schemas.microsoft.com/office/powerpoint/2010/main" val="69230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a:t>
            </a:r>
            <a:r>
              <a:rPr lang="zh-CN" altLang="en-US" dirty="0"/>
              <a:t>（续）</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solidFill>
                  <a:srgbClr val="FF0000"/>
                </a:solidFill>
              </a:rPr>
              <a:t>单用户</a:t>
            </a:r>
            <a:r>
              <a:rPr lang="zh-CN" altLang="en-US" dirty="0"/>
              <a:t>（进程）连续存储管理：用户区全部归一个用户程序。任一时刻主存储器中最多只有一道程序，地址转换常采用</a:t>
            </a:r>
            <a:r>
              <a:rPr lang="zh-CN" altLang="en-US" dirty="0">
                <a:solidFill>
                  <a:srgbClr val="FF0000"/>
                </a:solidFill>
              </a:rPr>
              <a:t>静态重定位</a:t>
            </a:r>
            <a:r>
              <a:rPr lang="zh-CN" altLang="en-US" dirty="0"/>
              <a:t>，静态重定位无需硬件地址变换机构支持，适用于单道程序系统</a:t>
            </a:r>
          </a:p>
          <a:p>
            <a:pPr>
              <a:lnSpc>
                <a:spcPct val="150000"/>
              </a:lnSpc>
            </a:pPr>
            <a:r>
              <a:rPr lang="zh-CN" altLang="en-US" dirty="0">
                <a:solidFill>
                  <a:srgbClr val="00B0F0"/>
                </a:solidFill>
              </a:rPr>
              <a:t>单用户连续存储管理缺点</a:t>
            </a:r>
            <a:r>
              <a:rPr lang="en-US" altLang="zh-CN" dirty="0"/>
              <a:t>:</a:t>
            </a:r>
          </a:p>
          <a:p>
            <a:pPr lvl="1">
              <a:lnSpc>
                <a:spcPct val="150000"/>
              </a:lnSpc>
            </a:pPr>
            <a:r>
              <a:rPr lang="zh-CN" altLang="en-US" dirty="0"/>
              <a:t>处理器和外部设备串行工作</a:t>
            </a:r>
          </a:p>
          <a:p>
            <a:pPr lvl="1">
              <a:lnSpc>
                <a:spcPct val="150000"/>
              </a:lnSpc>
            </a:pPr>
            <a:r>
              <a:rPr lang="zh-CN" altLang="en-US" dirty="0"/>
              <a:t>一个作业独占主存储空间，降低存储空间的利用率</a:t>
            </a:r>
          </a:p>
          <a:p>
            <a:pPr lvl="1">
              <a:lnSpc>
                <a:spcPct val="150000"/>
              </a:lnSpc>
            </a:pPr>
            <a:r>
              <a:rPr lang="zh-CN" altLang="en-US" dirty="0"/>
              <a:t>计算机的外围设备利用率不高</a:t>
            </a:r>
          </a:p>
          <a:p>
            <a:pPr>
              <a:lnSpc>
                <a:spcPct val="150000"/>
              </a:lnSpc>
            </a:pPr>
            <a:endParaRPr lang="en-US" dirty="0"/>
          </a:p>
        </p:txBody>
      </p:sp>
    </p:spTree>
    <p:extLst>
      <p:ext uri="{BB962C8B-B14F-4D97-AF65-F5344CB8AC3E}">
        <p14:creationId xmlns:p14="http://schemas.microsoft.com/office/powerpoint/2010/main" val="210158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4.1.2</a:t>
            </a:r>
            <a:r>
              <a:rPr lang="zh-CN" altLang="en-US" dirty="0"/>
              <a:t>（续）</a:t>
            </a:r>
            <a:endParaRPr lang="en-US" dirty="0"/>
          </a:p>
        </p:txBody>
      </p:sp>
      <p:sp>
        <p:nvSpPr>
          <p:cNvPr id="37" name="Rectangle 36"/>
          <p:cNvSpPr/>
          <p:nvPr/>
        </p:nvSpPr>
        <p:spPr>
          <a:xfrm>
            <a:off x="2890483" y="2638095"/>
            <a:ext cx="1465545" cy="6421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装入程序</a:t>
            </a:r>
            <a:endParaRPr lang="en-US" dirty="0"/>
          </a:p>
        </p:txBody>
      </p:sp>
      <p:graphicFrame>
        <p:nvGraphicFramePr>
          <p:cNvPr id="42" name="Table 41"/>
          <p:cNvGraphicFramePr>
            <a:graphicFrameLocks noGrp="1"/>
          </p:cNvGraphicFramePr>
          <p:nvPr>
            <p:extLst>
              <p:ext uri="{D42A27DB-BD31-4B8C-83A1-F6EECF244321}">
                <p14:modId xmlns:p14="http://schemas.microsoft.com/office/powerpoint/2010/main" val="2245773041"/>
              </p:ext>
            </p:extLst>
          </p:nvPr>
        </p:nvGraphicFramePr>
        <p:xfrm>
          <a:off x="629972" y="2642116"/>
          <a:ext cx="1678487" cy="659578"/>
        </p:xfrm>
        <a:graphic>
          <a:graphicData uri="http://schemas.openxmlformats.org/drawingml/2006/table">
            <a:tbl>
              <a:tblPr/>
              <a:tblGrid>
                <a:gridCol w="1678487">
                  <a:extLst>
                    <a:ext uri="{9D8B030D-6E8A-4147-A177-3AD203B41FA5}">
                      <a16:colId xmlns:a16="http://schemas.microsoft.com/office/drawing/2014/main" xmlns="" val="20000"/>
                    </a:ext>
                  </a:extLst>
                </a:gridCol>
              </a:tblGrid>
              <a:tr h="659578">
                <a:tc>
                  <a:txBody>
                    <a:bodyPr/>
                    <a:lstStyle/>
                    <a:p>
                      <a:pPr algn="ctr"/>
                      <a:r>
                        <a:rPr lang="zh-CN" altLang="en-US" sz="2400" dirty="0">
                          <a:latin typeface="SimHei" charset="0"/>
                          <a:ea typeface="SimHei" charset="0"/>
                          <a:cs typeface="SimHei" charset="0"/>
                        </a:rPr>
                        <a:t>作业</a:t>
                      </a:r>
                      <a:r>
                        <a:rPr lang="en-US" altLang="zh-CN" sz="2400" dirty="0">
                          <a:latin typeface="SimHei" charset="0"/>
                          <a:ea typeface="SimHei" charset="0"/>
                          <a:cs typeface="SimHei" charset="0"/>
                        </a:rPr>
                        <a:t>1</a:t>
                      </a:r>
                      <a:endParaRPr lang="en-US" sz="2400" dirty="0">
                        <a:latin typeface="SimHei" charset="0"/>
                        <a:ea typeface="SimHei" charset="0"/>
                        <a:cs typeface="SimHei" charset="0"/>
                      </a:endParaRPr>
                    </a:p>
                  </a:txBody>
                  <a:tcPr anchor="ct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304379793"/>
              </p:ext>
            </p:extLst>
          </p:nvPr>
        </p:nvGraphicFramePr>
        <p:xfrm>
          <a:off x="629971" y="3305715"/>
          <a:ext cx="1678487" cy="659578"/>
        </p:xfrm>
        <a:graphic>
          <a:graphicData uri="http://schemas.openxmlformats.org/drawingml/2006/table">
            <a:tbl>
              <a:tblPr/>
              <a:tblGrid>
                <a:gridCol w="1678487">
                  <a:extLst>
                    <a:ext uri="{9D8B030D-6E8A-4147-A177-3AD203B41FA5}">
                      <a16:colId xmlns:a16="http://schemas.microsoft.com/office/drawing/2014/main" xmlns="" val="20000"/>
                    </a:ext>
                  </a:extLst>
                </a:gridCol>
              </a:tblGrid>
              <a:tr h="659578">
                <a:tc>
                  <a:txBody>
                    <a:bodyPr/>
                    <a:lstStyle/>
                    <a:p>
                      <a:pPr marL="0" algn="ctr" defTabSz="914400" rtl="0" eaLnBrk="1" latinLnBrk="0" hangingPunct="1"/>
                      <a:r>
                        <a:rPr lang="zh-CN" altLang="en-US" sz="2400" kern="1200" dirty="0">
                          <a:solidFill>
                            <a:schemeClr val="tx1"/>
                          </a:solidFill>
                          <a:latin typeface="SimHei" charset="0"/>
                          <a:ea typeface="SimHei" charset="0"/>
                          <a:cs typeface="SimHei" charset="0"/>
                        </a:rPr>
                        <a:t>作业</a:t>
                      </a:r>
                      <a:r>
                        <a:rPr lang="en-US" altLang="zh-CN" sz="2400" kern="1200" dirty="0">
                          <a:solidFill>
                            <a:schemeClr val="tx1"/>
                          </a:solidFill>
                          <a:latin typeface="SimHei" charset="0"/>
                          <a:ea typeface="SimHei" charset="0"/>
                          <a:cs typeface="SimHei" charset="0"/>
                        </a:rPr>
                        <a:t>2</a:t>
                      </a:r>
                      <a:endParaRPr lang="en-US" sz="2400" kern="1200" dirty="0">
                        <a:solidFill>
                          <a:schemeClr val="tx1"/>
                        </a:solidFill>
                        <a:latin typeface="SimHei" charset="0"/>
                        <a:ea typeface="SimHei" charset="0"/>
                        <a:cs typeface="SimHei" charset="0"/>
                      </a:endParaRPr>
                    </a:p>
                  </a:txBody>
                  <a:tcPr anchor="ct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817619286"/>
              </p:ext>
            </p:extLst>
          </p:nvPr>
        </p:nvGraphicFramePr>
        <p:xfrm>
          <a:off x="628650" y="3965293"/>
          <a:ext cx="1678487" cy="1269048"/>
        </p:xfrm>
        <a:graphic>
          <a:graphicData uri="http://schemas.openxmlformats.org/drawingml/2006/table">
            <a:tbl>
              <a:tblPr/>
              <a:tblGrid>
                <a:gridCol w="1678487">
                  <a:extLst>
                    <a:ext uri="{9D8B030D-6E8A-4147-A177-3AD203B41FA5}">
                      <a16:colId xmlns:a16="http://schemas.microsoft.com/office/drawing/2014/main" xmlns="" val="20000"/>
                    </a:ext>
                  </a:extLst>
                </a:gridCol>
              </a:tblGrid>
              <a:tr h="1269048">
                <a:tc>
                  <a:txBody>
                    <a:bodyPr/>
                    <a:lstStyle/>
                    <a:p>
                      <a:pPr algn="ctr"/>
                      <a:r>
                        <a:rPr lang="en-US" altLang="zh-CN" sz="2800" dirty="0"/>
                        <a:t>…</a:t>
                      </a:r>
                      <a:r>
                        <a:rPr lang="zh-CN" altLang="en-US" sz="2800" dirty="0"/>
                        <a:t> </a:t>
                      </a:r>
                      <a:r>
                        <a:rPr lang="en-US" altLang="zh-CN" sz="2800" dirty="0"/>
                        <a:t>…</a:t>
                      </a:r>
                      <a:r>
                        <a:rPr lang="zh-CN" altLang="en-US" sz="2800" dirty="0"/>
                        <a:t>  </a:t>
                      </a:r>
                      <a:endParaRPr lang="en-US" sz="2800" dirty="0"/>
                    </a:p>
                  </a:txBody>
                  <a:tcPr anchor="ctr">
                    <a:lnL w="38100" cmpd="sng">
                      <a:solidFill>
                        <a:schemeClr val="tx1"/>
                      </a:solidFill>
                      <a:prstDash val="solid"/>
                    </a:lnL>
                    <a:lnR w="38100" cmpd="sng">
                      <a:solidFill>
                        <a:schemeClr val="tx1"/>
                      </a:solidFill>
                      <a:prstDash val="soli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cxnSp>
        <p:nvCxnSpPr>
          <p:cNvPr id="46" name="Straight Arrow Connector 45"/>
          <p:cNvCxnSpPr>
            <a:endCxn id="37" idx="1"/>
          </p:cNvCxnSpPr>
          <p:nvPr/>
        </p:nvCxnSpPr>
        <p:spPr>
          <a:xfrm>
            <a:off x="2477123" y="2955785"/>
            <a:ext cx="413360" cy="336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938052" y="1945710"/>
            <a:ext cx="1626767" cy="671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操作系统</a:t>
            </a:r>
            <a:endParaRPr lang="en-US" dirty="0"/>
          </a:p>
        </p:txBody>
      </p:sp>
      <p:sp>
        <p:nvSpPr>
          <p:cNvPr id="49" name="Rectangle 48"/>
          <p:cNvSpPr/>
          <p:nvPr/>
        </p:nvSpPr>
        <p:spPr>
          <a:xfrm>
            <a:off x="4938052" y="2616801"/>
            <a:ext cx="1626767" cy="152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应用程序</a:t>
            </a:r>
            <a:endParaRPr lang="en-US" dirty="0"/>
          </a:p>
        </p:txBody>
      </p:sp>
      <p:cxnSp>
        <p:nvCxnSpPr>
          <p:cNvPr id="50" name="Straight Arrow Connector 49"/>
          <p:cNvCxnSpPr/>
          <p:nvPr/>
        </p:nvCxnSpPr>
        <p:spPr>
          <a:xfrm>
            <a:off x="4440360" y="2908294"/>
            <a:ext cx="413360" cy="336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143115" y="2738864"/>
            <a:ext cx="1594038" cy="36534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界限寄存器</a:t>
            </a:r>
            <a:endParaRPr lang="en-US" dirty="0"/>
          </a:p>
        </p:txBody>
      </p:sp>
      <p:cxnSp>
        <p:nvCxnSpPr>
          <p:cNvPr id="52" name="Straight Arrow Connector 51"/>
          <p:cNvCxnSpPr/>
          <p:nvPr/>
        </p:nvCxnSpPr>
        <p:spPr>
          <a:xfrm flipH="1">
            <a:off x="6694911" y="2585143"/>
            <a:ext cx="448204" cy="0"/>
          </a:xfrm>
          <a:prstGeom prst="straightConnector1">
            <a:avLst/>
          </a:prstGeom>
          <a:ln w="381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222963" y="2325664"/>
            <a:ext cx="1210588" cy="400110"/>
          </a:xfrm>
          <a:prstGeom prst="rect">
            <a:avLst/>
          </a:prstGeom>
          <a:noFill/>
        </p:spPr>
        <p:txBody>
          <a:bodyPr wrap="none" rtlCol="0">
            <a:spAutoFit/>
          </a:bodyPr>
          <a:lstStyle/>
          <a:p>
            <a:r>
              <a:rPr lang="zh-CN" altLang="en-US" sz="2000" dirty="0">
                <a:solidFill>
                  <a:srgbClr val="FF0000"/>
                </a:solidFill>
              </a:rPr>
              <a:t>界限地址</a:t>
            </a:r>
            <a:endParaRPr lang="en-US" sz="2000" dirty="0">
              <a:solidFill>
                <a:srgbClr val="FF0000"/>
              </a:solidFill>
            </a:endParaRPr>
          </a:p>
        </p:txBody>
      </p:sp>
    </p:spTree>
    <p:extLst>
      <p:ext uri="{BB962C8B-B14F-4D97-AF65-F5344CB8AC3E}">
        <p14:creationId xmlns:p14="http://schemas.microsoft.com/office/powerpoint/2010/main" val="17957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4.0 </a:t>
            </a:r>
            <a:r>
              <a:rPr lang="zh-CN" altLang="en-US" dirty="0"/>
              <a:t>引言</a:t>
            </a:r>
          </a:p>
        </p:txBody>
      </p:sp>
      <p:sp>
        <p:nvSpPr>
          <p:cNvPr id="3" name="内容占位符 2"/>
          <p:cNvSpPr>
            <a:spLocks noGrp="1"/>
          </p:cNvSpPr>
          <p:nvPr>
            <p:ph idx="1"/>
          </p:nvPr>
        </p:nvSpPr>
        <p:spPr>
          <a:xfrm>
            <a:off x="628650" y="1825625"/>
            <a:ext cx="8337550" cy="4351338"/>
          </a:xfrm>
        </p:spPr>
        <p:txBody>
          <a:bodyPr>
            <a:normAutofit/>
          </a:bodyPr>
          <a:lstStyle/>
          <a:p>
            <a:pPr>
              <a:lnSpc>
                <a:spcPts val="2880"/>
              </a:lnSpc>
            </a:pPr>
            <a:r>
              <a:rPr lang="zh-CN" altLang="en-US" dirty="0"/>
              <a:t>程序执行过程中的可能问题</a:t>
            </a:r>
            <a:endParaRPr lang="en-US" altLang="zh-CN" dirty="0"/>
          </a:p>
          <a:p>
            <a:pPr lvl="1">
              <a:lnSpc>
                <a:spcPts val="2880"/>
              </a:lnSpc>
            </a:pPr>
            <a:r>
              <a:rPr lang="zh-CN" altLang="en-US" dirty="0"/>
              <a:t>把程序从外存装入到内存进行执行，需要考虑</a:t>
            </a:r>
            <a:r>
              <a:rPr lang="zh-CN" altLang="en-US" dirty="0">
                <a:solidFill>
                  <a:srgbClr val="00B0F0"/>
                </a:solidFill>
              </a:rPr>
              <a:t>内存是否能容纳得下该程序</a:t>
            </a:r>
            <a:r>
              <a:rPr lang="en-US" altLang="zh-CN" dirty="0"/>
              <a:t>,</a:t>
            </a:r>
            <a:r>
              <a:rPr lang="zh-CN" altLang="en-US" dirty="0"/>
              <a:t>在多任务的操作系统环境下</a:t>
            </a:r>
            <a:r>
              <a:rPr lang="en-US" altLang="zh-CN" dirty="0"/>
              <a:t>,</a:t>
            </a:r>
            <a:r>
              <a:rPr lang="zh-CN" altLang="en-US" dirty="0">
                <a:solidFill>
                  <a:srgbClr val="00B0F0"/>
                </a:solidFill>
              </a:rPr>
              <a:t>把程序装入到哪一个可用的存储区域</a:t>
            </a:r>
            <a:r>
              <a:rPr lang="en-US" altLang="zh-CN" dirty="0">
                <a:solidFill>
                  <a:srgbClr val="00B0F0"/>
                </a:solidFill>
              </a:rPr>
              <a:t>?</a:t>
            </a:r>
            <a:r>
              <a:rPr lang="zh-CN" altLang="en-US" dirty="0"/>
              <a:t>哪些内存区域是空闲的</a:t>
            </a:r>
            <a:r>
              <a:rPr lang="en-US" altLang="zh-CN" dirty="0"/>
              <a:t>,</a:t>
            </a:r>
            <a:r>
              <a:rPr lang="zh-CN" altLang="en-US" dirty="0"/>
              <a:t>哪些区域是已经占用的</a:t>
            </a:r>
            <a:r>
              <a:rPr lang="en-US" altLang="zh-CN" dirty="0"/>
              <a:t>,</a:t>
            </a:r>
            <a:r>
              <a:rPr lang="zh-CN" altLang="en-US" dirty="0">
                <a:solidFill>
                  <a:srgbClr val="00B0F0"/>
                </a:solidFill>
              </a:rPr>
              <a:t>如何记住内存占有情况</a:t>
            </a:r>
            <a:r>
              <a:rPr lang="en-US" altLang="zh-CN" dirty="0">
                <a:solidFill>
                  <a:srgbClr val="00B0F0"/>
                </a:solidFill>
              </a:rPr>
              <a:t>?</a:t>
            </a:r>
            <a:r>
              <a:rPr lang="zh-CN" altLang="en-US" dirty="0">
                <a:solidFill>
                  <a:srgbClr val="00B0F0"/>
                </a:solidFill>
              </a:rPr>
              <a:t>如果内存不足以容纳程序怎么办</a:t>
            </a:r>
            <a:r>
              <a:rPr lang="en-US" altLang="zh-CN" dirty="0"/>
              <a:t>?</a:t>
            </a:r>
            <a:r>
              <a:rPr lang="zh-CN" altLang="en-US" dirty="0"/>
              <a:t>程序在运行过程中如果要</a:t>
            </a:r>
            <a:r>
              <a:rPr lang="zh-CN" altLang="en-US" dirty="0">
                <a:solidFill>
                  <a:srgbClr val="00B0F0"/>
                </a:solidFill>
              </a:rPr>
              <a:t>动态申请内存空间或释放内存空间</a:t>
            </a:r>
            <a:r>
              <a:rPr lang="zh-CN" altLang="en-US" dirty="0"/>
              <a:t>应如何处理</a:t>
            </a:r>
            <a:r>
              <a:rPr lang="en-US" altLang="zh-CN" dirty="0"/>
              <a:t>?</a:t>
            </a:r>
          </a:p>
          <a:p>
            <a:pPr lvl="1">
              <a:lnSpc>
                <a:spcPts val="2880"/>
              </a:lnSpc>
            </a:pPr>
            <a:r>
              <a:rPr lang="zh-CN" altLang="en-US" dirty="0">
                <a:solidFill>
                  <a:srgbClr val="000000"/>
                </a:solidFill>
                <a:latin typeface="Times New Roman" panose="02020603050405020304" pitchFamily="18" charset="0"/>
              </a:rPr>
              <a:t>一个进程如果要</a:t>
            </a:r>
            <a:r>
              <a:rPr lang="zh-CN" altLang="en-US" dirty="0">
                <a:solidFill>
                  <a:srgbClr val="00B0F0"/>
                </a:solidFill>
                <a:latin typeface="Times New Roman" panose="02020603050405020304" pitchFamily="18" charset="0"/>
              </a:rPr>
              <a:t>访问另一个进程或操作系统的存储区域</a:t>
            </a:r>
            <a:r>
              <a:rPr lang="zh-CN" altLang="en-US" dirty="0">
                <a:solidFill>
                  <a:srgbClr val="000000"/>
                </a:solidFill>
                <a:latin typeface="Times New Roman" panose="02020603050405020304" pitchFamily="18" charset="0"/>
              </a:rPr>
              <a:t>应作何处理</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是允许还是禁止</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如果允许</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具体应通过什么方式实现</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进程运行过程中</a:t>
            </a:r>
            <a:r>
              <a:rPr lang="zh-CN" altLang="en-US" dirty="0">
                <a:solidFill>
                  <a:srgbClr val="00B0F0"/>
                </a:solidFill>
                <a:latin typeface="Times New Roman" panose="02020603050405020304" pitchFamily="18" charset="0"/>
              </a:rPr>
              <a:t>阻塞</a:t>
            </a:r>
            <a:r>
              <a:rPr lang="zh-CN" altLang="en-US" dirty="0">
                <a:solidFill>
                  <a:srgbClr val="000000"/>
                </a:solidFill>
                <a:latin typeface="Times New Roman" panose="02020603050405020304" pitchFamily="18" charset="0"/>
              </a:rPr>
              <a:t>了如果被调出到外存去等待</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再次装入内存时应做哪些处理</a:t>
            </a:r>
            <a:r>
              <a:rPr lang="en-US" altLang="zh-CN" dirty="0">
                <a:solidFill>
                  <a:srgbClr val="000000"/>
                </a:solidFill>
                <a:latin typeface="Times New Roman" panose="02020603050405020304" pitchFamily="18" charset="0"/>
              </a:rPr>
              <a:t>?</a:t>
            </a:r>
          </a:p>
          <a:p>
            <a:pPr lvl="1">
              <a:lnSpc>
                <a:spcPts val="2880"/>
              </a:lnSpc>
            </a:pPr>
            <a:r>
              <a:rPr lang="zh-CN" altLang="en-US" dirty="0">
                <a:solidFill>
                  <a:srgbClr val="000000"/>
                </a:solidFill>
                <a:latin typeface="Times New Roman" panose="02020603050405020304" pitchFamily="18" charset="0"/>
              </a:rPr>
              <a:t>最后</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当进程运行结束时</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应</a:t>
            </a:r>
            <a:r>
              <a:rPr lang="zh-CN" altLang="en-US" dirty="0">
                <a:solidFill>
                  <a:srgbClr val="00B0F0"/>
                </a:solidFill>
                <a:latin typeface="Times New Roman" panose="02020603050405020304" pitchFamily="18" charset="0"/>
              </a:rPr>
              <a:t>回收内存</a:t>
            </a:r>
            <a:r>
              <a:rPr lang="en-US" altLang="zh-CN" dirty="0">
                <a:solidFill>
                  <a:srgbClr val="000000"/>
                </a:solidFill>
                <a:latin typeface="Times New Roman" panose="02020603050405020304" pitchFamily="18" charset="0"/>
              </a:rPr>
              <a:t>.</a:t>
            </a:r>
          </a:p>
          <a:p>
            <a:pPr lvl="1">
              <a:lnSpc>
                <a:spcPts val="2880"/>
              </a:lnSpc>
            </a:pPr>
            <a:endParaRPr lang="en-US" altLang="zh-CN" dirty="0"/>
          </a:p>
          <a:p>
            <a:pPr>
              <a:lnSpc>
                <a:spcPts val="2880"/>
              </a:lnSpc>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00" y="5117104"/>
            <a:ext cx="1924050" cy="1924050"/>
          </a:xfrm>
          <a:prstGeom prst="rect">
            <a:avLst/>
          </a:prstGeom>
        </p:spPr>
      </p:pic>
    </p:spTree>
    <p:extLst>
      <p:ext uri="{BB962C8B-B14F-4D97-AF65-F5344CB8AC3E}">
        <p14:creationId xmlns:p14="http://schemas.microsoft.com/office/powerpoint/2010/main" val="3836267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：地址转换（续）</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动态重定位</a:t>
            </a:r>
            <a:r>
              <a:rPr lang="zh-CN" altLang="en-US" dirty="0"/>
              <a:t>必须借助于硬件的地址转换机构：地址寄存器以及一些硬件线路实现</a:t>
            </a:r>
          </a:p>
          <a:p>
            <a:pPr>
              <a:lnSpc>
                <a:spcPct val="150000"/>
              </a:lnSpc>
            </a:pPr>
            <a:r>
              <a:rPr lang="zh-CN" altLang="en-US" dirty="0">
                <a:solidFill>
                  <a:srgbClr val="0070C0"/>
                </a:solidFill>
              </a:rPr>
              <a:t>用软件模拟实现地址转换是不可行的。</a:t>
            </a:r>
            <a:r>
              <a:rPr lang="zh-CN" altLang="en-US" dirty="0"/>
              <a:t>因为，每一条指令都可能涉及地址转换和存储保护，模拟的结果将使每一条指令的执行代价升级为一段程序的执行代价</a:t>
            </a:r>
          </a:p>
          <a:p>
            <a:pPr>
              <a:lnSpc>
                <a:spcPct val="150000"/>
              </a:lnSpc>
            </a:pPr>
            <a:endParaRPr lang="en-US" dirty="0"/>
          </a:p>
        </p:txBody>
      </p:sp>
    </p:spTree>
    <p:extLst>
      <p:ext uri="{BB962C8B-B14F-4D97-AF65-F5344CB8AC3E}">
        <p14:creationId xmlns:p14="http://schemas.microsoft.com/office/powerpoint/2010/main" val="1563178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4.1.2</a:t>
            </a:r>
            <a:r>
              <a:rPr lang="zh-CN" altLang="en-US" dirty="0"/>
              <a:t>：地址转换（续）</a:t>
            </a:r>
            <a:endParaRPr lang="en-US" dirty="0"/>
          </a:p>
        </p:txBody>
      </p:sp>
      <p:sp>
        <p:nvSpPr>
          <p:cNvPr id="4" name="Rectangle 3"/>
          <p:cNvSpPr/>
          <p:nvPr/>
        </p:nvSpPr>
        <p:spPr>
          <a:xfrm>
            <a:off x="851769" y="2404998"/>
            <a:ext cx="1626767" cy="2442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8262" y="2220331"/>
            <a:ext cx="633507" cy="369332"/>
          </a:xfrm>
          <a:prstGeom prst="rect">
            <a:avLst/>
          </a:prstGeom>
          <a:noFill/>
        </p:spPr>
        <p:txBody>
          <a:bodyPr wrap="none" rtlCol="0">
            <a:spAutoFit/>
          </a:bodyPr>
          <a:lstStyle/>
          <a:p>
            <a:r>
              <a:rPr lang="en-US" altLang="zh-CN" dirty="0"/>
              <a:t>0  </a:t>
            </a:r>
            <a:r>
              <a:rPr lang="zh-CN" altLang="en-US" dirty="0">
                <a:sym typeface="Wingdings"/>
              </a:rPr>
              <a:t></a:t>
            </a:r>
            <a:endParaRPr lang="en-US" dirty="0"/>
          </a:p>
        </p:txBody>
      </p:sp>
      <p:sp>
        <p:nvSpPr>
          <p:cNvPr id="6" name="Rectangle 5"/>
          <p:cNvSpPr/>
          <p:nvPr/>
        </p:nvSpPr>
        <p:spPr>
          <a:xfrm>
            <a:off x="3006963" y="3441999"/>
            <a:ext cx="671738" cy="6388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CPU</a:t>
            </a:r>
          </a:p>
        </p:txBody>
      </p:sp>
      <p:sp>
        <p:nvSpPr>
          <p:cNvPr id="7" name="Rectangle 6"/>
          <p:cNvSpPr/>
          <p:nvPr/>
        </p:nvSpPr>
        <p:spPr>
          <a:xfrm>
            <a:off x="4153792" y="2842908"/>
            <a:ext cx="1594038" cy="365344"/>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重定位寄存器</a:t>
            </a:r>
            <a:endParaRPr lang="en-US" dirty="0"/>
          </a:p>
        </p:txBody>
      </p:sp>
      <p:sp>
        <p:nvSpPr>
          <p:cNvPr id="15" name="Rectangle 14"/>
          <p:cNvSpPr/>
          <p:nvPr/>
        </p:nvSpPr>
        <p:spPr>
          <a:xfrm>
            <a:off x="6699811" y="1884785"/>
            <a:ext cx="1626767" cy="671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操作系统</a:t>
            </a:r>
            <a:endParaRPr lang="en-US" dirty="0"/>
          </a:p>
        </p:txBody>
      </p:sp>
      <p:sp>
        <p:nvSpPr>
          <p:cNvPr id="16" name="Rectangle 15"/>
          <p:cNvSpPr/>
          <p:nvPr/>
        </p:nvSpPr>
        <p:spPr>
          <a:xfrm>
            <a:off x="6699811" y="2555876"/>
            <a:ext cx="1626767" cy="152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应用程序</a:t>
            </a:r>
            <a:endParaRPr lang="en-US" dirty="0"/>
          </a:p>
        </p:txBody>
      </p:sp>
      <p:sp>
        <p:nvSpPr>
          <p:cNvPr id="17" name="Rectangle 16"/>
          <p:cNvSpPr/>
          <p:nvPr/>
        </p:nvSpPr>
        <p:spPr>
          <a:xfrm>
            <a:off x="6699810" y="4084051"/>
            <a:ext cx="1626767" cy="31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3200"/>
              <a:t>…</a:t>
            </a:r>
            <a:endParaRPr lang="en-US" sz="3200"/>
          </a:p>
        </p:txBody>
      </p:sp>
      <p:cxnSp>
        <p:nvCxnSpPr>
          <p:cNvPr id="19" name="Straight Arrow Connector 18"/>
          <p:cNvCxnSpPr>
            <a:endCxn id="6" idx="1"/>
          </p:cNvCxnSpPr>
          <p:nvPr/>
        </p:nvCxnSpPr>
        <p:spPr>
          <a:xfrm>
            <a:off x="2592888" y="3761411"/>
            <a:ext cx="414075" cy="2"/>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8" idx="2"/>
          </p:cNvCxnSpPr>
          <p:nvPr/>
        </p:nvCxnSpPr>
        <p:spPr>
          <a:xfrm flipV="1">
            <a:off x="3678701" y="3761412"/>
            <a:ext cx="1071695" cy="1"/>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a:off x="4950811" y="3208252"/>
            <a:ext cx="2" cy="352743"/>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3" idx="3"/>
          </p:cNvCxnSpPr>
          <p:nvPr/>
        </p:nvCxnSpPr>
        <p:spPr>
          <a:xfrm>
            <a:off x="5427864" y="2542645"/>
            <a:ext cx="951981" cy="0"/>
          </a:xfrm>
          <a:prstGeom prst="straightConnector1">
            <a:avLst/>
          </a:prstGeom>
          <a:ln w="381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73757" y="2342590"/>
            <a:ext cx="954107" cy="400110"/>
          </a:xfrm>
          <a:prstGeom prst="rect">
            <a:avLst/>
          </a:prstGeom>
          <a:noFill/>
        </p:spPr>
        <p:txBody>
          <a:bodyPr wrap="none" rtlCol="0">
            <a:spAutoFit/>
          </a:bodyPr>
          <a:lstStyle/>
          <a:p>
            <a:r>
              <a:rPr lang="zh-CN" altLang="en-US" sz="2000"/>
              <a:t>基地址</a:t>
            </a:r>
            <a:endParaRPr lang="en-US" sz="2000" dirty="0"/>
          </a:p>
        </p:txBody>
      </p:sp>
      <p:cxnSp>
        <p:nvCxnSpPr>
          <p:cNvPr id="38" name="Straight Arrow Connector 37"/>
          <p:cNvCxnSpPr>
            <a:stCxn id="8" idx="6"/>
          </p:cNvCxnSpPr>
          <p:nvPr/>
        </p:nvCxnSpPr>
        <p:spPr>
          <a:xfrm>
            <a:off x="5151229" y="3761412"/>
            <a:ext cx="1228616"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750396" y="3560995"/>
            <a:ext cx="400833" cy="400833"/>
            <a:chOff x="5411244" y="4546948"/>
            <a:chExt cx="588723" cy="588723"/>
          </a:xfrm>
        </p:grpSpPr>
        <p:sp>
          <p:nvSpPr>
            <p:cNvPr id="8" name="Oval 7"/>
            <p:cNvSpPr/>
            <p:nvPr/>
          </p:nvSpPr>
          <p:spPr>
            <a:xfrm>
              <a:off x="5411244" y="4546948"/>
              <a:ext cx="588723" cy="58872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2"/>
              <a:endCxn id="8" idx="6"/>
            </p:cNvCxnSpPr>
            <p:nvPr/>
          </p:nvCxnSpPr>
          <p:spPr>
            <a:xfrm>
              <a:off x="5411244" y="4841310"/>
              <a:ext cx="588723"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4"/>
              <a:endCxn id="8" idx="0"/>
            </p:cNvCxnSpPr>
            <p:nvPr/>
          </p:nvCxnSpPr>
          <p:spPr>
            <a:xfrm flipV="1">
              <a:off x="5705606" y="4546948"/>
              <a:ext cx="0" cy="58872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803377" y="5032241"/>
            <a:ext cx="1723549" cy="400110"/>
          </a:xfrm>
          <a:prstGeom prst="rect">
            <a:avLst/>
          </a:prstGeom>
          <a:noFill/>
        </p:spPr>
        <p:txBody>
          <a:bodyPr wrap="none" rtlCol="0">
            <a:spAutoFit/>
          </a:bodyPr>
          <a:lstStyle/>
          <a:p>
            <a:r>
              <a:rPr lang="zh-CN" altLang="en-US" sz="2000"/>
              <a:t>逻辑地址空间</a:t>
            </a:r>
            <a:endParaRPr lang="en-US" sz="2000" dirty="0"/>
          </a:p>
        </p:txBody>
      </p:sp>
      <p:sp>
        <p:nvSpPr>
          <p:cNvPr id="43" name="TextBox 42"/>
          <p:cNvSpPr txBox="1"/>
          <p:nvPr/>
        </p:nvSpPr>
        <p:spPr>
          <a:xfrm>
            <a:off x="3640017" y="3840423"/>
            <a:ext cx="1210588" cy="400110"/>
          </a:xfrm>
          <a:prstGeom prst="rect">
            <a:avLst/>
          </a:prstGeom>
          <a:noFill/>
        </p:spPr>
        <p:txBody>
          <a:bodyPr wrap="none" rtlCol="0">
            <a:spAutoFit/>
          </a:bodyPr>
          <a:lstStyle/>
          <a:p>
            <a:r>
              <a:rPr lang="zh-CN" altLang="en-US" sz="2000"/>
              <a:t>逻辑地址</a:t>
            </a:r>
            <a:endParaRPr lang="en-US" sz="2000" dirty="0"/>
          </a:p>
        </p:txBody>
      </p:sp>
      <p:sp>
        <p:nvSpPr>
          <p:cNvPr id="44" name="TextBox 43"/>
          <p:cNvSpPr txBox="1"/>
          <p:nvPr/>
        </p:nvSpPr>
        <p:spPr>
          <a:xfrm>
            <a:off x="5169257" y="3842129"/>
            <a:ext cx="1210588" cy="400110"/>
          </a:xfrm>
          <a:prstGeom prst="rect">
            <a:avLst/>
          </a:prstGeom>
          <a:noFill/>
        </p:spPr>
        <p:txBody>
          <a:bodyPr wrap="none" rtlCol="0">
            <a:spAutoFit/>
          </a:bodyPr>
          <a:lstStyle/>
          <a:p>
            <a:r>
              <a:rPr lang="zh-CN" altLang="en-US" sz="2000"/>
              <a:t>物理地址</a:t>
            </a:r>
            <a:endParaRPr lang="en-US" sz="2000" dirty="0"/>
          </a:p>
        </p:txBody>
      </p:sp>
      <p:sp>
        <p:nvSpPr>
          <p:cNvPr id="45" name="TextBox 44"/>
          <p:cNvSpPr txBox="1"/>
          <p:nvPr/>
        </p:nvSpPr>
        <p:spPr>
          <a:xfrm>
            <a:off x="6651418" y="4447464"/>
            <a:ext cx="1723549" cy="400110"/>
          </a:xfrm>
          <a:prstGeom prst="rect">
            <a:avLst/>
          </a:prstGeom>
          <a:noFill/>
        </p:spPr>
        <p:txBody>
          <a:bodyPr wrap="none" rtlCol="0">
            <a:spAutoFit/>
          </a:bodyPr>
          <a:lstStyle/>
          <a:p>
            <a:r>
              <a:rPr lang="zh-CN" altLang="en-US" sz="2000"/>
              <a:t>物理地址空间</a:t>
            </a:r>
            <a:endParaRPr lang="en-US" sz="2000" dirty="0"/>
          </a:p>
        </p:txBody>
      </p:sp>
    </p:spTree>
    <p:extLst>
      <p:ext uri="{BB962C8B-B14F-4D97-AF65-F5344CB8AC3E}">
        <p14:creationId xmlns:p14="http://schemas.microsoft.com/office/powerpoint/2010/main" val="1025795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4.2 </a:t>
            </a:r>
            <a:r>
              <a:rPr lang="zh-CN" altLang="en-US" dirty="0"/>
              <a:t>连续存储空间管理</a:t>
            </a:r>
          </a:p>
        </p:txBody>
      </p:sp>
      <p:graphicFrame>
        <p:nvGraphicFramePr>
          <p:cNvPr id="4" name="图示 3"/>
          <p:cNvGraphicFramePr/>
          <p:nvPr>
            <p:extLst>
              <p:ext uri="{D42A27DB-BD31-4B8C-83A1-F6EECF244321}">
                <p14:modId xmlns:p14="http://schemas.microsoft.com/office/powerpoint/2010/main" val="3624790124"/>
              </p:ext>
            </p:extLst>
          </p:nvPr>
        </p:nvGraphicFramePr>
        <p:xfrm>
          <a:off x="-169817" y="3227532"/>
          <a:ext cx="5290457" cy="2846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photocdn.sohu.com/20110814/Img316311071.jpg"/>
          <p:cNvPicPr>
            <a:picLocks noChangeAspect="1" noChangeArrowheads="1"/>
          </p:cNvPicPr>
          <p:nvPr/>
        </p:nvPicPr>
        <p:blipFill rotWithShape="1">
          <a:blip r:embed="rId7">
            <a:extLst>
              <a:ext uri="{28A0092B-C50C-407E-A947-70E740481C1C}">
                <a14:useLocalDpi xmlns:a14="http://schemas.microsoft.com/office/drawing/2010/main" val="0"/>
              </a:ext>
            </a:extLst>
          </a:blip>
          <a:srcRect l="16924" t="732" r="14727" b="11687"/>
          <a:stretch/>
        </p:blipFill>
        <p:spPr bwMode="auto">
          <a:xfrm>
            <a:off x="4864100" y="3362231"/>
            <a:ext cx="3848100" cy="27119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4396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07132474"/>
              </p:ext>
            </p:extLst>
          </p:nvPr>
        </p:nvGraphicFramePr>
        <p:xfrm>
          <a:off x="257763" y="1299900"/>
          <a:ext cx="7328900" cy="4503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27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 固定分区存储管理</a:t>
            </a:r>
            <a:endParaRPr lang="en-US" dirty="0"/>
          </a:p>
        </p:txBody>
      </p:sp>
      <p:sp>
        <p:nvSpPr>
          <p:cNvPr id="3" name="Content Placeholder 2"/>
          <p:cNvSpPr>
            <a:spLocks noGrp="1"/>
          </p:cNvSpPr>
          <p:nvPr>
            <p:ph idx="1"/>
          </p:nvPr>
        </p:nvSpPr>
        <p:spPr>
          <a:xfrm>
            <a:off x="628650" y="1825625"/>
            <a:ext cx="5321213" cy="4351338"/>
          </a:xfrm>
        </p:spPr>
        <p:txBody>
          <a:bodyPr/>
          <a:lstStyle/>
          <a:p>
            <a:pPr>
              <a:lnSpc>
                <a:spcPct val="150000"/>
              </a:lnSpc>
            </a:pPr>
            <a:r>
              <a:rPr lang="ja-JP" altLang="en-US" dirty="0">
                <a:solidFill>
                  <a:srgbClr val="FF0000"/>
                </a:solidFill>
              </a:rPr>
              <a:t>分割管理、界限式管理</a:t>
            </a:r>
            <a:endParaRPr lang="zh-CN" altLang="en-US" dirty="0">
              <a:solidFill>
                <a:srgbClr val="FF0000"/>
              </a:solidFill>
            </a:endParaRPr>
          </a:p>
          <a:p>
            <a:pPr>
              <a:lnSpc>
                <a:spcPct val="150000"/>
              </a:lnSpc>
            </a:pPr>
            <a:r>
              <a:rPr lang="zh-CN" altLang="en-US" dirty="0"/>
              <a:t>将内存空间静态的分割成若干大小可以不等的区域</a:t>
            </a:r>
          </a:p>
          <a:p>
            <a:pPr>
              <a:lnSpc>
                <a:spcPct val="150000"/>
              </a:lnSpc>
            </a:pPr>
            <a:r>
              <a:rPr lang="zh-CN" altLang="en-US" dirty="0"/>
              <a:t>每个分区只能装入一道作业，程序一次整体装入</a:t>
            </a:r>
          </a:p>
          <a:p>
            <a:pPr>
              <a:lnSpc>
                <a:spcPct val="150000"/>
              </a:lnSpc>
            </a:pPr>
            <a:r>
              <a:rPr lang="zh-CN" altLang="en-US" dirty="0"/>
              <a:t>分区的个数是内存中作业的最大道数</a:t>
            </a:r>
          </a:p>
          <a:p>
            <a:pPr>
              <a:lnSpc>
                <a:spcPct val="150000"/>
              </a:lnSpc>
            </a:pPr>
            <a:endParaRPr lang="en-US" dirty="0"/>
          </a:p>
        </p:txBody>
      </p:sp>
      <p:grpSp>
        <p:nvGrpSpPr>
          <p:cNvPr id="4" name="Group 4"/>
          <p:cNvGrpSpPr>
            <a:grpSpLocks/>
          </p:cNvGrpSpPr>
          <p:nvPr/>
        </p:nvGrpSpPr>
        <p:grpSpPr bwMode="auto">
          <a:xfrm>
            <a:off x="6187227" y="1981994"/>
            <a:ext cx="2759075" cy="4038600"/>
            <a:chOff x="3494" y="1176"/>
            <a:chExt cx="756" cy="996"/>
          </a:xfrm>
        </p:grpSpPr>
        <p:sp>
          <p:nvSpPr>
            <p:cNvPr id="5" name="Text Box 5"/>
            <p:cNvSpPr txBox="1">
              <a:spLocks noChangeArrowheads="1"/>
            </p:cNvSpPr>
            <p:nvPr/>
          </p:nvSpPr>
          <p:spPr bwMode="auto">
            <a:xfrm>
              <a:off x="3494" y="1176"/>
              <a:ext cx="756"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endParaRPr lang="en-US" altLang="zh-CN" sz="2200" b="1">
                <a:latin typeface="Times New Roman" charset="0"/>
                <a:ea typeface="黑体" charset="0"/>
              </a:endParaRPr>
            </a:p>
            <a:p>
              <a:pPr algn="ctr"/>
              <a:r>
                <a:rPr lang="zh-CN" altLang="en-US" sz="2400">
                  <a:latin typeface="Times New Roman" charset="0"/>
                </a:rPr>
                <a:t>操作系统区</a:t>
              </a:r>
            </a:p>
          </p:txBody>
        </p:sp>
        <p:sp>
          <p:nvSpPr>
            <p:cNvPr id="6" name="Text Box 6"/>
            <p:cNvSpPr txBox="1">
              <a:spLocks noChangeArrowheads="1"/>
            </p:cNvSpPr>
            <p:nvPr/>
          </p:nvSpPr>
          <p:spPr bwMode="auto">
            <a:xfrm>
              <a:off x="3494" y="1427"/>
              <a:ext cx="756"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endParaRPr lang="en-US" altLang="zh-CN" sz="2200" b="1" dirty="0">
                <a:latin typeface="Times New Roman" charset="0"/>
                <a:ea typeface="黑体" charset="0"/>
              </a:endParaRPr>
            </a:p>
            <a:p>
              <a:pPr algn="ctr"/>
              <a:r>
                <a:rPr lang="zh-CN" altLang="en-US" sz="2400" dirty="0">
                  <a:latin typeface="Times New Roman" charset="0"/>
                </a:rPr>
                <a:t>用户分区</a:t>
              </a:r>
              <a:r>
                <a:rPr lang="en-US" altLang="zh-CN" sz="2400" dirty="0">
                  <a:latin typeface="Times New Roman" charset="0"/>
                </a:rPr>
                <a:t>1</a:t>
              </a:r>
            </a:p>
          </p:txBody>
        </p:sp>
        <p:sp>
          <p:nvSpPr>
            <p:cNvPr id="7" name="Text Box 7"/>
            <p:cNvSpPr txBox="1">
              <a:spLocks noChangeArrowheads="1"/>
            </p:cNvSpPr>
            <p:nvPr/>
          </p:nvSpPr>
          <p:spPr bwMode="auto">
            <a:xfrm>
              <a:off x="3494" y="1676"/>
              <a:ext cx="756"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endParaRPr lang="en-US" altLang="zh-CN" sz="2200" b="1">
                <a:latin typeface="Times New Roman" charset="0"/>
                <a:ea typeface="黑体" charset="0"/>
              </a:endParaRPr>
            </a:p>
            <a:p>
              <a:pPr algn="ctr"/>
              <a:r>
                <a:rPr lang="zh-CN" altLang="en-US" sz="2400">
                  <a:latin typeface="Times New Roman" charset="0"/>
                </a:rPr>
                <a:t>用户分区</a:t>
              </a:r>
              <a:r>
                <a:rPr lang="en-US" altLang="zh-CN" sz="2400">
                  <a:latin typeface="Times New Roman" charset="0"/>
                </a:rPr>
                <a:t>2</a:t>
              </a:r>
            </a:p>
          </p:txBody>
        </p:sp>
        <p:sp>
          <p:nvSpPr>
            <p:cNvPr id="8" name="Text Box 8"/>
            <p:cNvSpPr txBox="1">
              <a:spLocks noChangeArrowheads="1"/>
            </p:cNvSpPr>
            <p:nvPr/>
          </p:nvSpPr>
          <p:spPr bwMode="auto">
            <a:xfrm>
              <a:off x="3494" y="1924"/>
              <a:ext cx="756"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endParaRPr lang="en-US" altLang="zh-CN" sz="2200" b="1">
                <a:latin typeface="Times New Roman" charset="0"/>
                <a:ea typeface="黑体" charset="0"/>
              </a:endParaRPr>
            </a:p>
            <a:p>
              <a:pPr algn="ctr"/>
              <a:r>
                <a:rPr lang="zh-CN" altLang="en-US" sz="2400">
                  <a:latin typeface="Times New Roman" charset="0"/>
                </a:rPr>
                <a:t>用户分区</a:t>
              </a:r>
              <a:r>
                <a:rPr lang="en-US" altLang="zh-CN" sz="2400">
                  <a:latin typeface="Times New Roman" charset="0"/>
                </a:rPr>
                <a:t>3</a:t>
              </a:r>
            </a:p>
          </p:txBody>
        </p:sp>
      </p:grpSp>
    </p:spTree>
    <p:extLst>
      <p:ext uri="{BB962C8B-B14F-4D97-AF65-F5344CB8AC3E}">
        <p14:creationId xmlns:p14="http://schemas.microsoft.com/office/powerpoint/2010/main" val="78172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：划分方式</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sz="2200" dirty="0"/>
              <a:t>由</a:t>
            </a:r>
            <a:r>
              <a:rPr lang="zh-CN" altLang="en-US" sz="2200" dirty="0">
                <a:solidFill>
                  <a:srgbClr val="00B0F0"/>
                </a:solidFill>
              </a:rPr>
              <a:t>系统操作员和操作系统初始化模块协同完成</a:t>
            </a:r>
            <a:r>
              <a:rPr lang="zh-CN" altLang="en-US" sz="2200" dirty="0"/>
              <a:t>，系统开机启动时，系统操作员根据当天作业情况把主存划分成大小可以不等但位置固定的分区</a:t>
            </a:r>
          </a:p>
          <a:p>
            <a:pPr>
              <a:lnSpc>
                <a:spcPct val="150000"/>
              </a:lnSpc>
            </a:pPr>
            <a:r>
              <a:rPr lang="zh-CN" altLang="en-US" sz="2200" dirty="0"/>
              <a:t>分区空间设置</a:t>
            </a:r>
          </a:p>
          <a:p>
            <a:pPr lvl="1">
              <a:lnSpc>
                <a:spcPct val="150000"/>
              </a:lnSpc>
            </a:pPr>
            <a:r>
              <a:rPr lang="zh-CN" altLang="en-US" sz="1900" dirty="0">
                <a:solidFill>
                  <a:srgbClr val="0070C0"/>
                </a:solidFill>
              </a:rPr>
              <a:t>分区大小相等：</a:t>
            </a:r>
            <a:r>
              <a:rPr lang="zh-CN" altLang="en-US" sz="1900" dirty="0"/>
              <a:t>将内存分割成若干个大小相等的区（太大造成内存的浪费，太小不能装入进程运行，缺乏灵活性）</a:t>
            </a:r>
          </a:p>
          <a:p>
            <a:pPr lvl="1">
              <a:lnSpc>
                <a:spcPct val="150000"/>
              </a:lnSpc>
            </a:pPr>
            <a:r>
              <a:rPr lang="zh-CN" altLang="en-US" sz="1900" dirty="0">
                <a:solidFill>
                  <a:srgbClr val="0070C0"/>
                </a:solidFill>
              </a:rPr>
              <a:t>分区大小不等：</a:t>
            </a:r>
            <a:r>
              <a:rPr lang="zh-CN" altLang="en-US" sz="1900" dirty="0"/>
              <a:t>一部分大的一部分小的，一部分适中的</a:t>
            </a:r>
          </a:p>
        </p:txBody>
      </p:sp>
    </p:spTree>
    <p:extLst>
      <p:ext uri="{BB962C8B-B14F-4D97-AF65-F5344CB8AC3E}">
        <p14:creationId xmlns:p14="http://schemas.microsoft.com/office/powerpoint/2010/main" val="668662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a:t>
            </a:r>
            <a:r>
              <a:rPr lang="zh-CN" altLang="en-US" dirty="0"/>
              <a:t>：内存分配数据结构</a:t>
            </a:r>
          </a:p>
        </p:txBody>
      </p:sp>
      <p:graphicFrame>
        <p:nvGraphicFramePr>
          <p:cNvPr id="4" name="表格 3"/>
          <p:cNvGraphicFramePr>
            <a:graphicFrameLocks noGrp="1"/>
          </p:cNvGraphicFramePr>
          <p:nvPr>
            <p:extLst>
              <p:ext uri="{D42A27DB-BD31-4B8C-83A1-F6EECF244321}">
                <p14:modId xmlns:p14="http://schemas.microsoft.com/office/powerpoint/2010/main" val="3450588311"/>
              </p:ext>
            </p:extLst>
          </p:nvPr>
        </p:nvGraphicFramePr>
        <p:xfrm>
          <a:off x="628650" y="1968500"/>
          <a:ext cx="6096000" cy="3200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1525923385"/>
                    </a:ext>
                  </a:extLst>
                </a:gridCol>
                <a:gridCol w="1524000">
                  <a:extLst>
                    <a:ext uri="{9D8B030D-6E8A-4147-A177-3AD203B41FA5}">
                      <a16:colId xmlns:a16="http://schemas.microsoft.com/office/drawing/2014/main" xmlns="" val="3619442125"/>
                    </a:ext>
                  </a:extLst>
                </a:gridCol>
                <a:gridCol w="1524000">
                  <a:extLst>
                    <a:ext uri="{9D8B030D-6E8A-4147-A177-3AD203B41FA5}">
                      <a16:colId xmlns:a16="http://schemas.microsoft.com/office/drawing/2014/main" xmlns="" val="2430609693"/>
                    </a:ext>
                  </a:extLst>
                </a:gridCol>
                <a:gridCol w="1524000">
                  <a:extLst>
                    <a:ext uri="{9D8B030D-6E8A-4147-A177-3AD203B41FA5}">
                      <a16:colId xmlns:a16="http://schemas.microsoft.com/office/drawing/2014/main" xmlns="" val="2231868673"/>
                    </a:ext>
                  </a:extLst>
                </a:gridCol>
              </a:tblGrid>
              <a:tr h="370840">
                <a:tc>
                  <a:txBody>
                    <a:bodyPr/>
                    <a:lstStyle/>
                    <a:p>
                      <a:r>
                        <a:rPr lang="zh-CN" altLang="en-US" sz="2400" dirty="0"/>
                        <a:t>分区号</a:t>
                      </a:r>
                    </a:p>
                  </a:txBody>
                  <a:tcPr/>
                </a:tc>
                <a:tc>
                  <a:txBody>
                    <a:bodyPr/>
                    <a:lstStyle/>
                    <a:p>
                      <a:r>
                        <a:rPr lang="zh-CN" altLang="en-US" sz="2400" dirty="0"/>
                        <a:t>起始地址</a:t>
                      </a:r>
                    </a:p>
                  </a:txBody>
                  <a:tcPr/>
                </a:tc>
                <a:tc>
                  <a:txBody>
                    <a:bodyPr/>
                    <a:lstStyle/>
                    <a:p>
                      <a:r>
                        <a:rPr lang="zh-CN" altLang="en-US" sz="2400" dirty="0"/>
                        <a:t>长度</a:t>
                      </a:r>
                    </a:p>
                  </a:txBody>
                  <a:tcPr/>
                </a:tc>
                <a:tc>
                  <a:txBody>
                    <a:bodyPr/>
                    <a:lstStyle/>
                    <a:p>
                      <a:r>
                        <a:rPr lang="zh-CN" altLang="en-US" sz="2400" dirty="0"/>
                        <a:t>占用标志</a:t>
                      </a:r>
                    </a:p>
                  </a:txBody>
                  <a:tcPr/>
                </a:tc>
                <a:extLst>
                  <a:ext uri="{0D108BD9-81ED-4DB2-BD59-A6C34878D82A}">
                    <a16:rowId xmlns:a16="http://schemas.microsoft.com/office/drawing/2014/main" xmlns="" val="3777663217"/>
                  </a:ext>
                </a:extLst>
              </a:tr>
              <a:tr h="370840">
                <a:tc>
                  <a:txBody>
                    <a:bodyPr/>
                    <a:lstStyle/>
                    <a:p>
                      <a:r>
                        <a:rPr lang="en-US" altLang="zh-CN" sz="2400" dirty="0"/>
                        <a:t>1</a:t>
                      </a:r>
                      <a:endParaRPr lang="zh-CN" altLang="en-US" sz="2400" dirty="0"/>
                    </a:p>
                  </a:txBody>
                  <a:tcPr/>
                </a:tc>
                <a:tc>
                  <a:txBody>
                    <a:bodyPr/>
                    <a:lstStyle/>
                    <a:p>
                      <a:r>
                        <a:rPr lang="en-US" altLang="zh-CN" sz="2400" dirty="0"/>
                        <a:t>8K</a:t>
                      </a:r>
                      <a:endParaRPr lang="zh-CN" altLang="en-US" sz="2400" dirty="0"/>
                    </a:p>
                  </a:txBody>
                  <a:tcPr/>
                </a:tc>
                <a:tc>
                  <a:txBody>
                    <a:bodyPr/>
                    <a:lstStyle/>
                    <a:p>
                      <a:r>
                        <a:rPr lang="en-US" altLang="zh-CN" sz="2400" dirty="0"/>
                        <a:t>8K</a:t>
                      </a:r>
                      <a:endParaRPr lang="zh-CN" altLang="en-US" sz="2400" dirty="0"/>
                    </a:p>
                  </a:txBody>
                  <a:tcPr/>
                </a:tc>
                <a:tc>
                  <a:txBody>
                    <a:bodyPr/>
                    <a:lstStyle/>
                    <a:p>
                      <a:r>
                        <a:rPr lang="en-US" altLang="zh-CN" sz="2400" dirty="0"/>
                        <a:t>0</a:t>
                      </a:r>
                      <a:endParaRPr lang="zh-CN" altLang="en-US" sz="2400" dirty="0"/>
                    </a:p>
                  </a:txBody>
                  <a:tcPr/>
                </a:tc>
                <a:extLst>
                  <a:ext uri="{0D108BD9-81ED-4DB2-BD59-A6C34878D82A}">
                    <a16:rowId xmlns:a16="http://schemas.microsoft.com/office/drawing/2014/main" xmlns="" val="2037104001"/>
                  </a:ext>
                </a:extLst>
              </a:tr>
              <a:tr h="370840">
                <a:tc>
                  <a:txBody>
                    <a:bodyPr/>
                    <a:lstStyle/>
                    <a:p>
                      <a:r>
                        <a:rPr lang="en-US" altLang="zh-CN" sz="2400" dirty="0"/>
                        <a:t>2</a:t>
                      </a:r>
                      <a:endParaRPr lang="zh-CN" altLang="en-US" sz="2400" dirty="0"/>
                    </a:p>
                  </a:txBody>
                  <a:tcPr/>
                </a:tc>
                <a:tc>
                  <a:txBody>
                    <a:bodyPr/>
                    <a:lstStyle/>
                    <a:p>
                      <a:r>
                        <a:rPr lang="en-US" altLang="zh-CN" sz="2400" dirty="0"/>
                        <a:t>16K</a:t>
                      </a:r>
                      <a:endParaRPr lang="zh-CN" altLang="en-US" sz="2400" dirty="0"/>
                    </a:p>
                  </a:txBody>
                  <a:tcPr/>
                </a:tc>
                <a:tc>
                  <a:txBody>
                    <a:bodyPr/>
                    <a:lstStyle/>
                    <a:p>
                      <a:r>
                        <a:rPr lang="en-US" altLang="zh-CN" sz="2400" dirty="0"/>
                        <a:t>16K</a:t>
                      </a:r>
                      <a:endParaRPr lang="zh-CN" altLang="en-US" sz="2400" dirty="0"/>
                    </a:p>
                  </a:txBody>
                  <a:tcPr/>
                </a:tc>
                <a:tc>
                  <a:txBody>
                    <a:bodyPr/>
                    <a:lstStyle/>
                    <a:p>
                      <a:r>
                        <a:rPr lang="en-US" altLang="zh-CN" sz="2400" dirty="0"/>
                        <a:t>Job1</a:t>
                      </a:r>
                      <a:endParaRPr lang="zh-CN" altLang="en-US" sz="2400" dirty="0"/>
                    </a:p>
                  </a:txBody>
                  <a:tcPr/>
                </a:tc>
                <a:extLst>
                  <a:ext uri="{0D108BD9-81ED-4DB2-BD59-A6C34878D82A}">
                    <a16:rowId xmlns:a16="http://schemas.microsoft.com/office/drawing/2014/main" xmlns="" val="3537406074"/>
                  </a:ext>
                </a:extLst>
              </a:tr>
              <a:tr h="370840">
                <a:tc>
                  <a:txBody>
                    <a:bodyPr/>
                    <a:lstStyle/>
                    <a:p>
                      <a:r>
                        <a:rPr lang="en-US" altLang="zh-CN" sz="2400" dirty="0"/>
                        <a:t>3</a:t>
                      </a:r>
                      <a:endParaRPr lang="zh-CN" altLang="en-US" sz="2400" dirty="0"/>
                    </a:p>
                  </a:txBody>
                  <a:tcPr/>
                </a:tc>
                <a:tc>
                  <a:txBody>
                    <a:bodyPr/>
                    <a:lstStyle/>
                    <a:p>
                      <a:r>
                        <a:rPr lang="en-US" altLang="zh-CN" sz="2400" dirty="0"/>
                        <a:t>32K</a:t>
                      </a:r>
                      <a:endParaRPr lang="zh-CN" altLang="en-US" sz="2400" dirty="0"/>
                    </a:p>
                  </a:txBody>
                  <a:tcPr/>
                </a:tc>
                <a:tc>
                  <a:txBody>
                    <a:bodyPr/>
                    <a:lstStyle/>
                    <a:p>
                      <a:r>
                        <a:rPr lang="en-US" altLang="zh-CN" sz="2400" dirty="0"/>
                        <a:t>16K</a:t>
                      </a:r>
                      <a:endParaRPr lang="zh-CN" altLang="en-US" sz="2400" dirty="0"/>
                    </a:p>
                  </a:txBody>
                  <a:tcPr/>
                </a:tc>
                <a:tc>
                  <a:txBody>
                    <a:bodyPr/>
                    <a:lstStyle/>
                    <a:p>
                      <a:r>
                        <a:rPr lang="en-US" altLang="zh-CN" sz="2400" dirty="0"/>
                        <a:t>0</a:t>
                      </a:r>
                      <a:endParaRPr lang="zh-CN" altLang="en-US" sz="2400" dirty="0"/>
                    </a:p>
                  </a:txBody>
                  <a:tcPr/>
                </a:tc>
                <a:extLst>
                  <a:ext uri="{0D108BD9-81ED-4DB2-BD59-A6C34878D82A}">
                    <a16:rowId xmlns:a16="http://schemas.microsoft.com/office/drawing/2014/main" xmlns="" val="43881328"/>
                  </a:ext>
                </a:extLst>
              </a:tr>
              <a:tr h="370840">
                <a:tc>
                  <a:txBody>
                    <a:bodyPr/>
                    <a:lstStyle/>
                    <a:p>
                      <a:r>
                        <a:rPr lang="en-US" altLang="zh-CN" sz="2400" dirty="0"/>
                        <a:t>4</a:t>
                      </a:r>
                      <a:endParaRPr lang="zh-CN" altLang="en-US" sz="2400" dirty="0"/>
                    </a:p>
                  </a:txBody>
                  <a:tcPr/>
                </a:tc>
                <a:tc>
                  <a:txBody>
                    <a:bodyPr/>
                    <a:lstStyle/>
                    <a:p>
                      <a:r>
                        <a:rPr lang="en-US" altLang="zh-CN" sz="2400" dirty="0"/>
                        <a:t>48K</a:t>
                      </a:r>
                      <a:endParaRPr lang="zh-CN" altLang="en-US" sz="2400" dirty="0"/>
                    </a:p>
                  </a:txBody>
                  <a:tcPr/>
                </a:tc>
                <a:tc>
                  <a:txBody>
                    <a:bodyPr/>
                    <a:lstStyle/>
                    <a:p>
                      <a:r>
                        <a:rPr lang="en-US" altLang="zh-CN" sz="2400" dirty="0"/>
                        <a:t>16K</a:t>
                      </a:r>
                      <a:endParaRPr lang="zh-CN" altLang="en-US" sz="2400" dirty="0"/>
                    </a:p>
                  </a:txBody>
                  <a:tcPr/>
                </a:tc>
                <a:tc>
                  <a:txBody>
                    <a:bodyPr/>
                    <a:lstStyle/>
                    <a:p>
                      <a:r>
                        <a:rPr lang="en-US" altLang="zh-CN" sz="2400" dirty="0"/>
                        <a:t>0</a:t>
                      </a:r>
                      <a:endParaRPr lang="zh-CN" altLang="en-US" sz="2400" dirty="0"/>
                    </a:p>
                  </a:txBody>
                  <a:tcPr/>
                </a:tc>
                <a:extLst>
                  <a:ext uri="{0D108BD9-81ED-4DB2-BD59-A6C34878D82A}">
                    <a16:rowId xmlns:a16="http://schemas.microsoft.com/office/drawing/2014/main" xmlns="" val="3819653177"/>
                  </a:ext>
                </a:extLst>
              </a:tr>
              <a:tr h="370840">
                <a:tc>
                  <a:txBody>
                    <a:bodyPr/>
                    <a:lstStyle/>
                    <a:p>
                      <a:r>
                        <a:rPr lang="en-US" altLang="zh-CN" sz="2400" dirty="0"/>
                        <a:t>5</a:t>
                      </a:r>
                      <a:endParaRPr lang="zh-CN" altLang="en-US" sz="2400" dirty="0"/>
                    </a:p>
                  </a:txBody>
                  <a:tcPr/>
                </a:tc>
                <a:tc>
                  <a:txBody>
                    <a:bodyPr/>
                    <a:lstStyle/>
                    <a:p>
                      <a:r>
                        <a:rPr lang="en-US" altLang="zh-CN" sz="2400" dirty="0"/>
                        <a:t>64K</a:t>
                      </a:r>
                      <a:endParaRPr lang="zh-CN" altLang="en-US" sz="2400" dirty="0"/>
                    </a:p>
                  </a:txBody>
                  <a:tcPr/>
                </a:tc>
                <a:tc>
                  <a:txBody>
                    <a:bodyPr/>
                    <a:lstStyle/>
                    <a:p>
                      <a:r>
                        <a:rPr lang="en-US" altLang="zh-CN" sz="2400" dirty="0"/>
                        <a:t>32K</a:t>
                      </a:r>
                      <a:endParaRPr lang="zh-CN" altLang="en-US" sz="2400" dirty="0"/>
                    </a:p>
                  </a:txBody>
                  <a:tcPr/>
                </a:tc>
                <a:tc>
                  <a:txBody>
                    <a:bodyPr/>
                    <a:lstStyle/>
                    <a:p>
                      <a:r>
                        <a:rPr lang="en-US" altLang="zh-CN" sz="2400" dirty="0"/>
                        <a:t>Job2</a:t>
                      </a:r>
                      <a:endParaRPr lang="zh-CN" altLang="en-US" sz="2400" dirty="0"/>
                    </a:p>
                  </a:txBody>
                  <a:tcPr/>
                </a:tc>
                <a:extLst>
                  <a:ext uri="{0D108BD9-81ED-4DB2-BD59-A6C34878D82A}">
                    <a16:rowId xmlns:a16="http://schemas.microsoft.com/office/drawing/2014/main" xmlns="" val="3265101049"/>
                  </a:ext>
                </a:extLst>
              </a:tr>
              <a:tr h="370840">
                <a:tc>
                  <a:txBody>
                    <a:bodyPr/>
                    <a:lstStyle/>
                    <a:p>
                      <a:r>
                        <a:rPr lang="en-US" altLang="zh-CN" sz="2400" dirty="0"/>
                        <a:t>6</a:t>
                      </a:r>
                      <a:endParaRPr lang="zh-CN" altLang="en-US" sz="2400" dirty="0"/>
                    </a:p>
                  </a:txBody>
                  <a:tcPr/>
                </a:tc>
                <a:tc>
                  <a:txBody>
                    <a:bodyPr/>
                    <a:lstStyle/>
                    <a:p>
                      <a:r>
                        <a:rPr lang="en-US" altLang="zh-CN" sz="2400" dirty="0"/>
                        <a:t>96K</a:t>
                      </a:r>
                      <a:endParaRPr lang="zh-CN" altLang="en-US" sz="2400" dirty="0"/>
                    </a:p>
                  </a:txBody>
                  <a:tcPr/>
                </a:tc>
                <a:tc>
                  <a:txBody>
                    <a:bodyPr/>
                    <a:lstStyle/>
                    <a:p>
                      <a:r>
                        <a:rPr lang="en-US" altLang="zh-CN" sz="2400" dirty="0"/>
                        <a:t>32K</a:t>
                      </a:r>
                      <a:endParaRPr lang="zh-CN" altLang="en-US" sz="2400" dirty="0"/>
                    </a:p>
                  </a:txBody>
                  <a:tcPr/>
                </a:tc>
                <a:tc>
                  <a:txBody>
                    <a:bodyPr/>
                    <a:lstStyle/>
                    <a:p>
                      <a:r>
                        <a:rPr lang="en-US" altLang="zh-CN" sz="2400" dirty="0"/>
                        <a:t>0</a:t>
                      </a:r>
                      <a:endParaRPr lang="zh-CN" altLang="en-US" sz="2400" dirty="0"/>
                    </a:p>
                  </a:txBody>
                  <a:tcPr/>
                </a:tc>
                <a:extLst>
                  <a:ext uri="{0D108BD9-81ED-4DB2-BD59-A6C34878D82A}">
                    <a16:rowId xmlns:a16="http://schemas.microsoft.com/office/drawing/2014/main" xmlns="" val="3408408751"/>
                  </a:ext>
                </a:extLst>
              </a:tr>
            </a:tbl>
          </a:graphicData>
        </a:graphic>
      </p:graphicFrame>
      <p:sp>
        <p:nvSpPr>
          <p:cNvPr id="5" name="文本框 4"/>
          <p:cNvSpPr txBox="1"/>
          <p:nvPr/>
        </p:nvSpPr>
        <p:spPr>
          <a:xfrm>
            <a:off x="506551" y="5446711"/>
            <a:ext cx="6340197" cy="461665"/>
          </a:xfrm>
          <a:prstGeom prst="rect">
            <a:avLst/>
          </a:prstGeom>
          <a:noFill/>
        </p:spPr>
        <p:txBody>
          <a:bodyPr wrap="none" rtlCol="0">
            <a:spAutoFit/>
          </a:bodyPr>
          <a:lstStyle/>
          <a:p>
            <a:r>
              <a:rPr lang="zh-CN" altLang="en-US" sz="2400" dirty="0"/>
              <a:t>固定分区存储管理的</a:t>
            </a:r>
            <a:r>
              <a:rPr lang="zh-CN" altLang="en-US" sz="2400" b="1" dirty="0">
                <a:solidFill>
                  <a:srgbClr val="FF0000"/>
                </a:solidFill>
              </a:rPr>
              <a:t>主存分配表</a:t>
            </a:r>
            <a:r>
              <a:rPr lang="zh-CN" altLang="en-US" sz="2400" dirty="0"/>
              <a:t>（用户分区）</a:t>
            </a:r>
          </a:p>
        </p:txBody>
      </p:sp>
    </p:spTree>
    <p:extLst>
      <p:ext uri="{BB962C8B-B14F-4D97-AF65-F5344CB8AC3E}">
        <p14:creationId xmlns:p14="http://schemas.microsoft.com/office/powerpoint/2010/main" val="4162281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：划分方式</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sz="2200" dirty="0"/>
              <a:t>由</a:t>
            </a:r>
            <a:r>
              <a:rPr lang="zh-CN" altLang="en-US" sz="2200" dirty="0">
                <a:solidFill>
                  <a:srgbClr val="00B0F0"/>
                </a:solidFill>
              </a:rPr>
              <a:t>系统操作员和操作系统初始化模块协同完成</a:t>
            </a:r>
            <a:r>
              <a:rPr lang="zh-CN" altLang="en-US" sz="2200" dirty="0"/>
              <a:t>，系统开机启动时，系统操作员根据当天作业情况把主存划分成大小可以不等但位置固定的分区</a:t>
            </a:r>
          </a:p>
          <a:p>
            <a:pPr>
              <a:lnSpc>
                <a:spcPct val="150000"/>
              </a:lnSpc>
            </a:pPr>
            <a:r>
              <a:rPr lang="zh-CN" altLang="en-US" sz="2200" dirty="0"/>
              <a:t>分区空间设置</a:t>
            </a:r>
          </a:p>
          <a:p>
            <a:pPr lvl="1">
              <a:lnSpc>
                <a:spcPct val="150000"/>
              </a:lnSpc>
            </a:pPr>
            <a:r>
              <a:rPr lang="zh-CN" altLang="en-US" sz="1900" dirty="0">
                <a:solidFill>
                  <a:srgbClr val="0070C0"/>
                </a:solidFill>
              </a:rPr>
              <a:t>分区大小相等：</a:t>
            </a:r>
            <a:r>
              <a:rPr lang="zh-CN" altLang="en-US" sz="1900" dirty="0"/>
              <a:t>将内存分割成若干个大小相等的区（太大造成内存的浪费，太小不能装入进程运行，缺乏灵活性）</a:t>
            </a:r>
          </a:p>
          <a:p>
            <a:pPr lvl="1">
              <a:lnSpc>
                <a:spcPct val="150000"/>
              </a:lnSpc>
            </a:pPr>
            <a:r>
              <a:rPr lang="zh-CN" altLang="en-US" sz="1900" dirty="0">
                <a:solidFill>
                  <a:srgbClr val="0070C0"/>
                </a:solidFill>
              </a:rPr>
              <a:t>分区大小不等：</a:t>
            </a:r>
            <a:r>
              <a:rPr lang="zh-CN" altLang="en-US" sz="1900" dirty="0"/>
              <a:t>一部分大的一部分小的，一部分适中的</a:t>
            </a:r>
          </a:p>
        </p:txBody>
      </p:sp>
      <p:sp>
        <p:nvSpPr>
          <p:cNvPr id="4" name="圆角矩形 3"/>
          <p:cNvSpPr/>
          <p:nvPr/>
        </p:nvSpPr>
        <p:spPr>
          <a:xfrm>
            <a:off x="714375" y="2215664"/>
            <a:ext cx="7715250" cy="1293197"/>
          </a:xfrm>
          <a:prstGeom prst="roundRect">
            <a:avLst>
              <a:gd name="adj" fmla="val 12741"/>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内碎片</a:t>
            </a:r>
            <a:r>
              <a:rPr lang="zh-CN" altLang="en-US" sz="2400" b="1" dirty="0">
                <a:latin typeface="黑体" panose="02010609060101010101" pitchFamily="49" charset="-122"/>
                <a:ea typeface="黑体" panose="02010609060101010101" pitchFamily="49" charset="-122"/>
              </a:rPr>
              <a:t>：一个分区分配一个作业后剩余空间便不能再用</a:t>
            </a:r>
          </a:p>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外碎片</a:t>
            </a:r>
            <a:r>
              <a:rPr lang="zh-CN" altLang="en-US" sz="2400" b="1" dirty="0">
                <a:latin typeface="黑体" panose="02010609060101010101" pitchFamily="49" charset="-122"/>
                <a:ea typeface="黑体" panose="02010609060101010101" pitchFamily="49" charset="-122"/>
              </a:rPr>
              <a:t>：一个区域小于一个作业时便整块被丢弃</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1942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：作业载入顺序</a:t>
            </a:r>
            <a:endParaRPr lang="en-US" dirty="0"/>
          </a:p>
        </p:txBody>
      </p:sp>
      <p:sp>
        <p:nvSpPr>
          <p:cNvPr id="3" name="Content Placeholder 2"/>
          <p:cNvSpPr>
            <a:spLocks noGrp="1"/>
          </p:cNvSpPr>
          <p:nvPr>
            <p:ph idx="1"/>
          </p:nvPr>
        </p:nvSpPr>
        <p:spPr/>
        <p:txBody>
          <a:bodyPr>
            <a:normAutofit lnSpcReduction="10000"/>
          </a:bodyPr>
          <a:lstStyle/>
          <a:p>
            <a:pPr marL="457200" indent="-457200">
              <a:lnSpc>
                <a:spcPct val="200000"/>
              </a:lnSpc>
              <a:buFont typeface="+mj-lt"/>
              <a:buAutoNum type="arabicPeriod"/>
            </a:pPr>
            <a:r>
              <a:rPr lang="zh-CN" altLang="en-US" dirty="0"/>
              <a:t>每个分区有单独的作业列队等待；作业选择适合它的最小分区的队列（</a:t>
            </a:r>
            <a:r>
              <a:rPr lang="zh-CN" altLang="en-US" dirty="0">
                <a:solidFill>
                  <a:srgbClr val="00B050"/>
                </a:solidFill>
              </a:rPr>
              <a:t>节省空间</a:t>
            </a:r>
            <a:r>
              <a:rPr lang="zh-CN" altLang="en-US" dirty="0"/>
              <a:t>；</a:t>
            </a:r>
            <a:r>
              <a:rPr lang="zh-CN" altLang="en-US" dirty="0">
                <a:solidFill>
                  <a:srgbClr val="FF0000"/>
                </a:solidFill>
              </a:rPr>
              <a:t>分区使用度不均</a:t>
            </a:r>
            <a:r>
              <a:rPr lang="zh-CN" altLang="en-US" dirty="0"/>
              <a:t>）</a:t>
            </a:r>
          </a:p>
          <a:p>
            <a:pPr marL="457200" indent="-457200">
              <a:lnSpc>
                <a:spcPct val="200000"/>
              </a:lnSpc>
              <a:buFont typeface="+mj-lt"/>
              <a:buAutoNum type="arabicPeriod"/>
            </a:pPr>
            <a:r>
              <a:rPr lang="zh-CN" altLang="en-US" dirty="0"/>
              <a:t>所有等待的作业排成一个等待队列；分区空闲时选择最适合作业装入</a:t>
            </a:r>
            <a:endParaRPr lang="en-US" altLang="zh-CN" dirty="0"/>
          </a:p>
          <a:p>
            <a:pPr lvl="1">
              <a:lnSpc>
                <a:spcPct val="200000"/>
              </a:lnSpc>
            </a:pPr>
            <a:r>
              <a:rPr lang="zh-CN" altLang="en-US" dirty="0"/>
              <a:t>两种分区选择策略：</a:t>
            </a:r>
            <a:r>
              <a:rPr lang="en-US" altLang="zh-CN" dirty="0"/>
              <a:t>1. </a:t>
            </a:r>
            <a:r>
              <a:rPr lang="zh-CN" altLang="en-US" dirty="0"/>
              <a:t>能装入即可；</a:t>
            </a:r>
            <a:r>
              <a:rPr lang="en-US" altLang="zh-CN" dirty="0"/>
              <a:t>2. </a:t>
            </a:r>
            <a:r>
              <a:rPr lang="zh-CN" altLang="en-US" dirty="0"/>
              <a:t>遍历寻找空闲分区能容纳的最大作业</a:t>
            </a:r>
          </a:p>
          <a:p>
            <a:pPr>
              <a:lnSpc>
                <a:spcPct val="200000"/>
              </a:lnSpc>
            </a:pPr>
            <a:endParaRPr lang="en-US" dirty="0"/>
          </a:p>
        </p:txBody>
      </p:sp>
    </p:spTree>
    <p:extLst>
      <p:ext uri="{BB962C8B-B14F-4D97-AF65-F5344CB8AC3E}">
        <p14:creationId xmlns:p14="http://schemas.microsoft.com/office/powerpoint/2010/main" val="42285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：固定分区中的</a:t>
            </a:r>
            <a:r>
              <a:rPr lang="zh-CN" altLang="en-US" dirty="0">
                <a:solidFill>
                  <a:srgbClr val="FF0000"/>
                </a:solidFill>
              </a:rPr>
              <a:t>地址保护</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pPr>
            <a:r>
              <a:rPr lang="zh-CN" altLang="en-US" dirty="0"/>
              <a:t>如果采用动态重定位方式</a:t>
            </a:r>
            <a:r>
              <a:rPr lang="en-US" altLang="zh-CN" dirty="0"/>
              <a:t>,</a:t>
            </a:r>
            <a:r>
              <a:rPr lang="zh-CN" altLang="en-US" dirty="0"/>
              <a:t>系统需要设置一对地址寄存器：</a:t>
            </a:r>
            <a:r>
              <a:rPr lang="en-US" altLang="zh-CN" dirty="0"/>
              <a:t/>
            </a:r>
            <a:br>
              <a:rPr lang="en-US" altLang="zh-CN" dirty="0"/>
            </a:br>
            <a:r>
              <a:rPr lang="zh-CN" altLang="en-US" dirty="0">
                <a:solidFill>
                  <a:srgbClr val="FF0000"/>
                </a:solidFill>
              </a:rPr>
              <a:t>上限</a:t>
            </a:r>
            <a:r>
              <a:rPr lang="en-US" altLang="zh-CN" dirty="0">
                <a:solidFill>
                  <a:srgbClr val="FF0000"/>
                </a:solidFill>
              </a:rPr>
              <a:t>/</a:t>
            </a:r>
            <a:r>
              <a:rPr lang="zh-CN" altLang="en-US" dirty="0">
                <a:solidFill>
                  <a:srgbClr val="FF0000"/>
                </a:solidFill>
              </a:rPr>
              <a:t>下限寄存器</a:t>
            </a:r>
          </a:p>
          <a:p>
            <a:pPr lvl="1">
              <a:lnSpc>
                <a:spcPct val="150000"/>
              </a:lnSpc>
            </a:pPr>
            <a:r>
              <a:rPr lang="zh-CN" altLang="en-US" dirty="0"/>
              <a:t>当一个进程占有</a:t>
            </a:r>
            <a:r>
              <a:rPr lang="en-US" altLang="zh-CN" dirty="0"/>
              <a:t>CPU</a:t>
            </a:r>
            <a:r>
              <a:rPr lang="zh-CN" altLang="en-US" dirty="0"/>
              <a:t>时</a:t>
            </a:r>
            <a:r>
              <a:rPr lang="en-US" altLang="zh-CN" dirty="0"/>
              <a:t>,</a:t>
            </a:r>
            <a:r>
              <a:rPr lang="zh-CN" altLang="en-US" dirty="0"/>
              <a:t>操作系统就从主存分配表中取出其相应的地址和长度置入上限</a:t>
            </a:r>
            <a:r>
              <a:rPr lang="en-US" altLang="zh-CN" dirty="0"/>
              <a:t>/</a:t>
            </a:r>
            <a:r>
              <a:rPr lang="zh-CN" altLang="en-US" dirty="0"/>
              <a:t>下限寄存器</a:t>
            </a:r>
          </a:p>
          <a:p>
            <a:pPr lvl="1">
              <a:lnSpc>
                <a:spcPct val="150000"/>
              </a:lnSpc>
            </a:pPr>
            <a:r>
              <a:rPr lang="zh-CN" altLang="en-US" dirty="0"/>
              <a:t>硬件地址转换机构根据下限寄存器中保存的基地址</a:t>
            </a:r>
            <a:r>
              <a:rPr lang="en-US" altLang="zh-CN" dirty="0"/>
              <a:t>B</a:t>
            </a:r>
            <a:r>
              <a:rPr lang="zh-CN" altLang="en-US" dirty="0"/>
              <a:t>与逻辑地址得到绝对地址</a:t>
            </a:r>
          </a:p>
          <a:p>
            <a:pPr lvl="1">
              <a:lnSpc>
                <a:spcPct val="150000"/>
              </a:lnSpc>
            </a:pPr>
            <a:r>
              <a:rPr lang="zh-CN" altLang="en-US" dirty="0"/>
              <a:t>该绝对地址与上下限寄存器中的长度作比较</a:t>
            </a:r>
            <a:r>
              <a:rPr lang="en-US" altLang="zh-CN" dirty="0"/>
              <a:t>,</a:t>
            </a:r>
            <a:r>
              <a:rPr lang="zh-CN" altLang="en-US" dirty="0"/>
              <a:t>实现存储保护</a:t>
            </a:r>
          </a:p>
          <a:p>
            <a:pPr>
              <a:lnSpc>
                <a:spcPct val="150000"/>
              </a:lnSpc>
            </a:pPr>
            <a:endParaRPr lang="en-US" dirty="0"/>
          </a:p>
        </p:txBody>
      </p:sp>
    </p:spTree>
    <p:extLst>
      <p:ext uri="{BB962C8B-B14F-4D97-AF65-F5344CB8AC3E}">
        <p14:creationId xmlns:p14="http://schemas.microsoft.com/office/powerpoint/2010/main" val="102781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4.0</a:t>
            </a:r>
            <a:r>
              <a:rPr lang="zh-CN" altLang="en-US" dirty="0"/>
              <a:t>：存储管理基本功能</a:t>
            </a:r>
            <a:endParaRPr lang="en-US" dirty="0"/>
          </a:p>
        </p:txBody>
      </p:sp>
      <p:sp>
        <p:nvSpPr>
          <p:cNvPr id="3" name="Content Placeholder 2"/>
          <p:cNvSpPr>
            <a:spLocks noGrp="1"/>
          </p:cNvSpPr>
          <p:nvPr>
            <p:ph idx="1"/>
          </p:nvPr>
        </p:nvSpPr>
        <p:spPr>
          <a:xfrm>
            <a:off x="628650" y="1825625"/>
            <a:ext cx="3191788" cy="4351338"/>
          </a:xfrm>
        </p:spPr>
        <p:txBody>
          <a:bodyPr/>
          <a:lstStyle/>
          <a:p>
            <a:pPr>
              <a:lnSpc>
                <a:spcPct val="200000"/>
              </a:lnSpc>
            </a:pPr>
            <a:r>
              <a:rPr lang="zh-CN" altLang="en-US" dirty="0"/>
              <a:t>分配和去配</a:t>
            </a:r>
          </a:p>
          <a:p>
            <a:pPr>
              <a:lnSpc>
                <a:spcPct val="200000"/>
              </a:lnSpc>
            </a:pPr>
            <a:r>
              <a:rPr lang="zh-CN" altLang="en-US" dirty="0"/>
              <a:t>抽象和映射</a:t>
            </a:r>
          </a:p>
          <a:p>
            <a:pPr>
              <a:lnSpc>
                <a:spcPct val="200000"/>
              </a:lnSpc>
            </a:pPr>
            <a:r>
              <a:rPr lang="zh-CN" altLang="en-US" dirty="0"/>
              <a:t>隔离与共享</a:t>
            </a:r>
          </a:p>
          <a:p>
            <a:pPr>
              <a:lnSpc>
                <a:spcPct val="200000"/>
              </a:lnSpc>
            </a:pPr>
            <a:r>
              <a:rPr lang="zh-CN" altLang="en-US" dirty="0"/>
              <a:t>存储扩充</a:t>
            </a:r>
          </a:p>
          <a:p>
            <a:pPr>
              <a:lnSpc>
                <a:spcPct val="200000"/>
              </a:lnSpc>
            </a:pPr>
            <a:endParaRPr lang="en-US" dirty="0"/>
          </a:p>
        </p:txBody>
      </p:sp>
      <p:sp>
        <p:nvSpPr>
          <p:cNvPr id="4" name="Rectangle 3"/>
          <p:cNvSpPr/>
          <p:nvPr/>
        </p:nvSpPr>
        <p:spPr>
          <a:xfrm>
            <a:off x="5210827" y="2091847"/>
            <a:ext cx="2254685" cy="56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系统区</a:t>
            </a:r>
            <a:endParaRPr lang="en-US" dirty="0"/>
          </a:p>
        </p:txBody>
      </p:sp>
      <p:sp>
        <p:nvSpPr>
          <p:cNvPr id="5" name="Rectangle 4"/>
          <p:cNvSpPr/>
          <p:nvPr/>
        </p:nvSpPr>
        <p:spPr>
          <a:xfrm>
            <a:off x="5210827" y="2655518"/>
            <a:ext cx="2254685" cy="1709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用户区</a:t>
            </a:r>
            <a:endParaRPr lang="en-US" dirty="0"/>
          </a:p>
        </p:txBody>
      </p:sp>
      <p:sp>
        <p:nvSpPr>
          <p:cNvPr id="6" name="Can 5"/>
          <p:cNvSpPr/>
          <p:nvPr/>
        </p:nvSpPr>
        <p:spPr>
          <a:xfrm>
            <a:off x="4308952" y="3895595"/>
            <a:ext cx="4058432" cy="26468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10825" y="3895595"/>
            <a:ext cx="2254685" cy="964829"/>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alpha val="40000"/>
                </a:schemeClr>
              </a:gs>
            </a:gsLst>
            <a:path path="circle">
              <a:fillToRect l="50000" t="-80000" r="50000" b="180000"/>
            </a:path>
            <a:tileRect/>
          </a:gra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0070C0"/>
                </a:solidFill>
              </a:rPr>
              <a:t>虚拟区</a:t>
            </a:r>
            <a:endParaRPr lang="en-US" b="1" dirty="0">
              <a:solidFill>
                <a:srgbClr val="0070C0"/>
              </a:solidFill>
            </a:endParaRPr>
          </a:p>
        </p:txBody>
      </p:sp>
    </p:spTree>
    <p:extLst>
      <p:ext uri="{BB962C8B-B14F-4D97-AF65-F5344CB8AC3E}">
        <p14:creationId xmlns:p14="http://schemas.microsoft.com/office/powerpoint/2010/main" val="116110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：固定分区中的地址保护</a:t>
            </a:r>
            <a:endParaRPr lang="en-US" dirty="0"/>
          </a:p>
        </p:txBody>
      </p:sp>
      <p:grpSp>
        <p:nvGrpSpPr>
          <p:cNvPr id="4" name="Group 4"/>
          <p:cNvGrpSpPr>
            <a:grpSpLocks/>
          </p:cNvGrpSpPr>
          <p:nvPr/>
        </p:nvGrpSpPr>
        <p:grpSpPr bwMode="auto">
          <a:xfrm>
            <a:off x="685800" y="2562616"/>
            <a:ext cx="7772400" cy="2667000"/>
            <a:chOff x="626" y="2949"/>
            <a:chExt cx="3834" cy="1372"/>
          </a:xfrm>
        </p:grpSpPr>
        <p:sp>
          <p:nvSpPr>
            <p:cNvPr id="5" name="Text Box 5"/>
            <p:cNvSpPr txBox="1">
              <a:spLocks noChangeArrowheads="1"/>
            </p:cNvSpPr>
            <p:nvPr/>
          </p:nvSpPr>
          <p:spPr bwMode="auto">
            <a:xfrm>
              <a:off x="1424" y="2949"/>
              <a:ext cx="672"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en-US" altLang="zh-CN" b="1">
                  <a:latin typeface="Times New Roman" charset="0"/>
                  <a:ea typeface="黑体" charset="0"/>
                </a:rPr>
                <a:t>B</a:t>
              </a:r>
            </a:p>
          </p:txBody>
        </p:sp>
        <p:sp>
          <p:nvSpPr>
            <p:cNvPr id="6" name="Text Box 6"/>
            <p:cNvSpPr txBox="1">
              <a:spLocks noChangeArrowheads="1"/>
            </p:cNvSpPr>
            <p:nvPr/>
          </p:nvSpPr>
          <p:spPr bwMode="auto">
            <a:xfrm>
              <a:off x="626" y="2950"/>
              <a:ext cx="7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zh-CN" altLang="en-US">
                  <a:latin typeface="Times New Roman" charset="0"/>
                </a:rPr>
                <a:t>下限寄存器</a:t>
              </a:r>
            </a:p>
          </p:txBody>
        </p:sp>
        <p:sp>
          <p:nvSpPr>
            <p:cNvPr id="7" name="Text Box 7"/>
            <p:cNvSpPr txBox="1">
              <a:spLocks noChangeArrowheads="1"/>
            </p:cNvSpPr>
            <p:nvPr/>
          </p:nvSpPr>
          <p:spPr bwMode="auto">
            <a:xfrm>
              <a:off x="1130" y="3699"/>
              <a:ext cx="5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zh-CN" altLang="en-US">
                  <a:latin typeface="Times New Roman" charset="0"/>
                </a:rPr>
                <a:t>逻辑地址</a:t>
              </a:r>
            </a:p>
          </p:txBody>
        </p:sp>
        <p:sp>
          <p:nvSpPr>
            <p:cNvPr id="8" name="Line 8"/>
            <p:cNvSpPr>
              <a:spLocks noChangeShapeType="1"/>
            </p:cNvSpPr>
            <p:nvPr/>
          </p:nvSpPr>
          <p:spPr bwMode="auto">
            <a:xfrm>
              <a:off x="2096" y="3074"/>
              <a:ext cx="13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9" name="Text Box 9"/>
            <p:cNvSpPr txBox="1">
              <a:spLocks noChangeArrowheads="1"/>
            </p:cNvSpPr>
            <p:nvPr/>
          </p:nvSpPr>
          <p:spPr bwMode="auto">
            <a:xfrm>
              <a:off x="752" y="3512"/>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en-US" altLang="zh-CN" b="1">
                  <a:latin typeface="Times New Roman" charset="0"/>
                  <a:ea typeface="黑体" charset="0"/>
                </a:rPr>
                <a:t>CPU</a:t>
              </a:r>
            </a:p>
          </p:txBody>
        </p:sp>
        <p:sp>
          <p:nvSpPr>
            <p:cNvPr id="10" name="AutoShape 10"/>
            <p:cNvSpPr>
              <a:spLocks noChangeArrowheads="1"/>
            </p:cNvSpPr>
            <p:nvPr/>
          </p:nvSpPr>
          <p:spPr bwMode="auto">
            <a:xfrm>
              <a:off x="1694" y="3575"/>
              <a:ext cx="126" cy="125"/>
            </a:xfrm>
            <a:prstGeom prst="flowChartOr">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7200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11" name="Line 11"/>
            <p:cNvSpPr>
              <a:spLocks noChangeShapeType="1"/>
            </p:cNvSpPr>
            <p:nvPr/>
          </p:nvSpPr>
          <p:spPr bwMode="auto">
            <a:xfrm>
              <a:off x="1760" y="3199"/>
              <a:ext cx="0" cy="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2" name="Line 12"/>
            <p:cNvSpPr>
              <a:spLocks noChangeShapeType="1"/>
            </p:cNvSpPr>
            <p:nvPr/>
          </p:nvSpPr>
          <p:spPr bwMode="auto">
            <a:xfrm>
              <a:off x="1088" y="3637"/>
              <a:ext cx="5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3" name="Line 13"/>
            <p:cNvSpPr>
              <a:spLocks noChangeShapeType="1"/>
            </p:cNvSpPr>
            <p:nvPr/>
          </p:nvSpPr>
          <p:spPr bwMode="auto">
            <a:xfrm flipV="1">
              <a:off x="1802" y="3635"/>
              <a:ext cx="714" cy="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14" name="Text Box 14"/>
            <p:cNvSpPr txBox="1">
              <a:spLocks noChangeArrowheads="1"/>
            </p:cNvSpPr>
            <p:nvPr/>
          </p:nvSpPr>
          <p:spPr bwMode="auto">
            <a:xfrm>
              <a:off x="1844" y="3699"/>
              <a:ext cx="5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zh-CN" altLang="en-US">
                  <a:latin typeface="Times New Roman" charset="0"/>
                </a:rPr>
                <a:t>绝对地址</a:t>
              </a:r>
            </a:p>
          </p:txBody>
        </p:sp>
        <p:sp>
          <p:nvSpPr>
            <p:cNvPr id="15" name="Text Box 15"/>
            <p:cNvSpPr txBox="1">
              <a:spLocks noChangeArrowheads="1"/>
            </p:cNvSpPr>
            <p:nvPr/>
          </p:nvSpPr>
          <p:spPr bwMode="auto">
            <a:xfrm>
              <a:off x="3704" y="3014"/>
              <a:ext cx="756"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zh-CN" altLang="en-US">
                  <a:latin typeface="Times New Roman" charset="0"/>
                </a:rPr>
                <a:t>操作系统区</a:t>
              </a:r>
            </a:p>
          </p:txBody>
        </p:sp>
        <p:sp>
          <p:nvSpPr>
            <p:cNvPr id="16" name="Text Box 16"/>
            <p:cNvSpPr txBox="1">
              <a:spLocks noChangeArrowheads="1"/>
            </p:cNvSpPr>
            <p:nvPr/>
          </p:nvSpPr>
          <p:spPr bwMode="auto">
            <a:xfrm>
              <a:off x="3704" y="3265"/>
              <a:ext cx="756"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zh-CN" altLang="en-US">
                  <a:latin typeface="Times New Roman" charset="0"/>
                </a:rPr>
                <a:t>用户分区</a:t>
              </a:r>
              <a:r>
                <a:rPr lang="en-US" altLang="zh-CN">
                  <a:latin typeface="Times New Roman" charset="0"/>
                </a:rPr>
                <a:t>1</a:t>
              </a:r>
            </a:p>
          </p:txBody>
        </p:sp>
        <p:sp>
          <p:nvSpPr>
            <p:cNvPr id="17" name="Text Box 17"/>
            <p:cNvSpPr txBox="1">
              <a:spLocks noChangeArrowheads="1"/>
            </p:cNvSpPr>
            <p:nvPr/>
          </p:nvSpPr>
          <p:spPr bwMode="auto">
            <a:xfrm>
              <a:off x="3704" y="3513"/>
              <a:ext cx="756" cy="24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zh-CN" altLang="en-US">
                  <a:latin typeface="Times New Roman" charset="0"/>
                </a:rPr>
                <a:t>用户分区</a:t>
              </a:r>
              <a:r>
                <a:rPr lang="en-US" altLang="zh-CN">
                  <a:latin typeface="Times New Roman" charset="0"/>
                </a:rPr>
                <a:t>2</a:t>
              </a:r>
            </a:p>
          </p:txBody>
        </p:sp>
        <p:sp>
          <p:nvSpPr>
            <p:cNvPr id="18" name="Text Box 18"/>
            <p:cNvSpPr txBox="1">
              <a:spLocks noChangeArrowheads="1"/>
            </p:cNvSpPr>
            <p:nvPr/>
          </p:nvSpPr>
          <p:spPr bwMode="auto">
            <a:xfrm>
              <a:off x="3704" y="3761"/>
              <a:ext cx="756"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zh-CN" altLang="en-US">
                  <a:latin typeface="Times New Roman" charset="0"/>
                </a:rPr>
                <a:t>用户分区</a:t>
              </a:r>
              <a:r>
                <a:rPr lang="en-US" altLang="zh-CN">
                  <a:latin typeface="Times New Roman" charset="0"/>
                </a:rPr>
                <a:t>3</a:t>
              </a:r>
            </a:p>
          </p:txBody>
        </p:sp>
        <p:sp>
          <p:nvSpPr>
            <p:cNvPr id="19" name="Text Box 19"/>
            <p:cNvSpPr txBox="1">
              <a:spLocks noChangeArrowheads="1"/>
            </p:cNvSpPr>
            <p:nvPr/>
          </p:nvSpPr>
          <p:spPr bwMode="auto">
            <a:xfrm>
              <a:off x="2600" y="4072"/>
              <a:ext cx="672" cy="24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ctr"/>
              <a:r>
                <a:rPr lang="en-US" altLang="zh-CN" b="1">
                  <a:latin typeface="Times New Roman" charset="0"/>
                  <a:ea typeface="黑体" charset="0"/>
                </a:rPr>
                <a:t>B+L2</a:t>
              </a:r>
            </a:p>
          </p:txBody>
        </p:sp>
        <p:sp>
          <p:nvSpPr>
            <p:cNvPr id="20" name="Text Box 20"/>
            <p:cNvSpPr txBox="1">
              <a:spLocks noChangeArrowheads="1"/>
            </p:cNvSpPr>
            <p:nvPr/>
          </p:nvSpPr>
          <p:spPr bwMode="auto">
            <a:xfrm>
              <a:off x="1760" y="4072"/>
              <a:ext cx="75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zh-CN" altLang="en-US">
                  <a:latin typeface="Times New Roman" charset="0"/>
                </a:rPr>
                <a:t>上限寄存器</a:t>
              </a:r>
            </a:p>
          </p:txBody>
        </p:sp>
        <p:sp>
          <p:nvSpPr>
            <p:cNvPr id="21" name="Line 21"/>
            <p:cNvSpPr>
              <a:spLocks noChangeShapeType="1"/>
            </p:cNvSpPr>
            <p:nvPr/>
          </p:nvSpPr>
          <p:spPr bwMode="auto">
            <a:xfrm>
              <a:off x="2936" y="3885"/>
              <a:ext cx="0" cy="18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tIns="72000"/>
            <a:lstStyle/>
            <a:p>
              <a:endParaRPr lang="en-US"/>
            </a:p>
          </p:txBody>
        </p:sp>
        <p:sp>
          <p:nvSpPr>
            <p:cNvPr id="22" name="AutoShape 22"/>
            <p:cNvSpPr>
              <a:spLocks noChangeArrowheads="1"/>
            </p:cNvSpPr>
            <p:nvPr/>
          </p:nvSpPr>
          <p:spPr bwMode="auto">
            <a:xfrm>
              <a:off x="2516" y="3386"/>
              <a:ext cx="840" cy="499"/>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23" name="Text Box 23"/>
            <p:cNvSpPr txBox="1">
              <a:spLocks noChangeArrowheads="1"/>
            </p:cNvSpPr>
            <p:nvPr/>
          </p:nvSpPr>
          <p:spPr bwMode="auto">
            <a:xfrm>
              <a:off x="2768" y="3511"/>
              <a:ext cx="37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en-US" altLang="zh-CN" b="1">
                  <a:latin typeface="黑体" charset="0"/>
                  <a:ea typeface="黑体" charset="0"/>
                </a:rPr>
                <a:t>&lt;B+L2</a:t>
              </a:r>
            </a:p>
          </p:txBody>
        </p:sp>
        <p:sp>
          <p:nvSpPr>
            <p:cNvPr id="24" name="Line 24"/>
            <p:cNvSpPr>
              <a:spLocks noChangeShapeType="1"/>
            </p:cNvSpPr>
            <p:nvPr/>
          </p:nvSpPr>
          <p:spPr bwMode="auto">
            <a:xfrm>
              <a:off x="3356" y="3635"/>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25" name="Line 25"/>
            <p:cNvSpPr>
              <a:spLocks noChangeShapeType="1"/>
            </p:cNvSpPr>
            <p:nvPr/>
          </p:nvSpPr>
          <p:spPr bwMode="auto">
            <a:xfrm>
              <a:off x="3482" y="3074"/>
              <a:ext cx="0" cy="4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26" name="Line 26"/>
            <p:cNvSpPr>
              <a:spLocks noChangeShapeType="1"/>
            </p:cNvSpPr>
            <p:nvPr/>
          </p:nvSpPr>
          <p:spPr bwMode="auto">
            <a:xfrm>
              <a:off x="3482" y="3511"/>
              <a:ext cx="21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27" name="Line 27"/>
            <p:cNvSpPr>
              <a:spLocks noChangeShapeType="1"/>
            </p:cNvSpPr>
            <p:nvPr/>
          </p:nvSpPr>
          <p:spPr bwMode="auto">
            <a:xfrm flipV="1">
              <a:off x="3272" y="4196"/>
              <a:ext cx="22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28" name="Line 28"/>
            <p:cNvSpPr>
              <a:spLocks noChangeShapeType="1"/>
            </p:cNvSpPr>
            <p:nvPr/>
          </p:nvSpPr>
          <p:spPr bwMode="auto">
            <a:xfrm>
              <a:off x="3482" y="3760"/>
              <a:ext cx="0" cy="4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sp>
          <p:nvSpPr>
            <p:cNvPr id="29" name="Line 29"/>
            <p:cNvSpPr>
              <a:spLocks noChangeShapeType="1"/>
            </p:cNvSpPr>
            <p:nvPr/>
          </p:nvSpPr>
          <p:spPr bwMode="auto">
            <a:xfrm>
              <a:off x="3482" y="3760"/>
              <a:ext cx="21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30" name="Text Box 30"/>
            <p:cNvSpPr txBox="1">
              <a:spLocks noChangeArrowheads="1"/>
            </p:cNvSpPr>
            <p:nvPr/>
          </p:nvSpPr>
          <p:spPr bwMode="auto">
            <a:xfrm>
              <a:off x="2024" y="3260"/>
              <a:ext cx="58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72000" rIns="0" bIns="0"/>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r>
                <a:rPr lang="zh-CN" altLang="en-US">
                  <a:latin typeface="Times New Roman" charset="0"/>
                </a:rPr>
                <a:t>越界中断</a:t>
              </a:r>
            </a:p>
          </p:txBody>
        </p:sp>
        <p:sp>
          <p:nvSpPr>
            <p:cNvPr id="31" name="Line 31"/>
            <p:cNvSpPr>
              <a:spLocks noChangeShapeType="1"/>
            </p:cNvSpPr>
            <p:nvPr/>
          </p:nvSpPr>
          <p:spPr bwMode="auto">
            <a:xfrm flipH="1">
              <a:off x="2612" y="3322"/>
              <a:ext cx="3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72000"/>
            <a:lstStyle/>
            <a:p>
              <a:endParaRPr lang="en-US"/>
            </a:p>
          </p:txBody>
        </p:sp>
        <p:sp>
          <p:nvSpPr>
            <p:cNvPr id="32" name="Line 32"/>
            <p:cNvSpPr>
              <a:spLocks noChangeShapeType="1"/>
            </p:cNvSpPr>
            <p:nvPr/>
          </p:nvSpPr>
          <p:spPr bwMode="auto">
            <a:xfrm>
              <a:off x="2932" y="3322"/>
              <a:ext cx="0" cy="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tIns="72000"/>
            <a:lstStyle/>
            <a:p>
              <a:endParaRPr lang="en-US"/>
            </a:p>
          </p:txBody>
        </p:sp>
      </p:grpSp>
    </p:spTree>
    <p:extLst>
      <p:ext uri="{BB962C8B-B14F-4D97-AF65-F5344CB8AC3E}">
        <p14:creationId xmlns:p14="http://schemas.microsoft.com/office/powerpoint/2010/main" val="789084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4.2.1</a:t>
            </a:r>
            <a:r>
              <a:rPr lang="zh-CN" altLang="en-US" dirty="0"/>
              <a:t>：固定分区机制</a:t>
            </a:r>
            <a:r>
              <a:rPr lang="zh-CN" altLang="en-US" dirty="0">
                <a:solidFill>
                  <a:srgbClr val="FF0000"/>
                </a:solidFill>
              </a:rPr>
              <a:t>缺陷</a:t>
            </a:r>
            <a:endParaRPr lang="en-US" dirty="0">
              <a:solidFill>
                <a:srgbClr val="FF0000"/>
              </a:solidFill>
            </a:endParaRPr>
          </a:p>
        </p:txBody>
      </p:sp>
      <p:sp>
        <p:nvSpPr>
          <p:cNvPr id="3" name="Content Placeholder 2"/>
          <p:cNvSpPr>
            <a:spLocks noGrp="1"/>
          </p:cNvSpPr>
          <p:nvPr>
            <p:ph idx="1"/>
          </p:nvPr>
        </p:nvSpPr>
        <p:spPr/>
        <p:txBody>
          <a:bodyPr/>
          <a:lstStyle/>
          <a:p>
            <a:pPr>
              <a:lnSpc>
                <a:spcPct val="150000"/>
              </a:lnSpc>
            </a:pPr>
            <a:r>
              <a:rPr lang="zh-CN" altLang="en-US" dirty="0"/>
              <a:t>固定分区存储管理限制了程序的大小</a:t>
            </a:r>
            <a:r>
              <a:rPr lang="en-US" altLang="zh-CN" dirty="0"/>
              <a:t>,</a:t>
            </a:r>
            <a:r>
              <a:rPr lang="zh-CN" altLang="en-US" dirty="0"/>
              <a:t>无法运行超过分区大小的程序（</a:t>
            </a:r>
            <a:r>
              <a:rPr lang="zh-CN" altLang="en-US" dirty="0">
                <a:solidFill>
                  <a:srgbClr val="FF0000"/>
                </a:solidFill>
              </a:rPr>
              <a:t>需用户自己通过覆盖技术补救</a:t>
            </a:r>
            <a:r>
              <a:rPr lang="zh-CN" altLang="en-US" dirty="0"/>
              <a:t>）</a:t>
            </a:r>
          </a:p>
          <a:p>
            <a:pPr>
              <a:lnSpc>
                <a:spcPct val="150000"/>
              </a:lnSpc>
            </a:pPr>
            <a:r>
              <a:rPr lang="zh-CN" altLang="en-US" dirty="0"/>
              <a:t>内存空间利用率不高（存在</a:t>
            </a:r>
            <a:r>
              <a:rPr lang="zh-CN" altLang="en-US" dirty="0">
                <a:solidFill>
                  <a:srgbClr val="FF0000"/>
                </a:solidFill>
              </a:rPr>
              <a:t>内碎片</a:t>
            </a:r>
            <a:r>
              <a:rPr lang="zh-CN" altLang="en-US" dirty="0"/>
              <a:t>与</a:t>
            </a:r>
            <a:r>
              <a:rPr lang="zh-CN" altLang="en-US" dirty="0">
                <a:solidFill>
                  <a:srgbClr val="FF0000"/>
                </a:solidFill>
              </a:rPr>
              <a:t>外碎片</a:t>
            </a:r>
            <a:r>
              <a:rPr lang="zh-CN" altLang="en-US" dirty="0"/>
              <a:t>）</a:t>
            </a:r>
          </a:p>
          <a:p>
            <a:pPr>
              <a:lnSpc>
                <a:spcPct val="150000"/>
              </a:lnSpc>
            </a:pPr>
            <a:r>
              <a:rPr lang="zh-CN" altLang="en-US" dirty="0"/>
              <a:t>不便于程序动态扩充内存</a:t>
            </a:r>
          </a:p>
          <a:p>
            <a:pPr>
              <a:lnSpc>
                <a:spcPct val="150000"/>
              </a:lnSpc>
            </a:pPr>
            <a:r>
              <a:rPr lang="zh-CN" altLang="en-US" dirty="0"/>
              <a:t>限制了程序道数</a:t>
            </a:r>
          </a:p>
          <a:p>
            <a:pPr>
              <a:lnSpc>
                <a:spcPct val="150000"/>
              </a:lnSpc>
            </a:pPr>
            <a:endParaRPr lang="en-US" dirty="0"/>
          </a:p>
        </p:txBody>
      </p:sp>
      <p:sp>
        <p:nvSpPr>
          <p:cNvPr id="4" name="Rectangle 3"/>
          <p:cNvSpPr/>
          <p:nvPr/>
        </p:nvSpPr>
        <p:spPr>
          <a:xfrm>
            <a:off x="4444390" y="4499075"/>
            <a:ext cx="4286251" cy="1279425"/>
          </a:xfrm>
          <a:prstGeom prst="rect">
            <a:avLst/>
          </a:prstGeom>
          <a:solidFill>
            <a:schemeClr val="accent5">
              <a:lumMod val="75000"/>
            </a:schemeClr>
          </a:solidFill>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p>
            <a:pPr>
              <a:lnSpc>
                <a:spcPct val="150000"/>
              </a:lnSpc>
              <a:spcBef>
                <a:spcPts val="1000"/>
              </a:spcBef>
            </a:pPr>
            <a:r>
              <a:rPr lang="zh-CN" altLang="en-US" sz="2400" dirty="0">
                <a:latin typeface="黑体" panose="02010609060101010101" pitchFamily="49" charset="-122"/>
                <a:ea typeface="黑体" panose="02010609060101010101" pitchFamily="49" charset="-122"/>
              </a:rPr>
              <a:t>固定分区存储管理适合于程序大小和出现频率已知的情形</a:t>
            </a:r>
          </a:p>
        </p:txBody>
      </p:sp>
    </p:spTree>
    <p:extLst>
      <p:ext uri="{BB962C8B-B14F-4D97-AF65-F5344CB8AC3E}">
        <p14:creationId xmlns:p14="http://schemas.microsoft.com/office/powerpoint/2010/main" val="1020086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51085809"/>
              </p:ext>
            </p:extLst>
          </p:nvPr>
        </p:nvGraphicFramePr>
        <p:xfrm>
          <a:off x="300625" y="1271325"/>
          <a:ext cx="7171738" cy="4503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60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 可变分区存储管理</a:t>
            </a:r>
            <a:endParaRPr lang="en-US" dirty="0"/>
          </a:p>
        </p:txBody>
      </p:sp>
      <p:sp>
        <p:nvSpPr>
          <p:cNvPr id="3" name="Content Placeholder 2"/>
          <p:cNvSpPr>
            <a:spLocks noGrp="1"/>
          </p:cNvSpPr>
          <p:nvPr>
            <p:ph idx="1"/>
          </p:nvPr>
        </p:nvSpPr>
        <p:spPr>
          <a:xfrm>
            <a:off x="628650" y="1825625"/>
            <a:ext cx="3767986" cy="3521076"/>
          </a:xfrm>
        </p:spPr>
        <p:txBody>
          <a:bodyPr>
            <a:normAutofit/>
          </a:bodyPr>
          <a:lstStyle/>
          <a:p>
            <a:pPr>
              <a:lnSpc>
                <a:spcPct val="150000"/>
              </a:lnSpc>
            </a:pPr>
            <a:r>
              <a:rPr lang="zh-CN" altLang="en-US" dirty="0"/>
              <a:t>分配是按作业的大小来划分分区，但</a:t>
            </a:r>
            <a:r>
              <a:rPr lang="zh-CN" altLang="en-US" dirty="0">
                <a:solidFill>
                  <a:srgbClr val="00B0F0"/>
                </a:solidFill>
              </a:rPr>
              <a:t>划分时间、大小、位置</a:t>
            </a:r>
            <a:r>
              <a:rPr lang="zh-CN" altLang="en-US" dirty="0"/>
              <a:t>都是动态的</a:t>
            </a:r>
          </a:p>
          <a:p>
            <a:pPr>
              <a:lnSpc>
                <a:spcPct val="150000"/>
              </a:lnSpc>
            </a:pPr>
            <a:r>
              <a:rPr lang="zh-CN" altLang="en-US" dirty="0"/>
              <a:t>主存中</a:t>
            </a:r>
            <a:r>
              <a:rPr lang="zh-CN" altLang="en-US" dirty="0">
                <a:solidFill>
                  <a:srgbClr val="00B0F0"/>
                </a:solidFill>
              </a:rPr>
              <a:t>分区的数目和大小</a:t>
            </a:r>
            <a:r>
              <a:rPr lang="zh-CN" altLang="en-US" dirty="0"/>
              <a:t>随着作业的执行不断改变</a:t>
            </a:r>
            <a:endParaRPr lang="en-US" dirty="0"/>
          </a:p>
        </p:txBody>
      </p:sp>
      <p:graphicFrame>
        <p:nvGraphicFramePr>
          <p:cNvPr id="5" name="Group 50"/>
          <p:cNvGraphicFramePr>
            <a:graphicFrameLocks noGrp="1"/>
          </p:cNvGraphicFramePr>
          <p:nvPr>
            <p:extLst>
              <p:ext uri="{D42A27DB-BD31-4B8C-83A1-F6EECF244321}">
                <p14:modId xmlns:p14="http://schemas.microsoft.com/office/powerpoint/2010/main" val="4156440662"/>
              </p:ext>
            </p:extLst>
          </p:nvPr>
        </p:nvGraphicFramePr>
        <p:xfrm>
          <a:off x="4678298" y="2353078"/>
          <a:ext cx="4114800" cy="1498601"/>
        </p:xfrm>
        <a:graphic>
          <a:graphicData uri="http://schemas.openxmlformats.org/drawingml/2006/table">
            <a:tbl>
              <a:tblPr>
                <a:tableStyleId>{0505E3EF-67EA-436B-97B2-0124C06EBD24}</a:tableStyleId>
              </a:tblPr>
              <a:tblGrid>
                <a:gridCol w="9144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tblGrid>
              <a:tr h="398463">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u="none" strike="noStrike" cap="none" normalizeH="0" baseline="0" dirty="0">
                          <a:ln>
                            <a:noFill/>
                          </a:ln>
                          <a:effectLst/>
                          <a:latin typeface="黑体" panose="02010609060101010101" pitchFamily="49" charset="-122"/>
                          <a:ea typeface="黑体" panose="02010609060101010101" pitchFamily="49" charset="-122"/>
                        </a:rPr>
                        <a:t>分区号</a:t>
                      </a:r>
                      <a:endParaRPr kumimoji="0" lang="zh-CN" altLang="en-US" sz="20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u="none" strike="noStrike" cap="none" normalizeH="0" baseline="0" dirty="0">
                          <a:ln>
                            <a:noFill/>
                          </a:ln>
                          <a:effectLst/>
                          <a:latin typeface="黑体" panose="02010609060101010101" pitchFamily="49" charset="-122"/>
                          <a:ea typeface="黑体" panose="02010609060101010101" pitchFamily="49" charset="-122"/>
                        </a:rPr>
                        <a:t>起始地址</a:t>
                      </a:r>
                      <a:endParaRPr kumimoji="0" lang="zh-CN" altLang="en-US" sz="20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u="none" strike="noStrike" cap="none" normalizeH="0" baseline="0" dirty="0">
                          <a:ln>
                            <a:noFill/>
                          </a:ln>
                          <a:effectLst/>
                          <a:latin typeface="黑体" panose="02010609060101010101" pitchFamily="49" charset="-122"/>
                          <a:ea typeface="黑体" panose="02010609060101010101" pitchFamily="49" charset="-122"/>
                        </a:rPr>
                        <a:t>长度</a:t>
                      </a:r>
                      <a:endParaRPr kumimoji="0" lang="zh-CN" altLang="en-US" sz="20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u="none" strike="noStrike" cap="none" normalizeH="0" baseline="0" dirty="0">
                          <a:ln>
                            <a:noFill/>
                          </a:ln>
                          <a:effectLst/>
                          <a:latin typeface="黑体" panose="02010609060101010101" pitchFamily="49" charset="-122"/>
                          <a:ea typeface="黑体" panose="02010609060101010101" pitchFamily="49" charset="-122"/>
                        </a:rPr>
                        <a:t>标志</a:t>
                      </a:r>
                      <a:endParaRPr kumimoji="0" lang="zh-CN" altLang="en-US" sz="20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0" marR="0" horzOverflow="overflow"/>
                </a:tc>
                <a:extLst>
                  <a:ext uri="{0D108BD9-81ED-4DB2-BD59-A6C34878D82A}">
                    <a16:rowId xmlns:a16="http://schemas.microsoft.com/office/drawing/2014/main" xmlns="" val="10000"/>
                  </a:ext>
                </a:extLst>
              </a:tr>
              <a:tr h="549275">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1</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4KB</a:t>
                      </a:r>
                      <a:endParaRPr kumimoji="0" lang="en-US" altLang="zh-CN" sz="2000" b="0" i="0" u="none" strike="noStrike" cap="none" normalizeH="0" baseline="0" dirty="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6KB</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Job1</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extLst>
                  <a:ext uri="{0D108BD9-81ED-4DB2-BD59-A6C34878D82A}">
                    <a16:rowId xmlns:a16="http://schemas.microsoft.com/office/drawing/2014/main" xmlns="" val="10001"/>
                  </a:ext>
                </a:extLst>
              </a:tr>
              <a:tr h="550863">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2</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46KB</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6KB</a:t>
                      </a:r>
                      <a:endParaRPr kumimoji="0" lang="en-US" altLang="zh-CN" sz="2000" b="0" i="0" u="none" strike="noStrike" cap="none" normalizeH="0" baseline="0">
                        <a:ln>
                          <a:noFill/>
                        </a:ln>
                        <a:solidFill>
                          <a:schemeClr val="tx1"/>
                        </a:solidFill>
                        <a:effectLst/>
                        <a:latin typeface="Times New Roman" charset="0"/>
                        <a:ea typeface="华文中宋" charset="0"/>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Job2</a:t>
                      </a:r>
                      <a:endParaRPr kumimoji="0" lang="en-US" altLang="zh-CN" sz="2000" b="0" i="0" u="none" strike="noStrike" cap="none" normalizeH="0" baseline="0" dirty="0">
                        <a:ln>
                          <a:noFill/>
                        </a:ln>
                        <a:solidFill>
                          <a:schemeClr val="tx1"/>
                        </a:solidFill>
                        <a:effectLst/>
                        <a:latin typeface="Times New Roman" charset="0"/>
                        <a:ea typeface="华文中宋" charset="0"/>
                      </a:endParaRPr>
                    </a:p>
                  </a:txBody>
                  <a:tcPr marL="0" marR="0" anchor="ctr" horzOverflow="overflow"/>
                </a:tc>
                <a:extLst>
                  <a:ext uri="{0D108BD9-81ED-4DB2-BD59-A6C34878D82A}">
                    <a16:rowId xmlns:a16="http://schemas.microsoft.com/office/drawing/2014/main" xmlns="" val="10002"/>
                  </a:ext>
                </a:extLst>
              </a:tr>
            </a:tbl>
          </a:graphicData>
        </a:graphic>
      </p:graphicFrame>
      <p:graphicFrame>
        <p:nvGraphicFramePr>
          <p:cNvPr id="6" name="Group 51"/>
          <p:cNvGraphicFramePr>
            <a:graphicFrameLocks noGrp="1"/>
          </p:cNvGraphicFramePr>
          <p:nvPr>
            <p:extLst>
              <p:ext uri="{D42A27DB-BD31-4B8C-83A1-F6EECF244321}">
                <p14:modId xmlns:p14="http://schemas.microsoft.com/office/powerpoint/2010/main" val="2552966749"/>
              </p:ext>
            </p:extLst>
          </p:nvPr>
        </p:nvGraphicFramePr>
        <p:xfrm>
          <a:off x="4678298" y="4571185"/>
          <a:ext cx="4114800" cy="1473201"/>
        </p:xfrm>
        <a:graphic>
          <a:graphicData uri="http://schemas.openxmlformats.org/drawingml/2006/table">
            <a:tbl>
              <a:tblPr>
                <a:tableStyleId>{69CF1AB2-1976-4502-BF36-3FF5EA218861}</a:tableStyleId>
              </a:tblPr>
              <a:tblGrid>
                <a:gridCol w="9144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tblGrid>
              <a:tr h="398463">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latin typeface="黑体" panose="02010609060101010101" pitchFamily="49" charset="-122"/>
                          <a:ea typeface="黑体" panose="02010609060101010101" pitchFamily="49" charset="-122"/>
                        </a:rPr>
                        <a:t>分区号</a:t>
                      </a:r>
                      <a:endParaRPr kumimoji="0" lang="zh-CN" altLang="en-US" sz="200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latin typeface="黑体" panose="02010609060101010101" pitchFamily="49" charset="-122"/>
                          <a:ea typeface="黑体" panose="02010609060101010101" pitchFamily="49" charset="-122"/>
                        </a:rPr>
                        <a:t>起始地址</a:t>
                      </a:r>
                      <a:endParaRPr kumimoji="0" lang="zh-CN" altLang="en-US" sz="200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latin typeface="黑体" panose="02010609060101010101" pitchFamily="49" charset="-122"/>
                          <a:ea typeface="黑体" panose="02010609060101010101" pitchFamily="49" charset="-122"/>
                        </a:rPr>
                        <a:t>长度</a:t>
                      </a:r>
                      <a:endParaRPr kumimoji="0" lang="zh-CN" altLang="en-US" sz="200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endParaRPr>
                    </a:p>
                  </a:txBody>
                  <a:tcPr marL="0" marR="0"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latin typeface="黑体" panose="02010609060101010101" pitchFamily="49" charset="-122"/>
                          <a:ea typeface="黑体" panose="02010609060101010101" pitchFamily="49" charset="-122"/>
                        </a:rPr>
                        <a:t>标志</a:t>
                      </a:r>
                      <a:endParaRPr kumimoji="0" lang="zh-CN" altLang="en-US" sz="200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endParaRPr>
                    </a:p>
                  </a:txBody>
                  <a:tcPr marL="0" marR="0" horzOverflow="overflow"/>
                </a:tc>
                <a:extLst>
                  <a:ext uri="{0D108BD9-81ED-4DB2-BD59-A6C34878D82A}">
                    <a16:rowId xmlns:a16="http://schemas.microsoft.com/office/drawing/2014/main" xmlns="" val="10000"/>
                  </a:ext>
                </a:extLst>
              </a:tr>
              <a:tr h="549275">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a:ln>
                            <a:noFill/>
                          </a:ln>
                          <a:effectLst/>
                        </a:rPr>
                        <a:t>1</a:t>
                      </a:r>
                      <a:endParaRPr kumimoji="0" lang="en-US" altLang="zh-CN" sz="2000" u="none" strike="noStrike" kern="1200" cap="none" normalizeH="0" baseline="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dirty="0">
                          <a:ln>
                            <a:noFill/>
                          </a:ln>
                          <a:effectLst/>
                        </a:rPr>
                        <a:t>10KB</a:t>
                      </a:r>
                      <a:endParaRPr kumimoji="0" lang="en-US" altLang="zh-CN" sz="2000" u="none" strike="noStrike" kern="1200" cap="none" normalizeH="0" baseline="0" dirty="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dirty="0">
                          <a:ln>
                            <a:noFill/>
                          </a:ln>
                          <a:effectLst/>
                        </a:rPr>
                        <a:t>36KB</a:t>
                      </a:r>
                      <a:endParaRPr kumimoji="0" lang="en-US" altLang="zh-CN" sz="2000" u="none" strike="noStrike" kern="1200" cap="none" normalizeH="0" baseline="0" dirty="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rPr>
                        <a:t>未分配</a:t>
                      </a:r>
                      <a:endParaRPr kumimoji="0" lang="zh-CN" altLang="en-US" sz="2000" u="none" strike="noStrike" kern="1200" cap="none" normalizeH="0" baseline="0" dirty="0">
                        <a:ln>
                          <a:noFill/>
                        </a:ln>
                        <a:solidFill>
                          <a:schemeClr val="tx1"/>
                        </a:solidFill>
                        <a:effectLst/>
                        <a:latin typeface="Perpetua" charset="0"/>
                        <a:ea typeface="宋体" charset="0"/>
                        <a:cs typeface="+mn-cs"/>
                      </a:endParaRPr>
                    </a:p>
                  </a:txBody>
                  <a:tcPr marL="0" marR="0" anchor="ctr" horzOverflow="overflow"/>
                </a:tc>
                <a:extLst>
                  <a:ext uri="{0D108BD9-81ED-4DB2-BD59-A6C34878D82A}">
                    <a16:rowId xmlns:a16="http://schemas.microsoft.com/office/drawing/2014/main" xmlns="" val="10001"/>
                  </a:ext>
                </a:extLst>
              </a:tr>
              <a:tr h="525463">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dirty="0">
                          <a:ln>
                            <a:noFill/>
                          </a:ln>
                          <a:effectLst/>
                        </a:rPr>
                        <a:t>2</a:t>
                      </a:r>
                      <a:endParaRPr kumimoji="0" lang="en-US" altLang="zh-CN" sz="2000" u="none" strike="noStrike" kern="1200" cap="none" normalizeH="0" baseline="0" dirty="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a:ln>
                            <a:noFill/>
                          </a:ln>
                          <a:effectLst/>
                        </a:rPr>
                        <a:t>52KB</a:t>
                      </a:r>
                      <a:endParaRPr kumimoji="0" lang="en-US" altLang="zh-CN" sz="2000" u="none" strike="noStrike" kern="1200" cap="none" normalizeH="0" baseline="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kern="1200" cap="none" normalizeH="0" baseline="0">
                          <a:ln>
                            <a:noFill/>
                          </a:ln>
                          <a:effectLst/>
                        </a:rPr>
                        <a:t>76KB</a:t>
                      </a:r>
                      <a:endParaRPr kumimoji="0" lang="en-US" altLang="zh-CN" sz="2000" u="none" strike="noStrike" kern="1200" cap="none" normalizeH="0" baseline="0">
                        <a:ln>
                          <a:noFill/>
                        </a:ln>
                        <a:solidFill>
                          <a:schemeClr val="tx1"/>
                        </a:solidFill>
                        <a:effectLst/>
                        <a:latin typeface="Perpetua" charset="0"/>
                        <a:ea typeface="宋体" charset="0"/>
                        <a:cs typeface="+mn-cs"/>
                      </a:endParaRPr>
                    </a:p>
                  </a:txBody>
                  <a:tcPr marL="0" marR="0" anchor="ctr" horzOverflow="overflow"/>
                </a:tc>
                <a:tc>
                  <a:txBody>
                    <a:bodyPr/>
                    <a:lstStyle>
                      <a:lvl1pPr algn="l">
                        <a:spcBef>
                          <a:spcPts val="575"/>
                        </a:spcBef>
                        <a:buClr>
                          <a:schemeClr val="accent1"/>
                        </a:buClr>
                        <a:buSzPct val="85000"/>
                        <a:buFont typeface="Wingdings 2" charset="2"/>
                        <a:defRPr sz="2200">
                          <a:solidFill>
                            <a:schemeClr val="tx1"/>
                          </a:solidFill>
                          <a:latin typeface="Perpetua" charset="0"/>
                          <a:ea typeface="宋体" charset="0"/>
                        </a:defRPr>
                      </a:lvl1pPr>
                      <a:lvl2pPr marL="742950" indent="-285750" algn="l">
                        <a:spcBef>
                          <a:spcPts val="375"/>
                        </a:spcBef>
                        <a:buClr>
                          <a:schemeClr val="accent2"/>
                        </a:buClr>
                        <a:buSzPct val="85000"/>
                        <a:buFont typeface="Wingdings 2" charset="2"/>
                        <a:defRPr sz="2000">
                          <a:solidFill>
                            <a:schemeClr val="tx1"/>
                          </a:solidFill>
                          <a:latin typeface="Perpetua" charset="0"/>
                          <a:ea typeface="宋体" charset="0"/>
                        </a:defRPr>
                      </a:lvl2pPr>
                      <a:lvl3pPr marL="1143000" indent="-228600" algn="l">
                        <a:spcBef>
                          <a:spcPts val="375"/>
                        </a:spcBef>
                        <a:buClr>
                          <a:srgbClr val="E6B1AB"/>
                        </a:buClr>
                        <a:buSzPct val="85000"/>
                        <a:buFont typeface="Wingdings 2" charset="2"/>
                        <a:defRPr>
                          <a:solidFill>
                            <a:schemeClr val="tx1"/>
                          </a:solidFill>
                          <a:latin typeface="Perpetua" charset="0"/>
                          <a:ea typeface="宋体" charset="0"/>
                        </a:defRPr>
                      </a:lvl3pPr>
                      <a:lvl4pPr marL="1600200" indent="-228600" algn="l">
                        <a:spcBef>
                          <a:spcPts val="375"/>
                        </a:spcBef>
                        <a:buClr>
                          <a:srgbClr val="A28E6A"/>
                        </a:buClr>
                        <a:buSzPct val="80000"/>
                        <a:buFont typeface="Wingdings 2" charset="2"/>
                        <a:defRPr>
                          <a:solidFill>
                            <a:schemeClr val="tx1"/>
                          </a:solidFill>
                          <a:latin typeface="Perpetua" charset="0"/>
                          <a:ea typeface="宋体" charset="0"/>
                        </a:defRPr>
                      </a:lvl4pPr>
                      <a:lvl5pPr marL="2057400" indent="-228600" algn="l">
                        <a:spcBef>
                          <a:spcPts val="375"/>
                        </a:spcBef>
                        <a:buClr>
                          <a:srgbClr val="A28E6A"/>
                        </a:buClr>
                        <a:defRPr>
                          <a:solidFill>
                            <a:schemeClr val="tx1"/>
                          </a:solidFill>
                          <a:latin typeface="Perpetua" charset="0"/>
                          <a:ea typeface="宋体" charset="0"/>
                        </a:defRPr>
                      </a:lvl5pPr>
                      <a:lvl6pPr marL="2514600" indent="-228600" fontAlgn="base">
                        <a:spcBef>
                          <a:spcPts val="375"/>
                        </a:spcBef>
                        <a:spcAft>
                          <a:spcPct val="0"/>
                        </a:spcAft>
                        <a:buClr>
                          <a:srgbClr val="A28E6A"/>
                        </a:buClr>
                        <a:defRPr>
                          <a:solidFill>
                            <a:schemeClr val="tx1"/>
                          </a:solidFill>
                          <a:latin typeface="Perpetua" charset="0"/>
                          <a:ea typeface="宋体" charset="0"/>
                        </a:defRPr>
                      </a:lvl6pPr>
                      <a:lvl7pPr marL="2971800" indent="-228600" fontAlgn="base">
                        <a:spcBef>
                          <a:spcPts val="375"/>
                        </a:spcBef>
                        <a:spcAft>
                          <a:spcPct val="0"/>
                        </a:spcAft>
                        <a:buClr>
                          <a:srgbClr val="A28E6A"/>
                        </a:buClr>
                        <a:defRPr>
                          <a:solidFill>
                            <a:schemeClr val="tx1"/>
                          </a:solidFill>
                          <a:latin typeface="Perpetua" charset="0"/>
                          <a:ea typeface="宋体" charset="0"/>
                        </a:defRPr>
                      </a:lvl7pPr>
                      <a:lvl8pPr marL="3429000" indent="-228600" fontAlgn="base">
                        <a:spcBef>
                          <a:spcPts val="375"/>
                        </a:spcBef>
                        <a:spcAft>
                          <a:spcPct val="0"/>
                        </a:spcAft>
                        <a:buClr>
                          <a:srgbClr val="A28E6A"/>
                        </a:buClr>
                        <a:defRPr>
                          <a:solidFill>
                            <a:schemeClr val="tx1"/>
                          </a:solidFill>
                          <a:latin typeface="Perpetua" charset="0"/>
                          <a:ea typeface="宋体" charset="0"/>
                        </a:defRPr>
                      </a:lvl8pPr>
                      <a:lvl9pPr marL="3886200" indent="-228600" fontAlgn="base">
                        <a:spcBef>
                          <a:spcPts val="375"/>
                        </a:spcBef>
                        <a:spcAft>
                          <a:spcPct val="0"/>
                        </a:spcAft>
                        <a:buClr>
                          <a:srgbClr val="A28E6A"/>
                        </a:buClr>
                        <a:defRPr>
                          <a:solidFill>
                            <a:schemeClr val="tx1"/>
                          </a:solidFill>
                          <a:latin typeface="Perpetua" charset="0"/>
                          <a:ea typeface="宋体"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kern="1200" cap="none" normalizeH="0" baseline="0" dirty="0">
                          <a:ln>
                            <a:noFill/>
                          </a:ln>
                          <a:effectLst/>
                        </a:rPr>
                        <a:t>未分配</a:t>
                      </a:r>
                      <a:endParaRPr kumimoji="0" lang="zh-CN" altLang="en-US" sz="2000" u="none" strike="noStrike" kern="1200" cap="none" normalizeH="0" baseline="0" dirty="0">
                        <a:ln>
                          <a:noFill/>
                        </a:ln>
                        <a:solidFill>
                          <a:schemeClr val="tx1"/>
                        </a:solidFill>
                        <a:effectLst/>
                        <a:latin typeface="Perpetua" charset="0"/>
                        <a:ea typeface="宋体" charset="0"/>
                        <a:cs typeface="+mn-cs"/>
                      </a:endParaRPr>
                    </a:p>
                  </a:txBody>
                  <a:tcPr marL="0" marR="0" anchor="ctr" horzOverflow="overflow"/>
                </a:tc>
                <a:extLst>
                  <a:ext uri="{0D108BD9-81ED-4DB2-BD59-A6C34878D82A}">
                    <a16:rowId xmlns:a16="http://schemas.microsoft.com/office/drawing/2014/main" xmlns="" val="10002"/>
                  </a:ext>
                </a:extLst>
              </a:tr>
            </a:tbl>
          </a:graphicData>
        </a:graphic>
      </p:graphicFrame>
      <p:sp>
        <p:nvSpPr>
          <p:cNvPr id="7" name="Rectangle 49"/>
          <p:cNvSpPr>
            <a:spLocks noChangeArrowheads="1"/>
          </p:cNvSpPr>
          <p:nvPr/>
        </p:nvSpPr>
        <p:spPr bwMode="auto">
          <a:xfrm>
            <a:off x="4541556" y="1770791"/>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r>
              <a:rPr lang="zh-CN" altLang="en-US" sz="2400" dirty="0">
                <a:solidFill>
                  <a:srgbClr val="FF0066"/>
                </a:solidFill>
                <a:latin typeface="SimHei" charset="0"/>
                <a:ea typeface="SimHei" charset="0"/>
                <a:cs typeface="SimHei" charset="0"/>
              </a:rPr>
              <a:t>已分配区表</a:t>
            </a:r>
          </a:p>
        </p:txBody>
      </p:sp>
      <p:sp>
        <p:nvSpPr>
          <p:cNvPr id="8" name="Rectangle 52"/>
          <p:cNvSpPr>
            <a:spLocks noChangeArrowheads="1"/>
          </p:cNvSpPr>
          <p:nvPr/>
        </p:nvSpPr>
        <p:spPr bwMode="auto">
          <a:xfrm>
            <a:off x="960590" y="5053088"/>
            <a:ext cx="3104106" cy="11723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lnSpc>
                <a:spcPct val="150000"/>
              </a:lnSpc>
            </a:pPr>
            <a:r>
              <a:rPr lang="zh-CN" altLang="en-US" sz="2400" dirty="0">
                <a:solidFill>
                  <a:schemeClr val="bg1"/>
                </a:solidFill>
                <a:latin typeface="SimHei" charset="0"/>
                <a:ea typeface="SimHei" charset="0"/>
                <a:cs typeface="SimHei" charset="0"/>
              </a:rPr>
              <a:t>如果装入长度为</a:t>
            </a:r>
            <a:r>
              <a:rPr lang="en-US" altLang="zh-CN" sz="2400" dirty="0">
                <a:solidFill>
                  <a:schemeClr val="bg1"/>
                </a:solidFill>
                <a:latin typeface="SimHei" charset="0"/>
                <a:ea typeface="SimHei" charset="0"/>
                <a:cs typeface="SimHei" charset="0"/>
              </a:rPr>
              <a:t>30</a:t>
            </a:r>
            <a:r>
              <a:rPr lang="zh-CN" altLang="en-US" sz="2400" dirty="0">
                <a:solidFill>
                  <a:schemeClr val="bg1"/>
                </a:solidFill>
                <a:latin typeface="SimHei" charset="0"/>
                <a:ea typeface="SimHei" charset="0"/>
                <a:cs typeface="SimHei" charset="0"/>
              </a:rPr>
              <a:t> </a:t>
            </a:r>
            <a:r>
              <a:rPr lang="en-US" altLang="zh-CN" sz="2400" dirty="0">
                <a:solidFill>
                  <a:schemeClr val="bg1"/>
                </a:solidFill>
                <a:latin typeface="SimHei" charset="0"/>
                <a:ea typeface="SimHei" charset="0"/>
                <a:cs typeface="SimHei" charset="0"/>
              </a:rPr>
              <a:t>KB</a:t>
            </a:r>
            <a:r>
              <a:rPr lang="zh-CN" altLang="en-US" sz="2400" dirty="0">
                <a:solidFill>
                  <a:schemeClr val="bg1"/>
                </a:solidFill>
                <a:latin typeface="SimHei" charset="0"/>
                <a:ea typeface="SimHei" charset="0"/>
                <a:cs typeface="SimHei" charset="0"/>
              </a:rPr>
              <a:t>的作业时？</a:t>
            </a:r>
          </a:p>
        </p:txBody>
      </p:sp>
      <p:sp>
        <p:nvSpPr>
          <p:cNvPr id="9" name="Rectangle 49"/>
          <p:cNvSpPr>
            <a:spLocks noChangeArrowheads="1"/>
          </p:cNvSpPr>
          <p:nvPr/>
        </p:nvSpPr>
        <p:spPr bwMode="auto">
          <a:xfrm>
            <a:off x="4541556" y="3963498"/>
            <a:ext cx="403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charset="0"/>
                <a:ea typeface="隶书" charset="0"/>
              </a:defRPr>
            </a:lvl1pPr>
            <a:lvl2pPr marL="742950" indent="-285750" eaLnBrk="0" hangingPunct="0">
              <a:defRPr kumimoji="1" sz="2000">
                <a:solidFill>
                  <a:schemeClr val="tx1"/>
                </a:solidFill>
                <a:latin typeface="Arial" charset="0"/>
                <a:ea typeface="隶书" charset="0"/>
              </a:defRPr>
            </a:lvl2pPr>
            <a:lvl3pPr marL="1143000" indent="-228600" eaLnBrk="0" hangingPunct="0">
              <a:defRPr kumimoji="1" sz="2000">
                <a:solidFill>
                  <a:schemeClr val="tx1"/>
                </a:solidFill>
                <a:latin typeface="Arial" charset="0"/>
                <a:ea typeface="隶书" charset="0"/>
              </a:defRPr>
            </a:lvl3pPr>
            <a:lvl4pPr marL="1600200" indent="-228600" eaLnBrk="0" hangingPunct="0">
              <a:defRPr kumimoji="1" sz="2000">
                <a:solidFill>
                  <a:schemeClr val="tx1"/>
                </a:solidFill>
                <a:latin typeface="Arial" charset="0"/>
                <a:ea typeface="隶书" charset="0"/>
              </a:defRPr>
            </a:lvl4pPr>
            <a:lvl5pPr marL="2057400" indent="-228600" eaLnBrk="0" hangingPunct="0">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r>
              <a:rPr lang="zh-CN" altLang="en-US" sz="2400" dirty="0">
                <a:solidFill>
                  <a:srgbClr val="FF0066"/>
                </a:solidFill>
                <a:latin typeface="SimHei" charset="0"/>
                <a:ea typeface="SimHei" charset="0"/>
                <a:cs typeface="SimHei" charset="0"/>
              </a:rPr>
              <a:t>未分配区表</a:t>
            </a:r>
          </a:p>
        </p:txBody>
      </p:sp>
    </p:spTree>
    <p:extLst>
      <p:ext uri="{BB962C8B-B14F-4D97-AF65-F5344CB8AC3E}">
        <p14:creationId xmlns:p14="http://schemas.microsoft.com/office/powerpoint/2010/main" val="342809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a:t>
            </a:r>
            <a:r>
              <a:rPr lang="zh-CN" altLang="en-US" dirty="0"/>
              <a:t>：可变分区的基本过程</a:t>
            </a:r>
          </a:p>
        </p:txBody>
      </p:sp>
      <p:sp>
        <p:nvSpPr>
          <p:cNvPr id="3" name="内容占位符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zh-CN" altLang="en-US" dirty="0"/>
              <a:t>系统初启时，整个内存只有一个自由块</a:t>
            </a:r>
          </a:p>
          <a:p>
            <a:pPr marL="457200" indent="-457200">
              <a:lnSpc>
                <a:spcPct val="150000"/>
              </a:lnSpc>
              <a:buFont typeface="+mj-lt"/>
              <a:buAutoNum type="arabicPeriod"/>
            </a:pPr>
            <a:r>
              <a:rPr lang="zh-CN" altLang="en-US" dirty="0">
                <a:solidFill>
                  <a:srgbClr val="FF0000"/>
                </a:solidFill>
              </a:rPr>
              <a:t>（分配）</a:t>
            </a:r>
            <a:r>
              <a:rPr lang="zh-CN" altLang="en-US" dirty="0"/>
              <a:t>需调入一个作业时，查找所有的自由块直到找到一个满足要求的并把它分给该作业</a:t>
            </a:r>
          </a:p>
          <a:p>
            <a:pPr marL="457200" indent="-457200">
              <a:lnSpc>
                <a:spcPct val="150000"/>
              </a:lnSpc>
              <a:buFont typeface="+mj-lt"/>
              <a:buAutoNum type="arabicPeriod"/>
            </a:pPr>
            <a:r>
              <a:rPr lang="zh-CN" altLang="en-US" dirty="0">
                <a:solidFill>
                  <a:srgbClr val="FF0000"/>
                </a:solidFill>
              </a:rPr>
              <a:t>（分割）</a:t>
            </a:r>
            <a:r>
              <a:rPr lang="zh-CN" altLang="en-US" dirty="0"/>
              <a:t>当自由块较大以至满足一个作业的需求后仍有剩余则将剩余量构成一个新的自由块交给系统</a:t>
            </a:r>
          </a:p>
          <a:p>
            <a:pPr marL="457200" indent="-457200">
              <a:lnSpc>
                <a:spcPct val="150000"/>
              </a:lnSpc>
              <a:buFont typeface="+mj-lt"/>
              <a:buAutoNum type="arabicPeriod"/>
            </a:pPr>
            <a:r>
              <a:rPr lang="zh-CN" altLang="en-US" dirty="0">
                <a:solidFill>
                  <a:srgbClr val="FF0000"/>
                </a:solidFill>
              </a:rPr>
              <a:t>（回收）</a:t>
            </a:r>
            <a:r>
              <a:rPr lang="zh-CN" altLang="en-US" dirty="0"/>
              <a:t>当一个作业运行完毕并释放了其所得到的空间时，要考虑它上下是否邻接自由块，若有合并它们为一个较大的自由块</a:t>
            </a:r>
          </a:p>
          <a:p>
            <a:pPr marL="457200" indent="-457200">
              <a:lnSpc>
                <a:spcPct val="150000"/>
              </a:lnSpc>
              <a:buFont typeface="+mj-lt"/>
              <a:buAutoNum type="arabicPeriod"/>
            </a:pPr>
            <a:endParaRPr lang="zh-CN" altLang="en-US" dirty="0"/>
          </a:p>
        </p:txBody>
      </p:sp>
    </p:spTree>
    <p:extLst>
      <p:ext uri="{BB962C8B-B14F-4D97-AF65-F5344CB8AC3E}">
        <p14:creationId xmlns:p14="http://schemas.microsoft.com/office/powerpoint/2010/main" val="30966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a:t>
            </a:r>
            <a:r>
              <a:rPr lang="zh-CN" altLang="en-US" dirty="0"/>
              <a:t>：可变分区的基本过程</a:t>
            </a:r>
          </a:p>
        </p:txBody>
      </p:sp>
      <p:sp>
        <p:nvSpPr>
          <p:cNvPr id="3" name="内容占位符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zh-CN" altLang="en-US" dirty="0"/>
              <a:t>系统初启时，整个内存只有一个自由块</a:t>
            </a:r>
          </a:p>
          <a:p>
            <a:pPr marL="457200" indent="-457200">
              <a:lnSpc>
                <a:spcPct val="150000"/>
              </a:lnSpc>
              <a:buFont typeface="+mj-lt"/>
              <a:buAutoNum type="arabicPeriod"/>
            </a:pPr>
            <a:r>
              <a:rPr lang="zh-CN" altLang="en-US" dirty="0">
                <a:solidFill>
                  <a:srgbClr val="FF0000"/>
                </a:solidFill>
              </a:rPr>
              <a:t>（分配）</a:t>
            </a:r>
            <a:r>
              <a:rPr lang="zh-CN" altLang="en-US" dirty="0"/>
              <a:t>需调入一个作业时，查找所有的自由块直到找到一个满足要求的并把它分给该作业</a:t>
            </a:r>
          </a:p>
          <a:p>
            <a:pPr marL="457200" indent="-457200">
              <a:lnSpc>
                <a:spcPct val="150000"/>
              </a:lnSpc>
              <a:buFont typeface="+mj-lt"/>
              <a:buAutoNum type="arabicPeriod"/>
            </a:pPr>
            <a:r>
              <a:rPr lang="zh-CN" altLang="en-US" dirty="0">
                <a:solidFill>
                  <a:srgbClr val="FF0000"/>
                </a:solidFill>
              </a:rPr>
              <a:t>（分割）</a:t>
            </a:r>
            <a:r>
              <a:rPr lang="zh-CN" altLang="en-US" dirty="0"/>
              <a:t>当自由块较大以至满足一个作业的需求后仍有剩余则将剩余量构成一个新的自由块交给系统</a:t>
            </a:r>
          </a:p>
          <a:p>
            <a:pPr marL="457200" indent="-457200">
              <a:lnSpc>
                <a:spcPct val="150000"/>
              </a:lnSpc>
              <a:buFont typeface="+mj-lt"/>
              <a:buAutoNum type="arabicPeriod"/>
            </a:pPr>
            <a:r>
              <a:rPr lang="zh-CN" altLang="en-US" dirty="0">
                <a:solidFill>
                  <a:srgbClr val="FF0000"/>
                </a:solidFill>
              </a:rPr>
              <a:t>（回收）</a:t>
            </a:r>
            <a:r>
              <a:rPr lang="zh-CN" altLang="en-US" dirty="0"/>
              <a:t>当一个作业运行完毕并释放了其所得到的空间时，要考虑它上下是否邻接自由块，若有合并它们为一个较大的自由块</a:t>
            </a:r>
          </a:p>
          <a:p>
            <a:pPr marL="457200" indent="-457200">
              <a:lnSpc>
                <a:spcPct val="150000"/>
              </a:lnSpc>
              <a:buFont typeface="+mj-lt"/>
              <a:buAutoNum type="arabicPeriod"/>
            </a:pPr>
            <a:endParaRPr lang="zh-CN" altLang="en-US" dirty="0"/>
          </a:p>
        </p:txBody>
      </p:sp>
      <p:sp>
        <p:nvSpPr>
          <p:cNvPr id="4" name="矩形 3"/>
          <p:cNvSpPr/>
          <p:nvPr/>
        </p:nvSpPr>
        <p:spPr>
          <a:xfrm>
            <a:off x="2782765" y="4505476"/>
            <a:ext cx="5732585" cy="1569660"/>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nSpc>
                <a:spcPct val="150000"/>
              </a:lnSpc>
            </a:pPr>
            <a:r>
              <a:rPr lang="zh-CN" altLang="en-US" sz="3200" dirty="0"/>
              <a:t>解决了内碎片的问题，但会产生很多较小的外碎片</a:t>
            </a:r>
          </a:p>
        </p:txBody>
      </p:sp>
    </p:spTree>
    <p:extLst>
      <p:ext uri="{BB962C8B-B14F-4D97-AF65-F5344CB8AC3E}">
        <p14:creationId xmlns:p14="http://schemas.microsoft.com/office/powerpoint/2010/main" val="1764182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：可变分区的回收机制</a:t>
            </a:r>
          </a:p>
        </p:txBody>
      </p:sp>
      <p:grpSp>
        <p:nvGrpSpPr>
          <p:cNvPr id="43" name="组合 42"/>
          <p:cNvGrpSpPr/>
          <p:nvPr/>
        </p:nvGrpSpPr>
        <p:grpSpPr>
          <a:xfrm>
            <a:off x="518474" y="2303282"/>
            <a:ext cx="1982771" cy="436776"/>
            <a:chOff x="518474" y="2303282"/>
            <a:chExt cx="1982771" cy="436776"/>
          </a:xfrm>
        </p:grpSpPr>
        <p:grpSp>
          <p:nvGrpSpPr>
            <p:cNvPr id="16" name="组合 15"/>
            <p:cNvGrpSpPr/>
            <p:nvPr/>
          </p:nvGrpSpPr>
          <p:grpSpPr>
            <a:xfrm>
              <a:off x="523875" y="2311400"/>
              <a:ext cx="1965325" cy="419100"/>
              <a:chOff x="247650" y="2311400"/>
              <a:chExt cx="1965325" cy="419100"/>
            </a:xfrm>
          </p:grpSpPr>
          <p:sp>
            <p:nvSpPr>
              <p:cNvPr id="4" name="矩形 3"/>
              <p:cNvSpPr/>
              <p:nvPr/>
            </p:nvSpPr>
            <p:spPr>
              <a:xfrm>
                <a:off x="247650"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5" name="矩形 4"/>
              <p:cNvSpPr/>
              <p:nvPr/>
            </p:nvSpPr>
            <p:spPr>
              <a:xfrm>
                <a:off x="90487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6" name="矩形 5"/>
              <p:cNvSpPr/>
              <p:nvPr/>
            </p:nvSpPr>
            <p:spPr>
              <a:xfrm>
                <a:off x="155892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42" name="矩形 41"/>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506429" y="3134263"/>
            <a:ext cx="1982771" cy="436776"/>
            <a:chOff x="518474" y="2303282"/>
            <a:chExt cx="1982771" cy="436776"/>
          </a:xfrm>
        </p:grpSpPr>
        <p:grpSp>
          <p:nvGrpSpPr>
            <p:cNvPr id="45" name="组合 44"/>
            <p:cNvGrpSpPr/>
            <p:nvPr/>
          </p:nvGrpSpPr>
          <p:grpSpPr>
            <a:xfrm>
              <a:off x="523875" y="2311400"/>
              <a:ext cx="1965325" cy="419100"/>
              <a:chOff x="247650" y="2311400"/>
              <a:chExt cx="1965325" cy="419100"/>
            </a:xfrm>
          </p:grpSpPr>
          <p:sp>
            <p:nvSpPr>
              <p:cNvPr id="47" name="矩形 46"/>
              <p:cNvSpPr/>
              <p:nvPr/>
            </p:nvSpPr>
            <p:spPr>
              <a:xfrm>
                <a:off x="247650"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48" name="矩形 47"/>
              <p:cNvSpPr/>
              <p:nvPr/>
            </p:nvSpPr>
            <p:spPr>
              <a:xfrm>
                <a:off x="90487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49" name="矩形 48"/>
              <p:cNvSpPr/>
              <p:nvPr/>
            </p:nvSpPr>
            <p:spPr>
              <a:xfrm>
                <a:off x="1558925" y="2311400"/>
                <a:ext cx="654050" cy="419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46" name="矩形 45"/>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04694" y="3974802"/>
            <a:ext cx="1982771" cy="436776"/>
            <a:chOff x="518474" y="2303282"/>
            <a:chExt cx="1982771" cy="436776"/>
          </a:xfrm>
        </p:grpSpPr>
        <p:grpSp>
          <p:nvGrpSpPr>
            <p:cNvPr id="51" name="组合 50"/>
            <p:cNvGrpSpPr/>
            <p:nvPr/>
          </p:nvGrpSpPr>
          <p:grpSpPr>
            <a:xfrm>
              <a:off x="523875" y="2311400"/>
              <a:ext cx="1965325" cy="419100"/>
              <a:chOff x="247650" y="2311400"/>
              <a:chExt cx="1965325" cy="419100"/>
            </a:xfrm>
          </p:grpSpPr>
          <p:sp>
            <p:nvSpPr>
              <p:cNvPr id="53" name="矩形 52"/>
              <p:cNvSpPr/>
              <p:nvPr/>
            </p:nvSpPr>
            <p:spPr>
              <a:xfrm>
                <a:off x="247650" y="2311400"/>
                <a:ext cx="654050" cy="419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54" name="矩形 53"/>
              <p:cNvSpPr/>
              <p:nvPr/>
            </p:nvSpPr>
            <p:spPr>
              <a:xfrm>
                <a:off x="90487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55" name="矩形 54"/>
              <p:cNvSpPr/>
              <p:nvPr/>
            </p:nvSpPr>
            <p:spPr>
              <a:xfrm>
                <a:off x="1558925" y="2311400"/>
                <a:ext cx="654050" cy="4191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52" name="矩形 51"/>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502959" y="4815341"/>
            <a:ext cx="1982771" cy="436776"/>
            <a:chOff x="518474" y="2303282"/>
            <a:chExt cx="1982771" cy="436776"/>
          </a:xfrm>
        </p:grpSpPr>
        <p:grpSp>
          <p:nvGrpSpPr>
            <p:cNvPr id="57" name="组合 56"/>
            <p:cNvGrpSpPr/>
            <p:nvPr/>
          </p:nvGrpSpPr>
          <p:grpSpPr>
            <a:xfrm>
              <a:off x="523875" y="2311400"/>
              <a:ext cx="1965325" cy="419100"/>
              <a:chOff x="247650" y="2311400"/>
              <a:chExt cx="1965325" cy="419100"/>
            </a:xfrm>
          </p:grpSpPr>
          <p:sp>
            <p:nvSpPr>
              <p:cNvPr id="59" name="矩形 58"/>
              <p:cNvSpPr/>
              <p:nvPr/>
            </p:nvSpPr>
            <p:spPr>
              <a:xfrm>
                <a:off x="247650" y="2311400"/>
                <a:ext cx="654050" cy="419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60" name="矩形 59"/>
              <p:cNvSpPr/>
              <p:nvPr/>
            </p:nvSpPr>
            <p:spPr>
              <a:xfrm>
                <a:off x="90487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61" name="矩形 60"/>
              <p:cNvSpPr/>
              <p:nvPr/>
            </p:nvSpPr>
            <p:spPr>
              <a:xfrm>
                <a:off x="1558925" y="2311400"/>
                <a:ext cx="654050" cy="419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58" name="矩形 57"/>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2992043" y="2311400"/>
            <a:ext cx="1982771" cy="436776"/>
            <a:chOff x="518474" y="2303282"/>
            <a:chExt cx="1982771" cy="436776"/>
          </a:xfrm>
        </p:grpSpPr>
        <p:grpSp>
          <p:nvGrpSpPr>
            <p:cNvPr id="63" name="组合 62"/>
            <p:cNvGrpSpPr/>
            <p:nvPr/>
          </p:nvGrpSpPr>
          <p:grpSpPr>
            <a:xfrm>
              <a:off x="523875" y="2311400"/>
              <a:ext cx="1965325" cy="419100"/>
              <a:chOff x="247650" y="2311400"/>
              <a:chExt cx="1965325" cy="419100"/>
            </a:xfrm>
          </p:grpSpPr>
          <p:sp>
            <p:nvSpPr>
              <p:cNvPr id="65" name="矩形 64"/>
              <p:cNvSpPr/>
              <p:nvPr/>
            </p:nvSpPr>
            <p:spPr>
              <a:xfrm>
                <a:off x="247650"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66" name="矩形 65"/>
              <p:cNvSpPr/>
              <p:nvPr/>
            </p:nvSpPr>
            <p:spPr>
              <a:xfrm>
                <a:off x="904875" y="2311400"/>
                <a:ext cx="654050" cy="419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67" name="矩形 66"/>
              <p:cNvSpPr/>
              <p:nvPr/>
            </p:nvSpPr>
            <p:spPr>
              <a:xfrm>
                <a:off x="1558925"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64" name="矩形 63"/>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2979998" y="3142381"/>
            <a:ext cx="1982771" cy="436776"/>
            <a:chOff x="518474" y="2303282"/>
            <a:chExt cx="1982771" cy="436776"/>
          </a:xfrm>
        </p:grpSpPr>
        <p:grpSp>
          <p:nvGrpSpPr>
            <p:cNvPr id="69" name="组合 68"/>
            <p:cNvGrpSpPr/>
            <p:nvPr/>
          </p:nvGrpSpPr>
          <p:grpSpPr>
            <a:xfrm>
              <a:off x="523875" y="2311400"/>
              <a:ext cx="1965325" cy="419100"/>
              <a:chOff x="247650" y="2311400"/>
              <a:chExt cx="1965325" cy="419100"/>
            </a:xfrm>
          </p:grpSpPr>
          <p:sp>
            <p:nvSpPr>
              <p:cNvPr id="71" name="矩形 70"/>
              <p:cNvSpPr/>
              <p:nvPr/>
            </p:nvSpPr>
            <p:spPr>
              <a:xfrm>
                <a:off x="247650" y="2311400"/>
                <a:ext cx="65405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72" name="矩形 71"/>
              <p:cNvSpPr/>
              <p:nvPr/>
            </p:nvSpPr>
            <p:spPr>
              <a:xfrm>
                <a:off x="904875"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73" name="矩形 72"/>
              <p:cNvSpPr/>
              <p:nvPr/>
            </p:nvSpPr>
            <p:spPr>
              <a:xfrm>
                <a:off x="1558925"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70" name="矩形 69"/>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2978263" y="3982920"/>
            <a:ext cx="1982771" cy="436776"/>
            <a:chOff x="518474" y="2303282"/>
            <a:chExt cx="1982771" cy="436776"/>
          </a:xfrm>
        </p:grpSpPr>
        <p:grpSp>
          <p:nvGrpSpPr>
            <p:cNvPr id="75" name="组合 74"/>
            <p:cNvGrpSpPr/>
            <p:nvPr/>
          </p:nvGrpSpPr>
          <p:grpSpPr>
            <a:xfrm>
              <a:off x="523875" y="2311400"/>
              <a:ext cx="1965325" cy="419100"/>
              <a:chOff x="247650" y="2311400"/>
              <a:chExt cx="1965325" cy="419100"/>
            </a:xfrm>
          </p:grpSpPr>
          <p:sp>
            <p:nvSpPr>
              <p:cNvPr id="77" name="矩形 76"/>
              <p:cNvSpPr/>
              <p:nvPr/>
            </p:nvSpPr>
            <p:spPr>
              <a:xfrm>
                <a:off x="247650"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78" name="矩形 77"/>
              <p:cNvSpPr/>
              <p:nvPr/>
            </p:nvSpPr>
            <p:spPr>
              <a:xfrm>
                <a:off x="904875"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79" name="矩形 78"/>
              <p:cNvSpPr/>
              <p:nvPr/>
            </p:nvSpPr>
            <p:spPr>
              <a:xfrm>
                <a:off x="1558925" y="2311400"/>
                <a:ext cx="654050" cy="419100"/>
              </a:xfrm>
              <a:prstGeom prst="rect">
                <a:avLst/>
              </a:prstGeom>
              <a:solidFill>
                <a:srgbClr val="E84C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76" name="矩形 75"/>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2976528" y="4823459"/>
            <a:ext cx="1982771" cy="436776"/>
            <a:chOff x="518474" y="2303282"/>
            <a:chExt cx="1982771" cy="436776"/>
          </a:xfrm>
        </p:grpSpPr>
        <p:grpSp>
          <p:nvGrpSpPr>
            <p:cNvPr id="81" name="组合 80"/>
            <p:cNvGrpSpPr/>
            <p:nvPr/>
          </p:nvGrpSpPr>
          <p:grpSpPr>
            <a:xfrm>
              <a:off x="523875" y="2311400"/>
              <a:ext cx="1965325" cy="419100"/>
              <a:chOff x="247650" y="2311400"/>
              <a:chExt cx="1965325" cy="419100"/>
            </a:xfrm>
          </p:grpSpPr>
          <p:sp>
            <p:nvSpPr>
              <p:cNvPr id="83" name="矩形 82"/>
              <p:cNvSpPr/>
              <p:nvPr/>
            </p:nvSpPr>
            <p:spPr>
              <a:xfrm>
                <a:off x="247650"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84" name="矩形 83"/>
              <p:cNvSpPr/>
              <p:nvPr/>
            </p:nvSpPr>
            <p:spPr>
              <a:xfrm>
                <a:off x="904875"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X</a:t>
                </a:r>
                <a:endParaRPr lang="zh-CN" altLang="en-US" sz="2800" dirty="0"/>
              </a:p>
            </p:txBody>
          </p:sp>
          <p:sp>
            <p:nvSpPr>
              <p:cNvPr id="85" name="矩形 84"/>
              <p:cNvSpPr/>
              <p:nvPr/>
            </p:nvSpPr>
            <p:spPr>
              <a:xfrm>
                <a:off x="1558925" y="2311400"/>
                <a:ext cx="65405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grpSp>
        <p:sp>
          <p:nvSpPr>
            <p:cNvPr id="82" name="矩形 81"/>
            <p:cNvSpPr/>
            <p:nvPr/>
          </p:nvSpPr>
          <p:spPr>
            <a:xfrm>
              <a:off x="518474" y="2303282"/>
              <a:ext cx="1982771" cy="43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2527403" y="2311400"/>
            <a:ext cx="461939" cy="461665"/>
          </a:xfrm>
          <a:prstGeom prst="rect">
            <a:avLst/>
          </a:prstGeom>
          <a:noFill/>
        </p:spPr>
        <p:txBody>
          <a:bodyPr wrap="square" rtlCol="0">
            <a:spAutoFit/>
          </a:bodyPr>
          <a:lstStyle/>
          <a:p>
            <a:r>
              <a:rPr lang="en-US" altLang="zh-CN" sz="2400" dirty="0">
                <a:sym typeface="Wingdings" panose="05000000000000000000" pitchFamily="2" charset="2"/>
              </a:rPr>
              <a:t></a:t>
            </a:r>
            <a:endParaRPr lang="zh-CN" altLang="en-US" sz="2400" dirty="0"/>
          </a:p>
        </p:txBody>
      </p:sp>
      <p:sp>
        <p:nvSpPr>
          <p:cNvPr id="87" name="文本框 86"/>
          <p:cNvSpPr txBox="1"/>
          <p:nvPr/>
        </p:nvSpPr>
        <p:spPr>
          <a:xfrm>
            <a:off x="2526236" y="3121098"/>
            <a:ext cx="461939" cy="461665"/>
          </a:xfrm>
          <a:prstGeom prst="rect">
            <a:avLst/>
          </a:prstGeom>
          <a:noFill/>
        </p:spPr>
        <p:txBody>
          <a:bodyPr wrap="square" rtlCol="0">
            <a:spAutoFit/>
          </a:bodyPr>
          <a:lstStyle/>
          <a:p>
            <a:r>
              <a:rPr lang="en-US" altLang="zh-CN" sz="2400" dirty="0">
                <a:sym typeface="Wingdings" panose="05000000000000000000" pitchFamily="2" charset="2"/>
              </a:rPr>
              <a:t></a:t>
            </a:r>
            <a:endParaRPr lang="zh-CN" altLang="en-US" sz="2400" dirty="0"/>
          </a:p>
        </p:txBody>
      </p:sp>
      <p:sp>
        <p:nvSpPr>
          <p:cNvPr id="88" name="文本框 87"/>
          <p:cNvSpPr txBox="1"/>
          <p:nvPr/>
        </p:nvSpPr>
        <p:spPr>
          <a:xfrm>
            <a:off x="2530104" y="4006514"/>
            <a:ext cx="461939" cy="461665"/>
          </a:xfrm>
          <a:prstGeom prst="rect">
            <a:avLst/>
          </a:prstGeom>
          <a:noFill/>
        </p:spPr>
        <p:txBody>
          <a:bodyPr wrap="square" rtlCol="0">
            <a:spAutoFit/>
          </a:bodyPr>
          <a:lstStyle/>
          <a:p>
            <a:r>
              <a:rPr lang="en-US" altLang="zh-CN" sz="2400" dirty="0">
                <a:sym typeface="Wingdings" panose="05000000000000000000" pitchFamily="2" charset="2"/>
              </a:rPr>
              <a:t></a:t>
            </a:r>
            <a:endParaRPr lang="zh-CN" altLang="en-US" sz="2400" dirty="0"/>
          </a:p>
        </p:txBody>
      </p:sp>
      <p:sp>
        <p:nvSpPr>
          <p:cNvPr id="89" name="文本框 88"/>
          <p:cNvSpPr txBox="1"/>
          <p:nvPr/>
        </p:nvSpPr>
        <p:spPr>
          <a:xfrm>
            <a:off x="2534752" y="4765418"/>
            <a:ext cx="461939" cy="461665"/>
          </a:xfrm>
          <a:prstGeom prst="rect">
            <a:avLst/>
          </a:prstGeom>
          <a:noFill/>
        </p:spPr>
        <p:txBody>
          <a:bodyPr wrap="square" rtlCol="0">
            <a:spAutoFit/>
          </a:bodyPr>
          <a:lstStyle/>
          <a:p>
            <a:r>
              <a:rPr lang="en-US" altLang="zh-CN" sz="2400" dirty="0">
                <a:sym typeface="Wingdings" panose="05000000000000000000" pitchFamily="2" charset="2"/>
              </a:rPr>
              <a:t></a:t>
            </a:r>
            <a:endParaRPr lang="zh-CN" altLang="en-US" sz="2400" dirty="0"/>
          </a:p>
        </p:txBody>
      </p:sp>
      <p:sp>
        <p:nvSpPr>
          <p:cNvPr id="90" name="文本框 89"/>
          <p:cNvSpPr txBox="1"/>
          <p:nvPr/>
        </p:nvSpPr>
        <p:spPr>
          <a:xfrm>
            <a:off x="800239" y="5434605"/>
            <a:ext cx="1415772"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X </a:t>
            </a:r>
            <a:r>
              <a:rPr lang="zh-CN" altLang="en-US" sz="2400" dirty="0">
                <a:latin typeface="黑体" panose="02010609060101010101" pitchFamily="49" charset="-122"/>
                <a:ea typeface="黑体" panose="02010609060101010101" pitchFamily="49" charset="-122"/>
              </a:rPr>
              <a:t>终止前</a:t>
            </a:r>
          </a:p>
        </p:txBody>
      </p:sp>
      <p:sp>
        <p:nvSpPr>
          <p:cNvPr id="91" name="文本框 90"/>
          <p:cNvSpPr txBox="1"/>
          <p:nvPr/>
        </p:nvSpPr>
        <p:spPr>
          <a:xfrm>
            <a:off x="3219972" y="5433165"/>
            <a:ext cx="1415772"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X </a:t>
            </a:r>
            <a:r>
              <a:rPr lang="zh-CN" altLang="en-US" sz="2400" dirty="0">
                <a:latin typeface="黑体" panose="02010609060101010101" pitchFamily="49" charset="-122"/>
                <a:ea typeface="黑体" panose="02010609060101010101" pitchFamily="49" charset="-122"/>
              </a:rPr>
              <a:t>终止后</a:t>
            </a:r>
          </a:p>
        </p:txBody>
      </p:sp>
      <p:sp>
        <p:nvSpPr>
          <p:cNvPr id="92" name="文本框 91"/>
          <p:cNvSpPr txBox="1"/>
          <p:nvPr/>
        </p:nvSpPr>
        <p:spPr>
          <a:xfrm>
            <a:off x="5639705" y="5433165"/>
            <a:ext cx="3262432" cy="461665"/>
          </a:xfrm>
          <a:prstGeom prst="rect">
            <a:avLst/>
          </a:prstGeom>
          <a:noFill/>
        </p:spPr>
        <p:txBody>
          <a:bodyPr wrap="none" rtlCol="0">
            <a:spAutoFit/>
          </a:bodyPr>
          <a:lstStyle/>
          <a:p>
            <a:r>
              <a:rPr lang="zh-CN" altLang="en-US" sz="2400" u="sng" dirty="0">
                <a:solidFill>
                  <a:srgbClr val="FF0000"/>
                </a:solidFill>
                <a:latin typeface="黑体" panose="02010609060101010101" pitchFamily="49" charset="-122"/>
                <a:ea typeface="黑体" panose="02010609060101010101" pitchFamily="49" charset="-122"/>
              </a:rPr>
              <a:t>未分配区表</a:t>
            </a:r>
            <a:r>
              <a:rPr lang="zh-CN" altLang="en-US" sz="2400" dirty="0">
                <a:solidFill>
                  <a:srgbClr val="00B0F0"/>
                </a:solidFill>
                <a:latin typeface="黑体" panose="02010609060101010101" pitchFamily="49" charset="-122"/>
                <a:ea typeface="黑体" panose="02010609060101010101" pitchFamily="49" charset="-122"/>
              </a:rPr>
              <a:t>的执行动作</a:t>
            </a:r>
          </a:p>
        </p:txBody>
      </p:sp>
      <p:sp>
        <p:nvSpPr>
          <p:cNvPr id="93" name="文本框 92"/>
          <p:cNvSpPr txBox="1"/>
          <p:nvPr/>
        </p:nvSpPr>
        <p:spPr>
          <a:xfrm>
            <a:off x="5639705" y="2311399"/>
            <a:ext cx="1762021"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添加新项</a:t>
            </a:r>
          </a:p>
        </p:txBody>
      </p:sp>
      <p:sp>
        <p:nvSpPr>
          <p:cNvPr id="94" name="文本框 93"/>
          <p:cNvSpPr txBox="1"/>
          <p:nvPr/>
        </p:nvSpPr>
        <p:spPr>
          <a:xfrm>
            <a:off x="5639705" y="3162941"/>
            <a:ext cx="237757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修改起始地址</a:t>
            </a:r>
          </a:p>
        </p:txBody>
      </p:sp>
      <p:sp>
        <p:nvSpPr>
          <p:cNvPr id="95" name="文本框 94"/>
          <p:cNvSpPr txBox="1"/>
          <p:nvPr/>
        </p:nvSpPr>
        <p:spPr>
          <a:xfrm>
            <a:off x="5639705" y="4014483"/>
            <a:ext cx="1762021"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修改长度</a:t>
            </a:r>
          </a:p>
        </p:txBody>
      </p:sp>
      <p:sp>
        <p:nvSpPr>
          <p:cNvPr id="96" name="文本框 95"/>
          <p:cNvSpPr txBox="1"/>
          <p:nvPr/>
        </p:nvSpPr>
        <p:spPr>
          <a:xfrm>
            <a:off x="5639705" y="4866025"/>
            <a:ext cx="330090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修改长度并去掉一项</a:t>
            </a:r>
          </a:p>
        </p:txBody>
      </p:sp>
    </p:spTree>
    <p:extLst>
      <p:ext uri="{BB962C8B-B14F-4D97-AF65-F5344CB8AC3E}">
        <p14:creationId xmlns:p14="http://schemas.microsoft.com/office/powerpoint/2010/main" val="1318881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：内存分配数据结构</a:t>
            </a:r>
            <a:endParaRPr lang="en-US" dirty="0"/>
          </a:p>
        </p:txBody>
      </p:sp>
      <p:sp>
        <p:nvSpPr>
          <p:cNvPr id="3" name="Content Placeholder 2"/>
          <p:cNvSpPr>
            <a:spLocks noGrp="1"/>
          </p:cNvSpPr>
          <p:nvPr>
            <p:ph idx="1"/>
          </p:nvPr>
        </p:nvSpPr>
        <p:spPr>
          <a:xfrm>
            <a:off x="628649" y="1825625"/>
            <a:ext cx="8189673" cy="4351338"/>
          </a:xfrm>
        </p:spPr>
        <p:txBody>
          <a:bodyPr>
            <a:normAutofit/>
          </a:bodyPr>
          <a:lstStyle/>
          <a:p>
            <a:pPr marL="0" lvl="1" indent="0">
              <a:lnSpc>
                <a:spcPct val="150000"/>
              </a:lnSpc>
              <a:buNone/>
            </a:pPr>
            <a:r>
              <a:rPr lang="zh-CN" altLang="en-US" sz="2200" dirty="0">
                <a:solidFill>
                  <a:srgbClr val="FF0000"/>
                </a:solidFill>
              </a:rPr>
              <a:t>空闲分区表：</a:t>
            </a:r>
            <a:r>
              <a:rPr lang="zh-CN" altLang="en-US" sz="2200" dirty="0"/>
              <a:t>每个空闲分区在表中占一个表目，表目中包括分区序号、分区起始地址以及分区大小等数据项</a:t>
            </a:r>
          </a:p>
          <a:p>
            <a:pPr marL="0" lvl="1" indent="0">
              <a:lnSpc>
                <a:spcPct val="150000"/>
              </a:lnSpc>
              <a:buNone/>
              <a:tabLst>
                <a:tab pos="0" algn="l"/>
              </a:tabLst>
            </a:pPr>
            <a:endParaRPr lang="en-US" altLang="zh-CN" sz="2200" dirty="0">
              <a:solidFill>
                <a:srgbClr val="FF0000"/>
              </a:solidFill>
            </a:endParaRPr>
          </a:p>
          <a:p>
            <a:pPr marL="0" lvl="1" indent="0">
              <a:lnSpc>
                <a:spcPct val="150000"/>
              </a:lnSpc>
              <a:buNone/>
              <a:tabLst>
                <a:tab pos="0" algn="l"/>
              </a:tabLst>
            </a:pPr>
            <a:r>
              <a:rPr lang="zh-CN" altLang="en-US" sz="2200" dirty="0">
                <a:solidFill>
                  <a:srgbClr val="FF0000"/>
                </a:solidFill>
              </a:rPr>
              <a:t>空闲分区链：</a:t>
            </a:r>
            <a:r>
              <a:rPr lang="zh-CN" altLang="en-US" sz="2200" dirty="0"/>
              <a:t>由于分区的个数不定，采用链表是较好的一种管理方式，每个内存空闲区的开头单元存放本空闲区长度及下一个空闲区的起始地址指针，所有的空闲区都被链接起来，系统设置一个第一块空闲区地址指针，让它指向第一块空闲区的地址</a:t>
            </a:r>
          </a:p>
          <a:p>
            <a:pPr marL="0" indent="0">
              <a:lnSpc>
                <a:spcPct val="150000"/>
              </a:lnSpc>
              <a:buNone/>
            </a:pPr>
            <a:endParaRPr lang="en-US" sz="2200" dirty="0"/>
          </a:p>
        </p:txBody>
      </p:sp>
    </p:spTree>
    <p:extLst>
      <p:ext uri="{BB962C8B-B14F-4D97-AF65-F5344CB8AC3E}">
        <p14:creationId xmlns:p14="http://schemas.microsoft.com/office/powerpoint/2010/main" val="2029946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：空闲区排序</a:t>
            </a:r>
            <a:endParaRPr lang="en-US" dirty="0"/>
          </a:p>
        </p:txBody>
      </p:sp>
      <p:sp>
        <p:nvSpPr>
          <p:cNvPr id="3" name="Content Placeholder 2"/>
          <p:cNvSpPr>
            <a:spLocks noGrp="1"/>
          </p:cNvSpPr>
          <p:nvPr>
            <p:ph idx="1"/>
          </p:nvPr>
        </p:nvSpPr>
        <p:spPr/>
        <p:txBody>
          <a:bodyPr/>
          <a:lstStyle/>
          <a:p>
            <a:pPr>
              <a:lnSpc>
                <a:spcPct val="150000"/>
              </a:lnSpc>
            </a:pPr>
            <a:r>
              <a:rPr lang="zh-CN" altLang="en-US" dirty="0"/>
              <a:t>按空闲区大小</a:t>
            </a:r>
          </a:p>
          <a:p>
            <a:pPr>
              <a:lnSpc>
                <a:spcPct val="150000"/>
              </a:lnSpc>
            </a:pPr>
            <a:r>
              <a:rPr lang="zh-CN" altLang="en-US" dirty="0"/>
              <a:t>按空闲地址顺序</a:t>
            </a:r>
            <a:endParaRPr lang="en-US" dirty="0"/>
          </a:p>
        </p:txBody>
      </p:sp>
      <p:sp>
        <p:nvSpPr>
          <p:cNvPr id="4" name="文本框 3"/>
          <p:cNvSpPr txBox="1"/>
          <p:nvPr/>
        </p:nvSpPr>
        <p:spPr>
          <a:xfrm>
            <a:off x="2593732" y="3325970"/>
            <a:ext cx="4698610" cy="3452574"/>
          </a:xfrm>
          <a:prstGeom prst="roundRect">
            <a:avLst>
              <a:gd name="adj" fmla="val 6894"/>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lnSpc>
                <a:spcPct val="150000"/>
              </a:lnSpc>
              <a:buAutoNum type="arabicPeriod"/>
            </a:pPr>
            <a:r>
              <a:rPr lang="zh-CN" altLang="en-US" sz="2800" dirty="0"/>
              <a:t>最先适应分配算法（</a:t>
            </a:r>
            <a:r>
              <a:rPr lang="en-US" altLang="zh-CN" sz="2800" dirty="0"/>
              <a:t>**</a:t>
            </a:r>
            <a:r>
              <a:rPr lang="zh-CN" altLang="en-US" sz="2800" dirty="0"/>
              <a:t>）</a:t>
            </a:r>
            <a:endParaRPr lang="en-US" altLang="zh-CN" sz="2800" dirty="0"/>
          </a:p>
          <a:p>
            <a:pPr marL="342900" indent="-342900">
              <a:lnSpc>
                <a:spcPct val="150000"/>
              </a:lnSpc>
              <a:buAutoNum type="arabicPeriod"/>
            </a:pPr>
            <a:r>
              <a:rPr lang="zh-CN" altLang="en-US" sz="2800" dirty="0"/>
              <a:t>下次适应分配算法（</a:t>
            </a:r>
            <a:r>
              <a:rPr lang="en-US" altLang="zh-CN" sz="2800" dirty="0"/>
              <a:t>*</a:t>
            </a:r>
            <a:r>
              <a:rPr lang="zh-CN" altLang="en-US" sz="2800" dirty="0"/>
              <a:t>）</a:t>
            </a:r>
            <a:endParaRPr lang="en-US" altLang="zh-CN" sz="2800" dirty="0"/>
          </a:p>
          <a:p>
            <a:pPr marL="342900" indent="-342900">
              <a:lnSpc>
                <a:spcPct val="150000"/>
              </a:lnSpc>
              <a:buAutoNum type="arabicPeriod"/>
            </a:pPr>
            <a:r>
              <a:rPr lang="zh-CN" altLang="en-US" sz="2800" dirty="0"/>
              <a:t>最优适应分配算法（</a:t>
            </a:r>
            <a:r>
              <a:rPr lang="en-US" altLang="zh-CN" sz="2800" dirty="0"/>
              <a:t>*</a:t>
            </a:r>
            <a:r>
              <a:rPr lang="zh-CN" altLang="en-US" sz="2800" dirty="0"/>
              <a:t>）</a:t>
            </a:r>
            <a:endParaRPr lang="en-US" altLang="zh-CN" sz="2800" dirty="0"/>
          </a:p>
          <a:p>
            <a:pPr marL="342900" indent="-342900">
              <a:lnSpc>
                <a:spcPct val="150000"/>
              </a:lnSpc>
              <a:buAutoNum type="arabicPeriod"/>
            </a:pPr>
            <a:r>
              <a:rPr lang="zh-CN" altLang="en-US" sz="2800" dirty="0"/>
              <a:t>最坏适应分配算法</a:t>
            </a:r>
            <a:endParaRPr lang="en-US" altLang="zh-CN" sz="2800" dirty="0"/>
          </a:p>
          <a:p>
            <a:pPr marL="342900" indent="-342900">
              <a:lnSpc>
                <a:spcPct val="150000"/>
              </a:lnSpc>
              <a:buAutoNum type="arabicPeriod"/>
            </a:pPr>
            <a:r>
              <a:rPr lang="zh-CN" altLang="en-US" sz="2800" dirty="0"/>
              <a:t>快速适应分配算法</a:t>
            </a:r>
          </a:p>
        </p:txBody>
      </p:sp>
      <p:sp>
        <p:nvSpPr>
          <p:cNvPr id="5" name="矩形 4"/>
          <p:cNvSpPr/>
          <p:nvPr/>
        </p:nvSpPr>
        <p:spPr>
          <a:xfrm>
            <a:off x="628650" y="4367572"/>
            <a:ext cx="1692519" cy="954107"/>
          </a:xfrm>
          <a:prstGeom prst="rect">
            <a:avLst/>
          </a:prstGeom>
        </p:spPr>
        <p:txBody>
          <a:bodyPr wrap="square">
            <a:spAutoFit/>
          </a:bodyPr>
          <a:lstStyle/>
          <a:p>
            <a:r>
              <a:rPr lang="zh-CN" altLang="en-US" sz="2800" dirty="0">
                <a:solidFill>
                  <a:srgbClr val="0070C0"/>
                </a:solidFill>
                <a:latin typeface="黑体" panose="02010609060101010101" pitchFamily="49" charset="-122"/>
                <a:ea typeface="黑体" panose="02010609060101010101" pitchFamily="49" charset="-122"/>
              </a:rPr>
              <a:t>可变分区分配算法</a:t>
            </a:r>
          </a:p>
        </p:txBody>
      </p:sp>
    </p:spTree>
    <p:extLst>
      <p:ext uri="{BB962C8B-B14F-4D97-AF65-F5344CB8AC3E}">
        <p14:creationId xmlns:p14="http://schemas.microsoft.com/office/powerpoint/2010/main" val="934093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：可变分区分配算法</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solidFill>
                  <a:srgbClr val="FF0000"/>
                </a:solidFill>
              </a:rPr>
              <a:t>最先适应分配算法</a:t>
            </a:r>
            <a:r>
              <a:rPr lang="en-US" altLang="zh-CN" dirty="0"/>
              <a:t>(</a:t>
            </a:r>
            <a:r>
              <a:rPr lang="zh-CN" altLang="en-US" dirty="0"/>
              <a:t>首次适应算法</a:t>
            </a:r>
            <a:r>
              <a:rPr lang="en-US" altLang="zh-CN" dirty="0"/>
              <a:t>)</a:t>
            </a:r>
          </a:p>
          <a:p>
            <a:pPr lvl="1">
              <a:lnSpc>
                <a:spcPct val="150000"/>
              </a:lnSpc>
            </a:pPr>
            <a:r>
              <a:rPr lang="zh-CN" altLang="en-US" dirty="0"/>
              <a:t>要求空闲分区链以地址递增次序链接，从链首顺序查找，找到第一个满足要求的分区即行</a:t>
            </a:r>
            <a:r>
              <a:rPr lang="zh-CN" altLang="en-US" dirty="0">
                <a:solidFill>
                  <a:srgbClr val="0070C0"/>
                </a:solidFill>
              </a:rPr>
              <a:t>分割</a:t>
            </a:r>
          </a:p>
          <a:p>
            <a:pPr marL="457200" indent="-457200">
              <a:lnSpc>
                <a:spcPct val="150000"/>
              </a:lnSpc>
              <a:buFont typeface="+mj-lt"/>
              <a:buAutoNum type="arabicPeriod"/>
            </a:pPr>
            <a:r>
              <a:rPr lang="zh-CN" altLang="en-US" dirty="0">
                <a:solidFill>
                  <a:schemeClr val="accent2">
                    <a:lumMod val="50000"/>
                  </a:schemeClr>
                </a:solidFill>
              </a:rPr>
              <a:t>下次适应分配算法</a:t>
            </a:r>
            <a:r>
              <a:rPr lang="en-US" altLang="zh-CN" dirty="0"/>
              <a:t>(</a:t>
            </a:r>
            <a:r>
              <a:rPr lang="zh-CN" altLang="en-US" dirty="0"/>
              <a:t>循环首次适应算法</a:t>
            </a:r>
            <a:r>
              <a:rPr lang="en-US" altLang="zh-CN" dirty="0"/>
              <a:t>)</a:t>
            </a:r>
          </a:p>
          <a:p>
            <a:pPr lvl="1">
              <a:lnSpc>
                <a:spcPct val="150000"/>
              </a:lnSpc>
            </a:pPr>
            <a:r>
              <a:rPr lang="zh-CN" altLang="en-US" dirty="0"/>
              <a:t>不从链首顺序查找，而是从上次找到的空闲分区的下一个空闲分区开始查找</a:t>
            </a:r>
          </a:p>
          <a:p>
            <a:pPr>
              <a:lnSpc>
                <a:spcPct val="150000"/>
              </a:lnSpc>
            </a:pPr>
            <a:endParaRPr lang="en-US" dirty="0"/>
          </a:p>
        </p:txBody>
      </p:sp>
    </p:spTree>
    <p:extLst>
      <p:ext uri="{BB962C8B-B14F-4D97-AF65-F5344CB8AC3E}">
        <p14:creationId xmlns:p14="http://schemas.microsoft.com/office/powerpoint/2010/main" val="14976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4.1 </a:t>
            </a:r>
            <a:r>
              <a:rPr lang="zh-CN" altLang="en-US" dirty="0"/>
              <a:t>存储器</a:t>
            </a:r>
          </a:p>
        </p:txBody>
      </p:sp>
      <p:graphicFrame>
        <p:nvGraphicFramePr>
          <p:cNvPr id="4" name="图示 3"/>
          <p:cNvGraphicFramePr/>
          <p:nvPr>
            <p:extLst>
              <p:ext uri="{D42A27DB-BD31-4B8C-83A1-F6EECF244321}">
                <p14:modId xmlns:p14="http://schemas.microsoft.com/office/powerpoint/2010/main" val="1297387488"/>
              </p:ext>
            </p:extLst>
          </p:nvPr>
        </p:nvGraphicFramePr>
        <p:xfrm>
          <a:off x="-562969" y="3162756"/>
          <a:ext cx="5623484" cy="164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1644016495"/>
              </p:ext>
            </p:extLst>
          </p:nvPr>
        </p:nvGraphicFramePr>
        <p:xfrm>
          <a:off x="3253339" y="3673376"/>
          <a:ext cx="5890661" cy="31846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77718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：可变分区分配算法</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lnSpc>
                <a:spcPct val="150000"/>
              </a:lnSpc>
              <a:buFont typeface="+mj-lt"/>
              <a:buAutoNum type="arabicPeriod" startAt="3"/>
            </a:pPr>
            <a:r>
              <a:rPr lang="zh-CN" altLang="en-US" dirty="0">
                <a:solidFill>
                  <a:schemeClr val="accent2">
                    <a:lumMod val="50000"/>
                  </a:schemeClr>
                </a:solidFill>
              </a:rPr>
              <a:t>最优适应分配算法 </a:t>
            </a:r>
            <a:r>
              <a:rPr lang="en-US" altLang="zh-CN" dirty="0"/>
              <a:t>(</a:t>
            </a:r>
            <a:r>
              <a:rPr lang="zh-CN" altLang="en-US" dirty="0"/>
              <a:t>最佳适应算法</a:t>
            </a:r>
            <a:r>
              <a:rPr lang="en-US" altLang="zh-CN" dirty="0"/>
              <a:t>)</a:t>
            </a:r>
          </a:p>
          <a:p>
            <a:pPr lvl="1">
              <a:lnSpc>
                <a:spcPct val="150000"/>
              </a:lnSpc>
            </a:pPr>
            <a:r>
              <a:rPr lang="zh-CN" altLang="en-US" dirty="0"/>
              <a:t>空闲分区需按大小顺序链接，每次从链首查找，直到找到一个能够满足要求的最小分区</a:t>
            </a:r>
            <a:endParaRPr lang="zh-CN" altLang="en-US" dirty="0">
              <a:solidFill>
                <a:srgbClr val="0070C0"/>
              </a:solidFill>
            </a:endParaRPr>
          </a:p>
          <a:p>
            <a:pPr marL="457200" indent="-457200">
              <a:lnSpc>
                <a:spcPct val="150000"/>
              </a:lnSpc>
              <a:buFont typeface="+mj-lt"/>
              <a:buAutoNum type="arabicPeriod" startAt="4"/>
            </a:pPr>
            <a:r>
              <a:rPr lang="zh-CN" altLang="en-US" dirty="0"/>
              <a:t>最坏适应分配算法 </a:t>
            </a:r>
          </a:p>
          <a:p>
            <a:pPr lvl="1">
              <a:lnSpc>
                <a:spcPct val="150000"/>
              </a:lnSpc>
            </a:pPr>
            <a:r>
              <a:rPr lang="zh-CN" altLang="en-US" dirty="0"/>
              <a:t>扫描整个空闲分区表或空闲分区链（链表可以按大小排序）</a:t>
            </a:r>
            <a:r>
              <a:rPr lang="en-US" altLang="zh-CN" dirty="0"/>
              <a:t>,</a:t>
            </a:r>
            <a:r>
              <a:rPr lang="zh-CN" altLang="en-US" dirty="0"/>
              <a:t>总是挑选一个最大的空闲区</a:t>
            </a:r>
            <a:r>
              <a:rPr lang="zh-CN" altLang="en-US" dirty="0">
                <a:solidFill>
                  <a:srgbClr val="0070C0"/>
                </a:solidFill>
              </a:rPr>
              <a:t>分割</a:t>
            </a:r>
            <a:r>
              <a:rPr lang="zh-CN" altLang="en-US" dirty="0"/>
              <a:t>给作业使用</a:t>
            </a:r>
            <a:r>
              <a:rPr lang="en-US" altLang="zh-CN" dirty="0"/>
              <a:t>,</a:t>
            </a:r>
            <a:r>
              <a:rPr lang="zh-CN" altLang="en-US" dirty="0"/>
              <a:t>优点是分割剩余的空闲区不至于太小</a:t>
            </a:r>
          </a:p>
          <a:p>
            <a:pPr marL="457200" indent="-457200">
              <a:lnSpc>
                <a:spcPct val="150000"/>
              </a:lnSpc>
              <a:buFont typeface="+mj-lt"/>
              <a:buAutoNum type="arabicPeriod" startAt="4"/>
            </a:pPr>
            <a:r>
              <a:rPr lang="zh-CN" altLang="en-US" dirty="0"/>
              <a:t>快速适应分配算法</a:t>
            </a:r>
          </a:p>
          <a:p>
            <a:pPr lvl="1">
              <a:lnSpc>
                <a:spcPct val="150000"/>
              </a:lnSpc>
            </a:pPr>
            <a:r>
              <a:rPr lang="zh-CN" altLang="en-US" dirty="0"/>
              <a:t>为那些</a:t>
            </a:r>
            <a:r>
              <a:rPr lang="zh-CN" altLang="en-US" dirty="0">
                <a:solidFill>
                  <a:srgbClr val="0070C0"/>
                </a:solidFill>
              </a:rPr>
              <a:t>经常用到的长度</a:t>
            </a:r>
            <a:r>
              <a:rPr lang="zh-CN" altLang="en-US" dirty="0"/>
              <a:t>的空闲区设立单独的空闲分区链表</a:t>
            </a:r>
          </a:p>
          <a:p>
            <a:pPr>
              <a:lnSpc>
                <a:spcPct val="150000"/>
              </a:lnSpc>
            </a:pPr>
            <a:endParaRPr lang="en-US" dirty="0"/>
          </a:p>
        </p:txBody>
      </p:sp>
    </p:spTree>
    <p:extLst>
      <p:ext uri="{BB962C8B-B14F-4D97-AF65-F5344CB8AC3E}">
        <p14:creationId xmlns:p14="http://schemas.microsoft.com/office/powerpoint/2010/main" val="1470413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：分配算法比较</a:t>
            </a:r>
          </a:p>
        </p:txBody>
      </p:sp>
      <p:sp>
        <p:nvSpPr>
          <p:cNvPr id="3" name="内容占位符 2"/>
          <p:cNvSpPr>
            <a:spLocks noGrp="1"/>
          </p:cNvSpPr>
          <p:nvPr>
            <p:ph idx="1"/>
          </p:nvPr>
        </p:nvSpPr>
        <p:spPr/>
        <p:txBody>
          <a:bodyPr/>
          <a:lstStyle/>
          <a:p>
            <a:r>
              <a:rPr lang="zh-CN" altLang="en-US" dirty="0">
                <a:solidFill>
                  <a:srgbClr val="FF0000"/>
                </a:solidFill>
              </a:rPr>
              <a:t>评价指标：</a:t>
            </a:r>
            <a:r>
              <a:rPr lang="zh-CN" altLang="en-US" dirty="0"/>
              <a:t>算法复杂度 </a:t>
            </a:r>
            <a:r>
              <a:rPr lang="en-US" altLang="zh-CN" dirty="0"/>
              <a:t>/ </a:t>
            </a:r>
            <a:r>
              <a:rPr lang="zh-CN" altLang="en-US" dirty="0"/>
              <a:t>空间利用率</a:t>
            </a:r>
            <a:endParaRPr lang="en-US" altLang="zh-CN" dirty="0"/>
          </a:p>
          <a:p>
            <a:endParaRPr lang="en-US" altLang="zh-CN" dirty="0"/>
          </a:p>
          <a:p>
            <a:r>
              <a:rPr lang="zh-CN" altLang="en-US" dirty="0"/>
              <a:t>上述各个算法均需要排序（或按地址或按块的大小）</a:t>
            </a:r>
          </a:p>
          <a:p>
            <a:pPr>
              <a:lnSpc>
                <a:spcPct val="150000"/>
              </a:lnSpc>
            </a:pPr>
            <a:r>
              <a:rPr lang="zh-CN" altLang="en-US" dirty="0">
                <a:solidFill>
                  <a:srgbClr val="0070C0"/>
                </a:solidFill>
              </a:rPr>
              <a:t>最先适用分配</a:t>
            </a:r>
            <a:r>
              <a:rPr lang="en-US" altLang="zh-CN" dirty="0">
                <a:solidFill>
                  <a:srgbClr val="0070C0"/>
                </a:solidFill>
              </a:rPr>
              <a:t>①</a:t>
            </a:r>
            <a:r>
              <a:rPr lang="zh-CN" altLang="en-US" dirty="0">
                <a:solidFill>
                  <a:srgbClr val="0070C0"/>
                </a:solidFill>
              </a:rPr>
              <a:t>、下次适应分配</a:t>
            </a:r>
            <a:r>
              <a:rPr lang="en-US" altLang="zh-CN" dirty="0">
                <a:solidFill>
                  <a:srgbClr val="0070C0"/>
                </a:solidFill>
              </a:rPr>
              <a:t>②</a:t>
            </a:r>
            <a:r>
              <a:rPr lang="zh-CN" altLang="en-US" dirty="0">
                <a:solidFill>
                  <a:srgbClr val="0070C0"/>
                </a:solidFill>
              </a:rPr>
              <a:t>和最佳适应算法</a:t>
            </a:r>
            <a:r>
              <a:rPr lang="en-US" altLang="zh-CN" dirty="0">
                <a:solidFill>
                  <a:srgbClr val="0070C0"/>
                </a:solidFill>
              </a:rPr>
              <a:t>③</a:t>
            </a:r>
            <a:r>
              <a:rPr lang="zh-CN" altLang="en-US" dirty="0"/>
              <a:t>比</a:t>
            </a:r>
            <a:r>
              <a:rPr lang="zh-CN" altLang="en-US" dirty="0">
                <a:solidFill>
                  <a:srgbClr val="FF0000"/>
                </a:solidFill>
              </a:rPr>
              <a:t>最坏适应算法</a:t>
            </a:r>
            <a:r>
              <a:rPr lang="en-US" altLang="zh-CN" dirty="0">
                <a:solidFill>
                  <a:srgbClr val="FF0000"/>
                </a:solidFill>
              </a:rPr>
              <a:t>④</a:t>
            </a:r>
            <a:r>
              <a:rPr lang="zh-CN" altLang="en-US" dirty="0"/>
              <a:t>性能好</a:t>
            </a:r>
            <a:r>
              <a:rPr lang="en-US" altLang="zh-CN" dirty="0"/>
              <a:t/>
            </a:r>
            <a:br>
              <a:rPr lang="en-US" altLang="zh-CN" dirty="0"/>
            </a:br>
            <a:r>
              <a:rPr lang="zh-CN" altLang="en-US" dirty="0"/>
              <a:t>（</a:t>
            </a:r>
            <a:r>
              <a:rPr lang="en-US" altLang="zh-CN" dirty="0"/>
              <a:t>④</a:t>
            </a:r>
            <a:r>
              <a:rPr lang="zh-CN" altLang="en-US" dirty="0"/>
              <a:t>使大作业无法装进去，整体利用率不好）</a:t>
            </a:r>
          </a:p>
          <a:p>
            <a:pPr>
              <a:lnSpc>
                <a:spcPct val="150000"/>
              </a:lnSpc>
            </a:pPr>
            <a:r>
              <a:rPr lang="zh-CN" altLang="en-US" dirty="0">
                <a:solidFill>
                  <a:srgbClr val="0070C0"/>
                </a:solidFill>
              </a:rPr>
              <a:t>下次适应分配算法</a:t>
            </a:r>
            <a:r>
              <a:rPr lang="en-US" altLang="zh-CN" dirty="0">
                <a:solidFill>
                  <a:srgbClr val="0070C0"/>
                </a:solidFill>
              </a:rPr>
              <a:t>②</a:t>
            </a:r>
            <a:r>
              <a:rPr lang="zh-CN" altLang="en-US" dirty="0"/>
              <a:t>会使存储器空间得到均衡使用 </a:t>
            </a:r>
          </a:p>
          <a:p>
            <a:pPr marL="0" indent="0">
              <a:lnSpc>
                <a:spcPct val="150000"/>
              </a:lnSpc>
              <a:buNone/>
            </a:pPr>
            <a:endParaRPr lang="en-US" altLang="zh-CN" dirty="0"/>
          </a:p>
        </p:txBody>
      </p:sp>
    </p:spTree>
    <p:extLst>
      <p:ext uri="{BB962C8B-B14F-4D97-AF65-F5344CB8AC3E}">
        <p14:creationId xmlns:p14="http://schemas.microsoft.com/office/powerpoint/2010/main" val="50064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：分配算法比较</a:t>
            </a:r>
          </a:p>
        </p:txBody>
      </p:sp>
      <p:sp>
        <p:nvSpPr>
          <p:cNvPr id="3" name="内容占位符 2"/>
          <p:cNvSpPr>
            <a:spLocks noGrp="1"/>
          </p:cNvSpPr>
          <p:nvPr>
            <p:ph idx="1"/>
          </p:nvPr>
        </p:nvSpPr>
        <p:spPr/>
        <p:txBody>
          <a:bodyPr/>
          <a:lstStyle/>
          <a:p>
            <a:pPr>
              <a:lnSpc>
                <a:spcPct val="150000"/>
              </a:lnSpc>
            </a:pPr>
            <a:r>
              <a:rPr lang="zh-CN" altLang="en-US" dirty="0"/>
              <a:t>如果</a:t>
            </a:r>
            <a:r>
              <a:rPr lang="zh-CN" altLang="en-US" dirty="0">
                <a:solidFill>
                  <a:srgbClr val="FF0000"/>
                </a:solidFill>
              </a:rPr>
              <a:t>空闲区按从小到大排列</a:t>
            </a:r>
            <a:r>
              <a:rPr lang="en-US" altLang="zh-CN" dirty="0"/>
              <a:t>,</a:t>
            </a:r>
            <a:r>
              <a:rPr lang="zh-CN" altLang="en-US" dirty="0"/>
              <a:t>则</a:t>
            </a:r>
            <a:r>
              <a:rPr lang="zh-CN" altLang="en-US" dirty="0">
                <a:solidFill>
                  <a:srgbClr val="0070C0"/>
                </a:solidFill>
              </a:rPr>
              <a:t>最先适用分配算法</a:t>
            </a:r>
            <a:r>
              <a:rPr lang="en-US" altLang="zh-CN" dirty="0">
                <a:solidFill>
                  <a:srgbClr val="0070C0"/>
                </a:solidFill>
              </a:rPr>
              <a:t>①</a:t>
            </a:r>
            <a:r>
              <a:rPr lang="zh-CN" altLang="en-US" dirty="0"/>
              <a:t>等于</a:t>
            </a:r>
            <a:r>
              <a:rPr lang="zh-CN" altLang="en-US" dirty="0">
                <a:solidFill>
                  <a:srgbClr val="0070C0"/>
                </a:solidFill>
              </a:rPr>
              <a:t>最优适应分配算法</a:t>
            </a:r>
            <a:r>
              <a:rPr lang="en-US" altLang="zh-CN" dirty="0">
                <a:solidFill>
                  <a:srgbClr val="0070C0"/>
                </a:solidFill>
              </a:rPr>
              <a:t>③</a:t>
            </a:r>
            <a:endParaRPr lang="zh-CN" altLang="en-US" dirty="0">
              <a:solidFill>
                <a:srgbClr val="0070C0"/>
              </a:solidFill>
            </a:endParaRPr>
          </a:p>
          <a:p>
            <a:pPr>
              <a:lnSpc>
                <a:spcPct val="150000"/>
              </a:lnSpc>
            </a:pPr>
            <a:r>
              <a:rPr lang="zh-CN" altLang="en-US" dirty="0"/>
              <a:t>如果</a:t>
            </a:r>
            <a:r>
              <a:rPr lang="zh-CN" altLang="en-US" dirty="0">
                <a:solidFill>
                  <a:srgbClr val="FF0000"/>
                </a:solidFill>
              </a:rPr>
              <a:t>空闲区按从大到小排列</a:t>
            </a:r>
            <a:r>
              <a:rPr lang="en-US" altLang="zh-CN" dirty="0"/>
              <a:t>,</a:t>
            </a:r>
            <a:r>
              <a:rPr lang="zh-CN" altLang="en-US" dirty="0"/>
              <a:t>则</a:t>
            </a:r>
            <a:r>
              <a:rPr lang="zh-CN" altLang="en-US" dirty="0">
                <a:solidFill>
                  <a:srgbClr val="0070C0"/>
                </a:solidFill>
              </a:rPr>
              <a:t>最先适用分配算法</a:t>
            </a:r>
            <a:r>
              <a:rPr lang="en-US" altLang="zh-CN" dirty="0">
                <a:solidFill>
                  <a:srgbClr val="0070C0"/>
                </a:solidFill>
              </a:rPr>
              <a:t>①</a:t>
            </a:r>
            <a:r>
              <a:rPr lang="zh-CN" altLang="en-US" dirty="0"/>
              <a:t>等于</a:t>
            </a:r>
            <a:r>
              <a:rPr lang="zh-CN" altLang="en-US" dirty="0">
                <a:solidFill>
                  <a:srgbClr val="0070C0"/>
                </a:solidFill>
              </a:rPr>
              <a:t>最坏适应分配算法</a:t>
            </a:r>
            <a:r>
              <a:rPr lang="en-US" altLang="zh-CN" dirty="0">
                <a:solidFill>
                  <a:srgbClr val="0070C0"/>
                </a:solidFill>
              </a:rPr>
              <a:t>④</a:t>
            </a:r>
            <a:endParaRPr lang="zh-CN" altLang="en-US" dirty="0">
              <a:solidFill>
                <a:srgbClr val="0070C0"/>
              </a:solidFill>
            </a:endParaRPr>
          </a:p>
          <a:p>
            <a:pPr>
              <a:lnSpc>
                <a:spcPct val="150000"/>
              </a:lnSpc>
            </a:pPr>
            <a:r>
              <a:rPr lang="zh-CN" altLang="en-US" dirty="0"/>
              <a:t>空闲区按从小到大排列时</a:t>
            </a:r>
            <a:r>
              <a:rPr lang="en-US" altLang="zh-CN" dirty="0"/>
              <a:t>, </a:t>
            </a:r>
            <a:r>
              <a:rPr lang="zh-CN" altLang="en-US" dirty="0">
                <a:solidFill>
                  <a:srgbClr val="0070C0"/>
                </a:solidFill>
              </a:rPr>
              <a:t>最先适用分配算法</a:t>
            </a:r>
            <a:r>
              <a:rPr lang="en-US" altLang="zh-CN" dirty="0">
                <a:solidFill>
                  <a:srgbClr val="0070C0"/>
                </a:solidFill>
              </a:rPr>
              <a:t>①</a:t>
            </a:r>
            <a:r>
              <a:rPr lang="zh-CN" altLang="en-US" dirty="0"/>
              <a:t>能尽可能使用低地址区</a:t>
            </a:r>
            <a:r>
              <a:rPr lang="en-US" altLang="zh-CN" dirty="0"/>
              <a:t>,</a:t>
            </a:r>
            <a:r>
              <a:rPr lang="zh-CN" altLang="en-US" dirty="0"/>
              <a:t>从而高地址空间有较大的空闲区容纳大的作业</a:t>
            </a:r>
          </a:p>
          <a:p>
            <a:pPr>
              <a:lnSpc>
                <a:spcPct val="150000"/>
              </a:lnSpc>
            </a:pPr>
            <a:endParaRPr lang="zh-CN" altLang="en-US" dirty="0"/>
          </a:p>
          <a:p>
            <a:pPr>
              <a:lnSpc>
                <a:spcPct val="150000"/>
              </a:lnSpc>
            </a:pPr>
            <a:endParaRPr lang="zh-CN" altLang="en-US" dirty="0"/>
          </a:p>
        </p:txBody>
      </p:sp>
    </p:spTree>
    <p:extLst>
      <p:ext uri="{BB962C8B-B14F-4D97-AF65-F5344CB8AC3E}">
        <p14:creationId xmlns:p14="http://schemas.microsoft.com/office/powerpoint/2010/main" val="3996040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：分配算法比较</a:t>
            </a:r>
          </a:p>
        </p:txBody>
      </p:sp>
      <p:sp>
        <p:nvSpPr>
          <p:cNvPr id="3" name="内容占位符 2"/>
          <p:cNvSpPr>
            <a:spLocks noGrp="1"/>
          </p:cNvSpPr>
          <p:nvPr>
            <p:ph idx="1"/>
          </p:nvPr>
        </p:nvSpPr>
        <p:spPr/>
        <p:txBody>
          <a:bodyPr/>
          <a:lstStyle/>
          <a:p>
            <a:pPr>
              <a:lnSpc>
                <a:spcPct val="150000"/>
              </a:lnSpc>
            </a:pPr>
            <a:r>
              <a:rPr lang="zh-CN" altLang="en-US" dirty="0"/>
              <a:t>表面上看</a:t>
            </a:r>
            <a:r>
              <a:rPr lang="zh-CN" altLang="en-US" dirty="0">
                <a:solidFill>
                  <a:srgbClr val="0070C0"/>
                </a:solidFill>
              </a:rPr>
              <a:t>最优适应分配算法③</a:t>
            </a:r>
            <a:r>
              <a:rPr lang="zh-CN" altLang="en-US" dirty="0"/>
              <a:t>的主存利用率最好</a:t>
            </a:r>
            <a:r>
              <a:rPr lang="en-US" altLang="zh-CN" dirty="0"/>
              <a:t>,</a:t>
            </a:r>
            <a:r>
              <a:rPr lang="zh-CN" altLang="en-US" dirty="0"/>
              <a:t>但可能会导致空闲区分割下来的部分很小</a:t>
            </a:r>
          </a:p>
          <a:p>
            <a:pPr>
              <a:lnSpc>
                <a:spcPct val="150000"/>
              </a:lnSpc>
            </a:pPr>
            <a:r>
              <a:rPr lang="zh-CN" altLang="en-US" dirty="0"/>
              <a:t>处理某种作业序列时</a:t>
            </a:r>
            <a:r>
              <a:rPr lang="en-US" altLang="zh-CN" dirty="0"/>
              <a:t>, </a:t>
            </a:r>
            <a:r>
              <a:rPr lang="zh-CN" altLang="en-US" dirty="0">
                <a:solidFill>
                  <a:srgbClr val="0070C0"/>
                </a:solidFill>
              </a:rPr>
              <a:t>最坏适应分配算法④</a:t>
            </a:r>
            <a:r>
              <a:rPr lang="zh-CN" altLang="en-US" dirty="0"/>
              <a:t>可能性能最佳</a:t>
            </a:r>
            <a:r>
              <a:rPr lang="en-US" altLang="zh-CN" dirty="0"/>
              <a:t>,</a:t>
            </a:r>
            <a:r>
              <a:rPr lang="zh-CN" altLang="en-US" dirty="0"/>
              <a:t>它选择最大空闲区</a:t>
            </a:r>
            <a:r>
              <a:rPr lang="en-US" altLang="zh-CN" dirty="0"/>
              <a:t>,</a:t>
            </a:r>
            <a:r>
              <a:rPr lang="zh-CN" altLang="en-US" dirty="0"/>
              <a:t>使得分配后剩余下来的空闲区不会太小</a:t>
            </a:r>
            <a:r>
              <a:rPr lang="en-US" altLang="zh-CN" dirty="0"/>
              <a:t>,</a:t>
            </a:r>
            <a:r>
              <a:rPr lang="zh-CN" altLang="en-US" dirty="0"/>
              <a:t>仍能用于再分配</a:t>
            </a:r>
          </a:p>
          <a:p>
            <a:pPr>
              <a:lnSpc>
                <a:spcPct val="150000"/>
              </a:lnSpc>
            </a:pPr>
            <a:endParaRPr lang="zh-CN" altLang="en-US" dirty="0"/>
          </a:p>
        </p:txBody>
      </p:sp>
    </p:spTree>
    <p:extLst>
      <p:ext uri="{BB962C8B-B14F-4D97-AF65-F5344CB8AC3E}">
        <p14:creationId xmlns:p14="http://schemas.microsoft.com/office/powerpoint/2010/main" val="2092547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：地址转换与存储保护</a:t>
            </a:r>
          </a:p>
        </p:txBody>
      </p:sp>
      <p:sp>
        <p:nvSpPr>
          <p:cNvPr id="3" name="内容占位符 2"/>
          <p:cNvSpPr>
            <a:spLocks noGrp="1"/>
          </p:cNvSpPr>
          <p:nvPr>
            <p:ph idx="1"/>
          </p:nvPr>
        </p:nvSpPr>
        <p:spPr>
          <a:xfrm>
            <a:off x="628650" y="1825625"/>
            <a:ext cx="8163658" cy="4351338"/>
          </a:xfrm>
        </p:spPr>
        <p:txBody>
          <a:bodyPr>
            <a:normAutofit fontScale="92500" lnSpcReduction="10000"/>
          </a:bodyPr>
          <a:lstStyle/>
          <a:p>
            <a:pPr>
              <a:lnSpc>
                <a:spcPct val="150000"/>
              </a:lnSpc>
            </a:pPr>
            <a:r>
              <a:rPr lang="zh-CN" altLang="en-US" dirty="0"/>
              <a:t>可变分区方式采用</a:t>
            </a:r>
            <a:r>
              <a:rPr lang="zh-CN" altLang="en-US" dirty="0">
                <a:solidFill>
                  <a:srgbClr val="FF0000"/>
                </a:solidFill>
              </a:rPr>
              <a:t>动态重定位</a:t>
            </a:r>
            <a:r>
              <a:rPr lang="zh-CN" altLang="en-US" dirty="0"/>
              <a:t>装入作业</a:t>
            </a:r>
            <a:r>
              <a:rPr lang="en-US" altLang="zh-CN" dirty="0"/>
              <a:t>,</a:t>
            </a:r>
            <a:r>
              <a:rPr lang="zh-CN" altLang="en-US" dirty="0"/>
              <a:t>作业程序和数据的地址转换由硬件完成</a:t>
            </a:r>
            <a:r>
              <a:rPr lang="en-US" altLang="zh-CN" dirty="0"/>
              <a:t>.</a:t>
            </a:r>
            <a:r>
              <a:rPr lang="zh-CN" altLang="en-US" dirty="0"/>
              <a:t>硬件设置两个控制寄存器</a:t>
            </a:r>
            <a:r>
              <a:rPr lang="en-US" altLang="zh-CN" dirty="0"/>
              <a:t>:</a:t>
            </a:r>
            <a:r>
              <a:rPr lang="zh-CN" altLang="en-US" dirty="0">
                <a:solidFill>
                  <a:srgbClr val="0070C0"/>
                </a:solidFill>
              </a:rPr>
              <a:t>基址寄存器</a:t>
            </a:r>
            <a:r>
              <a:rPr lang="zh-CN" altLang="en-US" dirty="0"/>
              <a:t>和</a:t>
            </a:r>
            <a:r>
              <a:rPr lang="zh-CN" altLang="en-US" dirty="0">
                <a:solidFill>
                  <a:srgbClr val="0070C0"/>
                </a:solidFill>
              </a:rPr>
              <a:t>限长寄存器</a:t>
            </a:r>
            <a:r>
              <a:rPr lang="en-US" altLang="zh-CN" dirty="0"/>
              <a:t>.</a:t>
            </a:r>
            <a:r>
              <a:rPr lang="zh-CN" altLang="en-US" dirty="0"/>
              <a:t>基址寄存器存放分配给作业使用的分区的起始地址</a:t>
            </a:r>
            <a:r>
              <a:rPr lang="en-US" altLang="zh-CN" dirty="0"/>
              <a:t>,</a:t>
            </a:r>
            <a:r>
              <a:rPr lang="zh-CN" altLang="en-US" dirty="0"/>
              <a:t>限长寄存器存放作业占用的连续存储空间的长度</a:t>
            </a:r>
          </a:p>
          <a:p>
            <a:pPr>
              <a:lnSpc>
                <a:spcPct val="150000"/>
              </a:lnSpc>
            </a:pPr>
            <a:r>
              <a:rPr lang="zh-CN" altLang="en-US" dirty="0"/>
              <a:t>当作业占有</a:t>
            </a:r>
            <a:r>
              <a:rPr lang="en-US" altLang="zh-CN" dirty="0"/>
              <a:t>CPU</a:t>
            </a:r>
            <a:r>
              <a:rPr lang="zh-CN" altLang="en-US" dirty="0"/>
              <a:t>运行时</a:t>
            </a:r>
            <a:r>
              <a:rPr lang="en-US" altLang="zh-CN" dirty="0"/>
              <a:t>,</a:t>
            </a:r>
            <a:r>
              <a:rPr lang="zh-CN" altLang="en-US" dirty="0"/>
              <a:t>操作系统把作业所占分区的始址和长度送入基址寄存器和限长寄存器</a:t>
            </a:r>
            <a:r>
              <a:rPr lang="en-US" altLang="zh-CN" dirty="0"/>
              <a:t>.</a:t>
            </a:r>
            <a:r>
              <a:rPr lang="zh-CN" altLang="en-US" dirty="0"/>
              <a:t>随着逐条指令的执行和数据访问完成地址转换</a:t>
            </a:r>
          </a:p>
          <a:p>
            <a:pPr>
              <a:lnSpc>
                <a:spcPct val="150000"/>
              </a:lnSpc>
            </a:pPr>
            <a:r>
              <a:rPr lang="zh-CN" altLang="en-US" dirty="0"/>
              <a:t>当逻辑地址小于限长值时，可获得绝对地址，否则不允许访问</a:t>
            </a:r>
          </a:p>
        </p:txBody>
      </p:sp>
    </p:spTree>
    <p:extLst>
      <p:ext uri="{BB962C8B-B14F-4D97-AF65-F5344CB8AC3E}">
        <p14:creationId xmlns:p14="http://schemas.microsoft.com/office/powerpoint/2010/main" val="1614735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a:t>
            </a:r>
            <a:r>
              <a:rPr lang="zh-CN" altLang="en-US" dirty="0"/>
              <a:t>：地址转换（续）</a:t>
            </a:r>
          </a:p>
        </p:txBody>
      </p:sp>
      <p:grpSp>
        <p:nvGrpSpPr>
          <p:cNvPr id="4" name="Group 4"/>
          <p:cNvGrpSpPr>
            <a:grpSpLocks/>
          </p:cNvGrpSpPr>
          <p:nvPr/>
        </p:nvGrpSpPr>
        <p:grpSpPr bwMode="auto">
          <a:xfrm>
            <a:off x="323056" y="1946349"/>
            <a:ext cx="8497888" cy="4392612"/>
            <a:chOff x="528" y="1008"/>
            <a:chExt cx="4416" cy="2592"/>
          </a:xfrm>
        </p:grpSpPr>
        <p:sp>
          <p:nvSpPr>
            <p:cNvPr id="5" name="Text Box 5"/>
            <p:cNvSpPr txBox="1">
              <a:spLocks noChangeArrowheads="1"/>
            </p:cNvSpPr>
            <p:nvPr/>
          </p:nvSpPr>
          <p:spPr bwMode="auto">
            <a:xfrm>
              <a:off x="2695" y="1392"/>
              <a:ext cx="761" cy="30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基址</a:t>
              </a:r>
            </a:p>
          </p:txBody>
        </p:sp>
        <p:sp useBgFill="1">
          <p:nvSpPr>
            <p:cNvPr id="6" name="Text Box 6"/>
            <p:cNvSpPr txBox="1">
              <a:spLocks noChangeArrowheads="1"/>
            </p:cNvSpPr>
            <p:nvPr/>
          </p:nvSpPr>
          <p:spPr bwMode="auto">
            <a:xfrm>
              <a:off x="2640" y="1008"/>
              <a:ext cx="1002" cy="279"/>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基址寄存器</a:t>
              </a:r>
            </a:p>
          </p:txBody>
        </p:sp>
        <p:sp useBgFill="1">
          <p:nvSpPr>
            <p:cNvPr id="7" name="Text Box 7"/>
            <p:cNvSpPr txBox="1">
              <a:spLocks noChangeArrowheads="1"/>
            </p:cNvSpPr>
            <p:nvPr/>
          </p:nvSpPr>
          <p:spPr bwMode="auto">
            <a:xfrm>
              <a:off x="968" y="2690"/>
              <a:ext cx="664" cy="238"/>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逻辑地址</a:t>
              </a:r>
            </a:p>
          </p:txBody>
        </p:sp>
        <p:sp>
          <p:nvSpPr>
            <p:cNvPr id="8" name="Line 8"/>
            <p:cNvSpPr>
              <a:spLocks noChangeShapeType="1"/>
            </p:cNvSpPr>
            <p:nvPr/>
          </p:nvSpPr>
          <p:spPr bwMode="auto">
            <a:xfrm flipV="1">
              <a:off x="3478" y="1474"/>
              <a:ext cx="2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9" name="Text Box 9"/>
            <p:cNvSpPr txBox="1">
              <a:spLocks noChangeArrowheads="1"/>
            </p:cNvSpPr>
            <p:nvPr/>
          </p:nvSpPr>
          <p:spPr bwMode="auto">
            <a:xfrm>
              <a:off x="528" y="2496"/>
              <a:ext cx="392" cy="288"/>
            </a:xfrm>
            <a:prstGeom prst="rect">
              <a:avLst/>
            </a:prstGeom>
            <a:solidFill>
              <a:srgbClr val="FFFFFF"/>
            </a:solidFill>
            <a:ln w="28575">
              <a:solidFill>
                <a:srgbClr val="000000"/>
              </a:solidFill>
              <a:miter lim="800000"/>
              <a:headEnd/>
              <a:tailEnd/>
            </a:ln>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en-US" altLang="zh-CN" sz="2400" b="1" dirty="0" smtClean="0">
                  <a:solidFill>
                    <a:srgbClr val="0000CC"/>
                  </a:solidFill>
                  <a:latin typeface="宋体" panose="02010600030101010101" pitchFamily="2" charset="-122"/>
                  <a:ea typeface="宋体" panose="02010600030101010101" pitchFamily="2" charset="-122"/>
                </a:rPr>
                <a:t> CPU</a:t>
              </a:r>
              <a:endParaRPr kumimoji="0" lang="en-US" altLang="zh-CN" sz="2400" b="1" dirty="0">
                <a:solidFill>
                  <a:srgbClr val="0000CC"/>
                </a:solidFill>
                <a:latin typeface="宋体" panose="02010600030101010101" pitchFamily="2" charset="-122"/>
                <a:ea typeface="宋体" panose="02010600030101010101" pitchFamily="2" charset="-122"/>
              </a:endParaRPr>
            </a:p>
          </p:txBody>
        </p:sp>
        <p:sp>
          <p:nvSpPr>
            <p:cNvPr id="10" name="AutoShape 10"/>
            <p:cNvSpPr>
              <a:spLocks noChangeArrowheads="1"/>
            </p:cNvSpPr>
            <p:nvPr/>
          </p:nvSpPr>
          <p:spPr bwMode="auto">
            <a:xfrm>
              <a:off x="3009" y="2465"/>
              <a:ext cx="207" cy="228"/>
            </a:xfrm>
            <a:prstGeom prst="flowChartOr">
              <a:avLst/>
            </a:prstGeom>
            <a:solidFill>
              <a:srgbClr val="FFFFFF"/>
            </a:solidFill>
            <a:ln w="19050">
              <a:solidFill>
                <a:srgbClr val="000000"/>
              </a:solidFill>
              <a:round/>
              <a:headEnd/>
              <a:tailEnd/>
            </a:ln>
          </p:spPr>
          <p:txBody>
            <a:bodyPr t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11" name="Line 11"/>
            <p:cNvSpPr>
              <a:spLocks noChangeShapeType="1"/>
            </p:cNvSpPr>
            <p:nvPr/>
          </p:nvSpPr>
          <p:spPr bwMode="auto">
            <a:xfrm>
              <a:off x="3087" y="1705"/>
              <a:ext cx="0" cy="7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2" name="Line 12"/>
            <p:cNvSpPr>
              <a:spLocks noChangeShapeType="1"/>
            </p:cNvSpPr>
            <p:nvPr/>
          </p:nvSpPr>
          <p:spPr bwMode="auto">
            <a:xfrm>
              <a:off x="920" y="2613"/>
              <a:ext cx="6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useBgFill="1">
          <p:nvSpPr>
            <p:cNvPr id="13" name="Text Box 13"/>
            <p:cNvSpPr txBox="1">
              <a:spLocks noChangeArrowheads="1"/>
            </p:cNvSpPr>
            <p:nvPr/>
          </p:nvSpPr>
          <p:spPr bwMode="auto">
            <a:xfrm>
              <a:off x="3121" y="2690"/>
              <a:ext cx="790" cy="286"/>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绝对地址</a:t>
              </a:r>
            </a:p>
          </p:txBody>
        </p:sp>
        <p:sp>
          <p:nvSpPr>
            <p:cNvPr id="14" name="Text Box 14"/>
            <p:cNvSpPr txBox="1">
              <a:spLocks noChangeArrowheads="1"/>
            </p:cNvSpPr>
            <p:nvPr/>
          </p:nvSpPr>
          <p:spPr bwMode="auto">
            <a:xfrm>
              <a:off x="3967" y="1440"/>
              <a:ext cx="977" cy="454"/>
            </a:xfrm>
            <a:prstGeom prst="rect">
              <a:avLst/>
            </a:prstGeom>
            <a:solidFill>
              <a:srgbClr val="FFFFFF"/>
            </a:solidFill>
            <a:ln w="19050">
              <a:solidFill>
                <a:srgbClr val="000000"/>
              </a:solidFill>
              <a:miter lim="800000"/>
              <a:headEnd/>
              <a:tailEnd/>
            </a:ln>
          </p:spPr>
          <p:txBody>
            <a:bodyPr lIns="0" tIns="7200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操作系统区</a:t>
              </a:r>
            </a:p>
          </p:txBody>
        </p:sp>
        <p:sp>
          <p:nvSpPr>
            <p:cNvPr id="15" name="Text Box 15"/>
            <p:cNvSpPr txBox="1">
              <a:spLocks noChangeArrowheads="1"/>
            </p:cNvSpPr>
            <p:nvPr/>
          </p:nvSpPr>
          <p:spPr bwMode="auto">
            <a:xfrm>
              <a:off x="3967" y="1898"/>
              <a:ext cx="977" cy="453"/>
            </a:xfrm>
            <a:prstGeom prst="rect">
              <a:avLst/>
            </a:prstGeom>
            <a:solidFill>
              <a:srgbClr val="FFFFFF"/>
            </a:solidFill>
            <a:ln w="19050">
              <a:solidFill>
                <a:srgbClr val="000000"/>
              </a:solidFill>
              <a:miter lim="800000"/>
              <a:headEnd/>
              <a:tailEnd/>
            </a:ln>
          </p:spPr>
          <p:txBody>
            <a:bodyPr lIns="0" tIns="7200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空闲分区</a:t>
              </a:r>
              <a:r>
                <a:rPr kumimoji="0" lang="en-US" altLang="zh-CN" sz="2400" b="1">
                  <a:solidFill>
                    <a:srgbClr val="0000CC"/>
                  </a:solidFill>
                  <a:latin typeface="宋体" panose="02010600030101010101" pitchFamily="2" charset="-122"/>
                  <a:ea typeface="宋体" panose="02010600030101010101" pitchFamily="2" charset="-122"/>
                </a:rPr>
                <a:t>1</a:t>
              </a:r>
            </a:p>
          </p:txBody>
        </p:sp>
        <p:sp>
          <p:nvSpPr>
            <p:cNvPr id="16" name="Text Box 16"/>
            <p:cNvSpPr txBox="1">
              <a:spLocks noChangeArrowheads="1"/>
            </p:cNvSpPr>
            <p:nvPr/>
          </p:nvSpPr>
          <p:spPr bwMode="auto">
            <a:xfrm>
              <a:off x="3967" y="2351"/>
              <a:ext cx="977" cy="453"/>
            </a:xfrm>
            <a:prstGeom prst="rect">
              <a:avLst/>
            </a:prstGeom>
            <a:solidFill>
              <a:srgbClr val="FFFFFF"/>
            </a:solidFill>
            <a:ln w="19050">
              <a:solidFill>
                <a:srgbClr val="000000"/>
              </a:solidFill>
              <a:miter lim="800000"/>
              <a:headEnd/>
              <a:tailEnd/>
            </a:ln>
          </p:spPr>
          <p:txBody>
            <a:bodyPr lIns="0" tIns="7200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用户作业</a:t>
              </a:r>
              <a:r>
                <a:rPr kumimoji="0" lang="en-US" altLang="zh-CN" sz="2400" b="1">
                  <a:solidFill>
                    <a:srgbClr val="0000CC"/>
                  </a:solidFill>
                  <a:latin typeface="宋体" panose="02010600030101010101" pitchFamily="2" charset="-122"/>
                  <a:ea typeface="宋体" panose="02010600030101010101" pitchFamily="2" charset="-122"/>
                </a:rPr>
                <a:t>1</a:t>
              </a:r>
            </a:p>
            <a:p>
              <a:endParaRPr kumimoji="0" lang="en-US" altLang="zh-CN" sz="2400" b="1">
                <a:solidFill>
                  <a:srgbClr val="0000CC"/>
                </a:solidFill>
                <a:latin typeface="Times New Roman" panose="02020603050405020304" pitchFamily="18" charset="0"/>
                <a:ea typeface="黑体" panose="02010609060101010101" pitchFamily="49" charset="-122"/>
              </a:endParaRPr>
            </a:p>
          </p:txBody>
        </p:sp>
        <p:sp>
          <p:nvSpPr>
            <p:cNvPr id="17" name="Text Box 17"/>
            <p:cNvSpPr txBox="1">
              <a:spLocks noChangeArrowheads="1"/>
            </p:cNvSpPr>
            <p:nvPr/>
          </p:nvSpPr>
          <p:spPr bwMode="auto">
            <a:xfrm>
              <a:off x="3967" y="2804"/>
              <a:ext cx="977" cy="453"/>
            </a:xfrm>
            <a:prstGeom prst="rect">
              <a:avLst/>
            </a:prstGeom>
            <a:solidFill>
              <a:srgbClr val="FFFFFF"/>
            </a:solidFill>
            <a:ln w="19050">
              <a:solidFill>
                <a:srgbClr val="000000"/>
              </a:solidFill>
              <a:miter lim="800000"/>
              <a:headEnd/>
              <a:tailEnd/>
            </a:ln>
          </p:spPr>
          <p:txBody>
            <a:bodyPr lIns="0" tIns="7200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dirty="0">
                  <a:solidFill>
                    <a:srgbClr val="0000CC"/>
                  </a:solidFill>
                  <a:latin typeface="隶书" panose="02010509060101010101" pitchFamily="49" charset="-122"/>
                </a:rPr>
                <a:t>空闲分区</a:t>
              </a:r>
              <a:r>
                <a:rPr kumimoji="0" lang="en-US" altLang="zh-CN" sz="2400" b="1" dirty="0">
                  <a:solidFill>
                    <a:srgbClr val="0000CC"/>
                  </a:solidFill>
                  <a:latin typeface="宋体" panose="02010600030101010101" pitchFamily="2" charset="-122"/>
                  <a:ea typeface="宋体" panose="02010600030101010101" pitchFamily="2" charset="-122"/>
                </a:rPr>
                <a:t>2</a:t>
              </a:r>
            </a:p>
          </p:txBody>
        </p:sp>
        <p:sp>
          <p:nvSpPr>
            <p:cNvPr id="18" name="Text Box 18"/>
            <p:cNvSpPr txBox="1">
              <a:spLocks noChangeArrowheads="1"/>
            </p:cNvSpPr>
            <p:nvPr/>
          </p:nvSpPr>
          <p:spPr bwMode="auto">
            <a:xfrm>
              <a:off x="1716" y="1392"/>
              <a:ext cx="732" cy="30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限长</a:t>
              </a:r>
            </a:p>
          </p:txBody>
        </p:sp>
        <p:sp useBgFill="1">
          <p:nvSpPr>
            <p:cNvPr id="19" name="Text Box 19"/>
            <p:cNvSpPr txBox="1">
              <a:spLocks noChangeArrowheads="1"/>
            </p:cNvSpPr>
            <p:nvPr/>
          </p:nvSpPr>
          <p:spPr bwMode="auto">
            <a:xfrm>
              <a:off x="1440" y="1008"/>
              <a:ext cx="1104" cy="279"/>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限长寄存器</a:t>
              </a:r>
            </a:p>
          </p:txBody>
        </p:sp>
        <p:sp>
          <p:nvSpPr>
            <p:cNvPr id="20" name="Line 20"/>
            <p:cNvSpPr>
              <a:spLocks noChangeShapeType="1"/>
            </p:cNvSpPr>
            <p:nvPr/>
          </p:nvSpPr>
          <p:spPr bwMode="auto">
            <a:xfrm>
              <a:off x="2108" y="1702"/>
              <a:ext cx="0" cy="6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21" name="AutoShape 21"/>
            <p:cNvSpPr>
              <a:spLocks noChangeArrowheads="1"/>
            </p:cNvSpPr>
            <p:nvPr/>
          </p:nvSpPr>
          <p:spPr bwMode="auto">
            <a:xfrm>
              <a:off x="1619" y="2300"/>
              <a:ext cx="978" cy="603"/>
            </a:xfrm>
            <a:prstGeom prst="flowChartDecision">
              <a:avLst/>
            </a:prstGeom>
            <a:solidFill>
              <a:srgbClr val="FFFFFF"/>
            </a:solidFill>
            <a:ln w="19050">
              <a:solidFill>
                <a:srgbClr val="000000"/>
              </a:solidFill>
              <a:miter lim="800000"/>
              <a:headEnd/>
              <a:tailEnd/>
            </a:ln>
          </p:spPr>
          <p:txBody>
            <a:bodyPr t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22" name="Text Box 22"/>
            <p:cNvSpPr txBox="1">
              <a:spLocks noChangeArrowheads="1"/>
            </p:cNvSpPr>
            <p:nvPr/>
          </p:nvSpPr>
          <p:spPr bwMode="auto">
            <a:xfrm>
              <a:off x="1824" y="2496"/>
              <a:ext cx="52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en-US" altLang="zh-CN" sz="2400" b="1">
                  <a:solidFill>
                    <a:srgbClr val="0000CC"/>
                  </a:solidFill>
                  <a:latin typeface="宋体" panose="02010600030101010101" pitchFamily="2" charset="-122"/>
                  <a:ea typeface="宋体" panose="02010600030101010101" pitchFamily="2" charset="-122"/>
                </a:rPr>
                <a:t>&lt;</a:t>
              </a:r>
              <a:r>
                <a:rPr kumimoji="0" lang="zh-CN" altLang="en-US" sz="2400" b="1">
                  <a:solidFill>
                    <a:srgbClr val="0000CC"/>
                  </a:solidFill>
                  <a:latin typeface="隶书" panose="02010509060101010101" pitchFamily="49" charset="-122"/>
                </a:rPr>
                <a:t>限长</a:t>
              </a:r>
            </a:p>
          </p:txBody>
        </p:sp>
        <p:sp>
          <p:nvSpPr>
            <p:cNvPr id="23" name="Line 23"/>
            <p:cNvSpPr>
              <a:spLocks noChangeShapeType="1"/>
            </p:cNvSpPr>
            <p:nvPr/>
          </p:nvSpPr>
          <p:spPr bwMode="auto">
            <a:xfrm flipV="1">
              <a:off x="2597" y="2613"/>
              <a:ext cx="391" cy="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24" name="Line 24"/>
            <p:cNvSpPr>
              <a:spLocks noChangeShapeType="1"/>
            </p:cNvSpPr>
            <p:nvPr/>
          </p:nvSpPr>
          <p:spPr bwMode="auto">
            <a:xfrm flipH="1">
              <a:off x="3722" y="1474"/>
              <a:ext cx="0" cy="9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25" name="Line 25"/>
            <p:cNvSpPr>
              <a:spLocks noChangeShapeType="1"/>
            </p:cNvSpPr>
            <p:nvPr/>
          </p:nvSpPr>
          <p:spPr bwMode="auto">
            <a:xfrm>
              <a:off x="3722" y="2385"/>
              <a:ext cx="2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26" name="Line 26"/>
            <p:cNvSpPr>
              <a:spLocks noChangeShapeType="1"/>
            </p:cNvSpPr>
            <p:nvPr/>
          </p:nvSpPr>
          <p:spPr bwMode="auto">
            <a:xfrm>
              <a:off x="2108" y="2927"/>
              <a:ext cx="0" cy="3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useBgFill="1">
          <p:nvSpPr>
            <p:cNvPr id="27" name="Text Box 27"/>
            <p:cNvSpPr txBox="1">
              <a:spLocks noChangeArrowheads="1"/>
            </p:cNvSpPr>
            <p:nvPr/>
          </p:nvSpPr>
          <p:spPr bwMode="auto">
            <a:xfrm>
              <a:off x="1668" y="3344"/>
              <a:ext cx="880" cy="256"/>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000">
                  <a:solidFill>
                    <a:schemeClr val="tx1"/>
                  </a:solidFill>
                  <a:latin typeface="Arial" panose="020B0604020202020204" pitchFamily="34" charset="0"/>
                  <a:ea typeface="隶书" panose="02010509060101010101" pitchFamily="49" charset="-122"/>
                </a:defRPr>
              </a:lvl1pPr>
              <a:lvl2pPr marL="742950" indent="-285750" eaLnBrk="0" hangingPunct="0">
                <a:defRPr kumimoji="1" sz="20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0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0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000">
                  <a:solidFill>
                    <a:schemeClr val="tx1"/>
                  </a:solidFill>
                  <a:latin typeface="Arial" panose="020B0604020202020204" pitchFamily="34" charset="0"/>
                  <a:ea typeface="隶书" panose="02010509060101010101" pitchFamily="49"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隶书" panose="02010509060101010101" pitchFamily="49" charset="-122"/>
                </a:defRPr>
              </a:lvl9pPr>
            </a:lstStyle>
            <a:p>
              <a:r>
                <a:rPr kumimoji="0" lang="zh-CN" altLang="en-US" sz="2400" b="1">
                  <a:solidFill>
                    <a:srgbClr val="0000CC"/>
                  </a:solidFill>
                  <a:latin typeface="隶书" panose="02010509060101010101" pitchFamily="49" charset="-122"/>
                </a:rPr>
                <a:t>越界中断</a:t>
              </a:r>
            </a:p>
          </p:txBody>
        </p:sp>
        <p:sp>
          <p:nvSpPr>
            <p:cNvPr id="28" name="Line 28"/>
            <p:cNvSpPr>
              <a:spLocks noChangeShapeType="1"/>
            </p:cNvSpPr>
            <p:nvPr/>
          </p:nvSpPr>
          <p:spPr bwMode="auto">
            <a:xfrm>
              <a:off x="3264" y="2592"/>
              <a:ext cx="6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05741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a:t>
            </a:r>
            <a:r>
              <a:rPr lang="zh-CN" altLang="en-US" dirty="0"/>
              <a:t>：主存共享机制</a:t>
            </a:r>
          </a:p>
        </p:txBody>
      </p:sp>
      <p:sp>
        <p:nvSpPr>
          <p:cNvPr id="4" name="矩形 3"/>
          <p:cNvSpPr/>
          <p:nvPr/>
        </p:nvSpPr>
        <p:spPr>
          <a:xfrm>
            <a:off x="1252025" y="1983545"/>
            <a:ext cx="1055077" cy="17021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b="1" dirty="0"/>
              <a:t>进程</a:t>
            </a:r>
            <a:r>
              <a:rPr lang="en-US" altLang="zh-CN" sz="1600" b="1" dirty="0"/>
              <a:t>A </a:t>
            </a:r>
          </a:p>
          <a:p>
            <a:pPr algn="ctr"/>
            <a:r>
              <a:rPr lang="zh-CN" altLang="en-US" sz="1600" b="1" dirty="0"/>
              <a:t>私有空间</a:t>
            </a:r>
          </a:p>
        </p:txBody>
      </p:sp>
      <p:sp>
        <p:nvSpPr>
          <p:cNvPr id="5" name="矩形 4"/>
          <p:cNvSpPr/>
          <p:nvPr/>
        </p:nvSpPr>
        <p:spPr>
          <a:xfrm>
            <a:off x="1252025" y="3685735"/>
            <a:ext cx="1055077" cy="675250"/>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黑体" panose="02010609060101010101" pitchFamily="49" charset="-122"/>
                <a:ea typeface="黑体" panose="02010609060101010101" pitchFamily="49" charset="-122"/>
              </a:rPr>
              <a:t>共享区</a:t>
            </a:r>
          </a:p>
        </p:txBody>
      </p:sp>
      <p:sp>
        <p:nvSpPr>
          <p:cNvPr id="6" name="矩形 5"/>
          <p:cNvSpPr/>
          <p:nvPr/>
        </p:nvSpPr>
        <p:spPr>
          <a:xfrm>
            <a:off x="1252025" y="4360985"/>
            <a:ext cx="1055077" cy="17021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b="1" dirty="0"/>
              <a:t>进程</a:t>
            </a:r>
            <a:r>
              <a:rPr lang="en-US" altLang="zh-CN" sz="1600" b="1" dirty="0"/>
              <a:t>B </a:t>
            </a:r>
          </a:p>
          <a:p>
            <a:pPr algn="ctr"/>
            <a:r>
              <a:rPr lang="zh-CN" altLang="en-US" sz="1600" b="1" dirty="0"/>
              <a:t>私有空间</a:t>
            </a:r>
          </a:p>
          <a:p>
            <a:pPr algn="ctr"/>
            <a:endParaRPr lang="zh-CN" altLang="en-US" sz="1600" dirty="0"/>
          </a:p>
        </p:txBody>
      </p:sp>
      <p:grpSp>
        <p:nvGrpSpPr>
          <p:cNvPr id="17" name="组合 16"/>
          <p:cNvGrpSpPr/>
          <p:nvPr/>
        </p:nvGrpSpPr>
        <p:grpSpPr>
          <a:xfrm>
            <a:off x="3838135" y="1983545"/>
            <a:ext cx="4518073" cy="1674055"/>
            <a:chOff x="3838135" y="1983545"/>
            <a:chExt cx="4518073" cy="1674055"/>
          </a:xfrm>
        </p:grpSpPr>
        <p:sp>
          <p:nvSpPr>
            <p:cNvPr id="7" name="矩形 6"/>
            <p:cNvSpPr/>
            <p:nvPr/>
          </p:nvSpPr>
          <p:spPr>
            <a:xfrm>
              <a:off x="3838135" y="1983545"/>
              <a:ext cx="4518073" cy="167405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964745" y="2111436"/>
              <a:ext cx="4278922" cy="5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3964745" y="2898585"/>
              <a:ext cx="4278922" cy="5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4098388" y="2190722"/>
              <a:ext cx="1927274" cy="438443"/>
            </a:xfrm>
            <a:prstGeom prst="rect">
              <a:avLst/>
            </a:prstGeom>
            <a:solidFill>
              <a:srgbClr val="E84C22"/>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重定位寄存器</a:t>
              </a:r>
              <a:r>
                <a:rPr lang="en-US" altLang="zh-CN" sz="2000"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4098388" y="3002169"/>
              <a:ext cx="1927274" cy="438443"/>
            </a:xfrm>
            <a:prstGeom prst="rect">
              <a:avLst/>
            </a:prstGeom>
            <a:solidFill>
              <a:srgbClr val="E84C22"/>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重定位寄存器</a:t>
              </a:r>
              <a:r>
                <a:rPr lang="en-US" altLang="zh-CN" sz="2000"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6215574" y="2190722"/>
              <a:ext cx="1927274" cy="438443"/>
            </a:xfrm>
            <a:prstGeom prst="rect">
              <a:avLst/>
            </a:prstGeom>
            <a:solidFill>
              <a:srgbClr val="00B0F0"/>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限长寄存器</a:t>
              </a:r>
              <a:r>
                <a:rPr lang="en-US" altLang="zh-CN" sz="2000"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6215574" y="3002169"/>
              <a:ext cx="1927274" cy="438443"/>
            </a:xfrm>
            <a:prstGeom prst="rect">
              <a:avLst/>
            </a:prstGeom>
            <a:solidFill>
              <a:srgbClr val="00B0F0"/>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限长寄存器</a:t>
              </a:r>
              <a:r>
                <a:rPr lang="en-US" altLang="zh-CN" sz="2000"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3838134" y="4414687"/>
            <a:ext cx="4518073" cy="1674055"/>
            <a:chOff x="3838135" y="1983545"/>
            <a:chExt cx="4518073" cy="1674055"/>
          </a:xfrm>
        </p:grpSpPr>
        <p:sp>
          <p:nvSpPr>
            <p:cNvPr id="19" name="矩形 18"/>
            <p:cNvSpPr/>
            <p:nvPr/>
          </p:nvSpPr>
          <p:spPr>
            <a:xfrm>
              <a:off x="3838135" y="1983545"/>
              <a:ext cx="4518073" cy="1674055"/>
            </a:xfrm>
            <a:prstGeom prst="rect">
              <a:avLst/>
            </a:prstGeom>
            <a:ln w="57150">
              <a:solidFill>
                <a:srgbClr val="CCFF33"/>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矩形 19"/>
            <p:cNvSpPr/>
            <p:nvPr/>
          </p:nvSpPr>
          <p:spPr>
            <a:xfrm>
              <a:off x="3964745" y="2111436"/>
              <a:ext cx="4278922" cy="5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p:cNvSpPr/>
            <p:nvPr/>
          </p:nvSpPr>
          <p:spPr>
            <a:xfrm>
              <a:off x="3964745" y="2898585"/>
              <a:ext cx="4278922" cy="5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p:cNvSpPr/>
            <p:nvPr/>
          </p:nvSpPr>
          <p:spPr>
            <a:xfrm>
              <a:off x="4098388" y="2190722"/>
              <a:ext cx="1927274" cy="438443"/>
            </a:xfrm>
            <a:prstGeom prst="rect">
              <a:avLst/>
            </a:prstGeom>
            <a:solidFill>
              <a:srgbClr val="E84C22"/>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重定位寄存器</a:t>
              </a:r>
              <a:r>
                <a:rPr lang="en-US" altLang="zh-CN" sz="2000"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4098388" y="3002169"/>
              <a:ext cx="1927274" cy="438443"/>
            </a:xfrm>
            <a:prstGeom prst="rect">
              <a:avLst/>
            </a:prstGeom>
            <a:solidFill>
              <a:srgbClr val="E84C22"/>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重定位寄存器</a:t>
              </a:r>
              <a:r>
                <a:rPr lang="en-US" altLang="zh-CN" sz="2000"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4" name="矩形 23"/>
            <p:cNvSpPr/>
            <p:nvPr/>
          </p:nvSpPr>
          <p:spPr>
            <a:xfrm>
              <a:off x="6215574" y="2190722"/>
              <a:ext cx="1927274" cy="438443"/>
            </a:xfrm>
            <a:prstGeom prst="rect">
              <a:avLst/>
            </a:prstGeom>
            <a:solidFill>
              <a:srgbClr val="00B0F0"/>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限长寄存器</a:t>
              </a:r>
              <a:r>
                <a:rPr lang="en-US" altLang="zh-CN" sz="2000"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6215574" y="3002169"/>
              <a:ext cx="1927274" cy="438443"/>
            </a:xfrm>
            <a:prstGeom prst="rect">
              <a:avLst/>
            </a:prstGeom>
            <a:solidFill>
              <a:srgbClr val="00B0F0"/>
            </a:solidFill>
            <a:ln w="28575"/>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CN" altLang="en-US" sz="2000" dirty="0">
                  <a:solidFill>
                    <a:schemeClr val="bg1"/>
                  </a:solidFill>
                  <a:latin typeface="黑体" panose="02010609060101010101" pitchFamily="49" charset="-122"/>
                  <a:ea typeface="黑体" panose="02010609060101010101" pitchFamily="49" charset="-122"/>
                </a:rPr>
                <a:t>限长寄存器</a:t>
              </a:r>
              <a:r>
                <a:rPr lang="en-US" altLang="zh-CN" sz="2000"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黑体" panose="02010609060101010101" pitchFamily="49" charset="-122"/>
                <a:ea typeface="黑体" panose="02010609060101010101" pitchFamily="49" charset="-122"/>
              </a:endParaRPr>
            </a:p>
          </p:txBody>
        </p:sp>
      </p:grpSp>
      <p:cxnSp>
        <p:nvCxnSpPr>
          <p:cNvPr id="27" name="直接箭头连接符 26"/>
          <p:cNvCxnSpPr>
            <a:stCxn id="8" idx="1"/>
          </p:cNvCxnSpPr>
          <p:nvPr/>
        </p:nvCxnSpPr>
        <p:spPr>
          <a:xfrm flipH="1" flipV="1">
            <a:off x="2307102" y="1983545"/>
            <a:ext cx="1657643" cy="4268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1"/>
          </p:cNvCxnSpPr>
          <p:nvPr/>
        </p:nvCxnSpPr>
        <p:spPr>
          <a:xfrm flipH="1">
            <a:off x="2173459" y="3197524"/>
            <a:ext cx="1791286" cy="48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1"/>
          </p:cNvCxnSpPr>
          <p:nvPr/>
        </p:nvCxnSpPr>
        <p:spPr>
          <a:xfrm flipH="1" flipV="1">
            <a:off x="2307102" y="4331355"/>
            <a:ext cx="1791285" cy="509731"/>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1" idx="1"/>
          </p:cNvCxnSpPr>
          <p:nvPr/>
        </p:nvCxnSpPr>
        <p:spPr>
          <a:xfrm flipH="1" flipV="1">
            <a:off x="2243797" y="3649136"/>
            <a:ext cx="1720947" cy="1979530"/>
          </a:xfrm>
          <a:prstGeom prst="straightConnector1">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211106" y="3684537"/>
            <a:ext cx="1595309" cy="400110"/>
          </a:xfrm>
          <a:prstGeom prst="rect">
            <a:avLst/>
          </a:prstGeom>
          <a:noFill/>
        </p:spPr>
        <p:txBody>
          <a:bodyPr wrap="none" rtlCol="0">
            <a:spAutoFit/>
          </a:bodyPr>
          <a:lstStyle/>
          <a:p>
            <a:r>
              <a:rPr lang="zh-CN" altLang="en-US" sz="2000" dirty="0"/>
              <a:t>进程</a:t>
            </a:r>
            <a:r>
              <a:rPr lang="en-US" altLang="zh-CN" sz="2000" dirty="0"/>
              <a:t>A </a:t>
            </a:r>
            <a:r>
              <a:rPr lang="zh-CN" altLang="en-US" sz="2000" dirty="0"/>
              <a:t>虚</a:t>
            </a:r>
            <a:r>
              <a:rPr lang="en-US" altLang="zh-CN" sz="2000" dirty="0"/>
              <a:t>CPU</a:t>
            </a:r>
            <a:endParaRPr lang="zh-CN" altLang="en-US" sz="2000" dirty="0"/>
          </a:p>
        </p:txBody>
      </p:sp>
      <p:sp>
        <p:nvSpPr>
          <p:cNvPr id="40" name="文本框 39"/>
          <p:cNvSpPr txBox="1"/>
          <p:nvPr/>
        </p:nvSpPr>
        <p:spPr>
          <a:xfrm>
            <a:off x="5211105" y="6168028"/>
            <a:ext cx="1585690" cy="400110"/>
          </a:xfrm>
          <a:prstGeom prst="rect">
            <a:avLst/>
          </a:prstGeom>
          <a:noFill/>
        </p:spPr>
        <p:txBody>
          <a:bodyPr wrap="none" rtlCol="0">
            <a:spAutoFit/>
          </a:bodyPr>
          <a:lstStyle/>
          <a:p>
            <a:r>
              <a:rPr lang="zh-CN" altLang="en-US" sz="2000" dirty="0"/>
              <a:t>进程</a:t>
            </a:r>
            <a:r>
              <a:rPr lang="en-US" altLang="zh-CN" sz="2000" dirty="0"/>
              <a:t>B </a:t>
            </a:r>
            <a:r>
              <a:rPr lang="zh-CN" altLang="en-US" sz="2000" dirty="0"/>
              <a:t>虚</a:t>
            </a:r>
            <a:r>
              <a:rPr lang="en-US" altLang="zh-CN" sz="2000" dirty="0"/>
              <a:t>CPU</a:t>
            </a:r>
            <a:endParaRPr lang="zh-CN" altLang="en-US" sz="2000" dirty="0"/>
          </a:p>
        </p:txBody>
      </p:sp>
    </p:spTree>
    <p:extLst>
      <p:ext uri="{BB962C8B-B14F-4D97-AF65-F5344CB8AC3E}">
        <p14:creationId xmlns:p14="http://schemas.microsoft.com/office/powerpoint/2010/main" val="582331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841836"/>
              </p:ext>
            </p:extLst>
          </p:nvPr>
        </p:nvGraphicFramePr>
        <p:xfrm>
          <a:off x="300625" y="1271325"/>
          <a:ext cx="7386050" cy="4503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7614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a:t>
            </a:r>
            <a:r>
              <a:rPr lang="en-US" altLang="zh-CN" dirty="0"/>
              <a:t>Buddy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50000"/>
                  </a:lnSpc>
                </a:pPr>
                <a:r>
                  <a:rPr lang="zh-CN" altLang="en-US" dirty="0"/>
                  <a:t>伙伴系统原理（</a:t>
                </a:r>
                <a:r>
                  <a:rPr lang="en-US" altLang="zh-CN" dirty="0"/>
                  <a:t>Buddy</a:t>
                </a:r>
                <a:r>
                  <a:rPr lang="zh-CN" altLang="en-US" dirty="0"/>
                  <a:t>算法）：是一种固定分区和可变分区折中的主存管理算法</a:t>
                </a:r>
              </a:p>
              <a:p>
                <a:pPr>
                  <a:lnSpc>
                    <a:spcPct val="150000"/>
                  </a:lnSpc>
                </a:pPr>
                <a:r>
                  <a:rPr lang="zh-CN" altLang="en-US" dirty="0"/>
                  <a:t>任何尺寸为</a:t>
                </a:r>
                <a14:m>
                  <m:oMath xmlns:m="http://schemas.openxmlformats.org/officeDocument/2006/math">
                    <m:sSup>
                      <m:sSupPr>
                        <m:ctrlPr>
                          <a:rPr lang="en-US" altLang="zh-CN" i="1" dirty="0" smtClean="0">
                            <a:latin typeface="Cambria Math"/>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𝑖</m:t>
                        </m:r>
                      </m:sup>
                    </m:sSup>
                  </m:oMath>
                </a14:m>
                <a:r>
                  <a:rPr lang="zh-CN" altLang="en-US" dirty="0"/>
                  <a:t>的空闲块都可以被分为两个尺寸为</a:t>
                </a:r>
                <a14:m>
                  <m:oMath xmlns:m="http://schemas.openxmlformats.org/officeDocument/2006/math">
                    <m:sSup>
                      <m:sSupPr>
                        <m:ctrlPr>
                          <a:rPr lang="en-US" altLang="zh-CN" i="1" dirty="0">
                            <a:latin typeface="Cambria Math"/>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𝑖</m:t>
                        </m:r>
                        <m:r>
                          <a:rPr lang="en-US" altLang="zh-CN" b="0" i="1" dirty="0" smtClean="0">
                            <a:latin typeface="Cambria Math" panose="02040503050406030204" pitchFamily="18" charset="0"/>
                          </a:rPr>
                          <m:t>−1</m:t>
                        </m:r>
                      </m:sup>
                    </m:sSup>
                  </m:oMath>
                </a14:m>
                <a:r>
                  <a:rPr lang="zh-CN" altLang="en-US" dirty="0"/>
                  <a:t>的空闲块，这两个空闲块称为伙伴，它们也可以被合并成为</a:t>
                </a:r>
                <a14:m>
                  <m:oMath xmlns:m="http://schemas.openxmlformats.org/officeDocument/2006/math">
                    <m:sSup>
                      <m:sSupPr>
                        <m:ctrlPr>
                          <a:rPr lang="en-US" altLang="zh-CN" i="1" dirty="0">
                            <a:latin typeface="Cambria Math"/>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𝑖</m:t>
                        </m:r>
                      </m:sup>
                    </m:sSup>
                  </m:oMath>
                </a14:m>
                <a:r>
                  <a:rPr lang="zh-CN" altLang="en-US" dirty="0"/>
                  <a:t>的原先的空闲块</a:t>
                </a:r>
              </a:p>
              <a:p>
                <a:pPr>
                  <a:lnSpc>
                    <a:spcPct val="15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5"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0549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：数据结构</a:t>
            </a:r>
          </a:p>
        </p:txBody>
      </p:sp>
      <p:sp>
        <p:nvSpPr>
          <p:cNvPr id="3" name="内容占位符 2"/>
          <p:cNvSpPr>
            <a:spLocks noGrp="1"/>
          </p:cNvSpPr>
          <p:nvPr>
            <p:ph idx="1"/>
          </p:nvPr>
        </p:nvSpPr>
        <p:spPr>
          <a:xfrm>
            <a:off x="628650" y="1825625"/>
            <a:ext cx="5476728" cy="4351338"/>
          </a:xfrm>
        </p:spPr>
        <p:txBody>
          <a:bodyPr/>
          <a:lstStyle/>
          <a:p>
            <a:pPr>
              <a:lnSpc>
                <a:spcPct val="150000"/>
              </a:lnSpc>
            </a:pPr>
            <a:r>
              <a:rPr lang="zh-CN" altLang="en-US" dirty="0"/>
              <a:t>假设主存包含</a:t>
            </a:r>
            <a:r>
              <a:rPr lang="en-US" altLang="zh-CN" dirty="0"/>
              <a:t>2</a:t>
            </a:r>
            <a:r>
              <a:rPr lang="en-US" altLang="zh-CN" baseline="30000" dirty="0"/>
              <a:t>m</a:t>
            </a:r>
            <a:r>
              <a:rPr lang="zh-CN" altLang="en-US" dirty="0"/>
              <a:t>个单位，则最大空闲块为</a:t>
            </a:r>
            <a:r>
              <a:rPr lang="en-US" altLang="zh-CN" dirty="0"/>
              <a:t>2</a:t>
            </a:r>
            <a:r>
              <a:rPr lang="en-US" altLang="zh-CN" baseline="30000" dirty="0"/>
              <a:t>m</a:t>
            </a:r>
            <a:r>
              <a:rPr lang="zh-CN" altLang="en-US" dirty="0"/>
              <a:t>个单位，小一些的</a:t>
            </a:r>
            <a:r>
              <a:rPr lang="en-US" altLang="zh-CN" dirty="0"/>
              <a:t>2</a:t>
            </a:r>
            <a:r>
              <a:rPr lang="en-US" altLang="zh-CN" baseline="30000" dirty="0"/>
              <a:t>m-1</a:t>
            </a:r>
            <a:r>
              <a:rPr lang="zh-CN" altLang="en-US" dirty="0"/>
              <a:t>个单位，以此类推，最小的空闲块为</a:t>
            </a:r>
            <a:r>
              <a:rPr lang="en-US" altLang="zh-CN" dirty="0"/>
              <a:t>2</a:t>
            </a:r>
            <a:r>
              <a:rPr lang="en-US" altLang="zh-CN" baseline="30000" dirty="0"/>
              <a:t>0</a:t>
            </a:r>
            <a:r>
              <a:rPr lang="zh-CN" altLang="en-US" dirty="0"/>
              <a:t>个单位</a:t>
            </a:r>
          </a:p>
          <a:p>
            <a:pPr marL="228600" lvl="1">
              <a:lnSpc>
                <a:spcPct val="150000"/>
              </a:lnSpc>
              <a:spcBef>
                <a:spcPts val="1000"/>
              </a:spcBef>
            </a:pPr>
            <a:r>
              <a:rPr lang="zh-CN" altLang="en-US" sz="2400" dirty="0"/>
              <a:t>维护数组</a:t>
            </a:r>
            <a:r>
              <a:rPr lang="en-US" altLang="zh-CN" sz="2400" dirty="0"/>
              <a:t>free</a:t>
            </a:r>
            <a:r>
              <a:rPr lang="zh-CN" altLang="en-US" sz="2400" dirty="0"/>
              <a:t>来记录空闲块，它包含</a:t>
            </a:r>
            <a:r>
              <a:rPr lang="en-US" altLang="zh-CN" sz="2400" dirty="0"/>
              <a:t>m+1</a:t>
            </a:r>
            <a:r>
              <a:rPr lang="zh-CN" altLang="en-US" sz="2400" dirty="0"/>
              <a:t>个列表头，每种空闲块尺寸都有一个，即</a:t>
            </a:r>
            <a:r>
              <a:rPr lang="en-US" altLang="zh-CN" sz="2400" dirty="0"/>
              <a:t>free[</a:t>
            </a:r>
            <a:r>
              <a:rPr lang="en-US" altLang="zh-CN" sz="2400" dirty="0" err="1"/>
              <a:t>i</a:t>
            </a:r>
            <a:r>
              <a:rPr lang="en-US" altLang="zh-CN" sz="2400" dirty="0"/>
              <a:t>]</a:t>
            </a:r>
            <a:r>
              <a:rPr lang="zh-CN" altLang="en-US" sz="2400" dirty="0"/>
              <a:t>把所有尺寸为</a:t>
            </a:r>
            <a:r>
              <a:rPr lang="en-US" altLang="zh-CN" sz="2400" dirty="0"/>
              <a:t>2</a:t>
            </a:r>
            <a:r>
              <a:rPr lang="en-US" altLang="zh-CN" sz="2400" baseline="30000" dirty="0"/>
              <a:t>i</a:t>
            </a:r>
            <a:r>
              <a:rPr lang="zh-CN" altLang="en-US" sz="2400" dirty="0"/>
              <a:t>的空闲块用双向指针链接在一起。</a:t>
            </a:r>
          </a:p>
          <a:p>
            <a:pPr>
              <a:lnSpc>
                <a:spcPct val="150000"/>
              </a:lnSpc>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37834264"/>
              </p:ext>
            </p:extLst>
          </p:nvPr>
        </p:nvGraphicFramePr>
        <p:xfrm>
          <a:off x="6836899" y="2179894"/>
          <a:ext cx="1111348" cy="3005249"/>
        </p:xfrm>
        <a:graphic>
          <a:graphicData uri="http://schemas.openxmlformats.org/drawingml/2006/table">
            <a:tbl>
              <a:tblPr firstRow="1" bandRow="1">
                <a:tableStyleId>{2D5ABB26-0587-4C30-8999-92F81FD0307C}</a:tableStyleId>
              </a:tblPr>
              <a:tblGrid>
                <a:gridCol w="1111348">
                  <a:extLst>
                    <a:ext uri="{9D8B030D-6E8A-4147-A177-3AD203B41FA5}">
                      <a16:colId xmlns:a16="http://schemas.microsoft.com/office/drawing/2014/main" xmlns="" val="4233880738"/>
                    </a:ext>
                  </a:extLst>
                </a:gridCol>
              </a:tblGrid>
              <a:tr h="394451">
                <a:tc>
                  <a:txBody>
                    <a:bodyPr/>
                    <a:lstStyle/>
                    <a:p>
                      <a:pPr algn="ctr"/>
                      <a:r>
                        <a:rPr lang="en-US" altLang="zh-CN" sz="2400" b="1" dirty="0">
                          <a:solidFill>
                            <a:schemeClr val="bg1"/>
                          </a:solidFill>
                        </a:rPr>
                        <a:t>m</a:t>
                      </a:r>
                      <a:endParaRPr lang="zh-CN" alt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951954896"/>
                  </a:ext>
                </a:extLst>
              </a:tr>
              <a:tr h="394451">
                <a:tc>
                  <a:txBody>
                    <a:bodyPr/>
                    <a:lstStyle/>
                    <a:p>
                      <a:pPr algn="ctr"/>
                      <a:r>
                        <a:rPr lang="en-US" altLang="zh-CN" sz="2400" b="1" dirty="0">
                          <a:solidFill>
                            <a:schemeClr val="bg1"/>
                          </a:solidFill>
                        </a:rPr>
                        <a:t>m-1</a:t>
                      </a:r>
                      <a:endParaRPr lang="zh-CN" alt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698004343"/>
                  </a:ext>
                </a:extLst>
              </a:tr>
              <a:tr h="1480282">
                <a:tc>
                  <a:txBody>
                    <a:bodyPr/>
                    <a:lstStyle/>
                    <a:p>
                      <a:pPr algn="ctr"/>
                      <a:r>
                        <a:rPr lang="en-US" altLang="zh-CN" sz="2400" b="1" dirty="0">
                          <a:solidFill>
                            <a:schemeClr val="bg1"/>
                          </a:solidFill>
                        </a:rPr>
                        <a:t>…</a:t>
                      </a:r>
                      <a:endParaRPr lang="zh-CN" alt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2752641978"/>
                  </a:ext>
                </a:extLst>
              </a:tr>
              <a:tr h="610567">
                <a:tc>
                  <a:txBody>
                    <a:bodyPr/>
                    <a:lstStyle/>
                    <a:p>
                      <a:pPr algn="ctr"/>
                      <a:r>
                        <a:rPr lang="en-US" altLang="zh-CN" sz="2400" b="1" dirty="0">
                          <a:solidFill>
                            <a:schemeClr val="bg1"/>
                          </a:solidFill>
                        </a:rPr>
                        <a:t>0</a:t>
                      </a:r>
                      <a:endParaRPr lang="zh-CN" alt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2665280438"/>
                  </a:ext>
                </a:extLst>
              </a:tr>
            </a:tbl>
          </a:graphicData>
        </a:graphic>
      </p:graphicFrame>
      <p:sp>
        <p:nvSpPr>
          <p:cNvPr id="5" name="文本框 4"/>
          <p:cNvSpPr txBox="1"/>
          <p:nvPr/>
        </p:nvSpPr>
        <p:spPr>
          <a:xfrm>
            <a:off x="7948247" y="2703573"/>
            <a:ext cx="675185" cy="369332"/>
          </a:xfrm>
          <a:prstGeom prst="rect">
            <a:avLst/>
          </a:prstGeom>
          <a:noFill/>
        </p:spPr>
        <p:txBody>
          <a:bodyPr wrap="none" rtlCol="0">
            <a:spAutoFit/>
          </a:bodyPr>
          <a:lstStyle/>
          <a:p>
            <a:r>
              <a:rPr lang="en-US" altLang="zh-CN" dirty="0">
                <a:sym typeface="Wingdings" panose="05000000000000000000" pitchFamily="2" charset="2"/>
              </a:rPr>
              <a:t> … </a:t>
            </a:r>
            <a:endParaRPr lang="zh-CN" altLang="en-US" dirty="0"/>
          </a:p>
        </p:txBody>
      </p:sp>
      <p:sp>
        <p:nvSpPr>
          <p:cNvPr id="6" name="文本框 5"/>
          <p:cNvSpPr txBox="1"/>
          <p:nvPr/>
        </p:nvSpPr>
        <p:spPr>
          <a:xfrm>
            <a:off x="7948247" y="4815811"/>
            <a:ext cx="675185" cy="369332"/>
          </a:xfrm>
          <a:prstGeom prst="rect">
            <a:avLst/>
          </a:prstGeom>
          <a:noFill/>
        </p:spPr>
        <p:txBody>
          <a:bodyPr wrap="none" rtlCol="0">
            <a:spAutoFit/>
          </a:bodyPr>
          <a:lstStyle/>
          <a:p>
            <a:r>
              <a:rPr lang="en-US" altLang="zh-CN" dirty="0">
                <a:sym typeface="Wingdings" panose="05000000000000000000" pitchFamily="2" charset="2"/>
              </a:rPr>
              <a:t> … </a:t>
            </a:r>
            <a:endParaRPr lang="zh-CN" altLang="en-US" dirty="0"/>
          </a:p>
        </p:txBody>
      </p:sp>
      <p:sp>
        <p:nvSpPr>
          <p:cNvPr id="7" name="文本框 6"/>
          <p:cNvSpPr txBox="1"/>
          <p:nvPr/>
        </p:nvSpPr>
        <p:spPr>
          <a:xfrm>
            <a:off x="6330136" y="5295023"/>
            <a:ext cx="2185214"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维护数组 </a:t>
            </a:r>
            <a:r>
              <a:rPr lang="en-US" altLang="zh-CN" sz="2400" dirty="0">
                <a:latin typeface="黑体" panose="02010609060101010101" pitchFamily="49" charset="-122"/>
                <a:ea typeface="黑体" panose="02010609060101010101" pitchFamily="49" charset="-122"/>
              </a:rPr>
              <a:t>free</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214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15841543"/>
              </p:ext>
            </p:extLst>
          </p:nvPr>
        </p:nvGraphicFramePr>
        <p:xfrm>
          <a:off x="-475287" y="1947732"/>
          <a:ext cx="8667309" cy="233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583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2009551476"/>
              </p:ext>
            </p:extLst>
          </p:nvPr>
        </p:nvGraphicFramePr>
        <p:xfrm>
          <a:off x="628649" y="3924493"/>
          <a:ext cx="7558096" cy="1935745"/>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067039478"/>
                    </a:ext>
                  </a:extLst>
                </a:gridCol>
                <a:gridCol w="434281">
                  <a:extLst>
                    <a:ext uri="{9D8B030D-6E8A-4147-A177-3AD203B41FA5}">
                      <a16:colId xmlns:a16="http://schemas.microsoft.com/office/drawing/2014/main" xmlns="" val="1874424354"/>
                    </a:ext>
                  </a:extLst>
                </a:gridCol>
                <a:gridCol w="434281">
                  <a:extLst>
                    <a:ext uri="{9D8B030D-6E8A-4147-A177-3AD203B41FA5}">
                      <a16:colId xmlns:a16="http://schemas.microsoft.com/office/drawing/2014/main" xmlns="" val="1278560445"/>
                    </a:ext>
                  </a:extLst>
                </a:gridCol>
                <a:gridCol w="434281">
                  <a:extLst>
                    <a:ext uri="{9D8B030D-6E8A-4147-A177-3AD203B41FA5}">
                      <a16:colId xmlns:a16="http://schemas.microsoft.com/office/drawing/2014/main" xmlns="" val="1670278176"/>
                    </a:ext>
                  </a:extLst>
                </a:gridCol>
                <a:gridCol w="434281">
                  <a:extLst>
                    <a:ext uri="{9D8B030D-6E8A-4147-A177-3AD203B41FA5}">
                      <a16:colId xmlns:a16="http://schemas.microsoft.com/office/drawing/2014/main" xmlns="" val="3441358202"/>
                    </a:ext>
                  </a:extLst>
                </a:gridCol>
                <a:gridCol w="434281">
                  <a:extLst>
                    <a:ext uri="{9D8B030D-6E8A-4147-A177-3AD203B41FA5}">
                      <a16:colId xmlns:a16="http://schemas.microsoft.com/office/drawing/2014/main" xmlns="" val="4092328056"/>
                    </a:ext>
                  </a:extLst>
                </a:gridCol>
                <a:gridCol w="434281">
                  <a:extLst>
                    <a:ext uri="{9D8B030D-6E8A-4147-A177-3AD203B41FA5}">
                      <a16:colId xmlns:a16="http://schemas.microsoft.com/office/drawing/2014/main" xmlns="" val="121885611"/>
                    </a:ext>
                  </a:extLst>
                </a:gridCol>
                <a:gridCol w="434281">
                  <a:extLst>
                    <a:ext uri="{9D8B030D-6E8A-4147-A177-3AD203B41FA5}">
                      <a16:colId xmlns:a16="http://schemas.microsoft.com/office/drawing/2014/main" xmlns="" val="3373890237"/>
                    </a:ext>
                  </a:extLst>
                </a:gridCol>
                <a:gridCol w="434281">
                  <a:extLst>
                    <a:ext uri="{9D8B030D-6E8A-4147-A177-3AD203B41FA5}">
                      <a16:colId xmlns:a16="http://schemas.microsoft.com/office/drawing/2014/main" xmlns="" val="2871654932"/>
                    </a:ext>
                  </a:extLst>
                </a:gridCol>
                <a:gridCol w="434281">
                  <a:extLst>
                    <a:ext uri="{9D8B030D-6E8A-4147-A177-3AD203B41FA5}">
                      <a16:colId xmlns:a16="http://schemas.microsoft.com/office/drawing/2014/main" xmlns="" val="1922439900"/>
                    </a:ext>
                  </a:extLst>
                </a:gridCol>
                <a:gridCol w="434281">
                  <a:extLst>
                    <a:ext uri="{9D8B030D-6E8A-4147-A177-3AD203B41FA5}">
                      <a16:colId xmlns:a16="http://schemas.microsoft.com/office/drawing/2014/main" xmlns="" val="3604778927"/>
                    </a:ext>
                  </a:extLst>
                </a:gridCol>
                <a:gridCol w="434281">
                  <a:extLst>
                    <a:ext uri="{9D8B030D-6E8A-4147-A177-3AD203B41FA5}">
                      <a16:colId xmlns:a16="http://schemas.microsoft.com/office/drawing/2014/main" xmlns="" val="3383430447"/>
                    </a:ext>
                  </a:extLst>
                </a:gridCol>
                <a:gridCol w="434281">
                  <a:extLst>
                    <a:ext uri="{9D8B030D-6E8A-4147-A177-3AD203B41FA5}">
                      <a16:colId xmlns:a16="http://schemas.microsoft.com/office/drawing/2014/main" xmlns="" val="2799281803"/>
                    </a:ext>
                  </a:extLst>
                </a:gridCol>
                <a:gridCol w="434281">
                  <a:extLst>
                    <a:ext uri="{9D8B030D-6E8A-4147-A177-3AD203B41FA5}">
                      <a16:colId xmlns:a16="http://schemas.microsoft.com/office/drawing/2014/main" xmlns="" val="3715150055"/>
                    </a:ext>
                  </a:extLst>
                </a:gridCol>
                <a:gridCol w="434281">
                  <a:extLst>
                    <a:ext uri="{9D8B030D-6E8A-4147-A177-3AD203B41FA5}">
                      <a16:colId xmlns:a16="http://schemas.microsoft.com/office/drawing/2014/main" xmlns="" val="1582542074"/>
                    </a:ext>
                  </a:extLst>
                </a:gridCol>
                <a:gridCol w="434281">
                  <a:extLst>
                    <a:ext uri="{9D8B030D-6E8A-4147-A177-3AD203B41FA5}">
                      <a16:colId xmlns:a16="http://schemas.microsoft.com/office/drawing/2014/main" xmlns="" val="4085021026"/>
                    </a:ext>
                  </a:extLst>
                </a:gridCol>
                <a:gridCol w="434281">
                  <a:extLst>
                    <a:ext uri="{9D8B030D-6E8A-4147-A177-3AD203B41FA5}">
                      <a16:colId xmlns:a16="http://schemas.microsoft.com/office/drawing/2014/main" xmlns="" val="3078851559"/>
                    </a:ext>
                  </a:extLst>
                </a:gridCol>
              </a:tblGrid>
              <a:tr h="387149">
                <a:tc>
                  <a:txBody>
                    <a:bodyPr/>
                    <a:lstStyle/>
                    <a:p>
                      <a:pPr algn="ctr"/>
                      <a:r>
                        <a:rPr lang="en-US" altLang="zh-CN" b="0" dirty="0"/>
                        <a:t>4</a:t>
                      </a:r>
                      <a:endParaRPr lang="zh-CN" altLang="en-US" b="0" dirty="0"/>
                    </a:p>
                  </a:txBody>
                  <a:tcPr>
                    <a:solidFill>
                      <a:schemeClr val="accent5">
                        <a:lumMod val="40000"/>
                        <a:lumOff val="60000"/>
                      </a:schemeClr>
                    </a:solidFill>
                  </a:tcPr>
                </a:tc>
                <a:tc gridSpan="16">
                  <a:txBody>
                    <a:bodyPr/>
                    <a:lstStyle/>
                    <a:p>
                      <a:pPr algn="ctr"/>
                      <a:r>
                        <a:rPr lang="en-US" altLang="zh-CN" dirty="0"/>
                        <a:t>1024KB</a:t>
                      </a:r>
                      <a:endParaRPr lang="zh-CN" altLang="en-US" dirty="0"/>
                    </a:p>
                  </a:txBody>
                  <a:tcP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199655785"/>
                  </a:ext>
                </a:extLst>
              </a:tr>
              <a:tr h="387149">
                <a:tc>
                  <a:txBody>
                    <a:bodyPr/>
                    <a:lstStyle/>
                    <a:p>
                      <a:pPr algn="ctr"/>
                      <a:r>
                        <a:rPr lang="en-US" altLang="zh-CN" b="0" dirty="0"/>
                        <a:t>3</a:t>
                      </a:r>
                      <a:endParaRPr lang="zh-CN" altLang="en-US" b="0" dirty="0"/>
                    </a:p>
                  </a:txBody>
                  <a:tcPr>
                    <a:solidFill>
                      <a:schemeClr val="accent5">
                        <a:lumMod val="40000"/>
                        <a:lumOff val="60000"/>
                      </a:schemeClr>
                    </a:solidFill>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54364006"/>
                  </a:ext>
                </a:extLst>
              </a:tr>
              <a:tr h="387149">
                <a:tc>
                  <a:txBody>
                    <a:bodyPr/>
                    <a:lstStyle/>
                    <a:p>
                      <a:pPr algn="ctr"/>
                      <a:r>
                        <a:rPr lang="en-US" altLang="zh-CN" b="0" dirty="0"/>
                        <a:t>2</a:t>
                      </a:r>
                      <a:endParaRPr lang="zh-CN" altLang="en-US" b="0" dirty="0"/>
                    </a:p>
                  </a:txBody>
                  <a:tcPr>
                    <a:solidFill>
                      <a:schemeClr val="accent5">
                        <a:lumMod val="40000"/>
                        <a:lumOff val="60000"/>
                      </a:schemeClr>
                    </a:solidFill>
                  </a:tcPr>
                </a:tc>
                <a:tc gridSpan="4">
                  <a:txBody>
                    <a:bodyPr/>
                    <a:lstStyle/>
                    <a:p>
                      <a:pPr algn="ctr"/>
                      <a:r>
                        <a:rPr lang="en-US" altLang="zh-CN" dirty="0"/>
                        <a:t>256KB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656255140"/>
                  </a:ext>
                </a:extLst>
              </a:tr>
              <a:tr h="387149">
                <a:tc>
                  <a:txBody>
                    <a:bodyPr/>
                    <a:lstStyle/>
                    <a:p>
                      <a:pPr algn="ctr"/>
                      <a:r>
                        <a:rPr lang="en-US" altLang="zh-CN" b="1" dirty="0">
                          <a:solidFill>
                            <a:srgbClr val="FF0000"/>
                          </a:solidFill>
                        </a:rPr>
                        <a:t>1</a:t>
                      </a:r>
                      <a:endParaRPr lang="zh-CN" altLang="en-US" b="1" dirty="0">
                        <a:solidFill>
                          <a:srgbClr val="FF0000"/>
                        </a:solidFill>
                      </a:endParaRPr>
                    </a:p>
                  </a:txBody>
                  <a:tcPr>
                    <a:solidFill>
                      <a:schemeClr val="accent5">
                        <a:lumMod val="40000"/>
                        <a:lumOff val="60000"/>
                      </a:schemeClr>
                    </a:solidFill>
                  </a:tcPr>
                </a:tc>
                <a:tc gridSpan="2">
                  <a:txBody>
                    <a:bodyPr/>
                    <a:lstStyle/>
                    <a:p>
                      <a:pPr algn="ctr"/>
                      <a:r>
                        <a:rPr lang="en-US" altLang="zh-CN" dirty="0"/>
                        <a:t>128KB</a:t>
                      </a: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extLst>
                  <a:ext uri="{0D108BD9-81ED-4DB2-BD59-A6C34878D82A}">
                    <a16:rowId xmlns:a16="http://schemas.microsoft.com/office/drawing/2014/main" xmlns="" val="1945502911"/>
                  </a:ext>
                </a:extLst>
              </a:tr>
              <a:tr h="387149">
                <a:tc>
                  <a:txBody>
                    <a:bodyPr/>
                    <a:lstStyle/>
                    <a:p>
                      <a:pPr algn="ctr"/>
                      <a:r>
                        <a:rPr lang="en-US" altLang="zh-CN" b="0" dirty="0"/>
                        <a:t>0</a:t>
                      </a:r>
                      <a:endParaRPr lang="zh-CN" altLang="en-US" b="0" dirty="0"/>
                    </a:p>
                  </a:txBody>
                  <a:tcPr>
                    <a:solidFill>
                      <a:schemeClr val="accent5">
                        <a:lumMod val="40000"/>
                        <a:lumOff val="60000"/>
                      </a:schemeClr>
                    </a:solidFill>
                  </a:tcPr>
                </a:tc>
                <a:tc>
                  <a:txBody>
                    <a:bodyPr/>
                    <a:lstStyle/>
                    <a:p>
                      <a:pPr algn="ctr"/>
                      <a:r>
                        <a:rPr lang="en-US" altLang="zh-CN" dirty="0"/>
                        <a:t>64</a:t>
                      </a: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extLst>
                  <a:ext uri="{0D108BD9-81ED-4DB2-BD59-A6C34878D82A}">
                    <a16:rowId xmlns:a16="http://schemas.microsoft.com/office/drawing/2014/main" xmlns="" val="3122741365"/>
                  </a:ext>
                </a:extLst>
              </a:tr>
            </a:tbl>
          </a:graphicData>
        </a:graphic>
      </p:graphicFrame>
      <mc:AlternateContent xmlns:mc="http://schemas.openxmlformats.org/markup-compatibility/2006" xmlns:a14="http://schemas.microsoft.com/office/drawing/2010/main">
        <mc:Choice Requires="a14">
          <p:sp>
            <p:nvSpPr>
              <p:cNvPr id="6" name="内容占位符 2"/>
              <p:cNvSpPr>
                <a:spLocks noGrp="1"/>
              </p:cNvSpPr>
              <p:nvPr>
                <p:ph idx="1"/>
              </p:nvPr>
            </p:nvSpPr>
            <p:spPr>
              <a:xfrm>
                <a:off x="628649" y="1825624"/>
                <a:ext cx="8388741" cy="1793875"/>
              </a:xfrm>
            </p:spPr>
            <p:txBody>
              <a:bodyPr>
                <a:normAutofit lnSpcReduction="10000"/>
              </a:bodyPr>
              <a:lstStyle/>
              <a:p>
                <a:pPr>
                  <a:lnSpc>
                    <a:spcPct val="150000"/>
                  </a:lnSpc>
                </a:pPr>
                <a:r>
                  <a:rPr lang="zh-CN" altLang="en-US" dirty="0"/>
                  <a:t>图</a:t>
                </a:r>
                <a:r>
                  <a:rPr lang="en-US" altLang="zh-CN" dirty="0"/>
                  <a:t>4.7</a:t>
                </a:r>
                <a:r>
                  <a:rPr lang="zh-CN" altLang="en-US" dirty="0"/>
                  <a:t>，假设最小分配单位为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=64 </m:t>
                    </m:r>
                    <m:r>
                      <a:rPr lang="en-US" altLang="zh-CN" b="0" i="1" smtClean="0">
                        <a:latin typeface="Cambria Math" panose="02040503050406030204" pitchFamily="18" charset="0"/>
                      </a:rPr>
                      <m:t>𝐾𝐵</m:t>
                    </m:r>
                  </m:oMath>
                </a14:m>
                <a:r>
                  <a:rPr lang="en-US" altLang="zh-CN" dirty="0"/>
                  <a:t>, </a:t>
                </a:r>
                <a:r>
                  <a:rPr lang="zh-CN" altLang="en-US" dirty="0"/>
                  <a:t>可分配尺寸为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sSup>
                      <m:sSupPr>
                        <m:ctrlPr>
                          <a:rPr lang="en-US" altLang="zh-CN" b="0"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 </m:t>
                    </m:r>
                  </m:oMath>
                </a14:m>
                <a:r>
                  <a:rPr lang="zh-CN" altLang="en-US" dirty="0"/>
                  <a:t> </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sSup>
                      <m:sSupPr>
                        <m:ctrlPr>
                          <a:rPr lang="en-US" altLang="zh-CN" i="1">
                            <a:latin typeface="Cambria Math"/>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a:rPr lang="en-US" altLang="zh-CN" i="1">
                        <a:latin typeface="Cambria Math" panose="02040503050406030204" pitchFamily="18" charset="0"/>
                      </a:rPr>
                      <m:t> </m:t>
                    </m:r>
                  </m:oMath>
                </a14:m>
                <a:r>
                  <a:rPr lang="en-US" altLang="zh-CN" dirty="0"/>
                  <a:t>;</a:t>
                </a:r>
                <a:r>
                  <a:rPr lang="zh-CN" altLang="en-US" dirty="0"/>
                  <a:t>所以维护数据</a:t>
                </a:r>
                <a:r>
                  <a:rPr lang="en-US" altLang="zh-CN" dirty="0"/>
                  <a:t>free</a:t>
                </a:r>
                <a:r>
                  <a:rPr lang="zh-CN" altLang="en-US" dirty="0"/>
                  <a:t>的长度为</a:t>
                </a:r>
                <a:r>
                  <a:rPr lang="en-US" altLang="zh-CN" dirty="0"/>
                  <a:t>5.</a:t>
                </a:r>
              </a:p>
              <a:p>
                <a:pPr>
                  <a:lnSpc>
                    <a:spcPct val="150000"/>
                  </a:lnSpc>
                </a:pPr>
                <a:r>
                  <a:rPr lang="zh-CN" altLang="en-US" dirty="0"/>
                  <a:t>寻找作业</a:t>
                </a:r>
                <a:r>
                  <a:rPr lang="en-US" altLang="zh-CN" dirty="0"/>
                  <a:t>A</a:t>
                </a:r>
                <a:r>
                  <a:rPr lang="zh-CN" altLang="en-US" dirty="0"/>
                  <a:t>的内存区，假设其所需内存空间为</a:t>
                </a:r>
                <a:r>
                  <a:rPr lang="en-US" altLang="zh-CN" dirty="0"/>
                  <a:t>80KB</a:t>
                </a: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628649" y="1825624"/>
                <a:ext cx="8388741" cy="1793875"/>
              </a:xfrm>
              <a:blipFill>
                <a:blip r:embed="rId3"/>
                <a:stretch>
                  <a:fillRect l="-755" b="-7092"/>
                </a:stretch>
              </a:blipFill>
            </p:spPr>
            <p:txBody>
              <a:bodyPr/>
              <a:lstStyle/>
              <a:p>
                <a:r>
                  <a:rPr lang="en-US">
                    <a:noFill/>
                  </a:rPr>
                  <a:t> </a:t>
                </a:r>
              </a:p>
            </p:txBody>
          </p:sp>
        </mc:Fallback>
      </mc:AlternateContent>
    </p:spTree>
    <p:extLst>
      <p:ext uri="{BB962C8B-B14F-4D97-AF65-F5344CB8AC3E}">
        <p14:creationId xmlns:p14="http://schemas.microsoft.com/office/powerpoint/2010/main" val="3540806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1945221953"/>
              </p:ext>
            </p:extLst>
          </p:nvPr>
        </p:nvGraphicFramePr>
        <p:xfrm>
          <a:off x="628649" y="3924493"/>
          <a:ext cx="7558096" cy="1935745"/>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067039478"/>
                    </a:ext>
                  </a:extLst>
                </a:gridCol>
                <a:gridCol w="434281">
                  <a:extLst>
                    <a:ext uri="{9D8B030D-6E8A-4147-A177-3AD203B41FA5}">
                      <a16:colId xmlns:a16="http://schemas.microsoft.com/office/drawing/2014/main" xmlns="" val="1874424354"/>
                    </a:ext>
                  </a:extLst>
                </a:gridCol>
                <a:gridCol w="434281">
                  <a:extLst>
                    <a:ext uri="{9D8B030D-6E8A-4147-A177-3AD203B41FA5}">
                      <a16:colId xmlns:a16="http://schemas.microsoft.com/office/drawing/2014/main" xmlns="" val="1278560445"/>
                    </a:ext>
                  </a:extLst>
                </a:gridCol>
                <a:gridCol w="434281">
                  <a:extLst>
                    <a:ext uri="{9D8B030D-6E8A-4147-A177-3AD203B41FA5}">
                      <a16:colId xmlns:a16="http://schemas.microsoft.com/office/drawing/2014/main" xmlns="" val="1670278176"/>
                    </a:ext>
                  </a:extLst>
                </a:gridCol>
                <a:gridCol w="434281">
                  <a:extLst>
                    <a:ext uri="{9D8B030D-6E8A-4147-A177-3AD203B41FA5}">
                      <a16:colId xmlns:a16="http://schemas.microsoft.com/office/drawing/2014/main" xmlns="" val="3441358202"/>
                    </a:ext>
                  </a:extLst>
                </a:gridCol>
                <a:gridCol w="434281">
                  <a:extLst>
                    <a:ext uri="{9D8B030D-6E8A-4147-A177-3AD203B41FA5}">
                      <a16:colId xmlns:a16="http://schemas.microsoft.com/office/drawing/2014/main" xmlns="" val="4092328056"/>
                    </a:ext>
                  </a:extLst>
                </a:gridCol>
                <a:gridCol w="434281">
                  <a:extLst>
                    <a:ext uri="{9D8B030D-6E8A-4147-A177-3AD203B41FA5}">
                      <a16:colId xmlns:a16="http://schemas.microsoft.com/office/drawing/2014/main" xmlns="" val="121885611"/>
                    </a:ext>
                  </a:extLst>
                </a:gridCol>
                <a:gridCol w="434281">
                  <a:extLst>
                    <a:ext uri="{9D8B030D-6E8A-4147-A177-3AD203B41FA5}">
                      <a16:colId xmlns:a16="http://schemas.microsoft.com/office/drawing/2014/main" xmlns="" val="3373890237"/>
                    </a:ext>
                  </a:extLst>
                </a:gridCol>
                <a:gridCol w="434281">
                  <a:extLst>
                    <a:ext uri="{9D8B030D-6E8A-4147-A177-3AD203B41FA5}">
                      <a16:colId xmlns:a16="http://schemas.microsoft.com/office/drawing/2014/main" xmlns="" val="2871654932"/>
                    </a:ext>
                  </a:extLst>
                </a:gridCol>
                <a:gridCol w="434281">
                  <a:extLst>
                    <a:ext uri="{9D8B030D-6E8A-4147-A177-3AD203B41FA5}">
                      <a16:colId xmlns:a16="http://schemas.microsoft.com/office/drawing/2014/main" xmlns="" val="1922439900"/>
                    </a:ext>
                  </a:extLst>
                </a:gridCol>
                <a:gridCol w="434281">
                  <a:extLst>
                    <a:ext uri="{9D8B030D-6E8A-4147-A177-3AD203B41FA5}">
                      <a16:colId xmlns:a16="http://schemas.microsoft.com/office/drawing/2014/main" xmlns="" val="3604778927"/>
                    </a:ext>
                  </a:extLst>
                </a:gridCol>
                <a:gridCol w="434281">
                  <a:extLst>
                    <a:ext uri="{9D8B030D-6E8A-4147-A177-3AD203B41FA5}">
                      <a16:colId xmlns:a16="http://schemas.microsoft.com/office/drawing/2014/main" xmlns="" val="3383430447"/>
                    </a:ext>
                  </a:extLst>
                </a:gridCol>
                <a:gridCol w="434281">
                  <a:extLst>
                    <a:ext uri="{9D8B030D-6E8A-4147-A177-3AD203B41FA5}">
                      <a16:colId xmlns:a16="http://schemas.microsoft.com/office/drawing/2014/main" xmlns="" val="2799281803"/>
                    </a:ext>
                  </a:extLst>
                </a:gridCol>
                <a:gridCol w="434281">
                  <a:extLst>
                    <a:ext uri="{9D8B030D-6E8A-4147-A177-3AD203B41FA5}">
                      <a16:colId xmlns:a16="http://schemas.microsoft.com/office/drawing/2014/main" xmlns="" val="3715150055"/>
                    </a:ext>
                  </a:extLst>
                </a:gridCol>
                <a:gridCol w="434281">
                  <a:extLst>
                    <a:ext uri="{9D8B030D-6E8A-4147-A177-3AD203B41FA5}">
                      <a16:colId xmlns:a16="http://schemas.microsoft.com/office/drawing/2014/main" xmlns="" val="1582542074"/>
                    </a:ext>
                  </a:extLst>
                </a:gridCol>
                <a:gridCol w="434281">
                  <a:extLst>
                    <a:ext uri="{9D8B030D-6E8A-4147-A177-3AD203B41FA5}">
                      <a16:colId xmlns:a16="http://schemas.microsoft.com/office/drawing/2014/main" xmlns="" val="4085021026"/>
                    </a:ext>
                  </a:extLst>
                </a:gridCol>
                <a:gridCol w="434281">
                  <a:extLst>
                    <a:ext uri="{9D8B030D-6E8A-4147-A177-3AD203B41FA5}">
                      <a16:colId xmlns:a16="http://schemas.microsoft.com/office/drawing/2014/main" xmlns="" val="3078851559"/>
                    </a:ext>
                  </a:extLst>
                </a:gridCol>
              </a:tblGrid>
              <a:tr h="387149">
                <a:tc>
                  <a:txBody>
                    <a:bodyPr/>
                    <a:lstStyle/>
                    <a:p>
                      <a:pPr algn="ctr"/>
                      <a:r>
                        <a:rPr lang="en-US" altLang="zh-CN" b="0" dirty="0"/>
                        <a:t>4</a:t>
                      </a:r>
                      <a:endParaRPr lang="zh-CN" altLang="en-US" b="0" dirty="0"/>
                    </a:p>
                  </a:txBody>
                  <a:tcPr>
                    <a:solidFill>
                      <a:schemeClr val="accent5">
                        <a:lumMod val="40000"/>
                        <a:lumOff val="60000"/>
                      </a:schemeClr>
                    </a:solidFill>
                  </a:tcPr>
                </a:tc>
                <a:tc gridSpan="16">
                  <a:txBody>
                    <a:bodyPr/>
                    <a:lstStyle/>
                    <a:p>
                      <a:pPr algn="ctr"/>
                      <a:r>
                        <a:rPr lang="en-US" altLang="zh-CN" dirty="0"/>
                        <a:t>1024KB</a:t>
                      </a:r>
                      <a:endParaRPr lang="zh-CN" altLang="en-US" dirty="0"/>
                    </a:p>
                  </a:txBody>
                  <a:tcP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199655785"/>
                  </a:ext>
                </a:extLst>
              </a:tr>
              <a:tr h="387149">
                <a:tc>
                  <a:txBody>
                    <a:bodyPr/>
                    <a:lstStyle/>
                    <a:p>
                      <a:pPr algn="ctr"/>
                      <a:r>
                        <a:rPr lang="en-US" altLang="zh-CN" b="1" dirty="0">
                          <a:solidFill>
                            <a:srgbClr val="FF0000"/>
                          </a:solidFill>
                        </a:rPr>
                        <a:t>3</a:t>
                      </a:r>
                      <a:endParaRPr lang="zh-CN" altLang="en-US" b="1" dirty="0">
                        <a:solidFill>
                          <a:srgbClr val="FF0000"/>
                        </a:solidFill>
                      </a:endParaRPr>
                    </a:p>
                  </a:txBody>
                  <a:tcPr>
                    <a:solidFill>
                      <a:schemeClr val="accent5">
                        <a:lumMod val="40000"/>
                        <a:lumOff val="60000"/>
                      </a:schemeClr>
                    </a:solidFill>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54364006"/>
                  </a:ext>
                </a:extLst>
              </a:tr>
              <a:tr h="387149">
                <a:tc>
                  <a:txBody>
                    <a:bodyPr/>
                    <a:lstStyle/>
                    <a:p>
                      <a:pPr algn="ctr"/>
                      <a:r>
                        <a:rPr lang="en-US" altLang="zh-CN" b="0" dirty="0">
                          <a:solidFill>
                            <a:schemeClr val="tx1"/>
                          </a:solidFill>
                        </a:rPr>
                        <a:t>2</a:t>
                      </a:r>
                      <a:endParaRPr lang="zh-CN" altLang="en-US" b="0" dirty="0">
                        <a:solidFill>
                          <a:schemeClr val="tx1"/>
                        </a:solidFill>
                      </a:endParaRPr>
                    </a:p>
                  </a:txBody>
                  <a:tcPr>
                    <a:solidFill>
                      <a:schemeClr val="accent5">
                        <a:lumMod val="40000"/>
                        <a:lumOff val="60000"/>
                      </a:schemeClr>
                    </a:solidFill>
                  </a:tcPr>
                </a:tc>
                <a:tc gridSpan="4">
                  <a:txBody>
                    <a:bodyPr/>
                    <a:lstStyle/>
                    <a:p>
                      <a:pPr algn="ctr"/>
                      <a:r>
                        <a:rPr lang="en-US" altLang="zh-CN" dirty="0"/>
                        <a:t>256KB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656255140"/>
                  </a:ext>
                </a:extLst>
              </a:tr>
              <a:tr h="387149">
                <a:tc>
                  <a:txBody>
                    <a:bodyPr/>
                    <a:lstStyle/>
                    <a:p>
                      <a:pPr algn="ctr"/>
                      <a:r>
                        <a:rPr lang="en-US" altLang="zh-CN" b="0" dirty="0">
                          <a:solidFill>
                            <a:schemeClr val="tx1"/>
                          </a:solidFill>
                        </a:rPr>
                        <a:t>1</a:t>
                      </a:r>
                      <a:endParaRPr lang="zh-CN" altLang="en-US" b="0" dirty="0">
                        <a:solidFill>
                          <a:schemeClr val="tx1"/>
                        </a:solidFill>
                      </a:endParaRPr>
                    </a:p>
                  </a:txBody>
                  <a:tcPr>
                    <a:solidFill>
                      <a:schemeClr val="accent5">
                        <a:lumMod val="40000"/>
                        <a:lumOff val="60000"/>
                      </a:schemeClr>
                    </a:solidFill>
                  </a:tcPr>
                </a:tc>
                <a:tc gridSpan="2">
                  <a:txBody>
                    <a:bodyPr/>
                    <a:lstStyle/>
                    <a:p>
                      <a:pPr algn="ctr"/>
                      <a:r>
                        <a:rPr lang="en-US" altLang="zh-CN" dirty="0"/>
                        <a:t>128KB</a:t>
                      </a: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extLst>
                  <a:ext uri="{0D108BD9-81ED-4DB2-BD59-A6C34878D82A}">
                    <a16:rowId xmlns:a16="http://schemas.microsoft.com/office/drawing/2014/main" xmlns="" val="1945502911"/>
                  </a:ext>
                </a:extLst>
              </a:tr>
              <a:tr h="387149">
                <a:tc>
                  <a:txBody>
                    <a:bodyPr/>
                    <a:lstStyle/>
                    <a:p>
                      <a:pPr algn="ctr"/>
                      <a:r>
                        <a:rPr lang="en-US" altLang="zh-CN" b="0" dirty="0"/>
                        <a:t>0</a:t>
                      </a:r>
                      <a:endParaRPr lang="zh-CN" altLang="en-US" b="0" dirty="0"/>
                    </a:p>
                  </a:txBody>
                  <a:tcPr>
                    <a:solidFill>
                      <a:schemeClr val="accent5">
                        <a:lumMod val="40000"/>
                        <a:lumOff val="60000"/>
                      </a:schemeClr>
                    </a:solidFill>
                  </a:tcPr>
                </a:tc>
                <a:tc>
                  <a:txBody>
                    <a:bodyPr/>
                    <a:lstStyle/>
                    <a:p>
                      <a:pPr algn="ctr"/>
                      <a:r>
                        <a:rPr lang="en-US" altLang="zh-CN" dirty="0"/>
                        <a:t>64</a:t>
                      </a: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extLst>
                  <a:ext uri="{0D108BD9-81ED-4DB2-BD59-A6C34878D82A}">
                    <a16:rowId xmlns:a16="http://schemas.microsoft.com/office/drawing/2014/main" xmlns="" val="3122741365"/>
                  </a:ext>
                </a:extLst>
              </a:tr>
            </a:tbl>
          </a:graphicData>
        </a:graphic>
      </p:graphicFrame>
      <mc:AlternateContent xmlns:mc="http://schemas.openxmlformats.org/markup-compatibility/2006" xmlns:a14="http://schemas.microsoft.com/office/drawing/2010/main">
        <mc:Choice Requires="a14">
          <p:sp>
            <p:nvSpPr>
              <p:cNvPr id="6" name="内容占位符 2"/>
              <p:cNvSpPr>
                <a:spLocks noGrp="1"/>
              </p:cNvSpPr>
              <p:nvPr>
                <p:ph idx="1"/>
              </p:nvPr>
            </p:nvSpPr>
            <p:spPr>
              <a:xfrm>
                <a:off x="628649" y="1825624"/>
                <a:ext cx="8388741" cy="1793875"/>
              </a:xfrm>
            </p:spPr>
            <p:txBody>
              <a:bodyPr>
                <a:normAutofit lnSpcReduction="10000"/>
              </a:bodyPr>
              <a:lstStyle/>
              <a:p>
                <a:pPr>
                  <a:lnSpc>
                    <a:spcPct val="150000"/>
                  </a:lnSpc>
                </a:pPr>
                <a:r>
                  <a:rPr lang="zh-CN" altLang="en-US" dirty="0"/>
                  <a:t>图</a:t>
                </a:r>
                <a:r>
                  <a:rPr lang="en-US" altLang="zh-CN" dirty="0"/>
                  <a:t>4.7</a:t>
                </a:r>
                <a:r>
                  <a:rPr lang="zh-CN" altLang="en-US" dirty="0"/>
                  <a:t>，假设最小分配单位为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=64 </m:t>
                    </m:r>
                    <m:r>
                      <a:rPr lang="en-US" altLang="zh-CN" b="0" i="1" smtClean="0">
                        <a:latin typeface="Cambria Math" panose="02040503050406030204" pitchFamily="18" charset="0"/>
                      </a:rPr>
                      <m:t>𝐾𝐵</m:t>
                    </m:r>
                  </m:oMath>
                </a14:m>
                <a:r>
                  <a:rPr lang="en-US" altLang="zh-CN" dirty="0"/>
                  <a:t>, </a:t>
                </a:r>
                <a:r>
                  <a:rPr lang="zh-CN" altLang="en-US" dirty="0"/>
                  <a:t>可分配尺寸为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sSup>
                      <m:sSupPr>
                        <m:ctrlPr>
                          <a:rPr lang="en-US" altLang="zh-CN" b="0"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 </m:t>
                    </m:r>
                  </m:oMath>
                </a14:m>
                <a:r>
                  <a:rPr lang="zh-CN" altLang="en-US" dirty="0"/>
                  <a:t> </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sSup>
                      <m:sSupPr>
                        <m:ctrlPr>
                          <a:rPr lang="en-US" altLang="zh-CN" i="1">
                            <a:latin typeface="Cambria Math"/>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a:rPr lang="en-US" altLang="zh-CN" i="1">
                        <a:latin typeface="Cambria Math" panose="02040503050406030204" pitchFamily="18" charset="0"/>
                      </a:rPr>
                      <m:t> </m:t>
                    </m:r>
                  </m:oMath>
                </a14:m>
                <a:r>
                  <a:rPr lang="en-US" altLang="zh-CN" dirty="0"/>
                  <a:t>;</a:t>
                </a:r>
                <a:r>
                  <a:rPr lang="zh-CN" altLang="en-US" dirty="0"/>
                  <a:t>所以维护数据</a:t>
                </a:r>
                <a:r>
                  <a:rPr lang="en-US" altLang="zh-CN" dirty="0"/>
                  <a:t>free</a:t>
                </a:r>
                <a:r>
                  <a:rPr lang="zh-CN" altLang="en-US" dirty="0"/>
                  <a:t>的长度为</a:t>
                </a:r>
                <a:r>
                  <a:rPr lang="en-US" altLang="zh-CN" dirty="0"/>
                  <a:t>5.</a:t>
                </a:r>
              </a:p>
              <a:p>
                <a:pPr>
                  <a:lnSpc>
                    <a:spcPct val="150000"/>
                  </a:lnSpc>
                </a:pPr>
                <a:r>
                  <a:rPr lang="zh-CN" altLang="en-US" dirty="0"/>
                  <a:t>寻找作业</a:t>
                </a:r>
                <a:r>
                  <a:rPr lang="en-US" altLang="zh-CN" dirty="0"/>
                  <a:t>A</a:t>
                </a:r>
                <a:r>
                  <a:rPr lang="zh-CN" altLang="en-US" dirty="0"/>
                  <a:t>的内存区，假设其所需内存空间为</a:t>
                </a:r>
                <a:r>
                  <a:rPr lang="en-US" altLang="zh-CN" dirty="0"/>
                  <a:t>80KB</a:t>
                </a: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628649" y="1825624"/>
                <a:ext cx="8388741" cy="1793875"/>
              </a:xfrm>
              <a:blipFill>
                <a:blip r:embed="rId3"/>
                <a:stretch>
                  <a:fillRect l="-755" b="-7092"/>
                </a:stretch>
              </a:blipFill>
            </p:spPr>
            <p:txBody>
              <a:bodyPr/>
              <a:lstStyle/>
              <a:p>
                <a:r>
                  <a:rPr lang="en-US">
                    <a:noFill/>
                  </a:rPr>
                  <a:t> </a:t>
                </a:r>
              </a:p>
            </p:txBody>
          </p:sp>
        </mc:Fallback>
      </mc:AlternateContent>
    </p:spTree>
    <p:extLst>
      <p:ext uri="{BB962C8B-B14F-4D97-AF65-F5344CB8AC3E}">
        <p14:creationId xmlns:p14="http://schemas.microsoft.com/office/powerpoint/2010/main" val="1316619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1255317121"/>
              </p:ext>
            </p:extLst>
          </p:nvPr>
        </p:nvGraphicFramePr>
        <p:xfrm>
          <a:off x="628649" y="3924493"/>
          <a:ext cx="7558096" cy="1935745"/>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067039478"/>
                    </a:ext>
                  </a:extLst>
                </a:gridCol>
                <a:gridCol w="434281">
                  <a:extLst>
                    <a:ext uri="{9D8B030D-6E8A-4147-A177-3AD203B41FA5}">
                      <a16:colId xmlns:a16="http://schemas.microsoft.com/office/drawing/2014/main" xmlns="" val="1874424354"/>
                    </a:ext>
                  </a:extLst>
                </a:gridCol>
                <a:gridCol w="434281">
                  <a:extLst>
                    <a:ext uri="{9D8B030D-6E8A-4147-A177-3AD203B41FA5}">
                      <a16:colId xmlns:a16="http://schemas.microsoft.com/office/drawing/2014/main" xmlns="" val="1278560445"/>
                    </a:ext>
                  </a:extLst>
                </a:gridCol>
                <a:gridCol w="434281">
                  <a:extLst>
                    <a:ext uri="{9D8B030D-6E8A-4147-A177-3AD203B41FA5}">
                      <a16:colId xmlns:a16="http://schemas.microsoft.com/office/drawing/2014/main" xmlns="" val="1670278176"/>
                    </a:ext>
                  </a:extLst>
                </a:gridCol>
                <a:gridCol w="434281">
                  <a:extLst>
                    <a:ext uri="{9D8B030D-6E8A-4147-A177-3AD203B41FA5}">
                      <a16:colId xmlns:a16="http://schemas.microsoft.com/office/drawing/2014/main" xmlns="" val="3441358202"/>
                    </a:ext>
                  </a:extLst>
                </a:gridCol>
                <a:gridCol w="434281">
                  <a:extLst>
                    <a:ext uri="{9D8B030D-6E8A-4147-A177-3AD203B41FA5}">
                      <a16:colId xmlns:a16="http://schemas.microsoft.com/office/drawing/2014/main" xmlns="" val="4092328056"/>
                    </a:ext>
                  </a:extLst>
                </a:gridCol>
                <a:gridCol w="434281">
                  <a:extLst>
                    <a:ext uri="{9D8B030D-6E8A-4147-A177-3AD203B41FA5}">
                      <a16:colId xmlns:a16="http://schemas.microsoft.com/office/drawing/2014/main" xmlns="" val="121885611"/>
                    </a:ext>
                  </a:extLst>
                </a:gridCol>
                <a:gridCol w="434281">
                  <a:extLst>
                    <a:ext uri="{9D8B030D-6E8A-4147-A177-3AD203B41FA5}">
                      <a16:colId xmlns:a16="http://schemas.microsoft.com/office/drawing/2014/main" xmlns="" val="3373890237"/>
                    </a:ext>
                  </a:extLst>
                </a:gridCol>
                <a:gridCol w="434281">
                  <a:extLst>
                    <a:ext uri="{9D8B030D-6E8A-4147-A177-3AD203B41FA5}">
                      <a16:colId xmlns:a16="http://schemas.microsoft.com/office/drawing/2014/main" xmlns="" val="2871654932"/>
                    </a:ext>
                  </a:extLst>
                </a:gridCol>
                <a:gridCol w="434281">
                  <a:extLst>
                    <a:ext uri="{9D8B030D-6E8A-4147-A177-3AD203B41FA5}">
                      <a16:colId xmlns:a16="http://schemas.microsoft.com/office/drawing/2014/main" xmlns="" val="1922439900"/>
                    </a:ext>
                  </a:extLst>
                </a:gridCol>
                <a:gridCol w="434281">
                  <a:extLst>
                    <a:ext uri="{9D8B030D-6E8A-4147-A177-3AD203B41FA5}">
                      <a16:colId xmlns:a16="http://schemas.microsoft.com/office/drawing/2014/main" xmlns="" val="3604778927"/>
                    </a:ext>
                  </a:extLst>
                </a:gridCol>
                <a:gridCol w="434281">
                  <a:extLst>
                    <a:ext uri="{9D8B030D-6E8A-4147-A177-3AD203B41FA5}">
                      <a16:colId xmlns:a16="http://schemas.microsoft.com/office/drawing/2014/main" xmlns="" val="3383430447"/>
                    </a:ext>
                  </a:extLst>
                </a:gridCol>
                <a:gridCol w="434281">
                  <a:extLst>
                    <a:ext uri="{9D8B030D-6E8A-4147-A177-3AD203B41FA5}">
                      <a16:colId xmlns:a16="http://schemas.microsoft.com/office/drawing/2014/main" xmlns="" val="2799281803"/>
                    </a:ext>
                  </a:extLst>
                </a:gridCol>
                <a:gridCol w="434281">
                  <a:extLst>
                    <a:ext uri="{9D8B030D-6E8A-4147-A177-3AD203B41FA5}">
                      <a16:colId xmlns:a16="http://schemas.microsoft.com/office/drawing/2014/main" xmlns="" val="3715150055"/>
                    </a:ext>
                  </a:extLst>
                </a:gridCol>
                <a:gridCol w="434281">
                  <a:extLst>
                    <a:ext uri="{9D8B030D-6E8A-4147-A177-3AD203B41FA5}">
                      <a16:colId xmlns:a16="http://schemas.microsoft.com/office/drawing/2014/main" xmlns="" val="1582542074"/>
                    </a:ext>
                  </a:extLst>
                </a:gridCol>
                <a:gridCol w="434281">
                  <a:extLst>
                    <a:ext uri="{9D8B030D-6E8A-4147-A177-3AD203B41FA5}">
                      <a16:colId xmlns:a16="http://schemas.microsoft.com/office/drawing/2014/main" xmlns="" val="4085021026"/>
                    </a:ext>
                  </a:extLst>
                </a:gridCol>
                <a:gridCol w="434281">
                  <a:extLst>
                    <a:ext uri="{9D8B030D-6E8A-4147-A177-3AD203B41FA5}">
                      <a16:colId xmlns:a16="http://schemas.microsoft.com/office/drawing/2014/main" xmlns="" val="3078851559"/>
                    </a:ext>
                  </a:extLst>
                </a:gridCol>
              </a:tblGrid>
              <a:tr h="387149">
                <a:tc>
                  <a:txBody>
                    <a:bodyPr/>
                    <a:lstStyle/>
                    <a:p>
                      <a:pPr algn="ctr"/>
                      <a:r>
                        <a:rPr lang="en-US" altLang="zh-CN" b="1" dirty="0">
                          <a:solidFill>
                            <a:srgbClr val="FF0000"/>
                          </a:solidFill>
                        </a:rPr>
                        <a:t>4</a:t>
                      </a:r>
                      <a:endParaRPr lang="zh-CN" altLang="en-US" b="1" dirty="0">
                        <a:solidFill>
                          <a:srgbClr val="FF0000"/>
                        </a:solidFill>
                      </a:endParaRPr>
                    </a:p>
                  </a:txBody>
                  <a:tcPr>
                    <a:solidFill>
                      <a:schemeClr val="accent5">
                        <a:lumMod val="40000"/>
                        <a:lumOff val="60000"/>
                      </a:schemeClr>
                    </a:solidFill>
                  </a:tcPr>
                </a:tc>
                <a:tc gridSpan="16">
                  <a:txBody>
                    <a:bodyPr/>
                    <a:lstStyle/>
                    <a:p>
                      <a:pPr algn="ctr"/>
                      <a:r>
                        <a:rPr lang="en-US" altLang="zh-CN" dirty="0"/>
                        <a:t>1024KB</a:t>
                      </a:r>
                      <a:endParaRPr lang="zh-CN" altLang="en-US" dirty="0"/>
                    </a:p>
                  </a:txBody>
                  <a:tcP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199655785"/>
                  </a:ext>
                </a:extLst>
              </a:tr>
              <a:tr h="387149">
                <a:tc>
                  <a:txBody>
                    <a:bodyPr/>
                    <a:lstStyle/>
                    <a:p>
                      <a:pPr algn="ctr"/>
                      <a:r>
                        <a:rPr lang="en-US" altLang="zh-CN" b="0" dirty="0">
                          <a:solidFill>
                            <a:srgbClr val="0070C0"/>
                          </a:solidFill>
                        </a:rPr>
                        <a:t>3</a:t>
                      </a:r>
                      <a:endParaRPr lang="zh-CN" altLang="en-US" b="0" dirty="0">
                        <a:solidFill>
                          <a:srgbClr val="0070C0"/>
                        </a:solidFill>
                      </a:endParaRPr>
                    </a:p>
                  </a:txBody>
                  <a:tcPr>
                    <a:solidFill>
                      <a:schemeClr val="accent5">
                        <a:lumMod val="40000"/>
                        <a:lumOff val="60000"/>
                      </a:schemeClr>
                    </a:solidFill>
                  </a:tcPr>
                </a:tc>
                <a:tc gridSpan="8">
                  <a:txBody>
                    <a:bodyPr/>
                    <a:lstStyle/>
                    <a:p>
                      <a:pPr algn="ctr"/>
                      <a:r>
                        <a:rPr lang="en-US" altLang="zh-CN" dirty="0"/>
                        <a:t>L</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algn="ctr"/>
                      <a:r>
                        <a:rPr lang="en-US" altLang="zh-CN" dirty="0"/>
                        <a:t>R</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54364006"/>
                  </a:ext>
                </a:extLst>
              </a:tr>
              <a:tr h="387149">
                <a:tc>
                  <a:txBody>
                    <a:bodyPr/>
                    <a:lstStyle/>
                    <a:p>
                      <a:pPr algn="ctr"/>
                      <a:r>
                        <a:rPr lang="en-US" altLang="zh-CN" b="0" i="0" dirty="0">
                          <a:solidFill>
                            <a:schemeClr val="tx1"/>
                          </a:solidFill>
                        </a:rPr>
                        <a:t>2</a:t>
                      </a:r>
                      <a:endParaRPr lang="zh-CN" altLang="en-US" b="0" i="0" dirty="0">
                        <a:solidFill>
                          <a:schemeClr val="tx1"/>
                        </a:solidFill>
                      </a:endParaRPr>
                    </a:p>
                  </a:txBody>
                  <a:tcPr>
                    <a:solidFill>
                      <a:schemeClr val="accent5">
                        <a:lumMod val="40000"/>
                        <a:lumOff val="60000"/>
                      </a:schemeClr>
                    </a:solidFill>
                  </a:tcPr>
                </a:tc>
                <a:tc gridSpan="4">
                  <a:txBody>
                    <a:bodyPr/>
                    <a:lstStyle/>
                    <a:p>
                      <a:pPr algn="ctr"/>
                      <a:r>
                        <a:rPr lang="en-US" altLang="zh-CN" dirty="0"/>
                        <a:t>256KB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656255140"/>
                  </a:ext>
                </a:extLst>
              </a:tr>
              <a:tr h="387149">
                <a:tc>
                  <a:txBody>
                    <a:bodyPr/>
                    <a:lstStyle/>
                    <a:p>
                      <a:pPr algn="ctr"/>
                      <a:r>
                        <a:rPr lang="en-US" altLang="zh-CN" b="0" dirty="0">
                          <a:solidFill>
                            <a:schemeClr val="tx1"/>
                          </a:solidFill>
                        </a:rPr>
                        <a:t>1</a:t>
                      </a:r>
                      <a:endParaRPr lang="zh-CN" altLang="en-US" b="0" dirty="0">
                        <a:solidFill>
                          <a:schemeClr val="tx1"/>
                        </a:solidFill>
                      </a:endParaRPr>
                    </a:p>
                  </a:txBody>
                  <a:tcPr>
                    <a:solidFill>
                      <a:schemeClr val="accent5">
                        <a:lumMod val="40000"/>
                        <a:lumOff val="60000"/>
                      </a:schemeClr>
                    </a:solidFill>
                  </a:tcPr>
                </a:tc>
                <a:tc gridSpan="2">
                  <a:txBody>
                    <a:bodyPr/>
                    <a:lstStyle/>
                    <a:p>
                      <a:pPr algn="ctr"/>
                      <a:r>
                        <a:rPr lang="en-US" altLang="zh-CN" dirty="0"/>
                        <a:t>128KB</a:t>
                      </a: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extLst>
                  <a:ext uri="{0D108BD9-81ED-4DB2-BD59-A6C34878D82A}">
                    <a16:rowId xmlns:a16="http://schemas.microsoft.com/office/drawing/2014/main" xmlns="" val="1945502911"/>
                  </a:ext>
                </a:extLst>
              </a:tr>
              <a:tr h="387149">
                <a:tc>
                  <a:txBody>
                    <a:bodyPr/>
                    <a:lstStyle/>
                    <a:p>
                      <a:pPr algn="ctr"/>
                      <a:r>
                        <a:rPr lang="en-US" altLang="zh-CN" b="0" dirty="0"/>
                        <a:t>0</a:t>
                      </a:r>
                      <a:endParaRPr lang="zh-CN" altLang="en-US" b="0" dirty="0"/>
                    </a:p>
                  </a:txBody>
                  <a:tcPr>
                    <a:solidFill>
                      <a:schemeClr val="accent5">
                        <a:lumMod val="40000"/>
                        <a:lumOff val="60000"/>
                      </a:schemeClr>
                    </a:solidFill>
                  </a:tcPr>
                </a:tc>
                <a:tc>
                  <a:txBody>
                    <a:bodyPr/>
                    <a:lstStyle/>
                    <a:p>
                      <a:pPr algn="ctr"/>
                      <a:r>
                        <a:rPr lang="en-US" altLang="zh-CN" dirty="0"/>
                        <a:t>64</a:t>
                      </a: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extLst>
                  <a:ext uri="{0D108BD9-81ED-4DB2-BD59-A6C34878D82A}">
                    <a16:rowId xmlns:a16="http://schemas.microsoft.com/office/drawing/2014/main" xmlns="" val="3122741365"/>
                  </a:ext>
                </a:extLst>
              </a:tr>
            </a:tbl>
          </a:graphicData>
        </a:graphic>
      </p:graphicFrame>
      <mc:AlternateContent xmlns:mc="http://schemas.openxmlformats.org/markup-compatibility/2006" xmlns:a14="http://schemas.microsoft.com/office/drawing/2010/main">
        <mc:Choice Requires="a14">
          <p:sp>
            <p:nvSpPr>
              <p:cNvPr id="6" name="内容占位符 2"/>
              <p:cNvSpPr>
                <a:spLocks noGrp="1"/>
              </p:cNvSpPr>
              <p:nvPr>
                <p:ph idx="1"/>
              </p:nvPr>
            </p:nvSpPr>
            <p:spPr>
              <a:xfrm>
                <a:off x="628649" y="1825624"/>
                <a:ext cx="8388741" cy="1793875"/>
              </a:xfrm>
            </p:spPr>
            <p:txBody>
              <a:bodyPr>
                <a:normAutofit lnSpcReduction="10000"/>
              </a:bodyPr>
              <a:lstStyle/>
              <a:p>
                <a:pPr>
                  <a:lnSpc>
                    <a:spcPct val="150000"/>
                  </a:lnSpc>
                </a:pPr>
                <a:r>
                  <a:rPr lang="zh-CN" altLang="en-US" dirty="0"/>
                  <a:t>图</a:t>
                </a:r>
                <a:r>
                  <a:rPr lang="en-US" altLang="zh-CN" dirty="0"/>
                  <a:t>4.7</a:t>
                </a:r>
                <a:r>
                  <a:rPr lang="zh-CN" altLang="en-US" dirty="0"/>
                  <a:t>，假设最小分配单位为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=64 </m:t>
                    </m:r>
                    <m:r>
                      <a:rPr lang="en-US" altLang="zh-CN" b="0" i="1" smtClean="0">
                        <a:latin typeface="Cambria Math" panose="02040503050406030204" pitchFamily="18" charset="0"/>
                      </a:rPr>
                      <m:t>𝐾𝐵</m:t>
                    </m:r>
                  </m:oMath>
                </a14:m>
                <a:r>
                  <a:rPr lang="en-US" altLang="zh-CN" dirty="0"/>
                  <a:t>, </a:t>
                </a:r>
                <a:r>
                  <a:rPr lang="zh-CN" altLang="en-US" dirty="0"/>
                  <a:t>可分配尺寸为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sSup>
                      <m:sSupPr>
                        <m:ctrlPr>
                          <a:rPr lang="en-US" altLang="zh-CN" b="0"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 </m:t>
                    </m:r>
                  </m:oMath>
                </a14:m>
                <a:r>
                  <a:rPr lang="zh-CN" altLang="en-US" dirty="0"/>
                  <a:t> </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sSup>
                      <m:sSupPr>
                        <m:ctrlPr>
                          <a:rPr lang="en-US" altLang="zh-CN" i="1">
                            <a:latin typeface="Cambria Math"/>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a:rPr lang="en-US" altLang="zh-CN" i="1">
                        <a:latin typeface="Cambria Math" panose="02040503050406030204" pitchFamily="18" charset="0"/>
                      </a:rPr>
                      <m:t> </m:t>
                    </m:r>
                  </m:oMath>
                </a14:m>
                <a:r>
                  <a:rPr lang="en-US" altLang="zh-CN" dirty="0"/>
                  <a:t>;</a:t>
                </a:r>
                <a:r>
                  <a:rPr lang="zh-CN" altLang="en-US" dirty="0"/>
                  <a:t>所以维护数据</a:t>
                </a:r>
                <a:r>
                  <a:rPr lang="en-US" altLang="zh-CN" dirty="0"/>
                  <a:t>free</a:t>
                </a:r>
                <a:r>
                  <a:rPr lang="zh-CN" altLang="en-US" dirty="0"/>
                  <a:t>的长度为</a:t>
                </a:r>
                <a:r>
                  <a:rPr lang="en-US" altLang="zh-CN" dirty="0"/>
                  <a:t>5.</a:t>
                </a:r>
              </a:p>
              <a:p>
                <a:pPr>
                  <a:lnSpc>
                    <a:spcPct val="150000"/>
                  </a:lnSpc>
                </a:pPr>
                <a:r>
                  <a:rPr lang="zh-CN" altLang="en-US" dirty="0"/>
                  <a:t>寻找作业</a:t>
                </a:r>
                <a:r>
                  <a:rPr lang="en-US" altLang="zh-CN" dirty="0"/>
                  <a:t>A</a:t>
                </a:r>
                <a:r>
                  <a:rPr lang="zh-CN" altLang="en-US" dirty="0"/>
                  <a:t>的内存区，假设其所需内存空间为</a:t>
                </a:r>
                <a:r>
                  <a:rPr lang="en-US" altLang="zh-CN" dirty="0"/>
                  <a:t>80KB</a:t>
                </a: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628649" y="1825624"/>
                <a:ext cx="8388741" cy="1793875"/>
              </a:xfrm>
              <a:blipFill>
                <a:blip r:embed="rId3"/>
                <a:stretch>
                  <a:fillRect l="-755" b="-7092"/>
                </a:stretch>
              </a:blipFill>
            </p:spPr>
            <p:txBody>
              <a:bodyPr/>
              <a:lstStyle/>
              <a:p>
                <a:r>
                  <a:rPr lang="en-US">
                    <a:noFill/>
                  </a:rPr>
                  <a:t> </a:t>
                </a:r>
              </a:p>
            </p:txBody>
          </p:sp>
        </mc:Fallback>
      </mc:AlternateContent>
    </p:spTree>
    <p:extLst>
      <p:ext uri="{BB962C8B-B14F-4D97-AF65-F5344CB8AC3E}">
        <p14:creationId xmlns:p14="http://schemas.microsoft.com/office/powerpoint/2010/main" val="994573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854442807"/>
              </p:ext>
            </p:extLst>
          </p:nvPr>
        </p:nvGraphicFramePr>
        <p:xfrm>
          <a:off x="628649" y="3924493"/>
          <a:ext cx="7558096" cy="1935745"/>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067039478"/>
                    </a:ext>
                  </a:extLst>
                </a:gridCol>
                <a:gridCol w="434281">
                  <a:extLst>
                    <a:ext uri="{9D8B030D-6E8A-4147-A177-3AD203B41FA5}">
                      <a16:colId xmlns:a16="http://schemas.microsoft.com/office/drawing/2014/main" xmlns="" val="1874424354"/>
                    </a:ext>
                  </a:extLst>
                </a:gridCol>
                <a:gridCol w="434281">
                  <a:extLst>
                    <a:ext uri="{9D8B030D-6E8A-4147-A177-3AD203B41FA5}">
                      <a16:colId xmlns:a16="http://schemas.microsoft.com/office/drawing/2014/main" xmlns="" val="1278560445"/>
                    </a:ext>
                  </a:extLst>
                </a:gridCol>
                <a:gridCol w="434281">
                  <a:extLst>
                    <a:ext uri="{9D8B030D-6E8A-4147-A177-3AD203B41FA5}">
                      <a16:colId xmlns:a16="http://schemas.microsoft.com/office/drawing/2014/main" xmlns="" val="1670278176"/>
                    </a:ext>
                  </a:extLst>
                </a:gridCol>
                <a:gridCol w="434281">
                  <a:extLst>
                    <a:ext uri="{9D8B030D-6E8A-4147-A177-3AD203B41FA5}">
                      <a16:colId xmlns:a16="http://schemas.microsoft.com/office/drawing/2014/main" xmlns="" val="3441358202"/>
                    </a:ext>
                  </a:extLst>
                </a:gridCol>
                <a:gridCol w="434281">
                  <a:extLst>
                    <a:ext uri="{9D8B030D-6E8A-4147-A177-3AD203B41FA5}">
                      <a16:colId xmlns:a16="http://schemas.microsoft.com/office/drawing/2014/main" xmlns="" val="4092328056"/>
                    </a:ext>
                  </a:extLst>
                </a:gridCol>
                <a:gridCol w="434281">
                  <a:extLst>
                    <a:ext uri="{9D8B030D-6E8A-4147-A177-3AD203B41FA5}">
                      <a16:colId xmlns:a16="http://schemas.microsoft.com/office/drawing/2014/main" xmlns="" val="121885611"/>
                    </a:ext>
                  </a:extLst>
                </a:gridCol>
                <a:gridCol w="434281">
                  <a:extLst>
                    <a:ext uri="{9D8B030D-6E8A-4147-A177-3AD203B41FA5}">
                      <a16:colId xmlns:a16="http://schemas.microsoft.com/office/drawing/2014/main" xmlns="" val="3373890237"/>
                    </a:ext>
                  </a:extLst>
                </a:gridCol>
                <a:gridCol w="434281">
                  <a:extLst>
                    <a:ext uri="{9D8B030D-6E8A-4147-A177-3AD203B41FA5}">
                      <a16:colId xmlns:a16="http://schemas.microsoft.com/office/drawing/2014/main" xmlns="" val="2871654932"/>
                    </a:ext>
                  </a:extLst>
                </a:gridCol>
                <a:gridCol w="434281">
                  <a:extLst>
                    <a:ext uri="{9D8B030D-6E8A-4147-A177-3AD203B41FA5}">
                      <a16:colId xmlns:a16="http://schemas.microsoft.com/office/drawing/2014/main" xmlns="" val="1922439900"/>
                    </a:ext>
                  </a:extLst>
                </a:gridCol>
                <a:gridCol w="434281">
                  <a:extLst>
                    <a:ext uri="{9D8B030D-6E8A-4147-A177-3AD203B41FA5}">
                      <a16:colId xmlns:a16="http://schemas.microsoft.com/office/drawing/2014/main" xmlns="" val="3604778927"/>
                    </a:ext>
                  </a:extLst>
                </a:gridCol>
                <a:gridCol w="434281">
                  <a:extLst>
                    <a:ext uri="{9D8B030D-6E8A-4147-A177-3AD203B41FA5}">
                      <a16:colId xmlns:a16="http://schemas.microsoft.com/office/drawing/2014/main" xmlns="" val="3383430447"/>
                    </a:ext>
                  </a:extLst>
                </a:gridCol>
                <a:gridCol w="434281">
                  <a:extLst>
                    <a:ext uri="{9D8B030D-6E8A-4147-A177-3AD203B41FA5}">
                      <a16:colId xmlns:a16="http://schemas.microsoft.com/office/drawing/2014/main" xmlns="" val="2799281803"/>
                    </a:ext>
                  </a:extLst>
                </a:gridCol>
                <a:gridCol w="434281">
                  <a:extLst>
                    <a:ext uri="{9D8B030D-6E8A-4147-A177-3AD203B41FA5}">
                      <a16:colId xmlns:a16="http://schemas.microsoft.com/office/drawing/2014/main" xmlns="" val="3715150055"/>
                    </a:ext>
                  </a:extLst>
                </a:gridCol>
                <a:gridCol w="434281">
                  <a:extLst>
                    <a:ext uri="{9D8B030D-6E8A-4147-A177-3AD203B41FA5}">
                      <a16:colId xmlns:a16="http://schemas.microsoft.com/office/drawing/2014/main" xmlns="" val="1582542074"/>
                    </a:ext>
                  </a:extLst>
                </a:gridCol>
                <a:gridCol w="434281">
                  <a:extLst>
                    <a:ext uri="{9D8B030D-6E8A-4147-A177-3AD203B41FA5}">
                      <a16:colId xmlns:a16="http://schemas.microsoft.com/office/drawing/2014/main" xmlns="" val="4085021026"/>
                    </a:ext>
                  </a:extLst>
                </a:gridCol>
                <a:gridCol w="434281">
                  <a:extLst>
                    <a:ext uri="{9D8B030D-6E8A-4147-A177-3AD203B41FA5}">
                      <a16:colId xmlns:a16="http://schemas.microsoft.com/office/drawing/2014/main" xmlns="" val="3078851559"/>
                    </a:ext>
                  </a:extLst>
                </a:gridCol>
              </a:tblGrid>
              <a:tr h="387149">
                <a:tc>
                  <a:txBody>
                    <a:bodyPr/>
                    <a:lstStyle/>
                    <a:p>
                      <a:pPr algn="ctr"/>
                      <a:r>
                        <a:rPr lang="en-US" altLang="zh-CN" b="0" dirty="0"/>
                        <a:t>4</a:t>
                      </a:r>
                      <a:endParaRPr lang="zh-CN" altLang="en-US" b="0" dirty="0"/>
                    </a:p>
                  </a:txBody>
                  <a:tcPr>
                    <a:solidFill>
                      <a:schemeClr val="accent5">
                        <a:lumMod val="40000"/>
                        <a:lumOff val="60000"/>
                      </a:schemeClr>
                    </a:solidFill>
                  </a:tcPr>
                </a:tc>
                <a:tc gridSpan="16">
                  <a:txBody>
                    <a:bodyPr/>
                    <a:lstStyle/>
                    <a:p>
                      <a:pPr algn="ctr"/>
                      <a:r>
                        <a:rPr lang="en-US" altLang="zh-CN" dirty="0"/>
                        <a:t>1024KB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199655785"/>
                  </a:ext>
                </a:extLst>
              </a:tr>
              <a:tr h="387149">
                <a:tc>
                  <a:txBody>
                    <a:bodyPr/>
                    <a:lstStyle/>
                    <a:p>
                      <a:pPr algn="ctr"/>
                      <a:r>
                        <a:rPr lang="en-US" altLang="zh-CN" b="1" dirty="0">
                          <a:solidFill>
                            <a:srgbClr val="FF0000"/>
                          </a:solidFill>
                        </a:rPr>
                        <a:t>3</a:t>
                      </a:r>
                      <a:endParaRPr lang="zh-CN" altLang="en-US" b="1" dirty="0">
                        <a:solidFill>
                          <a:srgbClr val="FF0000"/>
                        </a:solidFill>
                      </a:endParaRPr>
                    </a:p>
                  </a:txBody>
                  <a:tcPr>
                    <a:solidFill>
                      <a:schemeClr val="accent5">
                        <a:lumMod val="40000"/>
                        <a:lumOff val="60000"/>
                      </a:schemeClr>
                    </a:solidFill>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algn="ctr"/>
                      <a:r>
                        <a:rPr lang="en-US" altLang="zh-CN" dirty="0"/>
                        <a:t>512KB</a:t>
                      </a:r>
                      <a:endParaRPr lang="zh-CN" altLang="en-US" dirty="0"/>
                    </a:p>
                  </a:txBody>
                  <a:tcP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54364006"/>
                  </a:ext>
                </a:extLst>
              </a:tr>
              <a:tr h="387149">
                <a:tc>
                  <a:txBody>
                    <a:bodyPr/>
                    <a:lstStyle/>
                    <a:p>
                      <a:pPr algn="ctr"/>
                      <a:r>
                        <a:rPr lang="en-US" altLang="zh-CN" b="1" dirty="0">
                          <a:solidFill>
                            <a:srgbClr val="0070C0"/>
                          </a:solidFill>
                        </a:rPr>
                        <a:t>2</a:t>
                      </a:r>
                      <a:endParaRPr lang="zh-CN" altLang="en-US" b="1" dirty="0">
                        <a:solidFill>
                          <a:srgbClr val="0070C0"/>
                        </a:solidFill>
                      </a:endParaRPr>
                    </a:p>
                  </a:txBody>
                  <a:tcPr>
                    <a:solidFill>
                      <a:schemeClr val="accent5">
                        <a:lumMod val="40000"/>
                        <a:lumOff val="60000"/>
                      </a:schemeClr>
                    </a:solidFill>
                  </a:tcPr>
                </a:tc>
                <a:tc gridSpan="4">
                  <a:txBody>
                    <a:bodyPr/>
                    <a:lstStyle/>
                    <a:p>
                      <a:pPr algn="ctr"/>
                      <a:r>
                        <a:rPr lang="en-US" altLang="zh-CN" dirty="0"/>
                        <a:t>L</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r>
                        <a:rPr lang="en-US" altLang="zh-CN" dirty="0"/>
                        <a:t>R</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656255140"/>
                  </a:ext>
                </a:extLst>
              </a:tr>
              <a:tr h="387149">
                <a:tc>
                  <a:txBody>
                    <a:bodyPr/>
                    <a:lstStyle/>
                    <a:p>
                      <a:pPr algn="ctr"/>
                      <a:r>
                        <a:rPr lang="en-US" altLang="zh-CN" b="0" dirty="0">
                          <a:solidFill>
                            <a:schemeClr val="tx1"/>
                          </a:solidFill>
                        </a:rPr>
                        <a:t>1</a:t>
                      </a:r>
                      <a:endParaRPr lang="zh-CN" altLang="en-US" b="0" dirty="0">
                        <a:solidFill>
                          <a:schemeClr val="tx1"/>
                        </a:solidFill>
                      </a:endParaRPr>
                    </a:p>
                  </a:txBody>
                  <a:tcPr>
                    <a:solidFill>
                      <a:schemeClr val="accent5">
                        <a:lumMod val="40000"/>
                        <a:lumOff val="60000"/>
                      </a:schemeClr>
                    </a:solidFill>
                  </a:tcPr>
                </a:tc>
                <a:tc gridSpan="2">
                  <a:txBody>
                    <a:bodyPr/>
                    <a:lstStyle/>
                    <a:p>
                      <a:pPr algn="ctr"/>
                      <a:r>
                        <a:rPr lang="en-US" altLang="zh-CN" dirty="0"/>
                        <a:t>128KB</a:t>
                      </a: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extLst>
                  <a:ext uri="{0D108BD9-81ED-4DB2-BD59-A6C34878D82A}">
                    <a16:rowId xmlns:a16="http://schemas.microsoft.com/office/drawing/2014/main" xmlns="" val="1945502911"/>
                  </a:ext>
                </a:extLst>
              </a:tr>
              <a:tr h="387149">
                <a:tc>
                  <a:txBody>
                    <a:bodyPr/>
                    <a:lstStyle/>
                    <a:p>
                      <a:pPr algn="ctr"/>
                      <a:r>
                        <a:rPr lang="en-US" altLang="zh-CN" b="0" dirty="0"/>
                        <a:t>0</a:t>
                      </a:r>
                      <a:endParaRPr lang="zh-CN" altLang="en-US" b="0" dirty="0"/>
                    </a:p>
                  </a:txBody>
                  <a:tcPr>
                    <a:solidFill>
                      <a:schemeClr val="accent5">
                        <a:lumMod val="40000"/>
                        <a:lumOff val="60000"/>
                      </a:schemeClr>
                    </a:solidFill>
                  </a:tcPr>
                </a:tc>
                <a:tc>
                  <a:txBody>
                    <a:bodyPr/>
                    <a:lstStyle/>
                    <a:p>
                      <a:pPr algn="ctr"/>
                      <a:r>
                        <a:rPr lang="en-US" altLang="zh-CN" dirty="0"/>
                        <a:t>64</a:t>
                      </a: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extLst>
                  <a:ext uri="{0D108BD9-81ED-4DB2-BD59-A6C34878D82A}">
                    <a16:rowId xmlns:a16="http://schemas.microsoft.com/office/drawing/2014/main" xmlns="" val="3122741365"/>
                  </a:ext>
                </a:extLst>
              </a:tr>
            </a:tbl>
          </a:graphicData>
        </a:graphic>
      </p:graphicFrame>
      <mc:AlternateContent xmlns:mc="http://schemas.openxmlformats.org/markup-compatibility/2006" xmlns:a14="http://schemas.microsoft.com/office/drawing/2010/main">
        <mc:Choice Requires="a14">
          <p:sp>
            <p:nvSpPr>
              <p:cNvPr id="6" name="内容占位符 2"/>
              <p:cNvSpPr>
                <a:spLocks noGrp="1"/>
              </p:cNvSpPr>
              <p:nvPr>
                <p:ph idx="1"/>
              </p:nvPr>
            </p:nvSpPr>
            <p:spPr>
              <a:xfrm>
                <a:off x="628649" y="1825624"/>
                <a:ext cx="8388741" cy="1793875"/>
              </a:xfrm>
            </p:spPr>
            <p:txBody>
              <a:bodyPr>
                <a:normAutofit lnSpcReduction="10000"/>
              </a:bodyPr>
              <a:lstStyle/>
              <a:p>
                <a:pPr>
                  <a:lnSpc>
                    <a:spcPct val="150000"/>
                  </a:lnSpc>
                </a:pPr>
                <a:r>
                  <a:rPr lang="zh-CN" altLang="en-US" dirty="0"/>
                  <a:t>图</a:t>
                </a:r>
                <a:r>
                  <a:rPr lang="en-US" altLang="zh-CN" dirty="0"/>
                  <a:t>4.7</a:t>
                </a:r>
                <a:r>
                  <a:rPr lang="zh-CN" altLang="en-US" dirty="0"/>
                  <a:t>，假设最小分配单位为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=64 </m:t>
                    </m:r>
                    <m:r>
                      <a:rPr lang="en-US" altLang="zh-CN" b="0" i="1" smtClean="0">
                        <a:latin typeface="Cambria Math" panose="02040503050406030204" pitchFamily="18" charset="0"/>
                      </a:rPr>
                      <m:t>𝐾𝐵</m:t>
                    </m:r>
                  </m:oMath>
                </a14:m>
                <a:r>
                  <a:rPr lang="en-US" altLang="zh-CN" dirty="0"/>
                  <a:t>, </a:t>
                </a:r>
                <a:r>
                  <a:rPr lang="zh-CN" altLang="en-US" dirty="0"/>
                  <a:t>可分配尺寸为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sSup>
                      <m:sSupPr>
                        <m:ctrlPr>
                          <a:rPr lang="en-US" altLang="zh-CN" b="0"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 </m:t>
                    </m:r>
                  </m:oMath>
                </a14:m>
                <a:r>
                  <a:rPr lang="zh-CN" altLang="en-US" dirty="0"/>
                  <a:t> </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sSup>
                      <m:sSupPr>
                        <m:ctrlPr>
                          <a:rPr lang="en-US" altLang="zh-CN" i="1">
                            <a:latin typeface="Cambria Math"/>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a:rPr lang="en-US" altLang="zh-CN" i="1">
                        <a:latin typeface="Cambria Math" panose="02040503050406030204" pitchFamily="18" charset="0"/>
                      </a:rPr>
                      <m:t> </m:t>
                    </m:r>
                  </m:oMath>
                </a14:m>
                <a:r>
                  <a:rPr lang="en-US" altLang="zh-CN" dirty="0"/>
                  <a:t>;</a:t>
                </a:r>
                <a:r>
                  <a:rPr lang="zh-CN" altLang="en-US" dirty="0"/>
                  <a:t>所以维护数据</a:t>
                </a:r>
                <a:r>
                  <a:rPr lang="en-US" altLang="zh-CN" dirty="0"/>
                  <a:t>free</a:t>
                </a:r>
                <a:r>
                  <a:rPr lang="zh-CN" altLang="en-US" dirty="0"/>
                  <a:t>的长度为</a:t>
                </a:r>
                <a:r>
                  <a:rPr lang="en-US" altLang="zh-CN" dirty="0"/>
                  <a:t>5.</a:t>
                </a:r>
              </a:p>
              <a:p>
                <a:pPr>
                  <a:lnSpc>
                    <a:spcPct val="150000"/>
                  </a:lnSpc>
                </a:pPr>
                <a:r>
                  <a:rPr lang="zh-CN" altLang="en-US" dirty="0"/>
                  <a:t>寻找作业</a:t>
                </a:r>
                <a:r>
                  <a:rPr lang="en-US" altLang="zh-CN" dirty="0"/>
                  <a:t>A</a:t>
                </a:r>
                <a:r>
                  <a:rPr lang="zh-CN" altLang="en-US" dirty="0"/>
                  <a:t>的内存区，假设其所需内存空间为</a:t>
                </a:r>
                <a:r>
                  <a:rPr lang="en-US" altLang="zh-CN" dirty="0"/>
                  <a:t>80KB</a:t>
                </a: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628649" y="1825624"/>
                <a:ext cx="8388741" cy="1793875"/>
              </a:xfrm>
              <a:blipFill>
                <a:blip r:embed="rId3"/>
                <a:stretch>
                  <a:fillRect l="-755" b="-7092"/>
                </a:stretch>
              </a:blipFill>
            </p:spPr>
            <p:txBody>
              <a:bodyPr/>
              <a:lstStyle/>
              <a:p>
                <a:r>
                  <a:rPr lang="en-US">
                    <a:noFill/>
                  </a:rPr>
                  <a:t> </a:t>
                </a:r>
              </a:p>
            </p:txBody>
          </p:sp>
        </mc:Fallback>
      </mc:AlternateContent>
    </p:spTree>
    <p:extLst>
      <p:ext uri="{BB962C8B-B14F-4D97-AF65-F5344CB8AC3E}">
        <p14:creationId xmlns:p14="http://schemas.microsoft.com/office/powerpoint/2010/main" val="388660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a:t>
            </a:r>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927869377"/>
              </p:ext>
            </p:extLst>
          </p:nvPr>
        </p:nvGraphicFramePr>
        <p:xfrm>
          <a:off x="628649" y="3924493"/>
          <a:ext cx="7558096" cy="1935745"/>
        </p:xfrm>
        <a:graphic>
          <a:graphicData uri="http://schemas.openxmlformats.org/drawingml/2006/table">
            <a:tbl>
              <a:tblPr firstRow="1" bandRow="1">
                <a:tableStyleId>{69CF1AB2-1976-4502-BF36-3FF5EA218861}</a:tableStyleId>
              </a:tblPr>
              <a:tblGrid>
                <a:gridCol w="609600">
                  <a:extLst>
                    <a:ext uri="{9D8B030D-6E8A-4147-A177-3AD203B41FA5}">
                      <a16:colId xmlns:a16="http://schemas.microsoft.com/office/drawing/2014/main" xmlns="" val="2067039478"/>
                    </a:ext>
                  </a:extLst>
                </a:gridCol>
                <a:gridCol w="434281">
                  <a:extLst>
                    <a:ext uri="{9D8B030D-6E8A-4147-A177-3AD203B41FA5}">
                      <a16:colId xmlns:a16="http://schemas.microsoft.com/office/drawing/2014/main" xmlns="" val="1874424354"/>
                    </a:ext>
                  </a:extLst>
                </a:gridCol>
                <a:gridCol w="434281">
                  <a:extLst>
                    <a:ext uri="{9D8B030D-6E8A-4147-A177-3AD203B41FA5}">
                      <a16:colId xmlns:a16="http://schemas.microsoft.com/office/drawing/2014/main" xmlns="" val="1278560445"/>
                    </a:ext>
                  </a:extLst>
                </a:gridCol>
                <a:gridCol w="434281">
                  <a:extLst>
                    <a:ext uri="{9D8B030D-6E8A-4147-A177-3AD203B41FA5}">
                      <a16:colId xmlns:a16="http://schemas.microsoft.com/office/drawing/2014/main" xmlns="" val="1670278176"/>
                    </a:ext>
                  </a:extLst>
                </a:gridCol>
                <a:gridCol w="434281">
                  <a:extLst>
                    <a:ext uri="{9D8B030D-6E8A-4147-A177-3AD203B41FA5}">
                      <a16:colId xmlns:a16="http://schemas.microsoft.com/office/drawing/2014/main" xmlns="" val="3441358202"/>
                    </a:ext>
                  </a:extLst>
                </a:gridCol>
                <a:gridCol w="434281">
                  <a:extLst>
                    <a:ext uri="{9D8B030D-6E8A-4147-A177-3AD203B41FA5}">
                      <a16:colId xmlns:a16="http://schemas.microsoft.com/office/drawing/2014/main" xmlns="" val="4092328056"/>
                    </a:ext>
                  </a:extLst>
                </a:gridCol>
                <a:gridCol w="434281">
                  <a:extLst>
                    <a:ext uri="{9D8B030D-6E8A-4147-A177-3AD203B41FA5}">
                      <a16:colId xmlns:a16="http://schemas.microsoft.com/office/drawing/2014/main" xmlns="" val="121885611"/>
                    </a:ext>
                  </a:extLst>
                </a:gridCol>
                <a:gridCol w="434281">
                  <a:extLst>
                    <a:ext uri="{9D8B030D-6E8A-4147-A177-3AD203B41FA5}">
                      <a16:colId xmlns:a16="http://schemas.microsoft.com/office/drawing/2014/main" xmlns="" val="3373890237"/>
                    </a:ext>
                  </a:extLst>
                </a:gridCol>
                <a:gridCol w="434281">
                  <a:extLst>
                    <a:ext uri="{9D8B030D-6E8A-4147-A177-3AD203B41FA5}">
                      <a16:colId xmlns:a16="http://schemas.microsoft.com/office/drawing/2014/main" xmlns="" val="2871654932"/>
                    </a:ext>
                  </a:extLst>
                </a:gridCol>
                <a:gridCol w="434281">
                  <a:extLst>
                    <a:ext uri="{9D8B030D-6E8A-4147-A177-3AD203B41FA5}">
                      <a16:colId xmlns:a16="http://schemas.microsoft.com/office/drawing/2014/main" xmlns="" val="1922439900"/>
                    </a:ext>
                  </a:extLst>
                </a:gridCol>
                <a:gridCol w="434281">
                  <a:extLst>
                    <a:ext uri="{9D8B030D-6E8A-4147-A177-3AD203B41FA5}">
                      <a16:colId xmlns:a16="http://schemas.microsoft.com/office/drawing/2014/main" xmlns="" val="3604778927"/>
                    </a:ext>
                  </a:extLst>
                </a:gridCol>
                <a:gridCol w="434281">
                  <a:extLst>
                    <a:ext uri="{9D8B030D-6E8A-4147-A177-3AD203B41FA5}">
                      <a16:colId xmlns:a16="http://schemas.microsoft.com/office/drawing/2014/main" xmlns="" val="3383430447"/>
                    </a:ext>
                  </a:extLst>
                </a:gridCol>
                <a:gridCol w="434281">
                  <a:extLst>
                    <a:ext uri="{9D8B030D-6E8A-4147-A177-3AD203B41FA5}">
                      <a16:colId xmlns:a16="http://schemas.microsoft.com/office/drawing/2014/main" xmlns="" val="2799281803"/>
                    </a:ext>
                  </a:extLst>
                </a:gridCol>
                <a:gridCol w="434281">
                  <a:extLst>
                    <a:ext uri="{9D8B030D-6E8A-4147-A177-3AD203B41FA5}">
                      <a16:colId xmlns:a16="http://schemas.microsoft.com/office/drawing/2014/main" xmlns="" val="3715150055"/>
                    </a:ext>
                  </a:extLst>
                </a:gridCol>
                <a:gridCol w="434281">
                  <a:extLst>
                    <a:ext uri="{9D8B030D-6E8A-4147-A177-3AD203B41FA5}">
                      <a16:colId xmlns:a16="http://schemas.microsoft.com/office/drawing/2014/main" xmlns="" val="1582542074"/>
                    </a:ext>
                  </a:extLst>
                </a:gridCol>
                <a:gridCol w="434281">
                  <a:extLst>
                    <a:ext uri="{9D8B030D-6E8A-4147-A177-3AD203B41FA5}">
                      <a16:colId xmlns:a16="http://schemas.microsoft.com/office/drawing/2014/main" xmlns="" val="4085021026"/>
                    </a:ext>
                  </a:extLst>
                </a:gridCol>
                <a:gridCol w="434281">
                  <a:extLst>
                    <a:ext uri="{9D8B030D-6E8A-4147-A177-3AD203B41FA5}">
                      <a16:colId xmlns:a16="http://schemas.microsoft.com/office/drawing/2014/main" xmlns="" val="3078851559"/>
                    </a:ext>
                  </a:extLst>
                </a:gridCol>
              </a:tblGrid>
              <a:tr h="387149">
                <a:tc>
                  <a:txBody>
                    <a:bodyPr/>
                    <a:lstStyle/>
                    <a:p>
                      <a:pPr algn="ctr"/>
                      <a:r>
                        <a:rPr lang="en-US" altLang="zh-CN" b="0" dirty="0"/>
                        <a:t>4</a:t>
                      </a:r>
                      <a:endParaRPr lang="zh-CN" altLang="en-US" b="0" dirty="0"/>
                    </a:p>
                  </a:txBody>
                  <a:tcPr>
                    <a:solidFill>
                      <a:schemeClr val="accent5">
                        <a:lumMod val="40000"/>
                        <a:lumOff val="60000"/>
                      </a:schemeClr>
                    </a:solidFill>
                  </a:tcPr>
                </a:tc>
                <a:tc gridSpan="16">
                  <a:txBody>
                    <a:bodyPr/>
                    <a:lstStyle/>
                    <a:p>
                      <a:pPr algn="ctr"/>
                      <a:r>
                        <a:rPr lang="en-US" altLang="zh-CN" dirty="0"/>
                        <a:t>1024KB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1199655785"/>
                  </a:ext>
                </a:extLst>
              </a:tr>
              <a:tr h="387149">
                <a:tc>
                  <a:txBody>
                    <a:bodyPr/>
                    <a:lstStyle/>
                    <a:p>
                      <a:pPr algn="ctr"/>
                      <a:r>
                        <a:rPr lang="en-US" altLang="zh-CN" b="0" dirty="0"/>
                        <a:t>3</a:t>
                      </a:r>
                      <a:endParaRPr lang="zh-CN" altLang="en-US" b="0" dirty="0"/>
                    </a:p>
                  </a:txBody>
                  <a:tcPr>
                    <a:solidFill>
                      <a:schemeClr val="accent5">
                        <a:lumMod val="40000"/>
                        <a:lumOff val="60000"/>
                      </a:schemeClr>
                    </a:solidFill>
                  </a:tcPr>
                </a:tc>
                <a:tc gridSpan="8">
                  <a:txBody>
                    <a:bodyPr/>
                    <a:lstStyle/>
                    <a:p>
                      <a:pPr algn="ctr"/>
                      <a:r>
                        <a:rPr lang="en-US" altLang="zh-CN" dirty="0"/>
                        <a:t>512KB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algn="ctr"/>
                      <a:r>
                        <a:rPr lang="en-US" altLang="zh-CN" dirty="0"/>
                        <a:t>512KB</a:t>
                      </a:r>
                      <a:endParaRPr lang="zh-CN" altLang="en-US" dirty="0"/>
                    </a:p>
                  </a:txBody>
                  <a:tcPr>
                    <a:solidFill>
                      <a:srgbClr val="F1937A"/>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3154364006"/>
                  </a:ext>
                </a:extLst>
              </a:tr>
              <a:tr h="387149">
                <a:tc>
                  <a:txBody>
                    <a:bodyPr/>
                    <a:lstStyle/>
                    <a:p>
                      <a:pPr algn="ctr"/>
                      <a:r>
                        <a:rPr lang="en-US" altLang="zh-CN" b="1" dirty="0">
                          <a:solidFill>
                            <a:srgbClr val="FF0000"/>
                          </a:solidFill>
                        </a:rPr>
                        <a:t>2</a:t>
                      </a:r>
                      <a:endParaRPr lang="zh-CN" altLang="en-US" b="1" dirty="0">
                        <a:solidFill>
                          <a:srgbClr val="FF0000"/>
                        </a:solidFill>
                      </a:endParaRPr>
                    </a:p>
                  </a:txBody>
                  <a:tcPr>
                    <a:solidFill>
                      <a:schemeClr val="accent5">
                        <a:lumMod val="40000"/>
                        <a:lumOff val="60000"/>
                      </a:schemeClr>
                    </a:solidFill>
                  </a:tcPr>
                </a:tc>
                <a:tc gridSpan="4">
                  <a:txBody>
                    <a:bodyPr/>
                    <a:lstStyle/>
                    <a:p>
                      <a:pPr algn="ctr"/>
                      <a:r>
                        <a:rPr lang="en-US" altLang="zh-CN" dirty="0"/>
                        <a:t>256KB</a:t>
                      </a: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4">
                  <a:txBody>
                    <a:bodyPr/>
                    <a:lstStyle/>
                    <a:p>
                      <a:pPr algn="ctr"/>
                      <a:endParaRPr lang="zh-CN" altLang="en-US" dirty="0"/>
                    </a:p>
                  </a:txBody>
                  <a:tcP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656255140"/>
                  </a:ext>
                </a:extLst>
              </a:tr>
              <a:tr h="387149">
                <a:tc>
                  <a:txBody>
                    <a:bodyPr/>
                    <a:lstStyle/>
                    <a:p>
                      <a:pPr algn="ctr"/>
                      <a:r>
                        <a:rPr lang="en-US" altLang="zh-CN" b="1" dirty="0">
                          <a:solidFill>
                            <a:srgbClr val="0070C0"/>
                          </a:solidFill>
                        </a:rPr>
                        <a:t>1</a:t>
                      </a:r>
                      <a:endParaRPr lang="zh-CN" altLang="en-US" b="1" dirty="0">
                        <a:solidFill>
                          <a:srgbClr val="0070C0"/>
                        </a:solidFill>
                      </a:endParaRPr>
                    </a:p>
                  </a:txBody>
                  <a:tcPr>
                    <a:solidFill>
                      <a:schemeClr val="accent5">
                        <a:lumMod val="40000"/>
                        <a:lumOff val="60000"/>
                      </a:schemeClr>
                    </a:solidFill>
                  </a:tcPr>
                </a:tc>
                <a:tc gridSpan="2">
                  <a:txBody>
                    <a:bodyPr/>
                    <a:lstStyle/>
                    <a:p>
                      <a:pPr algn="ctr"/>
                      <a:r>
                        <a:rPr lang="en-US" altLang="zh-CN" dirty="0"/>
                        <a:t>A</a:t>
                      </a:r>
                      <a:endParaRPr lang="zh-CN" altLang="en-US" dirty="0"/>
                    </a:p>
                  </a:txBody>
                  <a:tcPr>
                    <a:solidFill>
                      <a:srgbClr val="0070C0"/>
                    </a:solidFill>
                  </a:tcPr>
                </a:tc>
                <a:tc hMerge="1">
                  <a:txBody>
                    <a:bodyPr/>
                    <a:lstStyle/>
                    <a:p>
                      <a:endParaRPr lang="zh-CN" altLang="en-US" dirty="0"/>
                    </a:p>
                  </a:txBody>
                  <a:tcPr/>
                </a:tc>
                <a:tc gridSpan="2">
                  <a:txBody>
                    <a:bodyPr/>
                    <a:lstStyle/>
                    <a:p>
                      <a:pPr algn="ctr"/>
                      <a:r>
                        <a:rPr lang="en-US" altLang="zh-CN" dirty="0"/>
                        <a:t>R</a:t>
                      </a:r>
                      <a:endParaRPr lang="zh-CN" altLang="en-US" dirty="0"/>
                    </a:p>
                  </a:txBody>
                  <a:tcPr>
                    <a:solidFill>
                      <a:schemeClr val="accent1">
                        <a:lumMod val="60000"/>
                        <a:lumOff val="40000"/>
                      </a:schemeClr>
                    </a:solid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tc gridSpan="2">
                  <a:txBody>
                    <a:bodyPr/>
                    <a:lstStyle/>
                    <a:p>
                      <a:pPr algn="ctr"/>
                      <a:endParaRPr lang="zh-CN" altLang="en-US" dirty="0"/>
                    </a:p>
                  </a:txBody>
                  <a:tcPr>
                    <a:noFill/>
                  </a:tcPr>
                </a:tc>
                <a:tc hMerge="1">
                  <a:txBody>
                    <a:bodyPr/>
                    <a:lstStyle/>
                    <a:p>
                      <a:endParaRPr lang="zh-CN" altLang="en-US" dirty="0"/>
                    </a:p>
                  </a:txBody>
                  <a:tcPr/>
                </a:tc>
                <a:extLst>
                  <a:ext uri="{0D108BD9-81ED-4DB2-BD59-A6C34878D82A}">
                    <a16:rowId xmlns:a16="http://schemas.microsoft.com/office/drawing/2014/main" xmlns="" val="1945502911"/>
                  </a:ext>
                </a:extLst>
              </a:tr>
              <a:tr h="387149">
                <a:tc>
                  <a:txBody>
                    <a:bodyPr/>
                    <a:lstStyle/>
                    <a:p>
                      <a:pPr algn="ctr"/>
                      <a:r>
                        <a:rPr lang="en-US" altLang="zh-CN" b="0" dirty="0"/>
                        <a:t>0</a:t>
                      </a:r>
                      <a:endParaRPr lang="zh-CN" altLang="en-US" b="0" dirty="0"/>
                    </a:p>
                  </a:txBody>
                  <a:tcPr>
                    <a:solidFill>
                      <a:schemeClr val="accent5">
                        <a:lumMod val="40000"/>
                        <a:lumOff val="60000"/>
                      </a:schemeClr>
                    </a:solidFill>
                  </a:tcPr>
                </a:tc>
                <a:tc>
                  <a:txBody>
                    <a:bodyPr/>
                    <a:lstStyle/>
                    <a:p>
                      <a:pPr algn="ctr"/>
                      <a:r>
                        <a:rPr lang="en-US" altLang="zh-CN" dirty="0"/>
                        <a:t>64</a:t>
                      </a: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extLst>
                  <a:ext uri="{0D108BD9-81ED-4DB2-BD59-A6C34878D82A}">
                    <a16:rowId xmlns:a16="http://schemas.microsoft.com/office/drawing/2014/main" xmlns="" val="3122741365"/>
                  </a:ext>
                </a:extLst>
              </a:tr>
            </a:tbl>
          </a:graphicData>
        </a:graphic>
      </p:graphicFrame>
      <mc:AlternateContent xmlns:mc="http://schemas.openxmlformats.org/markup-compatibility/2006" xmlns:a14="http://schemas.microsoft.com/office/drawing/2010/main">
        <mc:Choice Requires="a14">
          <p:sp>
            <p:nvSpPr>
              <p:cNvPr id="6" name="内容占位符 2"/>
              <p:cNvSpPr>
                <a:spLocks noGrp="1"/>
              </p:cNvSpPr>
              <p:nvPr>
                <p:ph idx="1"/>
              </p:nvPr>
            </p:nvSpPr>
            <p:spPr>
              <a:xfrm>
                <a:off x="628649" y="1825624"/>
                <a:ext cx="8388741" cy="1793875"/>
              </a:xfrm>
            </p:spPr>
            <p:txBody>
              <a:bodyPr>
                <a:normAutofit lnSpcReduction="10000"/>
              </a:bodyPr>
              <a:lstStyle/>
              <a:p>
                <a:pPr>
                  <a:lnSpc>
                    <a:spcPct val="150000"/>
                  </a:lnSpc>
                </a:pPr>
                <a:r>
                  <a:rPr lang="zh-CN" altLang="en-US" dirty="0"/>
                  <a:t>图</a:t>
                </a:r>
                <a:r>
                  <a:rPr lang="en-US" altLang="zh-CN" dirty="0"/>
                  <a:t>4.7</a:t>
                </a:r>
                <a:r>
                  <a:rPr lang="zh-CN" altLang="en-US" dirty="0"/>
                  <a:t>，假设最小分配单位为</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=64 </m:t>
                    </m:r>
                    <m:r>
                      <a:rPr lang="en-US" altLang="zh-CN" b="0" i="1" smtClean="0">
                        <a:latin typeface="Cambria Math" panose="02040503050406030204" pitchFamily="18" charset="0"/>
                      </a:rPr>
                      <m:t>𝐾𝐵</m:t>
                    </m:r>
                  </m:oMath>
                </a14:m>
                <a:r>
                  <a:rPr lang="en-US" altLang="zh-CN" dirty="0"/>
                  <a:t>, </a:t>
                </a:r>
                <a:r>
                  <a:rPr lang="zh-CN" altLang="en-US" dirty="0"/>
                  <a:t>可分配尺寸为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sSup>
                      <m:sSupPr>
                        <m:ctrlPr>
                          <a:rPr lang="en-US" altLang="zh-CN" b="0"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 </m:t>
                    </m:r>
                  </m:oMath>
                </a14:m>
                <a:r>
                  <a:rPr lang="zh-CN" altLang="en-US" dirty="0"/>
                  <a:t> </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r>
                      <a:rPr lang="en-US" altLang="zh-CN" i="1">
                        <a:latin typeface="Cambria Math" panose="02040503050406030204" pitchFamily="18" charset="0"/>
                      </a:rPr>
                      <m:t>∗ </m:t>
                    </m:r>
                    <m:sSup>
                      <m:sSupPr>
                        <m:ctrlPr>
                          <a:rPr lang="en-US" altLang="zh-CN" i="1">
                            <a:latin typeface="Cambria Math"/>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sup>
                    </m:sSup>
                    <m:r>
                      <a:rPr lang="en-US" altLang="zh-CN" i="1">
                        <a:latin typeface="Cambria Math" panose="02040503050406030204" pitchFamily="18" charset="0"/>
                      </a:rPr>
                      <m:t> </m:t>
                    </m:r>
                  </m:oMath>
                </a14:m>
                <a:r>
                  <a:rPr lang="en-US" altLang="zh-CN" dirty="0"/>
                  <a:t>;</a:t>
                </a:r>
                <a:r>
                  <a:rPr lang="zh-CN" altLang="en-US" dirty="0"/>
                  <a:t>所以维护数据</a:t>
                </a:r>
                <a:r>
                  <a:rPr lang="en-US" altLang="zh-CN" dirty="0"/>
                  <a:t>free</a:t>
                </a:r>
                <a:r>
                  <a:rPr lang="zh-CN" altLang="en-US" dirty="0"/>
                  <a:t>的长度为</a:t>
                </a:r>
                <a:r>
                  <a:rPr lang="en-US" altLang="zh-CN" dirty="0"/>
                  <a:t>5.</a:t>
                </a:r>
              </a:p>
              <a:p>
                <a:pPr>
                  <a:lnSpc>
                    <a:spcPct val="150000"/>
                  </a:lnSpc>
                </a:pPr>
                <a:r>
                  <a:rPr lang="zh-CN" altLang="en-US" dirty="0"/>
                  <a:t>寻找作业</a:t>
                </a:r>
                <a:r>
                  <a:rPr lang="en-US" altLang="zh-CN" dirty="0"/>
                  <a:t>A</a:t>
                </a:r>
                <a:r>
                  <a:rPr lang="zh-CN" altLang="en-US" dirty="0"/>
                  <a:t>的内存区，假设其所需内存空间为</a:t>
                </a:r>
                <a:r>
                  <a:rPr lang="en-US" altLang="zh-CN" dirty="0"/>
                  <a:t>80KB</a:t>
                </a:r>
              </a:p>
            </p:txBody>
          </p:sp>
        </mc:Choice>
        <mc:Fallback xmlns="">
          <p:sp>
            <p:nvSpPr>
              <p:cNvPr id="6" name="内容占位符 2"/>
              <p:cNvSpPr>
                <a:spLocks noGrp="1" noRot="1" noChangeAspect="1" noMove="1" noResize="1" noEditPoints="1" noAdjustHandles="1" noChangeArrowheads="1" noChangeShapeType="1" noTextEdit="1"/>
              </p:cNvSpPr>
              <p:nvPr>
                <p:ph idx="1"/>
              </p:nvPr>
            </p:nvSpPr>
            <p:spPr>
              <a:xfrm>
                <a:off x="628649" y="1825624"/>
                <a:ext cx="8388741" cy="1793875"/>
              </a:xfrm>
              <a:blipFill>
                <a:blip r:embed="rId3"/>
                <a:stretch>
                  <a:fillRect l="-755" b="-7092"/>
                </a:stretch>
              </a:blipFill>
            </p:spPr>
            <p:txBody>
              <a:bodyPr/>
              <a:lstStyle/>
              <a:p>
                <a:r>
                  <a:rPr lang="en-US">
                    <a:noFill/>
                  </a:rPr>
                  <a:t> </a:t>
                </a:r>
              </a:p>
            </p:txBody>
          </p:sp>
        </mc:Fallback>
      </mc:AlternateContent>
    </p:spTree>
    <p:extLst>
      <p:ext uri="{BB962C8B-B14F-4D97-AF65-F5344CB8AC3E}">
        <p14:creationId xmlns:p14="http://schemas.microsoft.com/office/powerpoint/2010/main" val="654040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4.2.3</a:t>
            </a:r>
            <a:r>
              <a:rPr lang="zh-CN" altLang="en-US" dirty="0"/>
              <a:t>：例</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6618111"/>
              </p:ext>
            </p:extLst>
          </p:nvPr>
        </p:nvGraphicFramePr>
        <p:xfrm>
          <a:off x="628650" y="1933577"/>
          <a:ext cx="8358195" cy="4510090"/>
        </p:xfrm>
        <a:graphic>
          <a:graphicData uri="http://schemas.openxmlformats.org/drawingml/2006/table">
            <a:tbl>
              <a:tblPr firstRow="1" bandRow="1">
                <a:tableStyleId>{5C22544A-7EE6-4342-B048-85BDC9FD1C3A}</a:tableStyleId>
              </a:tblPr>
              <a:tblGrid>
                <a:gridCol w="921546">
                  <a:extLst>
                    <a:ext uri="{9D8B030D-6E8A-4147-A177-3AD203B41FA5}">
                      <a16:colId xmlns:a16="http://schemas.microsoft.com/office/drawing/2014/main" xmlns="" val="20000"/>
                    </a:ext>
                  </a:extLst>
                </a:gridCol>
                <a:gridCol w="702468">
                  <a:extLst>
                    <a:ext uri="{9D8B030D-6E8A-4147-A177-3AD203B41FA5}">
                      <a16:colId xmlns:a16="http://schemas.microsoft.com/office/drawing/2014/main" xmlns="" val="20001"/>
                    </a:ext>
                  </a:extLst>
                </a:gridCol>
                <a:gridCol w="812007">
                  <a:extLst>
                    <a:ext uri="{9D8B030D-6E8A-4147-A177-3AD203B41FA5}">
                      <a16:colId xmlns:a16="http://schemas.microsoft.com/office/drawing/2014/main" xmlns="" val="20002"/>
                    </a:ext>
                  </a:extLst>
                </a:gridCol>
                <a:gridCol w="1092992">
                  <a:extLst>
                    <a:ext uri="{9D8B030D-6E8A-4147-A177-3AD203B41FA5}">
                      <a16:colId xmlns:a16="http://schemas.microsoft.com/office/drawing/2014/main" xmlns="" val="20003"/>
                    </a:ext>
                  </a:extLst>
                </a:gridCol>
                <a:gridCol w="1114430">
                  <a:extLst>
                    <a:ext uri="{9D8B030D-6E8A-4147-A177-3AD203B41FA5}">
                      <a16:colId xmlns:a16="http://schemas.microsoft.com/office/drawing/2014/main" xmlns="" val="20004"/>
                    </a:ext>
                  </a:extLst>
                </a:gridCol>
                <a:gridCol w="928688">
                  <a:extLst>
                    <a:ext uri="{9D8B030D-6E8A-4147-A177-3AD203B41FA5}">
                      <a16:colId xmlns:a16="http://schemas.microsoft.com/office/drawing/2014/main" xmlns="" val="20005"/>
                    </a:ext>
                  </a:extLst>
                </a:gridCol>
                <a:gridCol w="928688">
                  <a:extLst>
                    <a:ext uri="{9D8B030D-6E8A-4147-A177-3AD203B41FA5}">
                      <a16:colId xmlns:a16="http://schemas.microsoft.com/office/drawing/2014/main" xmlns="" val="20006"/>
                    </a:ext>
                  </a:extLst>
                </a:gridCol>
                <a:gridCol w="928688">
                  <a:extLst>
                    <a:ext uri="{9D8B030D-6E8A-4147-A177-3AD203B41FA5}">
                      <a16:colId xmlns:a16="http://schemas.microsoft.com/office/drawing/2014/main" xmlns="" val="20007"/>
                    </a:ext>
                  </a:extLst>
                </a:gridCol>
                <a:gridCol w="928688">
                  <a:extLst>
                    <a:ext uri="{9D8B030D-6E8A-4147-A177-3AD203B41FA5}">
                      <a16:colId xmlns:a16="http://schemas.microsoft.com/office/drawing/2014/main" xmlns="" val="20008"/>
                    </a:ext>
                  </a:extLst>
                </a:gridCol>
              </a:tblGrid>
              <a:tr h="451009">
                <a:tc>
                  <a:txBody>
                    <a:bodyPr/>
                    <a:lstStyle/>
                    <a:p>
                      <a:r>
                        <a:rPr lang="en-US" altLang="zh-CN" dirty="0"/>
                        <a:t>128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256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384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512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640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768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896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1024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51009">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51009">
                <a:tc>
                  <a:txBody>
                    <a:bodyPr/>
                    <a:lstStyle/>
                    <a:p>
                      <a:pPr algn="ctr"/>
                      <a:r>
                        <a:rPr lang="en-US" altLang="zh-CN" dirty="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gridSpan="2">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altLang="zh-CN" dirty="0"/>
                        <a:t>256KB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4">
                  <a:txBody>
                    <a:bodyPr/>
                    <a:lstStyle/>
                    <a:p>
                      <a:pPr algn="ct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51009">
                <a:tc>
                  <a:txBody>
                    <a:bodyPr/>
                    <a:lstStyle/>
                    <a:p>
                      <a:pPr algn="ctr"/>
                      <a:r>
                        <a:rPr lang="en-US" altLang="zh-CN" dirty="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64KB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dirty="0"/>
                        <a:t>256KB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51009">
                <a:tc>
                  <a:txBody>
                    <a:bodyPr/>
                    <a:lstStyle/>
                    <a:p>
                      <a:pPr algn="ctr"/>
                      <a:r>
                        <a:rPr lang="en-US" altLang="zh-CN" dirty="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64KB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bg1"/>
                          </a:solidFill>
                        </a:rPr>
                        <a:t>C</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51009">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64KB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51009">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B</a:t>
                      </a:r>
                      <a:r>
                        <a:rPr lang="zh-CN" alt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51009">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64KB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51009">
                <a:tc gridSpan="3">
                  <a:txBody>
                    <a:bodyPr/>
                    <a:lstStyle/>
                    <a:p>
                      <a:pPr algn="ctr"/>
                      <a:r>
                        <a:rPr lang="en-US" altLang="zh-CN" dirty="0">
                          <a:solidFill>
                            <a:schemeClr val="bg1"/>
                          </a:solidFill>
                        </a:rPr>
                        <a:t>256KB</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a:t>128KB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dirty="0"/>
                        <a:t>512KB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51009">
                <a:tc gridSpan="9">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1024</a:t>
                      </a:r>
                      <a:r>
                        <a:rPr lang="zh-CN" altLang="en-US" dirty="0"/>
                        <a:t> </a:t>
                      </a:r>
                      <a:r>
                        <a:rPr lang="en-US" altLang="zh-CN" dirty="0"/>
                        <a:t>KB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5" name="5-Point Star 4"/>
          <p:cNvSpPr/>
          <p:nvPr/>
        </p:nvSpPr>
        <p:spPr>
          <a:xfrm rot="1669380">
            <a:off x="3929063" y="3629026"/>
            <a:ext cx="357187" cy="328612"/>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rot="1669380">
            <a:off x="2624138" y="5424489"/>
            <a:ext cx="357187" cy="328612"/>
          </a:xfrm>
          <a:prstGeom prst="star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897" y="2845218"/>
            <a:ext cx="636713" cy="3234219"/>
          </a:xfrm>
          <a:prstGeom prst="rect">
            <a:avLst/>
          </a:prstGeom>
          <a:noFill/>
        </p:spPr>
        <p:txBody>
          <a:bodyPr wrap="none" rtlCol="0">
            <a:spAutoFit/>
          </a:bodyPr>
          <a:lstStyle/>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p>
          <a:p>
            <a:pPr marL="342900" indent="-342900">
              <a:lnSpc>
                <a:spcPts val="3500"/>
              </a:lnSpc>
              <a:buFont typeface="+mj-lt"/>
              <a:buAutoNum type="arabicPeriod"/>
            </a:pPr>
            <a:r>
              <a:rPr lang="zh-CN" altLang="en-US" b="1" dirty="0"/>
              <a:t>  </a:t>
            </a:r>
            <a:endParaRPr lang="en-US" b="1" dirty="0"/>
          </a:p>
        </p:txBody>
      </p:sp>
    </p:spTree>
    <p:extLst>
      <p:ext uri="{BB962C8B-B14F-4D97-AF65-F5344CB8AC3E}">
        <p14:creationId xmlns:p14="http://schemas.microsoft.com/office/powerpoint/2010/main" val="148903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40651159"/>
              </p:ext>
            </p:extLst>
          </p:nvPr>
        </p:nvGraphicFramePr>
        <p:xfrm>
          <a:off x="300624" y="1271325"/>
          <a:ext cx="7300325" cy="4503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974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4.2.4 </a:t>
            </a:r>
            <a:r>
              <a:rPr lang="zh-CN" altLang="en-US" dirty="0"/>
              <a:t>主存不足的存储管理</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zh-CN" altLang="en-US" dirty="0"/>
              <a:t>移动技术</a:t>
            </a:r>
          </a:p>
          <a:p>
            <a:pPr marL="457200" indent="-457200">
              <a:lnSpc>
                <a:spcPct val="200000"/>
              </a:lnSpc>
              <a:buFont typeface="+mj-lt"/>
              <a:buAutoNum type="arabicPeriod"/>
            </a:pPr>
            <a:r>
              <a:rPr lang="zh-CN" altLang="en-US" dirty="0"/>
              <a:t>对换技术</a:t>
            </a:r>
          </a:p>
          <a:p>
            <a:pPr marL="457200" indent="-457200">
              <a:lnSpc>
                <a:spcPct val="200000"/>
              </a:lnSpc>
              <a:buFont typeface="+mj-lt"/>
              <a:buAutoNum type="arabicPeriod"/>
            </a:pPr>
            <a:r>
              <a:rPr lang="zh-CN" altLang="en-US" dirty="0"/>
              <a:t>覆盖技术</a:t>
            </a:r>
          </a:p>
          <a:p>
            <a:pPr>
              <a:lnSpc>
                <a:spcPct val="200000"/>
              </a:lnSpc>
            </a:pPr>
            <a:endParaRPr lang="en-US" dirty="0"/>
          </a:p>
        </p:txBody>
      </p:sp>
    </p:spTree>
    <p:extLst>
      <p:ext uri="{BB962C8B-B14F-4D97-AF65-F5344CB8AC3E}">
        <p14:creationId xmlns:p14="http://schemas.microsoft.com/office/powerpoint/2010/main" val="2054069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a:t>
            </a:r>
            <a:r>
              <a:rPr lang="zh-CN" altLang="en-US" dirty="0"/>
              <a:t>：移动技术</a:t>
            </a:r>
          </a:p>
        </p:txBody>
      </p:sp>
      <p:sp>
        <p:nvSpPr>
          <p:cNvPr id="3" name="内容占位符 2"/>
          <p:cNvSpPr>
            <a:spLocks noGrp="1"/>
          </p:cNvSpPr>
          <p:nvPr>
            <p:ph idx="1"/>
          </p:nvPr>
        </p:nvSpPr>
        <p:spPr/>
        <p:txBody>
          <a:bodyPr/>
          <a:lstStyle/>
          <a:p>
            <a:pPr>
              <a:lnSpc>
                <a:spcPct val="150000"/>
              </a:lnSpc>
            </a:pPr>
            <a:r>
              <a:rPr lang="zh-CN" altLang="en-US" dirty="0"/>
              <a:t>当一个新的作业要求装入</a:t>
            </a:r>
            <a:r>
              <a:rPr lang="en-US" altLang="zh-CN" dirty="0"/>
              <a:t>,</a:t>
            </a:r>
            <a:r>
              <a:rPr lang="zh-CN" altLang="en-US" dirty="0"/>
              <a:t>没有一个空闲分区能够满足要求</a:t>
            </a:r>
            <a:r>
              <a:rPr lang="en-US" altLang="zh-CN" dirty="0"/>
              <a:t>,</a:t>
            </a:r>
            <a:r>
              <a:rPr lang="zh-CN" altLang="en-US" dirty="0"/>
              <a:t>但所有空闲分区之和能够满足要求时</a:t>
            </a:r>
            <a:r>
              <a:rPr lang="en-US" altLang="zh-CN" dirty="0"/>
              <a:t>,</a:t>
            </a:r>
            <a:r>
              <a:rPr lang="zh-CN" altLang="en-US" dirty="0"/>
              <a:t>可以移动内存作业</a:t>
            </a:r>
            <a:r>
              <a:rPr lang="en-US" altLang="zh-CN" dirty="0"/>
              <a:t>,</a:t>
            </a:r>
            <a:r>
              <a:rPr lang="zh-CN" altLang="en-US" dirty="0"/>
              <a:t>合并这些小的空闲分区</a:t>
            </a:r>
            <a:r>
              <a:rPr lang="en-US" altLang="zh-CN" dirty="0"/>
              <a:t>,</a:t>
            </a:r>
            <a:r>
              <a:rPr lang="zh-CN" altLang="en-US" dirty="0"/>
              <a:t>使之满足新来的作业。作业移动后</a:t>
            </a:r>
            <a:r>
              <a:rPr lang="en-US" altLang="zh-CN" dirty="0"/>
              <a:t>,</a:t>
            </a:r>
            <a:r>
              <a:rPr lang="zh-CN" altLang="en-US" dirty="0"/>
              <a:t>要及时修改它们的基址</a:t>
            </a:r>
            <a:r>
              <a:rPr lang="en-US" altLang="zh-CN" dirty="0"/>
              <a:t>/</a:t>
            </a:r>
            <a:r>
              <a:rPr lang="zh-CN" altLang="en-US" dirty="0"/>
              <a:t>限长值</a:t>
            </a:r>
          </a:p>
          <a:p>
            <a:pPr>
              <a:lnSpc>
                <a:spcPct val="150000"/>
              </a:lnSpc>
            </a:pPr>
            <a:endParaRPr lang="zh-CN" altLang="en-US" dirty="0"/>
          </a:p>
        </p:txBody>
      </p:sp>
    </p:spTree>
    <p:extLst>
      <p:ext uri="{BB962C8B-B14F-4D97-AF65-F5344CB8AC3E}">
        <p14:creationId xmlns:p14="http://schemas.microsoft.com/office/powerpoint/2010/main" val="2588426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4.2.4</a:t>
            </a:r>
            <a:r>
              <a:rPr lang="zh-CN" altLang="en-US" dirty="0"/>
              <a:t>：移动技术（续）</a:t>
            </a:r>
          </a:p>
        </p:txBody>
      </p:sp>
      <p:sp>
        <p:nvSpPr>
          <p:cNvPr id="3" name="内容占位符 2"/>
          <p:cNvSpPr>
            <a:spLocks noGrp="1"/>
          </p:cNvSpPr>
          <p:nvPr>
            <p:ph idx="1"/>
          </p:nvPr>
        </p:nvSpPr>
        <p:spPr/>
        <p:txBody>
          <a:bodyPr>
            <a:normAutofit fontScale="92500"/>
          </a:bodyPr>
          <a:lstStyle/>
          <a:p>
            <a:pPr>
              <a:lnSpc>
                <a:spcPct val="200000"/>
              </a:lnSpc>
            </a:pPr>
            <a:r>
              <a:rPr lang="zh-CN" altLang="en-US" dirty="0"/>
              <a:t>有关移动问题讨论</a:t>
            </a:r>
            <a:endParaRPr lang="en-US" altLang="zh-CN" dirty="0"/>
          </a:p>
          <a:p>
            <a:pPr lvl="1">
              <a:lnSpc>
                <a:spcPct val="200000"/>
              </a:lnSpc>
            </a:pPr>
            <a:r>
              <a:rPr lang="zh-CN" altLang="en-US" dirty="0">
                <a:solidFill>
                  <a:srgbClr val="FF0000"/>
                </a:solidFill>
              </a:rPr>
              <a:t>移动条件：</a:t>
            </a:r>
            <a:r>
              <a:rPr lang="zh-CN" altLang="en-US" dirty="0"/>
              <a:t>没有足够的连续空间、且移动后才能够装入新作业</a:t>
            </a:r>
            <a:endParaRPr lang="en-US" altLang="zh-CN" dirty="0"/>
          </a:p>
          <a:p>
            <a:pPr lvl="1">
              <a:lnSpc>
                <a:spcPct val="200000"/>
              </a:lnSpc>
            </a:pPr>
            <a:r>
              <a:rPr lang="zh-CN" altLang="en-US" dirty="0">
                <a:solidFill>
                  <a:srgbClr val="FF0000"/>
                </a:solidFill>
              </a:rPr>
              <a:t>移动时机：</a:t>
            </a:r>
            <a:r>
              <a:rPr lang="zh-CN" altLang="en-US" dirty="0"/>
              <a:t>释放分区；申请分区时；正在与外设交换数据时不能移</a:t>
            </a:r>
          </a:p>
          <a:p>
            <a:pPr lvl="1">
              <a:lnSpc>
                <a:spcPct val="200000"/>
              </a:lnSpc>
            </a:pPr>
            <a:r>
              <a:rPr lang="zh-CN" altLang="en-US" dirty="0">
                <a:solidFill>
                  <a:srgbClr val="FF0000"/>
                </a:solidFill>
              </a:rPr>
              <a:t>动态申请主存产生的死锁</a:t>
            </a:r>
            <a:r>
              <a:rPr lang="zh-CN" altLang="en-US" dirty="0"/>
              <a:t>：因为没有剩余主存空间而发生死锁。解决方法是剥夺部分进程所分配的主存空间，将其数据兑换到磁盘中。</a:t>
            </a:r>
          </a:p>
          <a:p>
            <a:pPr>
              <a:lnSpc>
                <a:spcPct val="200000"/>
              </a:lnSpc>
            </a:pPr>
            <a:endParaRPr lang="zh-CN" altLang="en-US" dirty="0"/>
          </a:p>
        </p:txBody>
      </p:sp>
    </p:spTree>
    <p:extLst>
      <p:ext uri="{BB962C8B-B14F-4D97-AF65-F5344CB8AC3E}">
        <p14:creationId xmlns:p14="http://schemas.microsoft.com/office/powerpoint/2010/main" val="126203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4.1.1</a:t>
            </a:r>
            <a:r>
              <a:rPr lang="zh-CN" altLang="en-US" dirty="0"/>
              <a:t> 存储器的层次</a:t>
            </a:r>
            <a:endParaRPr lang="en-US" dirty="0"/>
          </a:p>
        </p:txBody>
      </p:sp>
      <p:sp>
        <p:nvSpPr>
          <p:cNvPr id="3" name="Content Placeholder 2"/>
          <p:cNvSpPr>
            <a:spLocks noGrp="1"/>
          </p:cNvSpPr>
          <p:nvPr>
            <p:ph idx="1"/>
          </p:nvPr>
        </p:nvSpPr>
        <p:spPr>
          <a:xfrm>
            <a:off x="628650" y="1825625"/>
            <a:ext cx="7886700" cy="4351338"/>
          </a:xfrm>
        </p:spPr>
        <p:txBody>
          <a:bodyPr/>
          <a:lstStyle/>
          <a:p>
            <a:r>
              <a:rPr lang="zh-CN" altLang="en-US" dirty="0">
                <a:solidFill>
                  <a:srgbClr val="00B0F0"/>
                </a:solidFill>
              </a:rPr>
              <a:t>寄存器、高速缓存、主存储器和磁盘缓存</a:t>
            </a:r>
            <a:r>
              <a:rPr lang="zh-CN" altLang="en-US" dirty="0"/>
              <a:t>都属于存储管理的管辖范围，掉电后其中存储的信息不再存在</a:t>
            </a:r>
          </a:p>
          <a:p>
            <a:r>
              <a:rPr lang="zh-CN" altLang="en-US" dirty="0"/>
              <a:t>固定磁盘和可移动存储介质属于</a:t>
            </a:r>
            <a:r>
              <a:rPr lang="zh-CN" altLang="en-US" dirty="0">
                <a:solidFill>
                  <a:schemeClr val="accent2">
                    <a:lumMod val="50000"/>
                  </a:schemeClr>
                </a:solidFill>
              </a:rPr>
              <a:t>设备管理</a:t>
            </a:r>
            <a:r>
              <a:rPr lang="zh-CN" altLang="en-US" dirty="0"/>
              <a:t>的范围，其中存储的信息可长期保存</a:t>
            </a:r>
          </a:p>
          <a:p>
            <a:endParaRPr lang="en-US" dirty="0"/>
          </a:p>
        </p:txBody>
      </p:sp>
      <p:graphicFrame>
        <p:nvGraphicFramePr>
          <p:cNvPr id="5" name="图示 4"/>
          <p:cNvGraphicFramePr/>
          <p:nvPr>
            <p:extLst>
              <p:ext uri="{D42A27DB-BD31-4B8C-83A1-F6EECF244321}">
                <p14:modId xmlns:p14="http://schemas.microsoft.com/office/powerpoint/2010/main" val="908773684"/>
              </p:ext>
            </p:extLst>
          </p:nvPr>
        </p:nvGraphicFramePr>
        <p:xfrm>
          <a:off x="3253339" y="3673376"/>
          <a:ext cx="5890661" cy="3184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628650" y="3412570"/>
            <a:ext cx="4795120" cy="1421928"/>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zh-CN" altLang="en-US" sz="2400" dirty="0">
                <a:solidFill>
                  <a:srgbClr val="00B0F0"/>
                </a:solidFill>
                <a:latin typeface="黑体" panose="02010609060101010101" pitchFamily="49" charset="-122"/>
                <a:ea typeface="黑体" panose="02010609060101010101" pitchFamily="49" charset="-122"/>
              </a:rPr>
              <a:t>磁盘缓存</a:t>
            </a:r>
            <a:r>
              <a:rPr lang="zh-CN" altLang="en-US" sz="2400" dirty="0">
                <a:latin typeface="黑体" panose="02010609060101010101" pitchFamily="49" charset="-122"/>
                <a:ea typeface="黑体" panose="02010609060101010101" pitchFamily="49" charset="-122"/>
              </a:rPr>
              <a:t>不是一种实际存在的存储介质，它依托于固定磁盘，提供对主存储器存储空间的扩充</a:t>
            </a:r>
          </a:p>
        </p:txBody>
      </p:sp>
    </p:spTree>
    <p:extLst>
      <p:ext uri="{BB962C8B-B14F-4D97-AF65-F5344CB8AC3E}">
        <p14:creationId xmlns:p14="http://schemas.microsoft.com/office/powerpoint/2010/main" val="947844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4.2.4</a:t>
            </a:r>
            <a:r>
              <a:rPr lang="zh-CN" altLang="en-US" dirty="0"/>
              <a:t>：移动方法</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t>查看主存未分配表，若存在 </a:t>
            </a:r>
            <a:r>
              <a:rPr lang="en-US" altLang="zh-CN" dirty="0"/>
              <a:t>x</a:t>
            </a:r>
            <a:r>
              <a:rPr lang="zh-CN" altLang="en-US" dirty="0"/>
              <a:t> </a:t>
            </a:r>
            <a:r>
              <a:rPr lang="en-US" altLang="zh-CN" dirty="0"/>
              <a:t>KB</a:t>
            </a:r>
            <a:r>
              <a:rPr lang="zh-CN" altLang="en-US" dirty="0"/>
              <a:t> 空闲区，转步骤</a:t>
            </a:r>
            <a:r>
              <a:rPr lang="en-US" altLang="zh-CN" dirty="0"/>
              <a:t>4</a:t>
            </a:r>
            <a:endParaRPr lang="zh-CN" altLang="en-US" dirty="0"/>
          </a:p>
          <a:p>
            <a:pPr marL="457200" indent="-457200">
              <a:lnSpc>
                <a:spcPct val="150000"/>
              </a:lnSpc>
              <a:buFont typeface="+mj-lt"/>
              <a:buAutoNum type="arabicPeriod"/>
            </a:pPr>
            <a:r>
              <a:rPr lang="zh-CN" altLang="en-US" dirty="0"/>
              <a:t>若空间区总和小于 </a:t>
            </a:r>
            <a:r>
              <a:rPr lang="en-US" altLang="zh-CN" dirty="0"/>
              <a:t>x</a:t>
            </a:r>
            <a:r>
              <a:rPr lang="zh-CN" altLang="en-US" dirty="0"/>
              <a:t> </a:t>
            </a:r>
            <a:r>
              <a:rPr lang="en-US" altLang="zh-CN" dirty="0"/>
              <a:t>KB</a:t>
            </a:r>
            <a:r>
              <a:rPr lang="zh-CN" altLang="en-US" dirty="0"/>
              <a:t>，令进程等待</a:t>
            </a:r>
          </a:p>
          <a:p>
            <a:pPr marL="457200" indent="-457200">
              <a:lnSpc>
                <a:spcPct val="150000"/>
              </a:lnSpc>
              <a:buFont typeface="+mj-lt"/>
              <a:buAutoNum type="arabicPeriod"/>
            </a:pPr>
            <a:r>
              <a:rPr lang="zh-CN" altLang="en-US" dirty="0"/>
              <a:t>移动主存的相关分区信息；修改主存分配表与未分配表；修改被移动者的基址寄存器信息</a:t>
            </a:r>
          </a:p>
          <a:p>
            <a:pPr marL="457200" indent="-457200">
              <a:lnSpc>
                <a:spcPct val="150000"/>
              </a:lnSpc>
              <a:buFont typeface="+mj-lt"/>
              <a:buAutoNum type="arabicPeriod"/>
            </a:pPr>
            <a:r>
              <a:rPr lang="zh-CN" altLang="en-US" dirty="0"/>
              <a:t>分配主存，修改主存分配表与未分配表；设置进程</a:t>
            </a:r>
            <a:r>
              <a:rPr lang="en-US" altLang="zh-CN" dirty="0"/>
              <a:t>A</a:t>
            </a:r>
            <a:r>
              <a:rPr lang="zh-CN" altLang="en-US" dirty="0"/>
              <a:t>的基址寄存器</a:t>
            </a:r>
            <a:endParaRPr lang="en-US" dirty="0"/>
          </a:p>
        </p:txBody>
      </p:sp>
    </p:spTree>
    <p:extLst>
      <p:ext uri="{BB962C8B-B14F-4D97-AF65-F5344CB8AC3E}">
        <p14:creationId xmlns:p14="http://schemas.microsoft.com/office/powerpoint/2010/main" val="877943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0" indent="0">
              <a:buNone/>
            </a:pPr>
            <a:r>
              <a:rPr lang="zh-CN" altLang="en-US" dirty="0"/>
              <a:t>名词</a:t>
            </a:r>
            <a:r>
              <a:rPr lang="zh-CN" altLang="en-US" dirty="0" smtClean="0"/>
              <a:t>解释</a:t>
            </a:r>
            <a:endParaRPr lang="en-US" altLang="zh-CN" dirty="0" smtClean="0"/>
          </a:p>
          <a:p>
            <a:r>
              <a:rPr lang="zh-CN" altLang="en-US" dirty="0">
                <a:solidFill>
                  <a:srgbClr val="00B0F0"/>
                </a:solidFill>
              </a:rPr>
              <a:t>高速缓存、磁盘</a:t>
            </a:r>
            <a:r>
              <a:rPr lang="zh-CN" altLang="en-US" dirty="0" smtClean="0">
                <a:solidFill>
                  <a:srgbClr val="00B0F0"/>
                </a:solidFill>
              </a:rPr>
              <a:t>缓存、物理地址、逻辑地址、动态重定位、</a:t>
            </a:r>
            <a:r>
              <a:rPr lang="zh-CN" altLang="en-US" dirty="0">
                <a:solidFill>
                  <a:srgbClr val="00B0F0"/>
                </a:solidFill>
              </a:rPr>
              <a:t>固定分区存储管理、可变分区存储管理、内碎片、外碎片、最坏适应分配算法 </a:t>
            </a:r>
            <a:endParaRPr lang="en-US" altLang="zh-CN" dirty="0">
              <a:solidFill>
                <a:srgbClr val="00B0F0"/>
              </a:solidFill>
            </a:endParaRPr>
          </a:p>
          <a:p>
            <a:pPr marL="0" indent="0">
              <a:buNone/>
            </a:pPr>
            <a:endParaRPr lang="en-US" altLang="zh-CN" dirty="0" smtClean="0">
              <a:solidFill>
                <a:srgbClr val="00B0F0"/>
              </a:solidFill>
            </a:endParaRPr>
          </a:p>
          <a:p>
            <a:pPr marL="0" indent="0">
              <a:buNone/>
            </a:pPr>
            <a:r>
              <a:rPr lang="zh-CN" altLang="en-US" dirty="0" smtClean="0"/>
              <a:t>开放性作业</a:t>
            </a:r>
            <a:endParaRPr lang="en-US" altLang="zh-CN" dirty="0" smtClean="0">
              <a:solidFill>
                <a:srgbClr val="00B0F0"/>
              </a:solidFill>
            </a:endParaRPr>
          </a:p>
          <a:p>
            <a:r>
              <a:rPr lang="zh-CN" altLang="en-US" dirty="0" smtClean="0">
                <a:solidFill>
                  <a:srgbClr val="00B0F0"/>
                </a:solidFill>
              </a:rPr>
              <a:t>什么是伙伴系统？请列举伙伴系统的一个实例</a:t>
            </a:r>
            <a:endParaRPr lang="en-US" altLang="zh-CN" dirty="0">
              <a:solidFill>
                <a:srgbClr val="00B0F0"/>
              </a:solidFill>
            </a:endParaRPr>
          </a:p>
          <a:p>
            <a:endParaRPr lang="en-US" altLang="zh-CN" dirty="0">
              <a:solidFill>
                <a:srgbClr val="00B0F0"/>
              </a:solidFill>
            </a:endParaRPr>
          </a:p>
          <a:p>
            <a:endParaRPr lang="zh-CN" altLang="en-US" dirty="0"/>
          </a:p>
        </p:txBody>
      </p:sp>
    </p:spTree>
    <p:extLst>
      <p:ext uri="{BB962C8B-B14F-4D97-AF65-F5344CB8AC3E}">
        <p14:creationId xmlns:p14="http://schemas.microsoft.com/office/powerpoint/2010/main" val="207152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4.1.1</a:t>
            </a:r>
            <a:r>
              <a:rPr lang="zh-CN" altLang="en-US" dirty="0"/>
              <a:t>：主存（内存）</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0070C0"/>
                </a:solidFill>
              </a:rPr>
              <a:t>可执行的程序</a:t>
            </a:r>
            <a:r>
              <a:rPr lang="zh-CN" altLang="en-US" dirty="0"/>
              <a:t>必须被保存在计算机的主存储器中，与外围设备交换信息一般也依托于主存储器地址空间。</a:t>
            </a:r>
          </a:p>
          <a:p>
            <a:pPr>
              <a:lnSpc>
                <a:spcPct val="150000"/>
              </a:lnSpc>
            </a:pPr>
            <a:endParaRPr lang="en-US" dirty="0"/>
          </a:p>
        </p:txBody>
      </p:sp>
      <p:pic>
        <p:nvPicPr>
          <p:cNvPr id="4" name="Picture 3"/>
          <p:cNvPicPr>
            <a:picLocks noChangeAspect="1"/>
          </p:cNvPicPr>
          <p:nvPr/>
        </p:nvPicPr>
        <p:blipFill>
          <a:blip r:embed="rId2"/>
          <a:stretch>
            <a:fillRect/>
          </a:stretch>
        </p:blipFill>
        <p:spPr>
          <a:xfrm>
            <a:off x="4697260" y="3195613"/>
            <a:ext cx="3818090" cy="325206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628650" y="2984046"/>
            <a:ext cx="3880720" cy="2308324"/>
          </a:xfrm>
          <a:prstGeom prst="rect">
            <a:avLst/>
          </a:prstGeom>
        </p:spPr>
        <p:txBody>
          <a:bodyPr vert="horz" lIns="91440" tIns="45720" rIns="91440" bIns="45720" rtlCol="0">
            <a:normAutofit fontScale="92500"/>
          </a:bodyPr>
          <a:lstStyle/>
          <a:p>
            <a:pPr marL="228600" indent="-228600">
              <a:lnSpc>
                <a:spcPct val="150000"/>
              </a:lnSpc>
              <a:spcBef>
                <a:spcPts val="1000"/>
              </a:spcBef>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处理器在执行指令时主存访问时间远大于其处理时间，所以寄存器和高速缓存被引入来加快指令的执行</a:t>
            </a:r>
          </a:p>
        </p:txBody>
      </p:sp>
    </p:spTree>
    <p:extLst>
      <p:ext uri="{BB962C8B-B14F-4D97-AF65-F5344CB8AC3E}">
        <p14:creationId xmlns:p14="http://schemas.microsoft.com/office/powerpoint/2010/main" val="60554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4.1.1</a:t>
            </a:r>
            <a:r>
              <a:rPr lang="zh-CN" altLang="en-US" dirty="0"/>
              <a:t>：高速缓存</a:t>
            </a:r>
            <a:endParaRPr lang="en-US" dirty="0"/>
          </a:p>
        </p:txBody>
      </p:sp>
      <p:sp>
        <p:nvSpPr>
          <p:cNvPr id="3" name="Content Placeholder 2"/>
          <p:cNvSpPr>
            <a:spLocks noGrp="1"/>
          </p:cNvSpPr>
          <p:nvPr>
            <p:ph idx="1"/>
          </p:nvPr>
        </p:nvSpPr>
        <p:spPr>
          <a:xfrm>
            <a:off x="628650" y="1825624"/>
            <a:ext cx="7886700" cy="5032375"/>
          </a:xfrm>
        </p:spPr>
        <p:txBody>
          <a:bodyPr/>
          <a:lstStyle/>
          <a:p>
            <a:r>
              <a:rPr lang="zh-CN" altLang="en-US" dirty="0"/>
              <a:t>高速缓存（</a:t>
            </a:r>
            <a:r>
              <a:rPr lang="en-US" altLang="zh-CN" dirty="0"/>
              <a:t>L1,</a:t>
            </a:r>
            <a:r>
              <a:rPr lang="zh-CN" altLang="en-US" dirty="0"/>
              <a:t> </a:t>
            </a:r>
            <a:r>
              <a:rPr lang="en-US" altLang="zh-CN" dirty="0"/>
              <a:t>L2,</a:t>
            </a:r>
            <a:r>
              <a:rPr lang="zh-CN" altLang="en-US" dirty="0"/>
              <a:t> </a:t>
            </a:r>
            <a:r>
              <a:rPr lang="en-US" altLang="zh-CN" dirty="0"/>
              <a:t>L3</a:t>
            </a:r>
            <a:r>
              <a:rPr lang="zh-CN" altLang="en-US" dirty="0"/>
              <a:t>）访问速度快于主存储器，利用它存放主存中一些经常访问的信息可以大幅度提高程序执行速度。通常，运算的信息存放在主存中，每当使用它时，被</a:t>
            </a:r>
            <a:r>
              <a:rPr lang="zh-CN" altLang="en-US" dirty="0">
                <a:solidFill>
                  <a:srgbClr val="0070C0"/>
                </a:solidFill>
              </a:rPr>
              <a:t>临时复制</a:t>
            </a:r>
            <a:r>
              <a:rPr lang="zh-CN" altLang="en-US" dirty="0"/>
              <a:t>到（速度较快的）高速缓存中。当</a:t>
            </a:r>
            <a:r>
              <a:rPr lang="en-US" altLang="zh-CN" dirty="0"/>
              <a:t>CPU</a:t>
            </a:r>
            <a:r>
              <a:rPr lang="zh-CN" altLang="en-US" dirty="0"/>
              <a:t>访问一组特定信息时，首先检查它是否在高速缓存中，如果已存在，可直接从中取出使用；否则，要从主存中读出信息并复制到高速缓存中</a:t>
            </a:r>
          </a:p>
          <a:p>
            <a:r>
              <a:rPr lang="zh-CN" altLang="en-US" dirty="0"/>
              <a:t>高速缓存一般是用硬件实现的。高速缓存有存放指令的，也有存放数据的</a:t>
            </a:r>
          </a:p>
          <a:p>
            <a:r>
              <a:rPr lang="zh-CN" altLang="en-US" dirty="0"/>
              <a:t>缓冲一致性问题，通常由硬件来保证 </a:t>
            </a:r>
          </a:p>
          <a:p>
            <a:r>
              <a:rPr lang="zh-CN" altLang="en-US" dirty="0"/>
              <a:t>主存也可看作辅存的高速缓存，因为辅存中的数据必须复制到主存方能使用；反之，数据也必须先存在主存中，才能输出到辅存</a:t>
            </a:r>
          </a:p>
          <a:p>
            <a:endParaRPr lang="en-US" dirty="0"/>
          </a:p>
        </p:txBody>
      </p:sp>
    </p:spTree>
    <p:extLst>
      <p:ext uri="{BB962C8B-B14F-4D97-AF65-F5344CB8AC3E}">
        <p14:creationId xmlns:p14="http://schemas.microsoft.com/office/powerpoint/2010/main" val="37135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4.1.1</a:t>
            </a:r>
            <a:r>
              <a:rPr lang="zh-CN" altLang="en-US" dirty="0"/>
              <a:t>：磁盘缓存</a:t>
            </a:r>
            <a:endParaRPr lang="en-US" dirty="0"/>
          </a:p>
        </p:txBody>
      </p:sp>
      <p:sp>
        <p:nvSpPr>
          <p:cNvPr id="3" name="Content Placeholder 2"/>
          <p:cNvSpPr>
            <a:spLocks noGrp="1"/>
          </p:cNvSpPr>
          <p:nvPr>
            <p:ph idx="1"/>
          </p:nvPr>
        </p:nvSpPr>
        <p:spPr/>
        <p:txBody>
          <a:bodyPr/>
          <a:lstStyle/>
          <a:p>
            <a:pPr>
              <a:lnSpc>
                <a:spcPct val="150000"/>
              </a:lnSpc>
            </a:pPr>
            <a:r>
              <a:rPr lang="zh-CN" altLang="en-US" dirty="0"/>
              <a:t>磁盘缓存用于扩充主存储器的存储空间。操作系统自动实现主存储器和磁盘缓存之间的调进调出</a:t>
            </a:r>
          </a:p>
          <a:p>
            <a:pPr>
              <a:lnSpc>
                <a:spcPct val="150000"/>
              </a:lnSpc>
            </a:pPr>
            <a:endParaRPr lang="en-US" dirty="0"/>
          </a:p>
        </p:txBody>
      </p:sp>
      <p:graphicFrame>
        <p:nvGraphicFramePr>
          <p:cNvPr id="4" name="图示 3"/>
          <p:cNvGraphicFramePr/>
          <p:nvPr>
            <p:extLst>
              <p:ext uri="{D42A27DB-BD31-4B8C-83A1-F6EECF244321}">
                <p14:modId xmlns:p14="http://schemas.microsoft.com/office/powerpoint/2010/main" val="245212416"/>
              </p:ext>
            </p:extLst>
          </p:nvPr>
        </p:nvGraphicFramePr>
        <p:xfrm>
          <a:off x="3253339" y="3673376"/>
          <a:ext cx="5890661" cy="3184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124913"/>
      </p:ext>
    </p:extLst>
  </p:cSld>
  <p:clrMapOvr>
    <a:masterClrMapping/>
  </p:clrMapOvr>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 id="{740DE533-3090-4C92-B8B7-636BEB643229}" vid="{4250B804-30A8-412C-8035-6C0CD589D0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4282</TotalTime>
  <Words>4019</Words>
  <Application>Microsoft Office PowerPoint</Application>
  <PresentationFormat>全屏显示(4:3)</PresentationFormat>
  <Paragraphs>575</Paragraphs>
  <Slides>61</Slides>
  <Notes>9</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第四章 存储管理</vt:lpstr>
      <vt:lpstr>4.0 引言</vt:lpstr>
      <vt:lpstr>4.0：存储管理基本功能</vt:lpstr>
      <vt:lpstr>4.1 存储器</vt:lpstr>
      <vt:lpstr>PowerPoint 演示文稿</vt:lpstr>
      <vt:lpstr>4.1.1 存储器的层次</vt:lpstr>
      <vt:lpstr>4.1.1：主存（内存）</vt:lpstr>
      <vt:lpstr>4.1.1：高速缓存</vt:lpstr>
      <vt:lpstr>4.1.1：磁盘缓存</vt:lpstr>
      <vt:lpstr>PowerPoint 演示文稿</vt:lpstr>
      <vt:lpstr>4.1.2 地址转换与存储保护</vt:lpstr>
      <vt:lpstr>4.1.2（续）</vt:lpstr>
      <vt:lpstr>4.1.2：编译</vt:lpstr>
      <vt:lpstr>4.1.2：链接</vt:lpstr>
      <vt:lpstr>4.1.2：装入</vt:lpstr>
      <vt:lpstr>4.1.2：逻辑地址与物理地址</vt:lpstr>
      <vt:lpstr>4.1.2：地址转换</vt:lpstr>
      <vt:lpstr>4.1.2（续）</vt:lpstr>
      <vt:lpstr>4.1.2（续）</vt:lpstr>
      <vt:lpstr>4.1.2：地址转换（续）</vt:lpstr>
      <vt:lpstr>4.1.2：地址转换（续）</vt:lpstr>
      <vt:lpstr>4.2 连续存储空间管理</vt:lpstr>
      <vt:lpstr>PowerPoint 演示文稿</vt:lpstr>
      <vt:lpstr>4.2.1 固定分区存储管理</vt:lpstr>
      <vt:lpstr>4.2.1：划分方式</vt:lpstr>
      <vt:lpstr>4.2.1：内存分配数据结构</vt:lpstr>
      <vt:lpstr>4.2.1：划分方式</vt:lpstr>
      <vt:lpstr>4.2.1：作业载入顺序</vt:lpstr>
      <vt:lpstr>4.2.1：固定分区中的地址保护</vt:lpstr>
      <vt:lpstr>4.2.1：固定分区中的地址保护</vt:lpstr>
      <vt:lpstr>4.2.1：固定分区机制缺陷</vt:lpstr>
      <vt:lpstr>PowerPoint 演示文稿</vt:lpstr>
      <vt:lpstr>4.2.3 可变分区存储管理</vt:lpstr>
      <vt:lpstr>4.2.2：可变分区的基本过程</vt:lpstr>
      <vt:lpstr>4.2.2：可变分区的基本过程</vt:lpstr>
      <vt:lpstr>4.2.3：可变分区的回收机制</vt:lpstr>
      <vt:lpstr>4.2.3：内存分配数据结构</vt:lpstr>
      <vt:lpstr>4.2.3：空闲区排序</vt:lpstr>
      <vt:lpstr>4.2.3：可变分区分配算法</vt:lpstr>
      <vt:lpstr>4.2.3：可变分区分配算法</vt:lpstr>
      <vt:lpstr>4.2.3：分配算法比较</vt:lpstr>
      <vt:lpstr>4.2.3：分配算法比较</vt:lpstr>
      <vt:lpstr>4.2.3：分配算法比较</vt:lpstr>
      <vt:lpstr>4.2.3：地址转换与存储保护</vt:lpstr>
      <vt:lpstr>4.3.2：地址转换（续）</vt:lpstr>
      <vt:lpstr>4.3.2：主存共享机制</vt:lpstr>
      <vt:lpstr>PowerPoint 演示文稿</vt:lpstr>
      <vt:lpstr>4.2.3：Buddy Algorithm</vt:lpstr>
      <vt:lpstr>4.2.3：数据结构</vt:lpstr>
      <vt:lpstr>4.2.3：例</vt:lpstr>
      <vt:lpstr>4.2.3：例</vt:lpstr>
      <vt:lpstr>4.2.3：例</vt:lpstr>
      <vt:lpstr>4.2.3：例</vt:lpstr>
      <vt:lpstr>4.2.3：例</vt:lpstr>
      <vt:lpstr>4.2.3：例</vt:lpstr>
      <vt:lpstr>PowerPoint 演示文稿</vt:lpstr>
      <vt:lpstr>4.2.4 主存不足的存储管理</vt:lpstr>
      <vt:lpstr>4.2.4：移动技术</vt:lpstr>
      <vt:lpstr>4.2.4：移动技术（续）</vt:lpstr>
      <vt:lpstr>4.2.4：移动方法</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存储管理</dc:title>
  <dc:creator>陆佳民</dc:creator>
  <cp:lastModifiedBy>zpc</cp:lastModifiedBy>
  <cp:revision>722</cp:revision>
  <cp:lastPrinted>2016-11-15T02:16:20Z</cp:lastPrinted>
  <dcterms:created xsi:type="dcterms:W3CDTF">2015-11-17T05:31:33Z</dcterms:created>
  <dcterms:modified xsi:type="dcterms:W3CDTF">2018-11-10T07:36:22Z</dcterms:modified>
</cp:coreProperties>
</file>