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336" r:id="rId2"/>
    <p:sldId id="339" r:id="rId3"/>
    <p:sldId id="345" r:id="rId4"/>
    <p:sldId id="347" r:id="rId5"/>
    <p:sldId id="348" r:id="rId6"/>
    <p:sldId id="350" r:id="rId7"/>
    <p:sldId id="349" r:id="rId8"/>
    <p:sldId id="351" r:id="rId9"/>
    <p:sldId id="366" r:id="rId10"/>
    <p:sldId id="352" r:id="rId11"/>
    <p:sldId id="353" r:id="rId12"/>
    <p:sldId id="357" r:id="rId13"/>
    <p:sldId id="355" r:id="rId14"/>
    <p:sldId id="356" r:id="rId15"/>
    <p:sldId id="358" r:id="rId16"/>
    <p:sldId id="340" r:id="rId17"/>
    <p:sldId id="359" r:id="rId18"/>
    <p:sldId id="360" r:id="rId19"/>
    <p:sldId id="361" r:id="rId20"/>
    <p:sldId id="362" r:id="rId21"/>
    <p:sldId id="341" r:id="rId22"/>
    <p:sldId id="363" r:id="rId23"/>
    <p:sldId id="364" r:id="rId24"/>
    <p:sldId id="342" r:id="rId25"/>
    <p:sldId id="367" r:id="rId26"/>
    <p:sldId id="365" r:id="rId27"/>
    <p:sldId id="368" r:id="rId28"/>
    <p:sldId id="369" r:id="rId29"/>
    <p:sldId id="343" r:id="rId30"/>
    <p:sldId id="370" r:id="rId31"/>
    <p:sldId id="371" r:id="rId32"/>
    <p:sldId id="416" r:id="rId33"/>
    <p:sldId id="374" r:id="rId34"/>
    <p:sldId id="372" r:id="rId35"/>
    <p:sldId id="373" r:id="rId36"/>
    <p:sldId id="375" r:id="rId37"/>
    <p:sldId id="344" r:id="rId38"/>
    <p:sldId id="378" r:id="rId39"/>
    <p:sldId id="379" r:id="rId40"/>
    <p:sldId id="380" r:id="rId41"/>
    <p:sldId id="382" r:id="rId42"/>
    <p:sldId id="383" r:id="rId43"/>
    <p:sldId id="381" r:id="rId44"/>
    <p:sldId id="388" r:id="rId45"/>
    <p:sldId id="389" r:id="rId46"/>
    <p:sldId id="384" r:id="rId47"/>
    <p:sldId id="390" r:id="rId48"/>
    <p:sldId id="391" r:id="rId49"/>
    <p:sldId id="392" r:id="rId50"/>
    <p:sldId id="393" r:id="rId51"/>
    <p:sldId id="385" r:id="rId52"/>
    <p:sldId id="394" r:id="rId53"/>
    <p:sldId id="395" r:id="rId54"/>
    <p:sldId id="386" r:id="rId55"/>
    <p:sldId id="397" r:id="rId56"/>
    <p:sldId id="387" r:id="rId57"/>
    <p:sldId id="398" r:id="rId58"/>
    <p:sldId id="399" r:id="rId59"/>
    <p:sldId id="400" r:id="rId60"/>
    <p:sldId id="417"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9D0"/>
    <a:srgbClr val="FCE9E8"/>
    <a:srgbClr val="F7D1CC"/>
    <a:srgbClr val="92D050"/>
    <a:srgbClr val="FEF1C3"/>
    <a:srgbClr val="76D6FF"/>
    <a:srgbClr val="FFD791"/>
    <a:srgbClr val="4E8828"/>
    <a:srgbClr val="F7D0CC"/>
    <a:srgbClr val="73F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79936"/>
  </p:normalViewPr>
  <p:slideViewPr>
    <p:cSldViewPr snapToGrid="0">
      <p:cViewPr varScale="1">
        <p:scale>
          <a:sx n="67" d="100"/>
          <a:sy n="67" d="100"/>
        </p:scale>
        <p:origin x="-1794" y="-108"/>
      </p:cViewPr>
      <p:guideLst>
        <p:guide orient="horz" pos="2160"/>
        <p:guide pos="2880"/>
      </p:guideLst>
    </p:cSldViewPr>
  </p:slideViewPr>
  <p:outlineViewPr>
    <p:cViewPr>
      <p:scale>
        <a:sx n="33" d="100"/>
        <a:sy n="33" d="100"/>
      </p:scale>
      <p:origin x="0" y="-1150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t>分页式存储的基本原理</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t>快表</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t>分页式存储空间的分配和去配</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t>分页式存储空间的页面共享和保护</a:t>
          </a:r>
          <a:endParaRPr lang="en-US" altLang="zh-CN" dirty="0"/>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t>多级页表</a:t>
          </a:r>
          <a:endParaRPr lang="en-US" altLang="zh-CN" dirty="0"/>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6AE42E88-8933-413C-B479-6F1A0C4CD6FC}">
      <dgm:prSet phldrT="[文本]"/>
      <dgm:spPr/>
      <dgm:t>
        <a:bodyPr/>
        <a:lstStyle/>
        <a:p>
          <a:pPr algn="l"/>
          <a:r>
            <a:rPr lang="zh-CN" altLang="en-US" dirty="0"/>
            <a:t>反置页表</a:t>
          </a:r>
          <a:endParaRPr lang="en-US" altLang="zh-CN" dirty="0"/>
        </a:p>
      </dgm:t>
    </dgm:pt>
    <dgm:pt modelId="{7132B328-D705-4828-989E-E8D08775B6C5}" type="parTrans" cxnId="{A18B700F-F316-46E7-8203-3E824E3B5CDF}">
      <dgm:prSet/>
      <dgm:spPr/>
      <dgm:t>
        <a:bodyPr/>
        <a:lstStyle/>
        <a:p>
          <a:endParaRPr lang="zh-CN" altLang="en-US"/>
        </a:p>
      </dgm:t>
    </dgm:pt>
    <dgm:pt modelId="{302E137D-B218-42C4-A8F9-E26AC9E40EE2}" type="sibTrans" cxnId="{A18B700F-F316-46E7-8203-3E824E3B5CDF}">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solidFill>
            </a:rPr>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分段和分页的比较</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solidFill>
                <a:schemeClr val="bg1">
                  <a:lumMod val="50000"/>
                </a:schemeClr>
              </a:solidFill>
            </a:rPr>
            <a:t>段页式存储管理方式</a:t>
          </a:r>
          <a:endParaRPr lang="en-US" altLang="zh-CN" dirty="0">
            <a:solidFill>
              <a:schemeClr val="bg1">
                <a:lumMod val="50000"/>
              </a:schemeClr>
            </a:solidFill>
          </a:endParaRPr>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5FE12092-4ADF-8A45-9CD8-C901194903F7}" type="presOf" srcId="{30BF6925-D99B-4D32-9194-D438A633439C}" destId="{3DA64E20-0AAD-4A57-B5DD-CECDF9552466}" srcOrd="0" destOrd="0" presId="urn:microsoft.com/office/officeart/2005/8/layout/vList3"/>
    <dgm:cxn modelId="{B5C33AEE-8C39-464B-B057-DFA5B56448E1}" type="presOf" srcId="{4BB0729C-F378-9B4B-A459-DC45649FFFFB}" destId="{A7C23A5C-EEC8-944A-A79E-2A29767C8E7B}" srcOrd="0" destOrd="0" presId="urn:microsoft.com/office/officeart/2005/8/layout/vList3"/>
    <dgm:cxn modelId="{963BC250-EEFD-FA4B-AC75-32C566B6EB56}" type="presOf" srcId="{69D7C920-84A2-4007-B1B2-ECDAB0575FC2}" destId="{2696C60F-9F61-474D-9B89-017D4FF8D6AE}" srcOrd="0" destOrd="0" presId="urn:microsoft.com/office/officeart/2005/8/layout/vList3"/>
    <dgm:cxn modelId="{470892F6-034B-5E49-8A2B-3512941F6B6B}"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9C83DD28-0185-A84E-8754-69141338A2A3}" type="presOf" srcId="{4C04ED52-51D6-42AC-BAD2-F25243ADCE1A}" destId="{061FCED4-5A55-4555-B4E3-9B6CBA131650}" srcOrd="0" destOrd="0" presId="urn:microsoft.com/office/officeart/2005/8/layout/vList3"/>
    <dgm:cxn modelId="{FE39EA1C-DBFA-0F4A-806F-8A200F2494D7}"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816FEF58-BE7B-E340-BFB4-A053DFDA7D4F}" type="presParOf" srcId="{2696C60F-9F61-474D-9B89-017D4FF8D6AE}" destId="{8D031123-8EC3-4D53-8C49-A55ACC1E100D}" srcOrd="0" destOrd="0" presId="urn:microsoft.com/office/officeart/2005/8/layout/vList3"/>
    <dgm:cxn modelId="{04419351-CABF-4A47-A377-3D90F699A539}" type="presParOf" srcId="{8D031123-8EC3-4D53-8C49-A55ACC1E100D}" destId="{E2307B95-B4F1-401D-8E71-1203B4CA7667}" srcOrd="0" destOrd="0" presId="urn:microsoft.com/office/officeart/2005/8/layout/vList3"/>
    <dgm:cxn modelId="{AD50F93C-C560-6B47-8231-43BEAD681FF9}" type="presParOf" srcId="{8D031123-8EC3-4D53-8C49-A55ACC1E100D}" destId="{3DA64E20-0AAD-4A57-B5DD-CECDF9552466}" srcOrd="1" destOrd="0" presId="urn:microsoft.com/office/officeart/2005/8/layout/vList3"/>
    <dgm:cxn modelId="{37B4D158-A256-6C44-8D15-B18B375E9F6E}" type="presParOf" srcId="{2696C60F-9F61-474D-9B89-017D4FF8D6AE}" destId="{A826F4CC-246C-8443-9C97-6C23D9FF1F02}" srcOrd="1" destOrd="0" presId="urn:microsoft.com/office/officeart/2005/8/layout/vList3"/>
    <dgm:cxn modelId="{C1E34014-5D4C-F94F-B904-FCD8A88FB211}" type="presParOf" srcId="{2696C60F-9F61-474D-9B89-017D4FF8D6AE}" destId="{C245D5FA-609D-DD46-87B6-EBD60279A29A}" srcOrd="2" destOrd="0" presId="urn:microsoft.com/office/officeart/2005/8/layout/vList3"/>
    <dgm:cxn modelId="{5CAA193D-C629-6441-8F94-4656BCA723D6}" type="presParOf" srcId="{C245D5FA-609D-DD46-87B6-EBD60279A29A}" destId="{87E5D0AD-D933-324D-B497-1116E596FFD3}" srcOrd="0" destOrd="0" presId="urn:microsoft.com/office/officeart/2005/8/layout/vList3"/>
    <dgm:cxn modelId="{0D8CCC9E-6CD8-0A4E-A7E1-4892CA516427}" type="presParOf" srcId="{C245D5FA-609D-DD46-87B6-EBD60279A29A}" destId="{BB0130C4-DE36-ED43-AAF5-71B8128F112A}" srcOrd="1" destOrd="0" presId="urn:microsoft.com/office/officeart/2005/8/layout/vList3"/>
    <dgm:cxn modelId="{E34061CA-C98B-914A-9028-9C2A6A78C415}" type="presParOf" srcId="{2696C60F-9F61-474D-9B89-017D4FF8D6AE}" destId="{455B4F9A-A0E8-4D4A-B42C-5B7F3EB48F73}" srcOrd="3" destOrd="0" presId="urn:microsoft.com/office/officeart/2005/8/layout/vList3"/>
    <dgm:cxn modelId="{8E6A3798-91F8-DC4B-8832-2DEFF73B12EC}" type="presParOf" srcId="{2696C60F-9F61-474D-9B89-017D4FF8D6AE}" destId="{8F3AECD7-4F67-B74C-965B-E2E4852A9E32}" srcOrd="4" destOrd="0" presId="urn:microsoft.com/office/officeart/2005/8/layout/vList3"/>
    <dgm:cxn modelId="{FFF46468-E474-D04E-83E1-69938877C69A}" type="presParOf" srcId="{8F3AECD7-4F67-B74C-965B-E2E4852A9E32}" destId="{D2BBFF6E-34A6-4645-8050-5DA2AD6F21D1}" srcOrd="0" destOrd="0" presId="urn:microsoft.com/office/officeart/2005/8/layout/vList3"/>
    <dgm:cxn modelId="{80E8D8E0-1E31-7A4F-AF51-CF961035A727}" type="presParOf" srcId="{8F3AECD7-4F67-B74C-965B-E2E4852A9E32}" destId="{728CE203-E3E0-9947-AEFD-7B9092562AFC}" srcOrd="1" destOrd="0" presId="urn:microsoft.com/office/officeart/2005/8/layout/vList3"/>
    <dgm:cxn modelId="{B130CD1A-BC6F-C44E-9FAE-001624FD3D9C}" type="presParOf" srcId="{2696C60F-9F61-474D-9B89-017D4FF8D6AE}" destId="{328D538D-0B43-EA4C-809D-16EB2B99A73F}" srcOrd="5" destOrd="0" presId="urn:microsoft.com/office/officeart/2005/8/layout/vList3"/>
    <dgm:cxn modelId="{8C467832-6155-974E-9661-316677EC5CE8}" type="presParOf" srcId="{2696C60F-9F61-474D-9B89-017D4FF8D6AE}" destId="{6475EF73-0A1B-BE46-99E6-01340DF367FE}" srcOrd="6" destOrd="0" presId="urn:microsoft.com/office/officeart/2005/8/layout/vList3"/>
    <dgm:cxn modelId="{6D84E9CD-ED59-AA4A-B6D2-799028A60C5B}" type="presParOf" srcId="{6475EF73-0A1B-BE46-99E6-01340DF367FE}" destId="{0C5F8A23-B560-9E40-8E76-004760FDB9E3}" srcOrd="0" destOrd="0" presId="urn:microsoft.com/office/officeart/2005/8/layout/vList3"/>
    <dgm:cxn modelId="{10AD8A44-C000-694C-A018-D882AC42BED9}" type="presParOf" srcId="{6475EF73-0A1B-BE46-99E6-01340DF367FE}" destId="{A7C23A5C-EEC8-944A-A79E-2A29767C8E7B}" srcOrd="1" destOrd="0" presId="urn:microsoft.com/office/officeart/2005/8/layout/vList3"/>
    <dgm:cxn modelId="{04F9CAD7-EB3D-1C40-9290-F4F311A4EE76}" type="presParOf" srcId="{2696C60F-9F61-474D-9B89-017D4FF8D6AE}" destId="{6A03D065-4D37-4AE7-A17D-EB9C696CDD66}" srcOrd="7" destOrd="0" presId="urn:microsoft.com/office/officeart/2005/8/layout/vList3"/>
    <dgm:cxn modelId="{6472DED6-01D0-DE49-A4A9-455142F518CB}" type="presParOf" srcId="{2696C60F-9F61-474D-9B89-017D4FF8D6AE}" destId="{46F9BC31-215E-49A5-8336-6CF442AFBE47}" srcOrd="8" destOrd="0" presId="urn:microsoft.com/office/officeart/2005/8/layout/vList3"/>
    <dgm:cxn modelId="{41671391-25E1-4249-90B9-19D03EB5D689}" type="presParOf" srcId="{46F9BC31-215E-49A5-8336-6CF442AFBE47}" destId="{292EDAC1-10DE-4D86-B92F-B484C8296B30}" srcOrd="0" destOrd="0" presId="urn:microsoft.com/office/officeart/2005/8/layout/vList3"/>
    <dgm:cxn modelId="{CF774C70-6295-4D48-B556-A0265A77BD18}"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solidFill>
            </a:rPr>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分段和分页的比较</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solidFill>
                <a:schemeClr val="bg1">
                  <a:lumMod val="50000"/>
                </a:schemeClr>
              </a:solidFill>
            </a:rPr>
            <a:t>段页式存储管理方式</a:t>
          </a:r>
          <a:endParaRPr lang="en-US" altLang="zh-CN" dirty="0">
            <a:solidFill>
              <a:schemeClr val="bg1">
                <a:lumMod val="50000"/>
              </a:schemeClr>
            </a:solidFill>
          </a:endParaRPr>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39FB36CF-1404-BF41-B9C9-0AD55A4B4D0A}" type="presOf" srcId="{69D7C920-84A2-4007-B1B2-ECDAB0575FC2}" destId="{2696C60F-9F61-474D-9B89-017D4FF8D6AE}" srcOrd="0" destOrd="0" presId="urn:microsoft.com/office/officeart/2005/8/layout/vList3"/>
    <dgm:cxn modelId="{B2D8BE33-58BB-764D-A0BA-A5F064BBBBAA}" type="presOf" srcId="{D6023C53-2A12-4742-8CB8-BEB99BF26B19}" destId="{728CE203-E3E0-9947-AEFD-7B9092562AFC}" srcOrd="0" destOrd="0" presId="urn:microsoft.com/office/officeart/2005/8/layout/vList3"/>
    <dgm:cxn modelId="{DB57F30E-135F-8C4B-BE26-902BBA36426D}" type="presOf" srcId="{4BB0729C-F378-9B4B-A459-DC45649FFFFB}" destId="{A7C23A5C-EEC8-944A-A79E-2A29767C8E7B}" srcOrd="0" destOrd="0" presId="urn:microsoft.com/office/officeart/2005/8/layout/vList3"/>
    <dgm:cxn modelId="{3299026E-703F-774E-ACEC-1896EE2F8FA9}" type="presOf" srcId="{30BF6925-D99B-4D32-9194-D438A633439C}" destId="{3DA64E20-0AAD-4A57-B5DD-CECDF9552466}" srcOrd="0" destOrd="0" presId="urn:microsoft.com/office/officeart/2005/8/layout/vList3"/>
    <dgm:cxn modelId="{54A301D4-02D5-244F-9F64-1FEF1A78B662}" type="presOf" srcId="{4C04ED52-51D6-42AC-BAD2-F25243ADCE1A}" destId="{061FCED4-5A55-4555-B4E3-9B6CBA131650}" srcOrd="0" destOrd="0" presId="urn:microsoft.com/office/officeart/2005/8/layout/vList3"/>
    <dgm:cxn modelId="{162FB875-51A0-DD40-9223-DBA31FD2DCC8}" type="presOf" srcId="{CFD2522A-C3AA-A644-B5E2-88AD801B05AF}" destId="{BB0130C4-DE36-ED43-AAF5-71B8128F112A}"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E28FDD80-5A0E-A541-8F3B-0E95330172F2}" srcId="{69D7C920-84A2-4007-B1B2-ECDAB0575FC2}" destId="{CFD2522A-C3AA-A644-B5E2-88AD801B05AF}" srcOrd="1" destOrd="0" parTransId="{C0BF9928-7871-824A-9C6B-1B8A479B408D}" sibTransId="{EB93F19C-2CA7-544E-AC76-A5D7C414AA42}"/>
    <dgm:cxn modelId="{71991F4A-3A3D-AB45-A9F4-8F95612B3459}" type="presParOf" srcId="{2696C60F-9F61-474D-9B89-017D4FF8D6AE}" destId="{8D031123-8EC3-4D53-8C49-A55ACC1E100D}" srcOrd="0" destOrd="0" presId="urn:microsoft.com/office/officeart/2005/8/layout/vList3"/>
    <dgm:cxn modelId="{2E43B300-03EE-114E-ABE9-42231C48AA23}" type="presParOf" srcId="{8D031123-8EC3-4D53-8C49-A55ACC1E100D}" destId="{E2307B95-B4F1-401D-8E71-1203B4CA7667}" srcOrd="0" destOrd="0" presId="urn:microsoft.com/office/officeart/2005/8/layout/vList3"/>
    <dgm:cxn modelId="{3D4F79A3-E705-5C40-B428-71B6048F7E12}" type="presParOf" srcId="{8D031123-8EC3-4D53-8C49-A55ACC1E100D}" destId="{3DA64E20-0AAD-4A57-B5DD-CECDF9552466}" srcOrd="1" destOrd="0" presId="urn:microsoft.com/office/officeart/2005/8/layout/vList3"/>
    <dgm:cxn modelId="{E698A349-DE75-3F4C-A9C3-9F2B253AD8E4}" type="presParOf" srcId="{2696C60F-9F61-474D-9B89-017D4FF8D6AE}" destId="{A826F4CC-246C-8443-9C97-6C23D9FF1F02}" srcOrd="1" destOrd="0" presId="urn:microsoft.com/office/officeart/2005/8/layout/vList3"/>
    <dgm:cxn modelId="{6688E7C8-C3FA-7146-A14F-642CE834036F}" type="presParOf" srcId="{2696C60F-9F61-474D-9B89-017D4FF8D6AE}" destId="{C245D5FA-609D-DD46-87B6-EBD60279A29A}" srcOrd="2" destOrd="0" presId="urn:microsoft.com/office/officeart/2005/8/layout/vList3"/>
    <dgm:cxn modelId="{60796085-80CD-2045-923F-D89057832DDE}" type="presParOf" srcId="{C245D5FA-609D-DD46-87B6-EBD60279A29A}" destId="{87E5D0AD-D933-324D-B497-1116E596FFD3}" srcOrd="0" destOrd="0" presId="urn:microsoft.com/office/officeart/2005/8/layout/vList3"/>
    <dgm:cxn modelId="{82640261-4F6D-7847-B0BF-B3A63D29D6DF}" type="presParOf" srcId="{C245D5FA-609D-DD46-87B6-EBD60279A29A}" destId="{BB0130C4-DE36-ED43-AAF5-71B8128F112A}" srcOrd="1" destOrd="0" presId="urn:microsoft.com/office/officeart/2005/8/layout/vList3"/>
    <dgm:cxn modelId="{F2CCB1DB-B1EA-6A45-9EEB-240BA08D6386}" type="presParOf" srcId="{2696C60F-9F61-474D-9B89-017D4FF8D6AE}" destId="{455B4F9A-A0E8-4D4A-B42C-5B7F3EB48F73}" srcOrd="3" destOrd="0" presId="urn:microsoft.com/office/officeart/2005/8/layout/vList3"/>
    <dgm:cxn modelId="{FFCDD31C-DF8C-CF41-96F7-05596ABEE9B1}" type="presParOf" srcId="{2696C60F-9F61-474D-9B89-017D4FF8D6AE}" destId="{8F3AECD7-4F67-B74C-965B-E2E4852A9E32}" srcOrd="4" destOrd="0" presId="urn:microsoft.com/office/officeart/2005/8/layout/vList3"/>
    <dgm:cxn modelId="{4913C8D6-BEC1-B748-8826-D8CEAED42CFC}" type="presParOf" srcId="{8F3AECD7-4F67-B74C-965B-E2E4852A9E32}" destId="{D2BBFF6E-34A6-4645-8050-5DA2AD6F21D1}" srcOrd="0" destOrd="0" presId="urn:microsoft.com/office/officeart/2005/8/layout/vList3"/>
    <dgm:cxn modelId="{882E1E61-18EC-8249-865D-F47661A92AA1}" type="presParOf" srcId="{8F3AECD7-4F67-B74C-965B-E2E4852A9E32}" destId="{728CE203-E3E0-9947-AEFD-7B9092562AFC}" srcOrd="1" destOrd="0" presId="urn:microsoft.com/office/officeart/2005/8/layout/vList3"/>
    <dgm:cxn modelId="{A8DA4F06-7C1D-6C42-9572-D3ABC07589CF}" type="presParOf" srcId="{2696C60F-9F61-474D-9B89-017D4FF8D6AE}" destId="{328D538D-0B43-EA4C-809D-16EB2B99A73F}" srcOrd="5" destOrd="0" presId="urn:microsoft.com/office/officeart/2005/8/layout/vList3"/>
    <dgm:cxn modelId="{85E13A96-C08A-E949-88B9-22440847B6E5}" type="presParOf" srcId="{2696C60F-9F61-474D-9B89-017D4FF8D6AE}" destId="{6475EF73-0A1B-BE46-99E6-01340DF367FE}" srcOrd="6" destOrd="0" presId="urn:microsoft.com/office/officeart/2005/8/layout/vList3"/>
    <dgm:cxn modelId="{3AE89277-2842-8D4F-8971-8776D87A67BF}" type="presParOf" srcId="{6475EF73-0A1B-BE46-99E6-01340DF367FE}" destId="{0C5F8A23-B560-9E40-8E76-004760FDB9E3}" srcOrd="0" destOrd="0" presId="urn:microsoft.com/office/officeart/2005/8/layout/vList3"/>
    <dgm:cxn modelId="{2608B704-F473-6541-8E66-7640A0AB91CC}" type="presParOf" srcId="{6475EF73-0A1B-BE46-99E6-01340DF367FE}" destId="{A7C23A5C-EEC8-944A-A79E-2A29767C8E7B}" srcOrd="1" destOrd="0" presId="urn:microsoft.com/office/officeart/2005/8/layout/vList3"/>
    <dgm:cxn modelId="{F4EE06EB-82E9-B44C-89AF-BE60ABD381AB}" type="presParOf" srcId="{2696C60F-9F61-474D-9B89-017D4FF8D6AE}" destId="{6A03D065-4D37-4AE7-A17D-EB9C696CDD66}" srcOrd="7" destOrd="0" presId="urn:microsoft.com/office/officeart/2005/8/layout/vList3"/>
    <dgm:cxn modelId="{29CFD6CC-60AF-824B-B35F-781A0D8A4EFB}" type="presParOf" srcId="{2696C60F-9F61-474D-9B89-017D4FF8D6AE}" destId="{46F9BC31-215E-49A5-8336-6CF442AFBE47}" srcOrd="8" destOrd="0" presId="urn:microsoft.com/office/officeart/2005/8/layout/vList3"/>
    <dgm:cxn modelId="{B58E8D93-AD05-2C4E-AAE1-5140F88D7CFB}" type="presParOf" srcId="{46F9BC31-215E-49A5-8336-6CF442AFBE47}" destId="{292EDAC1-10DE-4D86-B92F-B484C8296B30}" srcOrd="0" destOrd="0" presId="urn:microsoft.com/office/officeart/2005/8/layout/vList3"/>
    <dgm:cxn modelId="{8A31AF44-82C3-7546-B233-68C3A4D1AD58}"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solidFill>
            </a:rPr>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分段和分页的比较</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solidFill>
                <a:schemeClr val="bg1">
                  <a:lumMod val="50000"/>
                </a:schemeClr>
              </a:solidFill>
            </a:rPr>
            <a:t>段页式存储管理方式</a:t>
          </a:r>
          <a:endParaRPr lang="en-US" altLang="zh-CN" dirty="0">
            <a:solidFill>
              <a:schemeClr val="bg1">
                <a:lumMod val="50000"/>
              </a:schemeClr>
            </a:solidFill>
          </a:endParaRPr>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CFC44848-85AB-C44A-B14F-D3AA1E6E94C1}" type="presOf" srcId="{D6023C53-2A12-4742-8CB8-BEB99BF26B19}" destId="{728CE203-E3E0-9947-AEFD-7B9092562AFC}" srcOrd="0" destOrd="0" presId="urn:microsoft.com/office/officeart/2005/8/layout/vList3"/>
    <dgm:cxn modelId="{E8B92D31-C658-5048-9C95-75EC4DA98769}" type="presOf" srcId="{30BF6925-D99B-4D32-9194-D438A633439C}" destId="{3DA64E20-0AAD-4A57-B5DD-CECDF9552466}" srcOrd="0" destOrd="0" presId="urn:microsoft.com/office/officeart/2005/8/layout/vList3"/>
    <dgm:cxn modelId="{A69211E5-E447-5B43-8BC6-FC4806A36AF3}" type="presOf" srcId="{CFD2522A-C3AA-A644-B5E2-88AD801B05AF}" destId="{BB0130C4-DE36-ED43-AAF5-71B8128F112A}"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58361808-FD37-6445-A1D4-8AFC30151834}" type="presOf" srcId="{4C04ED52-51D6-42AC-BAD2-F25243ADCE1A}" destId="{061FCED4-5A55-4555-B4E3-9B6CBA131650}" srcOrd="0" destOrd="0" presId="urn:microsoft.com/office/officeart/2005/8/layout/vList3"/>
    <dgm:cxn modelId="{A26E6667-B8AB-974D-B452-A8D9BFFF4DF2}" type="presOf" srcId="{69D7C920-84A2-4007-B1B2-ECDAB0575FC2}" destId="{2696C60F-9F61-474D-9B89-017D4FF8D6AE}"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D4961FFD-16EF-2E45-BF97-04C06D02C8C0}" type="presOf" srcId="{4BB0729C-F378-9B4B-A459-DC45649FFFFB}" destId="{A7C23A5C-EEC8-944A-A79E-2A29767C8E7B}" srcOrd="0" destOrd="0" presId="urn:microsoft.com/office/officeart/2005/8/layout/vList3"/>
    <dgm:cxn modelId="{0A0B6714-5EBF-4F46-8993-C7953466BD5B}" type="presParOf" srcId="{2696C60F-9F61-474D-9B89-017D4FF8D6AE}" destId="{8D031123-8EC3-4D53-8C49-A55ACC1E100D}" srcOrd="0" destOrd="0" presId="urn:microsoft.com/office/officeart/2005/8/layout/vList3"/>
    <dgm:cxn modelId="{4084A1C5-6292-CB4C-A598-74B30116527E}" type="presParOf" srcId="{8D031123-8EC3-4D53-8C49-A55ACC1E100D}" destId="{E2307B95-B4F1-401D-8E71-1203B4CA7667}" srcOrd="0" destOrd="0" presId="urn:microsoft.com/office/officeart/2005/8/layout/vList3"/>
    <dgm:cxn modelId="{3A177F8A-813F-D249-AE8F-9BB41A77A25E}" type="presParOf" srcId="{8D031123-8EC3-4D53-8C49-A55ACC1E100D}" destId="{3DA64E20-0AAD-4A57-B5DD-CECDF9552466}" srcOrd="1" destOrd="0" presId="urn:microsoft.com/office/officeart/2005/8/layout/vList3"/>
    <dgm:cxn modelId="{84AA005D-1728-AE41-B0D8-413816C0DE3B}" type="presParOf" srcId="{2696C60F-9F61-474D-9B89-017D4FF8D6AE}" destId="{A826F4CC-246C-8443-9C97-6C23D9FF1F02}" srcOrd="1" destOrd="0" presId="urn:microsoft.com/office/officeart/2005/8/layout/vList3"/>
    <dgm:cxn modelId="{B07F3901-1344-9C4E-943A-AF687A5CEAFB}" type="presParOf" srcId="{2696C60F-9F61-474D-9B89-017D4FF8D6AE}" destId="{C245D5FA-609D-DD46-87B6-EBD60279A29A}" srcOrd="2" destOrd="0" presId="urn:microsoft.com/office/officeart/2005/8/layout/vList3"/>
    <dgm:cxn modelId="{AA954E0D-756E-884B-BA8A-940B55DD2A20}" type="presParOf" srcId="{C245D5FA-609D-DD46-87B6-EBD60279A29A}" destId="{87E5D0AD-D933-324D-B497-1116E596FFD3}" srcOrd="0" destOrd="0" presId="urn:microsoft.com/office/officeart/2005/8/layout/vList3"/>
    <dgm:cxn modelId="{2FA6C75C-4FF2-A346-854D-72E3E402305B}" type="presParOf" srcId="{C245D5FA-609D-DD46-87B6-EBD60279A29A}" destId="{BB0130C4-DE36-ED43-AAF5-71B8128F112A}" srcOrd="1" destOrd="0" presId="urn:microsoft.com/office/officeart/2005/8/layout/vList3"/>
    <dgm:cxn modelId="{9A9FBAC6-06C2-0E4D-88E9-E71A430896B8}" type="presParOf" srcId="{2696C60F-9F61-474D-9B89-017D4FF8D6AE}" destId="{455B4F9A-A0E8-4D4A-B42C-5B7F3EB48F73}" srcOrd="3" destOrd="0" presId="urn:microsoft.com/office/officeart/2005/8/layout/vList3"/>
    <dgm:cxn modelId="{CA046D9B-56E5-6345-A730-936B7BE93FA8}" type="presParOf" srcId="{2696C60F-9F61-474D-9B89-017D4FF8D6AE}" destId="{8F3AECD7-4F67-B74C-965B-E2E4852A9E32}" srcOrd="4" destOrd="0" presId="urn:microsoft.com/office/officeart/2005/8/layout/vList3"/>
    <dgm:cxn modelId="{F1485400-0731-0D4B-B5DE-04917DD64A90}" type="presParOf" srcId="{8F3AECD7-4F67-B74C-965B-E2E4852A9E32}" destId="{D2BBFF6E-34A6-4645-8050-5DA2AD6F21D1}" srcOrd="0" destOrd="0" presId="urn:microsoft.com/office/officeart/2005/8/layout/vList3"/>
    <dgm:cxn modelId="{FAFC330D-ABB4-E142-AD17-6BBAE730D7CF}" type="presParOf" srcId="{8F3AECD7-4F67-B74C-965B-E2E4852A9E32}" destId="{728CE203-E3E0-9947-AEFD-7B9092562AFC}" srcOrd="1" destOrd="0" presId="urn:microsoft.com/office/officeart/2005/8/layout/vList3"/>
    <dgm:cxn modelId="{919A59A7-5848-A148-87A6-E683491EDCDB}" type="presParOf" srcId="{2696C60F-9F61-474D-9B89-017D4FF8D6AE}" destId="{328D538D-0B43-EA4C-809D-16EB2B99A73F}" srcOrd="5" destOrd="0" presId="urn:microsoft.com/office/officeart/2005/8/layout/vList3"/>
    <dgm:cxn modelId="{CB418FBB-0080-9B44-A898-2CDADB2DCA9A}" type="presParOf" srcId="{2696C60F-9F61-474D-9B89-017D4FF8D6AE}" destId="{6475EF73-0A1B-BE46-99E6-01340DF367FE}" srcOrd="6" destOrd="0" presId="urn:microsoft.com/office/officeart/2005/8/layout/vList3"/>
    <dgm:cxn modelId="{17392104-9322-1149-B927-A4BF4072F8C0}" type="presParOf" srcId="{6475EF73-0A1B-BE46-99E6-01340DF367FE}" destId="{0C5F8A23-B560-9E40-8E76-004760FDB9E3}" srcOrd="0" destOrd="0" presId="urn:microsoft.com/office/officeart/2005/8/layout/vList3"/>
    <dgm:cxn modelId="{62A16DA6-6EF0-8B43-9A98-9351A3A2EAA6}" type="presParOf" srcId="{6475EF73-0A1B-BE46-99E6-01340DF367FE}" destId="{A7C23A5C-EEC8-944A-A79E-2A29767C8E7B}" srcOrd="1" destOrd="0" presId="urn:microsoft.com/office/officeart/2005/8/layout/vList3"/>
    <dgm:cxn modelId="{84605865-E5EA-0F49-8987-6D125B2F1FCA}" type="presParOf" srcId="{2696C60F-9F61-474D-9B89-017D4FF8D6AE}" destId="{6A03D065-4D37-4AE7-A17D-EB9C696CDD66}" srcOrd="7" destOrd="0" presId="urn:microsoft.com/office/officeart/2005/8/layout/vList3"/>
    <dgm:cxn modelId="{EBC5B164-AF86-BE4E-A4FB-09C3B117BC4D}" type="presParOf" srcId="{2696C60F-9F61-474D-9B89-017D4FF8D6AE}" destId="{46F9BC31-215E-49A5-8336-6CF442AFBE47}" srcOrd="8" destOrd="0" presId="urn:microsoft.com/office/officeart/2005/8/layout/vList3"/>
    <dgm:cxn modelId="{A6F8C2C7-9B05-9B4A-BDB2-9B02AA757BD6}" type="presParOf" srcId="{46F9BC31-215E-49A5-8336-6CF442AFBE47}" destId="{292EDAC1-10DE-4D86-B92F-B484C8296B30}" srcOrd="0" destOrd="0" presId="urn:microsoft.com/office/officeart/2005/8/layout/vList3"/>
    <dgm:cxn modelId="{BA83ECA0-A003-F348-BB9F-D6BED5FBF712}"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solidFill>
            </a:rPr>
            <a:t>分段和分页的比较</a:t>
          </a:r>
          <a:endParaRPr lang="en-US" altLang="zh-CN" dirty="0">
            <a:solidFill>
              <a:schemeClr val="bg1"/>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solidFill>
                <a:schemeClr val="bg1">
                  <a:lumMod val="50000"/>
                </a:schemeClr>
              </a:solidFill>
            </a:rPr>
            <a:t>段页式存储管理方式</a:t>
          </a:r>
          <a:endParaRPr lang="en-US" altLang="zh-CN" dirty="0">
            <a:solidFill>
              <a:schemeClr val="bg1">
                <a:lumMod val="50000"/>
              </a:schemeClr>
            </a:solidFill>
          </a:endParaRPr>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18F7B224-8803-C440-9D68-BEC8301A48A2}" type="presOf" srcId="{4BB0729C-F378-9B4B-A459-DC45649FFFFB}" destId="{A7C23A5C-EEC8-944A-A79E-2A29767C8E7B}" srcOrd="0" destOrd="0" presId="urn:microsoft.com/office/officeart/2005/8/layout/vList3"/>
    <dgm:cxn modelId="{D879ADB0-A8CC-3A45-8F91-74EE7B3F2524}" type="presOf" srcId="{D6023C53-2A12-4742-8CB8-BEB99BF26B19}" destId="{728CE203-E3E0-9947-AEFD-7B9092562AFC}" srcOrd="0" destOrd="0" presId="urn:microsoft.com/office/officeart/2005/8/layout/vList3"/>
    <dgm:cxn modelId="{0530D119-E7A3-AA46-9DB2-914107B45CB1}" type="presOf" srcId="{4C04ED52-51D6-42AC-BAD2-F25243ADCE1A}" destId="{061FCED4-5A55-4555-B4E3-9B6CBA131650}"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F961C284-D805-E74D-8CE7-1995B9198969}" type="presOf" srcId="{30BF6925-D99B-4D32-9194-D438A633439C}" destId="{3DA64E20-0AAD-4A57-B5DD-CECDF9552466}" srcOrd="0" destOrd="0" presId="urn:microsoft.com/office/officeart/2005/8/layout/vList3"/>
    <dgm:cxn modelId="{E617A17F-7EEA-5249-93E9-4700B7033BCF}" type="presOf" srcId="{69D7C920-84A2-4007-B1B2-ECDAB0575FC2}" destId="{2696C60F-9F61-474D-9B89-017D4FF8D6AE}" srcOrd="0" destOrd="0" presId="urn:microsoft.com/office/officeart/2005/8/layout/vList3"/>
    <dgm:cxn modelId="{023EDB46-99F8-424E-8C09-43CEA1F16A4D}"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CC6D7862-8CB4-0246-B627-1CF335E1D895}" type="presParOf" srcId="{2696C60F-9F61-474D-9B89-017D4FF8D6AE}" destId="{8D031123-8EC3-4D53-8C49-A55ACC1E100D}" srcOrd="0" destOrd="0" presId="urn:microsoft.com/office/officeart/2005/8/layout/vList3"/>
    <dgm:cxn modelId="{954E8566-A8C9-3945-8B85-C95C25F48540}" type="presParOf" srcId="{8D031123-8EC3-4D53-8C49-A55ACC1E100D}" destId="{E2307B95-B4F1-401D-8E71-1203B4CA7667}" srcOrd="0" destOrd="0" presId="urn:microsoft.com/office/officeart/2005/8/layout/vList3"/>
    <dgm:cxn modelId="{18F72AC9-4606-9549-B10F-2A3F9D8C48B5}" type="presParOf" srcId="{8D031123-8EC3-4D53-8C49-A55ACC1E100D}" destId="{3DA64E20-0AAD-4A57-B5DD-CECDF9552466}" srcOrd="1" destOrd="0" presId="urn:microsoft.com/office/officeart/2005/8/layout/vList3"/>
    <dgm:cxn modelId="{EC488B12-80CE-5546-9158-09E584D181B5}" type="presParOf" srcId="{2696C60F-9F61-474D-9B89-017D4FF8D6AE}" destId="{A826F4CC-246C-8443-9C97-6C23D9FF1F02}" srcOrd="1" destOrd="0" presId="urn:microsoft.com/office/officeart/2005/8/layout/vList3"/>
    <dgm:cxn modelId="{0E5FEF2F-D27B-5549-9EB3-8D56C4C3059B}" type="presParOf" srcId="{2696C60F-9F61-474D-9B89-017D4FF8D6AE}" destId="{C245D5FA-609D-DD46-87B6-EBD60279A29A}" srcOrd="2" destOrd="0" presId="urn:microsoft.com/office/officeart/2005/8/layout/vList3"/>
    <dgm:cxn modelId="{D71B891A-926A-5D44-9AAB-EB55CC05FBDE}" type="presParOf" srcId="{C245D5FA-609D-DD46-87B6-EBD60279A29A}" destId="{87E5D0AD-D933-324D-B497-1116E596FFD3}" srcOrd="0" destOrd="0" presId="urn:microsoft.com/office/officeart/2005/8/layout/vList3"/>
    <dgm:cxn modelId="{9C93EDE8-E454-3C4F-9791-DBF88F649E60}" type="presParOf" srcId="{C245D5FA-609D-DD46-87B6-EBD60279A29A}" destId="{BB0130C4-DE36-ED43-AAF5-71B8128F112A}" srcOrd="1" destOrd="0" presId="urn:microsoft.com/office/officeart/2005/8/layout/vList3"/>
    <dgm:cxn modelId="{E75A31E0-0025-D94E-90D6-46A36B81D13D}" type="presParOf" srcId="{2696C60F-9F61-474D-9B89-017D4FF8D6AE}" destId="{455B4F9A-A0E8-4D4A-B42C-5B7F3EB48F73}" srcOrd="3" destOrd="0" presId="urn:microsoft.com/office/officeart/2005/8/layout/vList3"/>
    <dgm:cxn modelId="{2674BDC4-52FA-2C40-865D-B7E724610F7F}" type="presParOf" srcId="{2696C60F-9F61-474D-9B89-017D4FF8D6AE}" destId="{8F3AECD7-4F67-B74C-965B-E2E4852A9E32}" srcOrd="4" destOrd="0" presId="urn:microsoft.com/office/officeart/2005/8/layout/vList3"/>
    <dgm:cxn modelId="{7C7DE478-C477-EB45-A9A8-44EA4C707CAB}" type="presParOf" srcId="{8F3AECD7-4F67-B74C-965B-E2E4852A9E32}" destId="{D2BBFF6E-34A6-4645-8050-5DA2AD6F21D1}" srcOrd="0" destOrd="0" presId="urn:microsoft.com/office/officeart/2005/8/layout/vList3"/>
    <dgm:cxn modelId="{430BB1B4-0013-734B-9999-9CFF632D7EF5}" type="presParOf" srcId="{8F3AECD7-4F67-B74C-965B-E2E4852A9E32}" destId="{728CE203-E3E0-9947-AEFD-7B9092562AFC}" srcOrd="1" destOrd="0" presId="urn:microsoft.com/office/officeart/2005/8/layout/vList3"/>
    <dgm:cxn modelId="{23E155AF-6076-394E-9E98-38146ECE4A7F}" type="presParOf" srcId="{2696C60F-9F61-474D-9B89-017D4FF8D6AE}" destId="{328D538D-0B43-EA4C-809D-16EB2B99A73F}" srcOrd="5" destOrd="0" presId="urn:microsoft.com/office/officeart/2005/8/layout/vList3"/>
    <dgm:cxn modelId="{7489B33A-698F-614C-9D36-2B3174F6329B}" type="presParOf" srcId="{2696C60F-9F61-474D-9B89-017D4FF8D6AE}" destId="{6475EF73-0A1B-BE46-99E6-01340DF367FE}" srcOrd="6" destOrd="0" presId="urn:microsoft.com/office/officeart/2005/8/layout/vList3"/>
    <dgm:cxn modelId="{5B0555DF-DD1F-2642-B541-A9B805394563}" type="presParOf" srcId="{6475EF73-0A1B-BE46-99E6-01340DF367FE}" destId="{0C5F8A23-B560-9E40-8E76-004760FDB9E3}" srcOrd="0" destOrd="0" presId="urn:microsoft.com/office/officeart/2005/8/layout/vList3"/>
    <dgm:cxn modelId="{CABA05A3-6B9D-4D41-8355-B6121D80FDA7}" type="presParOf" srcId="{6475EF73-0A1B-BE46-99E6-01340DF367FE}" destId="{A7C23A5C-EEC8-944A-A79E-2A29767C8E7B}" srcOrd="1" destOrd="0" presId="urn:microsoft.com/office/officeart/2005/8/layout/vList3"/>
    <dgm:cxn modelId="{454081EE-08E5-0643-9BAA-63A2D96FB95C}" type="presParOf" srcId="{2696C60F-9F61-474D-9B89-017D4FF8D6AE}" destId="{6A03D065-4D37-4AE7-A17D-EB9C696CDD66}" srcOrd="7" destOrd="0" presId="urn:microsoft.com/office/officeart/2005/8/layout/vList3"/>
    <dgm:cxn modelId="{ADF20759-6B28-F245-96E5-2E1F312E555E}" type="presParOf" srcId="{2696C60F-9F61-474D-9B89-017D4FF8D6AE}" destId="{46F9BC31-215E-49A5-8336-6CF442AFBE47}" srcOrd="8" destOrd="0" presId="urn:microsoft.com/office/officeart/2005/8/layout/vList3"/>
    <dgm:cxn modelId="{92BB175C-1273-E34C-AC87-0A3BE5AF998E}" type="presParOf" srcId="{46F9BC31-215E-49A5-8336-6CF442AFBE47}" destId="{292EDAC1-10DE-4D86-B92F-B484C8296B30}" srcOrd="0" destOrd="0" presId="urn:microsoft.com/office/officeart/2005/8/layout/vList3"/>
    <dgm:cxn modelId="{09DEA863-BCD4-6A49-825A-9754A524F6BF}"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分段和分页的比较</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solidFill>
                <a:schemeClr val="bg1"/>
              </a:solidFill>
            </a:rPr>
            <a:t>段页式存储管理方式</a:t>
          </a:r>
          <a:endParaRPr lang="en-US" altLang="zh-CN" dirty="0">
            <a:solidFill>
              <a:schemeClr val="bg1"/>
            </a:solidFill>
          </a:endParaRPr>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0191B506-67C9-7C40-88C6-DF0C661C8710}" type="presOf" srcId="{69D7C920-84A2-4007-B1B2-ECDAB0575FC2}" destId="{2696C60F-9F61-474D-9B89-017D4FF8D6AE}" srcOrd="0" destOrd="0" presId="urn:microsoft.com/office/officeart/2005/8/layout/vList3"/>
    <dgm:cxn modelId="{1D1B8691-ED4B-F44C-BBF9-0157BF763222}" type="presOf" srcId="{30BF6925-D99B-4D32-9194-D438A633439C}" destId="{3DA64E20-0AAD-4A57-B5DD-CECDF9552466}" srcOrd="0" destOrd="0" presId="urn:microsoft.com/office/officeart/2005/8/layout/vList3"/>
    <dgm:cxn modelId="{6FDB6E23-FE9E-F24B-B9E3-2802348F38DA}" type="presOf" srcId="{4BB0729C-F378-9B4B-A459-DC45649FFFFB}" destId="{A7C23A5C-EEC8-944A-A79E-2A29767C8E7B}"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6EFD8117-C5E7-464E-95E2-4A991A5A0FE3}" type="presOf" srcId="{CFD2522A-C3AA-A644-B5E2-88AD801B05AF}" destId="{BB0130C4-DE36-ED43-AAF5-71B8128F112A}" srcOrd="0" destOrd="0" presId="urn:microsoft.com/office/officeart/2005/8/layout/vList3"/>
    <dgm:cxn modelId="{8B54220E-7AFE-A945-A32C-AF8CCBC695FE}" type="presOf" srcId="{4C04ED52-51D6-42AC-BAD2-F25243ADCE1A}" destId="{061FCED4-5A55-4555-B4E3-9B6CBA131650}"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07E574E6-3DCF-0643-AF6D-6AFEA0DAB7E4}" type="presOf" srcId="{D6023C53-2A12-4742-8CB8-BEB99BF26B19}" destId="{728CE203-E3E0-9947-AEFD-7B9092562AFC}" srcOrd="0" destOrd="0" presId="urn:microsoft.com/office/officeart/2005/8/layout/vList3"/>
    <dgm:cxn modelId="{A515BCBF-FC0E-A043-8FD3-1E2F8AE05AFF}" type="presParOf" srcId="{2696C60F-9F61-474D-9B89-017D4FF8D6AE}" destId="{8D031123-8EC3-4D53-8C49-A55ACC1E100D}" srcOrd="0" destOrd="0" presId="urn:microsoft.com/office/officeart/2005/8/layout/vList3"/>
    <dgm:cxn modelId="{EF6F5333-A06E-504F-92DC-B77AE1B446E2}" type="presParOf" srcId="{8D031123-8EC3-4D53-8C49-A55ACC1E100D}" destId="{E2307B95-B4F1-401D-8E71-1203B4CA7667}" srcOrd="0" destOrd="0" presId="urn:microsoft.com/office/officeart/2005/8/layout/vList3"/>
    <dgm:cxn modelId="{1A605756-FEC2-9846-8930-9272B4669CC6}" type="presParOf" srcId="{8D031123-8EC3-4D53-8C49-A55ACC1E100D}" destId="{3DA64E20-0AAD-4A57-B5DD-CECDF9552466}" srcOrd="1" destOrd="0" presId="urn:microsoft.com/office/officeart/2005/8/layout/vList3"/>
    <dgm:cxn modelId="{EEEB68A5-B243-E54F-A6FE-02B3A70A786D}" type="presParOf" srcId="{2696C60F-9F61-474D-9B89-017D4FF8D6AE}" destId="{A826F4CC-246C-8443-9C97-6C23D9FF1F02}" srcOrd="1" destOrd="0" presId="urn:microsoft.com/office/officeart/2005/8/layout/vList3"/>
    <dgm:cxn modelId="{3F6F7EE6-CD2E-4346-A2E4-8DCCF36D6D4A}" type="presParOf" srcId="{2696C60F-9F61-474D-9B89-017D4FF8D6AE}" destId="{C245D5FA-609D-DD46-87B6-EBD60279A29A}" srcOrd="2" destOrd="0" presId="urn:microsoft.com/office/officeart/2005/8/layout/vList3"/>
    <dgm:cxn modelId="{234D5E69-2529-314B-9D94-4DCAD0E1B151}" type="presParOf" srcId="{C245D5FA-609D-DD46-87B6-EBD60279A29A}" destId="{87E5D0AD-D933-324D-B497-1116E596FFD3}" srcOrd="0" destOrd="0" presId="urn:microsoft.com/office/officeart/2005/8/layout/vList3"/>
    <dgm:cxn modelId="{830438C3-5D4A-744B-A7B5-4C0AADDD3C8F}" type="presParOf" srcId="{C245D5FA-609D-DD46-87B6-EBD60279A29A}" destId="{BB0130C4-DE36-ED43-AAF5-71B8128F112A}" srcOrd="1" destOrd="0" presId="urn:microsoft.com/office/officeart/2005/8/layout/vList3"/>
    <dgm:cxn modelId="{FED4E3F7-672E-994C-A91B-8F4F7CDB015E}" type="presParOf" srcId="{2696C60F-9F61-474D-9B89-017D4FF8D6AE}" destId="{455B4F9A-A0E8-4D4A-B42C-5B7F3EB48F73}" srcOrd="3" destOrd="0" presId="urn:microsoft.com/office/officeart/2005/8/layout/vList3"/>
    <dgm:cxn modelId="{3784B575-6E04-884C-A935-A135F7A2A479}" type="presParOf" srcId="{2696C60F-9F61-474D-9B89-017D4FF8D6AE}" destId="{8F3AECD7-4F67-B74C-965B-E2E4852A9E32}" srcOrd="4" destOrd="0" presId="urn:microsoft.com/office/officeart/2005/8/layout/vList3"/>
    <dgm:cxn modelId="{0B4FB66E-07CE-9545-973D-D7286E6163E4}" type="presParOf" srcId="{8F3AECD7-4F67-B74C-965B-E2E4852A9E32}" destId="{D2BBFF6E-34A6-4645-8050-5DA2AD6F21D1}" srcOrd="0" destOrd="0" presId="urn:microsoft.com/office/officeart/2005/8/layout/vList3"/>
    <dgm:cxn modelId="{441E4F5C-3957-2345-BA23-3A713F0C802A}" type="presParOf" srcId="{8F3AECD7-4F67-B74C-965B-E2E4852A9E32}" destId="{728CE203-E3E0-9947-AEFD-7B9092562AFC}" srcOrd="1" destOrd="0" presId="urn:microsoft.com/office/officeart/2005/8/layout/vList3"/>
    <dgm:cxn modelId="{ABDBF30A-BBB4-BA4C-9248-8107023DFCA6}" type="presParOf" srcId="{2696C60F-9F61-474D-9B89-017D4FF8D6AE}" destId="{328D538D-0B43-EA4C-809D-16EB2B99A73F}" srcOrd="5" destOrd="0" presId="urn:microsoft.com/office/officeart/2005/8/layout/vList3"/>
    <dgm:cxn modelId="{C5AD95F0-9942-3642-A6FC-0689E8DC318C}" type="presParOf" srcId="{2696C60F-9F61-474D-9B89-017D4FF8D6AE}" destId="{6475EF73-0A1B-BE46-99E6-01340DF367FE}" srcOrd="6" destOrd="0" presId="urn:microsoft.com/office/officeart/2005/8/layout/vList3"/>
    <dgm:cxn modelId="{4503DE0B-8D70-1946-ADB7-C96B51723475}" type="presParOf" srcId="{6475EF73-0A1B-BE46-99E6-01340DF367FE}" destId="{0C5F8A23-B560-9E40-8E76-004760FDB9E3}" srcOrd="0" destOrd="0" presId="urn:microsoft.com/office/officeart/2005/8/layout/vList3"/>
    <dgm:cxn modelId="{5048D93A-D473-484A-A93A-FE8A60544376}" type="presParOf" srcId="{6475EF73-0A1B-BE46-99E6-01340DF367FE}" destId="{A7C23A5C-EEC8-944A-A79E-2A29767C8E7B}" srcOrd="1" destOrd="0" presId="urn:microsoft.com/office/officeart/2005/8/layout/vList3"/>
    <dgm:cxn modelId="{7E9DFBE8-4E82-ED47-8866-E3B1AACA0799}" type="presParOf" srcId="{2696C60F-9F61-474D-9B89-017D4FF8D6AE}" destId="{6A03D065-4D37-4AE7-A17D-EB9C696CDD66}" srcOrd="7" destOrd="0" presId="urn:microsoft.com/office/officeart/2005/8/layout/vList3"/>
    <dgm:cxn modelId="{70D015D4-42E9-FD43-9C7E-0B175FE9ED14}" type="presParOf" srcId="{2696C60F-9F61-474D-9B89-017D4FF8D6AE}" destId="{46F9BC31-215E-49A5-8336-6CF442AFBE47}" srcOrd="8" destOrd="0" presId="urn:microsoft.com/office/officeart/2005/8/layout/vList3"/>
    <dgm:cxn modelId="{B1D77985-6683-BB42-B9D4-2A89F47B9D59}" type="presParOf" srcId="{46F9BC31-215E-49A5-8336-6CF442AFBE47}" destId="{292EDAC1-10DE-4D86-B92F-B484C8296B30}" srcOrd="0" destOrd="0" presId="urn:microsoft.com/office/officeart/2005/8/layout/vList3"/>
    <dgm:cxn modelId="{6B3BCDA4-BE3E-E54B-A010-2AF7E4218E17}"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lumMod val="65000"/>
                </a:schemeClr>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lumMod val="65000"/>
                </a:schemeClr>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lumMod val="65000"/>
                </a:schemeClr>
              </a:solidFill>
            </a:rPr>
            <a:t>分页式存储空间的页面共享和保护</a:t>
          </a:r>
          <a:endParaRPr lang="en-US" altLang="zh-CN" dirty="0">
            <a:solidFill>
              <a:schemeClr val="bg1">
                <a:lumMod val="65000"/>
              </a:schemeClr>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lumMod val="65000"/>
                </a:schemeClr>
              </a:solidFill>
            </a:rPr>
            <a:t>多级页表</a:t>
          </a:r>
          <a:endParaRPr lang="en-US" altLang="zh-CN" dirty="0">
            <a:solidFill>
              <a:schemeClr val="bg1">
                <a:lumMod val="65000"/>
              </a:schemeClr>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lumMod val="65000"/>
                </a:schemeClr>
              </a:solidFill>
            </a:rPr>
            <a:t>反置页表</a:t>
          </a:r>
          <a:endParaRPr lang="en-US" altLang="zh-CN" dirty="0">
            <a:solidFill>
              <a:schemeClr val="bg1">
                <a:lumMod val="65000"/>
              </a:schemeClr>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65000"/>
                </a:schemeClr>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lumMod val="65000"/>
                </a:schemeClr>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lumMod val="65000"/>
                </a:schemeClr>
              </a:solidFill>
            </a:rPr>
            <a:t>分页式存储空间的页面共享和保护</a:t>
          </a:r>
          <a:endParaRPr lang="en-US" altLang="zh-CN" dirty="0">
            <a:solidFill>
              <a:schemeClr val="bg1">
                <a:lumMod val="65000"/>
              </a:schemeClr>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lumMod val="65000"/>
                </a:schemeClr>
              </a:solidFill>
            </a:rPr>
            <a:t>多级页表</a:t>
          </a:r>
          <a:endParaRPr lang="en-US" altLang="zh-CN" dirty="0">
            <a:solidFill>
              <a:schemeClr val="bg1">
                <a:lumMod val="65000"/>
              </a:schemeClr>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lumMod val="65000"/>
                </a:schemeClr>
              </a:solidFill>
            </a:rPr>
            <a:t>反置页表</a:t>
          </a:r>
          <a:endParaRPr lang="en-US" altLang="zh-CN" dirty="0">
            <a:solidFill>
              <a:schemeClr val="bg1">
                <a:lumMod val="65000"/>
              </a:schemeClr>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65000"/>
                </a:schemeClr>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lumMod val="65000"/>
                </a:schemeClr>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lumMod val="65000"/>
                </a:schemeClr>
              </a:solidFill>
            </a:rPr>
            <a:t>分页式存储空间的页面共享和保护</a:t>
          </a:r>
          <a:endParaRPr lang="en-US" altLang="zh-CN" dirty="0">
            <a:solidFill>
              <a:schemeClr val="bg1">
                <a:lumMod val="65000"/>
              </a:schemeClr>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lumMod val="65000"/>
                </a:schemeClr>
              </a:solidFill>
            </a:rPr>
            <a:t>多级页表</a:t>
          </a:r>
          <a:endParaRPr lang="en-US" altLang="zh-CN" dirty="0">
            <a:solidFill>
              <a:schemeClr val="bg1">
                <a:lumMod val="65000"/>
              </a:schemeClr>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lumMod val="65000"/>
                </a:schemeClr>
              </a:solidFill>
            </a:rPr>
            <a:t>反置页表</a:t>
          </a:r>
          <a:endParaRPr lang="en-US" altLang="zh-CN" dirty="0">
            <a:solidFill>
              <a:schemeClr val="bg1">
                <a:lumMod val="65000"/>
              </a:schemeClr>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65000"/>
                </a:schemeClr>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lumMod val="65000"/>
                </a:schemeClr>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lumMod val="65000"/>
                </a:schemeClr>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solidFill>
            </a:rPr>
            <a:t>分页式存储空间的页面共享和保护</a:t>
          </a:r>
          <a:endParaRPr lang="en-US" altLang="zh-CN" dirty="0">
            <a:solidFill>
              <a:schemeClr val="bg1"/>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lumMod val="65000"/>
                </a:schemeClr>
              </a:solidFill>
            </a:rPr>
            <a:t>多级页表</a:t>
          </a:r>
          <a:endParaRPr lang="en-US" altLang="zh-CN" dirty="0">
            <a:solidFill>
              <a:schemeClr val="bg1">
                <a:lumMod val="65000"/>
              </a:schemeClr>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lumMod val="65000"/>
                </a:schemeClr>
              </a:solidFill>
            </a:rPr>
            <a:t>反置页表</a:t>
          </a:r>
          <a:endParaRPr lang="en-US" altLang="zh-CN" dirty="0">
            <a:solidFill>
              <a:schemeClr val="bg1">
                <a:lumMod val="65000"/>
              </a:schemeClr>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65000"/>
                </a:schemeClr>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lumMod val="65000"/>
                </a:schemeClr>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lumMod val="65000"/>
                </a:schemeClr>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lumMod val="65000"/>
                </a:schemeClr>
              </a:solidFill>
            </a:rPr>
            <a:t>分页式存储空间的页面共享和保护</a:t>
          </a:r>
          <a:endParaRPr lang="en-US" altLang="zh-CN" dirty="0">
            <a:solidFill>
              <a:schemeClr val="bg1">
                <a:lumMod val="65000"/>
              </a:schemeClr>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solidFill>
            </a:rPr>
            <a:t>多级页表</a:t>
          </a:r>
          <a:endParaRPr lang="en-US" altLang="zh-CN" dirty="0">
            <a:solidFill>
              <a:schemeClr val="bg1"/>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lumMod val="65000"/>
                </a:schemeClr>
              </a:solidFill>
            </a:rPr>
            <a:t>反置页表</a:t>
          </a:r>
          <a:endParaRPr lang="en-US" altLang="zh-CN" dirty="0">
            <a:solidFill>
              <a:schemeClr val="bg1">
                <a:lumMod val="65000"/>
              </a:schemeClr>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65000"/>
                </a:schemeClr>
              </a:solidFill>
            </a:rPr>
            <a:t>分页式存储的基本原理</a:t>
          </a:r>
        </a:p>
      </dgm:t>
    </dgm:pt>
    <dgm:pt modelId="{CB962869-80FD-4A2F-89D2-B75EA3DEA689}" type="parTrans" cxnId="{FADA9F5C-F4A1-4513-8A5D-D07578E926A4}">
      <dgm:prSet/>
      <dgm:spPr/>
      <dgm:t>
        <a:bodyPr/>
        <a:lstStyle/>
        <a:p>
          <a:endParaRPr lang="zh-CN" altLang="en-US">
            <a:solidFill>
              <a:schemeClr val="bg1">
                <a:lumMod val="65000"/>
              </a:schemeClr>
            </a:solidFill>
          </a:endParaRPr>
        </a:p>
      </dgm:t>
    </dgm:pt>
    <dgm:pt modelId="{33B27A47-01A7-4E11-87EB-4C3E3F057E1E}" type="sibTrans" cxnId="{FADA9F5C-F4A1-4513-8A5D-D07578E926A4}">
      <dgm:prSet/>
      <dgm:spPr/>
      <dgm:t>
        <a:bodyPr/>
        <a:lstStyle/>
        <a:p>
          <a:endParaRPr lang="zh-CN" altLang="en-US">
            <a:solidFill>
              <a:schemeClr val="bg1">
                <a:lumMod val="65000"/>
              </a:schemeClr>
            </a:solidFill>
          </a:endParaRPr>
        </a:p>
      </dgm:t>
    </dgm:pt>
    <dgm:pt modelId="{CFD2522A-C3AA-A644-B5E2-88AD801B05AF}">
      <dgm:prSet phldrT="[文本]"/>
      <dgm:spPr/>
      <dgm:t>
        <a:bodyPr/>
        <a:lstStyle/>
        <a:p>
          <a:pPr algn="l"/>
          <a:r>
            <a:rPr lang="zh-CN" altLang="en-US" dirty="0">
              <a:solidFill>
                <a:schemeClr val="bg1">
                  <a:lumMod val="65000"/>
                </a:schemeClr>
              </a:solidFill>
            </a:rPr>
            <a:t>快表</a:t>
          </a:r>
        </a:p>
      </dgm:t>
    </dgm:pt>
    <dgm:pt modelId="{C0BF9928-7871-824A-9C6B-1B8A479B408D}" type="parTrans" cxnId="{E28FDD80-5A0E-A541-8F3B-0E95330172F2}">
      <dgm:prSet/>
      <dgm:spPr/>
      <dgm:t>
        <a:bodyPr/>
        <a:lstStyle/>
        <a:p>
          <a:endParaRPr lang="en-US">
            <a:solidFill>
              <a:schemeClr val="bg1">
                <a:lumMod val="65000"/>
              </a:schemeClr>
            </a:solidFill>
          </a:endParaRPr>
        </a:p>
      </dgm:t>
    </dgm:pt>
    <dgm:pt modelId="{EB93F19C-2CA7-544E-AC76-A5D7C414AA42}" type="sibTrans" cxnId="{E28FDD80-5A0E-A541-8F3B-0E95330172F2}">
      <dgm:prSet/>
      <dgm:spPr/>
      <dgm:t>
        <a:bodyPr/>
        <a:lstStyle/>
        <a:p>
          <a:endParaRPr lang="en-US">
            <a:solidFill>
              <a:schemeClr val="bg1">
                <a:lumMod val="65000"/>
              </a:schemeClr>
            </a:solidFill>
          </a:endParaRPr>
        </a:p>
      </dgm:t>
    </dgm:pt>
    <dgm:pt modelId="{D6023C53-2A12-4742-8CB8-BEB99BF26B19}">
      <dgm:prSet phldrT="[文本]"/>
      <dgm:spPr/>
      <dgm:t>
        <a:bodyPr/>
        <a:lstStyle/>
        <a:p>
          <a:pPr algn="l"/>
          <a:r>
            <a:rPr lang="zh-CN" altLang="en-US" dirty="0">
              <a:solidFill>
                <a:schemeClr val="bg1">
                  <a:lumMod val="65000"/>
                </a:schemeClr>
              </a:solidFill>
            </a:rPr>
            <a:t>分页式存储空间的分配和去配</a:t>
          </a:r>
        </a:p>
      </dgm:t>
    </dgm:pt>
    <dgm:pt modelId="{303C6BC5-0400-2644-9972-1E9A93386ECC}" type="parTrans" cxnId="{C49471EB-0F05-D147-8AF5-E888F86984C3}">
      <dgm:prSet/>
      <dgm:spPr/>
      <dgm:t>
        <a:bodyPr/>
        <a:lstStyle/>
        <a:p>
          <a:endParaRPr lang="en-US">
            <a:solidFill>
              <a:schemeClr val="bg1">
                <a:lumMod val="65000"/>
              </a:schemeClr>
            </a:solidFill>
          </a:endParaRPr>
        </a:p>
      </dgm:t>
    </dgm:pt>
    <dgm:pt modelId="{821E3B38-36CE-3944-A8D9-682F07A7EDE1}" type="sibTrans" cxnId="{C49471EB-0F05-D147-8AF5-E888F86984C3}">
      <dgm:prSet/>
      <dgm:spPr/>
      <dgm:t>
        <a:bodyPr/>
        <a:lstStyle/>
        <a:p>
          <a:endParaRPr lang="en-US">
            <a:solidFill>
              <a:schemeClr val="bg1">
                <a:lumMod val="65000"/>
              </a:schemeClr>
            </a:solidFill>
          </a:endParaRPr>
        </a:p>
      </dgm:t>
    </dgm:pt>
    <dgm:pt modelId="{4BB0729C-F378-9B4B-A459-DC45649FFFFB}">
      <dgm:prSet phldrT="[文本]"/>
      <dgm:spPr/>
      <dgm:t>
        <a:bodyPr/>
        <a:lstStyle/>
        <a:p>
          <a:pPr algn="l"/>
          <a:r>
            <a:rPr lang="zh-CN" altLang="en-US" dirty="0">
              <a:solidFill>
                <a:schemeClr val="bg1">
                  <a:lumMod val="65000"/>
                </a:schemeClr>
              </a:solidFill>
            </a:rPr>
            <a:t>分页式存储空间的页面共享和保护</a:t>
          </a:r>
          <a:endParaRPr lang="en-US" altLang="zh-CN" dirty="0">
            <a:solidFill>
              <a:schemeClr val="bg1">
                <a:lumMod val="65000"/>
              </a:schemeClr>
            </a:solidFill>
          </a:endParaRPr>
        </a:p>
      </dgm:t>
    </dgm:pt>
    <dgm:pt modelId="{58906C42-BB83-994D-825C-E99EB8BB3930}" type="parTrans" cxnId="{3838FB3F-E2E8-CF4C-9BB0-B2432EC9BB9A}">
      <dgm:prSet/>
      <dgm:spPr/>
      <dgm:t>
        <a:bodyPr/>
        <a:lstStyle/>
        <a:p>
          <a:endParaRPr lang="en-US">
            <a:solidFill>
              <a:schemeClr val="bg1">
                <a:lumMod val="65000"/>
              </a:schemeClr>
            </a:solidFill>
          </a:endParaRPr>
        </a:p>
      </dgm:t>
    </dgm:pt>
    <dgm:pt modelId="{635F2513-55E8-E240-AF0B-FD8AD5559AB5}" type="sibTrans" cxnId="{3838FB3F-E2E8-CF4C-9BB0-B2432EC9BB9A}">
      <dgm:prSet/>
      <dgm:spPr/>
      <dgm:t>
        <a:bodyPr/>
        <a:lstStyle/>
        <a:p>
          <a:endParaRPr lang="en-US">
            <a:solidFill>
              <a:schemeClr val="bg1">
                <a:lumMod val="65000"/>
              </a:schemeClr>
            </a:solidFill>
          </a:endParaRPr>
        </a:p>
      </dgm:t>
    </dgm:pt>
    <dgm:pt modelId="{4C04ED52-51D6-42AC-BAD2-F25243ADCE1A}">
      <dgm:prSet phldrT="[文本]"/>
      <dgm:spPr/>
      <dgm:t>
        <a:bodyPr/>
        <a:lstStyle/>
        <a:p>
          <a:pPr algn="l"/>
          <a:r>
            <a:rPr lang="zh-CN" altLang="en-US" dirty="0">
              <a:solidFill>
                <a:schemeClr val="bg1">
                  <a:lumMod val="65000"/>
                </a:schemeClr>
              </a:solidFill>
            </a:rPr>
            <a:t>多级页表</a:t>
          </a:r>
          <a:endParaRPr lang="en-US" altLang="zh-CN" dirty="0">
            <a:solidFill>
              <a:schemeClr val="bg1">
                <a:lumMod val="65000"/>
              </a:schemeClr>
            </a:solidFill>
          </a:endParaRPr>
        </a:p>
      </dgm:t>
    </dgm:pt>
    <dgm:pt modelId="{B7AC29E0-8919-4E63-94CE-8F1B52BCC204}" type="parTrans" cxnId="{F6613370-E5F0-4CCA-AC47-A3650A26E5C0}">
      <dgm:prSet/>
      <dgm:spPr/>
      <dgm:t>
        <a:bodyPr/>
        <a:lstStyle/>
        <a:p>
          <a:endParaRPr lang="zh-CN" altLang="en-US">
            <a:solidFill>
              <a:schemeClr val="bg1">
                <a:lumMod val="65000"/>
              </a:schemeClr>
            </a:solidFill>
          </a:endParaRPr>
        </a:p>
      </dgm:t>
    </dgm:pt>
    <dgm:pt modelId="{F4031C2C-D6B8-4968-953C-C28AA6810F48}" type="sibTrans" cxnId="{F6613370-E5F0-4CCA-AC47-A3650A26E5C0}">
      <dgm:prSet/>
      <dgm:spPr/>
      <dgm:t>
        <a:bodyPr/>
        <a:lstStyle/>
        <a:p>
          <a:endParaRPr lang="zh-CN" altLang="en-US">
            <a:solidFill>
              <a:schemeClr val="bg1">
                <a:lumMod val="65000"/>
              </a:schemeClr>
            </a:solidFill>
          </a:endParaRPr>
        </a:p>
      </dgm:t>
    </dgm:pt>
    <dgm:pt modelId="{6AE42E88-8933-413C-B479-6F1A0C4CD6FC}">
      <dgm:prSet phldrT="[文本]"/>
      <dgm:spPr/>
      <dgm:t>
        <a:bodyPr/>
        <a:lstStyle/>
        <a:p>
          <a:pPr algn="l"/>
          <a:r>
            <a:rPr lang="zh-CN" altLang="en-US" dirty="0">
              <a:solidFill>
                <a:schemeClr val="bg1"/>
              </a:solidFill>
            </a:rPr>
            <a:t>反置页表</a:t>
          </a:r>
          <a:endParaRPr lang="en-US" altLang="zh-CN" dirty="0">
            <a:solidFill>
              <a:schemeClr val="bg1"/>
            </a:solidFill>
          </a:endParaRPr>
        </a:p>
      </dgm:t>
    </dgm:pt>
    <dgm:pt modelId="{7132B328-D705-4828-989E-E8D08775B6C5}" type="parTrans" cxnId="{A18B700F-F316-46E7-8203-3E824E3B5CDF}">
      <dgm:prSet/>
      <dgm:spPr/>
      <dgm:t>
        <a:bodyPr/>
        <a:lstStyle/>
        <a:p>
          <a:endParaRPr lang="zh-CN" altLang="en-US">
            <a:solidFill>
              <a:schemeClr val="bg1">
                <a:lumMod val="65000"/>
              </a:schemeClr>
            </a:solidFill>
          </a:endParaRPr>
        </a:p>
      </dgm:t>
    </dgm:pt>
    <dgm:pt modelId="{302E137D-B218-42C4-A8F9-E26AC9E40EE2}" type="sibTrans" cxnId="{A18B700F-F316-46E7-8203-3E824E3B5CDF}">
      <dgm:prSet/>
      <dgm:spPr/>
      <dgm:t>
        <a:bodyPr/>
        <a:lstStyle/>
        <a:p>
          <a:endParaRPr lang="zh-CN" altLang="en-US">
            <a:solidFill>
              <a:schemeClr val="bg1">
                <a:lumMod val="65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6"/>
      <dgm:spPr/>
    </dgm:pt>
    <dgm:pt modelId="{3DA64E20-0AAD-4A57-B5DD-CECDF9552466}" type="pres">
      <dgm:prSet presAssocID="{30BF6925-D99B-4D32-9194-D438A633439C}" presName="txShp" presStyleLbl="node1" presStyleIdx="0" presStyleCnt="6">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6"/>
      <dgm:spPr/>
    </dgm:pt>
    <dgm:pt modelId="{BB0130C4-DE36-ED43-AAF5-71B8128F112A}" type="pres">
      <dgm:prSet presAssocID="{CFD2522A-C3AA-A644-B5E2-88AD801B05AF}" presName="txShp" presStyleLbl="node1" presStyleIdx="1" presStyleCnt="6">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6"/>
      <dgm:spPr/>
    </dgm:pt>
    <dgm:pt modelId="{728CE203-E3E0-9947-AEFD-7B9092562AFC}" type="pres">
      <dgm:prSet presAssocID="{D6023C53-2A12-4742-8CB8-BEB99BF26B19}" presName="txShp" presStyleLbl="node1" presStyleIdx="2" presStyleCnt="6">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6"/>
      <dgm:spPr/>
    </dgm:pt>
    <dgm:pt modelId="{A7C23A5C-EEC8-944A-A79E-2A29767C8E7B}" type="pres">
      <dgm:prSet presAssocID="{4BB0729C-F378-9B4B-A459-DC45649FFFFB}" presName="txShp" presStyleLbl="node1" presStyleIdx="3" presStyleCnt="6">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6"/>
      <dgm:spPr/>
    </dgm:pt>
    <dgm:pt modelId="{061FCED4-5A55-4555-B4E3-9B6CBA131650}" type="pres">
      <dgm:prSet presAssocID="{4C04ED52-51D6-42AC-BAD2-F25243ADCE1A}" presName="txShp" presStyleLbl="node1" presStyleIdx="4" presStyleCnt="6">
        <dgm:presLayoutVars>
          <dgm:bulletEnabled val="1"/>
        </dgm:presLayoutVars>
      </dgm:prSet>
      <dgm:spPr/>
      <dgm:t>
        <a:bodyPr/>
        <a:lstStyle/>
        <a:p>
          <a:endParaRPr lang="zh-CN" altLang="en-US"/>
        </a:p>
      </dgm:t>
    </dgm:pt>
    <dgm:pt modelId="{537F079C-E361-4151-8F1E-768CABE9D172}" type="pres">
      <dgm:prSet presAssocID="{F4031C2C-D6B8-4968-953C-C28AA6810F48}" presName="spacing" presStyleCnt="0"/>
      <dgm:spPr/>
    </dgm:pt>
    <dgm:pt modelId="{9C4952EE-A43C-4B59-97C9-FB2857636E72}" type="pres">
      <dgm:prSet presAssocID="{6AE42E88-8933-413C-B479-6F1A0C4CD6FC}" presName="composite" presStyleCnt="0"/>
      <dgm:spPr/>
    </dgm:pt>
    <dgm:pt modelId="{F841AA7A-ED7E-442B-9EBF-BF78251ABC33}" type="pres">
      <dgm:prSet presAssocID="{6AE42E88-8933-413C-B479-6F1A0C4CD6FC}" presName="imgShp" presStyleLbl="fgImgPlace1" presStyleIdx="5" presStyleCnt="6"/>
      <dgm:spPr/>
    </dgm:pt>
    <dgm:pt modelId="{DAD515DC-DB1A-4601-98F3-C66A227496D1}" type="pres">
      <dgm:prSet presAssocID="{6AE42E88-8933-413C-B479-6F1A0C4CD6FC}" presName="txShp" presStyleLbl="node1" presStyleIdx="5" presStyleCnt="6">
        <dgm:presLayoutVars>
          <dgm:bulletEnabled val="1"/>
        </dgm:presLayoutVars>
      </dgm:prSet>
      <dgm:spPr/>
      <dgm:t>
        <a:bodyPr/>
        <a:lstStyle/>
        <a:p>
          <a:endParaRPr lang="zh-CN" altLang="en-US"/>
        </a:p>
      </dgm:t>
    </dgm:pt>
  </dgm:ptLst>
  <dgm:cxnLst>
    <dgm:cxn modelId="{A18B700F-F316-46E7-8203-3E824E3B5CDF}" srcId="{69D7C920-84A2-4007-B1B2-ECDAB0575FC2}" destId="{6AE42E88-8933-413C-B479-6F1A0C4CD6FC}" srcOrd="5" destOrd="0" parTransId="{7132B328-D705-4828-989E-E8D08775B6C5}" sibTransId="{302E137D-B218-42C4-A8F9-E26AC9E40EE2}"/>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1D29CB71-8377-42A0-85A4-A1A8B0097948}" type="presOf" srcId="{6AE42E88-8933-413C-B479-6F1A0C4CD6FC}" destId="{DAD515DC-DB1A-4601-98F3-C66A227496D1}" srcOrd="0" destOrd="0" presId="urn:microsoft.com/office/officeart/2005/8/layout/vList3"/>
    <dgm:cxn modelId="{CEFF8FAB-A49A-4224-9497-AE116B7FDFB2}" type="presOf" srcId="{4C04ED52-51D6-42AC-BAD2-F25243ADCE1A}" destId="{061FCED4-5A55-4555-B4E3-9B6CBA131650}" srcOrd="0" destOrd="0" presId="urn:microsoft.com/office/officeart/2005/8/layout/vList3"/>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 modelId="{196ED349-5B3E-4DF2-BBD5-09F6A470064A}" type="presParOf" srcId="{2696C60F-9F61-474D-9B89-017D4FF8D6AE}" destId="{6A03D065-4D37-4AE7-A17D-EB9C696CDD66}" srcOrd="7" destOrd="0" presId="urn:microsoft.com/office/officeart/2005/8/layout/vList3"/>
    <dgm:cxn modelId="{5572598B-5A2E-4840-B17F-39166CFBB3FE}" type="presParOf" srcId="{2696C60F-9F61-474D-9B89-017D4FF8D6AE}" destId="{46F9BC31-215E-49A5-8336-6CF442AFBE47}" srcOrd="8" destOrd="0" presId="urn:microsoft.com/office/officeart/2005/8/layout/vList3"/>
    <dgm:cxn modelId="{43015D6B-BB78-4490-82EB-88C9E45684EB}" type="presParOf" srcId="{46F9BC31-215E-49A5-8336-6CF442AFBE47}" destId="{292EDAC1-10DE-4D86-B92F-B484C8296B30}" srcOrd="0" destOrd="0" presId="urn:microsoft.com/office/officeart/2005/8/layout/vList3"/>
    <dgm:cxn modelId="{CC5C1331-31D2-4303-8422-CF5961D4FB33}" type="presParOf" srcId="{46F9BC31-215E-49A5-8336-6CF442AFBE47}" destId="{061FCED4-5A55-4555-B4E3-9B6CBA131650}" srcOrd="1" destOrd="0" presId="urn:microsoft.com/office/officeart/2005/8/layout/vList3"/>
    <dgm:cxn modelId="{6F5F17FB-78D1-4AFA-B699-68D85F0D7017}" type="presParOf" srcId="{2696C60F-9F61-474D-9B89-017D4FF8D6AE}" destId="{537F079C-E361-4151-8F1E-768CABE9D172}" srcOrd="9" destOrd="0" presId="urn:microsoft.com/office/officeart/2005/8/layout/vList3"/>
    <dgm:cxn modelId="{B4FF5940-6139-4C5A-975C-FCFD324C5D24}" type="presParOf" srcId="{2696C60F-9F61-474D-9B89-017D4FF8D6AE}" destId="{9C4952EE-A43C-4B59-97C9-FB2857636E72}" srcOrd="10" destOrd="0" presId="urn:microsoft.com/office/officeart/2005/8/layout/vList3"/>
    <dgm:cxn modelId="{8A98F13D-6F76-42A8-B6D0-C50D08F7B231}" type="presParOf" srcId="{9C4952EE-A43C-4B59-97C9-FB2857636E72}" destId="{F841AA7A-ED7E-442B-9EBF-BF78251ABC33}" srcOrd="0" destOrd="0" presId="urn:microsoft.com/office/officeart/2005/8/layout/vList3"/>
    <dgm:cxn modelId="{8BC2AE96-48D5-453C-99B4-5FB6C612429A}" type="presParOf" srcId="{9C4952EE-A43C-4B59-97C9-FB2857636E72}" destId="{DAD515DC-DB1A-4601-98F3-C66A22749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t>程序的分段结构</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t>分段式存储管理的基本原理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t>段的共享和保护</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t>分段和分页的比较</a:t>
          </a:r>
          <a:endParaRPr lang="en-US" altLang="zh-CN" dirty="0"/>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4C04ED52-51D6-42AC-BAD2-F25243ADCE1A}">
      <dgm:prSet phldrT="[文本]"/>
      <dgm:spPr/>
      <dgm:t>
        <a:bodyPr/>
        <a:lstStyle/>
        <a:p>
          <a:pPr algn="l"/>
          <a:r>
            <a:rPr lang="zh-CN" altLang="en-US" dirty="0"/>
            <a:t>段页式存储管理方式</a:t>
          </a:r>
          <a:endParaRPr lang="en-US" altLang="zh-CN" dirty="0"/>
        </a:p>
      </dgm:t>
    </dgm:pt>
    <dgm:pt modelId="{B7AC29E0-8919-4E63-94CE-8F1B52BCC204}" type="parTrans" cxnId="{F6613370-E5F0-4CCA-AC47-A3650A26E5C0}">
      <dgm:prSet/>
      <dgm:spPr/>
      <dgm:t>
        <a:bodyPr/>
        <a:lstStyle/>
        <a:p>
          <a:endParaRPr lang="zh-CN" altLang="en-US"/>
        </a:p>
      </dgm:t>
    </dgm:pt>
    <dgm:pt modelId="{F4031C2C-D6B8-4968-953C-C28AA6810F48}" type="sibTrans" cxnId="{F6613370-E5F0-4CCA-AC47-A3650A26E5C0}">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5"/>
      <dgm:spPr/>
    </dgm:pt>
    <dgm:pt modelId="{3DA64E20-0AAD-4A57-B5DD-CECDF9552466}" type="pres">
      <dgm:prSet presAssocID="{30BF6925-D99B-4D32-9194-D438A633439C}" presName="txShp" presStyleLbl="node1" presStyleIdx="0" presStyleCnt="5">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5"/>
      <dgm:spPr/>
    </dgm:pt>
    <dgm:pt modelId="{BB0130C4-DE36-ED43-AAF5-71B8128F112A}" type="pres">
      <dgm:prSet presAssocID="{CFD2522A-C3AA-A644-B5E2-88AD801B05AF}" presName="txShp" presStyleLbl="node1" presStyleIdx="1" presStyleCnt="5">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5"/>
      <dgm:spPr/>
    </dgm:pt>
    <dgm:pt modelId="{728CE203-E3E0-9947-AEFD-7B9092562AFC}" type="pres">
      <dgm:prSet presAssocID="{D6023C53-2A12-4742-8CB8-BEB99BF26B19}" presName="txShp" presStyleLbl="node1" presStyleIdx="2" presStyleCnt="5">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5"/>
      <dgm:spPr/>
    </dgm:pt>
    <dgm:pt modelId="{A7C23A5C-EEC8-944A-A79E-2A29767C8E7B}" type="pres">
      <dgm:prSet presAssocID="{4BB0729C-F378-9B4B-A459-DC45649FFFFB}" presName="txShp" presStyleLbl="node1" presStyleIdx="3" presStyleCnt="5">
        <dgm:presLayoutVars>
          <dgm:bulletEnabled val="1"/>
        </dgm:presLayoutVars>
      </dgm:prSet>
      <dgm:spPr/>
      <dgm:t>
        <a:bodyPr/>
        <a:lstStyle/>
        <a:p>
          <a:endParaRPr lang="zh-CN" altLang="en-US"/>
        </a:p>
      </dgm:t>
    </dgm:pt>
    <dgm:pt modelId="{6A03D065-4D37-4AE7-A17D-EB9C696CDD66}" type="pres">
      <dgm:prSet presAssocID="{635F2513-55E8-E240-AF0B-FD8AD5559AB5}" presName="spacing" presStyleCnt="0"/>
      <dgm:spPr/>
    </dgm:pt>
    <dgm:pt modelId="{46F9BC31-215E-49A5-8336-6CF442AFBE47}" type="pres">
      <dgm:prSet presAssocID="{4C04ED52-51D6-42AC-BAD2-F25243ADCE1A}" presName="composite" presStyleCnt="0"/>
      <dgm:spPr/>
    </dgm:pt>
    <dgm:pt modelId="{292EDAC1-10DE-4D86-B92F-B484C8296B30}" type="pres">
      <dgm:prSet presAssocID="{4C04ED52-51D6-42AC-BAD2-F25243ADCE1A}" presName="imgShp" presStyleLbl="fgImgPlace1" presStyleIdx="4" presStyleCnt="5"/>
      <dgm:spPr/>
    </dgm:pt>
    <dgm:pt modelId="{061FCED4-5A55-4555-B4E3-9B6CBA131650}" type="pres">
      <dgm:prSet presAssocID="{4C04ED52-51D6-42AC-BAD2-F25243ADCE1A}" presName="txShp" presStyleLbl="node1" presStyleIdx="4" presStyleCnt="5">
        <dgm:presLayoutVars>
          <dgm:bulletEnabled val="1"/>
        </dgm:presLayoutVars>
      </dgm:prSet>
      <dgm:spPr/>
      <dgm:t>
        <a:bodyPr/>
        <a:lstStyle/>
        <a:p>
          <a:endParaRPr lang="zh-CN" altLang="en-US"/>
        </a:p>
      </dgm:t>
    </dgm:pt>
  </dgm:ptLst>
  <dgm:cxnLst>
    <dgm:cxn modelId="{24AF3126-D71D-9446-9B9C-D92B2851855E}" type="presOf" srcId="{4BB0729C-F378-9B4B-A459-DC45649FFFFB}" destId="{A7C23A5C-EEC8-944A-A79E-2A29767C8E7B}" srcOrd="0" destOrd="0" presId="urn:microsoft.com/office/officeart/2005/8/layout/vList3"/>
    <dgm:cxn modelId="{B166DF07-D3A8-254A-9486-76D3CB18D7EA}" type="presOf" srcId="{4C04ED52-51D6-42AC-BAD2-F25243ADCE1A}" destId="{061FCED4-5A55-4555-B4E3-9B6CBA131650}" srcOrd="0" destOrd="0" presId="urn:microsoft.com/office/officeart/2005/8/layout/vList3"/>
    <dgm:cxn modelId="{F6613370-E5F0-4CCA-AC47-A3650A26E5C0}" srcId="{69D7C920-84A2-4007-B1B2-ECDAB0575FC2}" destId="{4C04ED52-51D6-42AC-BAD2-F25243ADCE1A}" srcOrd="4" destOrd="0" parTransId="{B7AC29E0-8919-4E63-94CE-8F1B52BCC204}" sibTransId="{F4031C2C-D6B8-4968-953C-C28AA6810F48}"/>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4445D9D5-BC85-BB45-9CC8-F7BD7C79C206}" type="presOf" srcId="{D6023C53-2A12-4742-8CB8-BEB99BF26B19}" destId="{728CE203-E3E0-9947-AEFD-7B9092562AFC}" srcOrd="0" destOrd="0" presId="urn:microsoft.com/office/officeart/2005/8/layout/vList3"/>
    <dgm:cxn modelId="{DD665C42-E880-7344-83B7-9922DAAD311D}" type="presOf" srcId="{30BF6925-D99B-4D32-9194-D438A633439C}" destId="{3DA64E20-0AAD-4A57-B5DD-CECDF9552466}" srcOrd="0" destOrd="0" presId="urn:microsoft.com/office/officeart/2005/8/layout/vList3"/>
    <dgm:cxn modelId="{257F4503-E287-BB4E-A7BF-51AA7CF8A8ED}" type="presOf" srcId="{69D7C920-84A2-4007-B1B2-ECDAB0575FC2}" destId="{2696C60F-9F61-474D-9B89-017D4FF8D6AE}" srcOrd="0" destOrd="0" presId="urn:microsoft.com/office/officeart/2005/8/layout/vList3"/>
    <dgm:cxn modelId="{18DB3D20-3B6B-E043-AB2B-5F5D2EE6FC64}"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BC406DCA-7C03-A049-9889-6A6FB64B53B9}" type="presParOf" srcId="{2696C60F-9F61-474D-9B89-017D4FF8D6AE}" destId="{8D031123-8EC3-4D53-8C49-A55ACC1E100D}" srcOrd="0" destOrd="0" presId="urn:microsoft.com/office/officeart/2005/8/layout/vList3"/>
    <dgm:cxn modelId="{ED9E66D5-7250-BC46-9FA8-FE226BEBB664}" type="presParOf" srcId="{8D031123-8EC3-4D53-8C49-A55ACC1E100D}" destId="{E2307B95-B4F1-401D-8E71-1203B4CA7667}" srcOrd="0" destOrd="0" presId="urn:microsoft.com/office/officeart/2005/8/layout/vList3"/>
    <dgm:cxn modelId="{52882D5C-75EA-6B4A-A560-A4D8F9D08429}" type="presParOf" srcId="{8D031123-8EC3-4D53-8C49-A55ACC1E100D}" destId="{3DA64E20-0AAD-4A57-B5DD-CECDF9552466}" srcOrd="1" destOrd="0" presId="urn:microsoft.com/office/officeart/2005/8/layout/vList3"/>
    <dgm:cxn modelId="{32EE63C9-D18E-EB4A-B705-18A20ECEB2AC}" type="presParOf" srcId="{2696C60F-9F61-474D-9B89-017D4FF8D6AE}" destId="{A826F4CC-246C-8443-9C97-6C23D9FF1F02}" srcOrd="1" destOrd="0" presId="urn:microsoft.com/office/officeart/2005/8/layout/vList3"/>
    <dgm:cxn modelId="{593939B2-1A04-1D49-B9D4-76B96B1764FE}" type="presParOf" srcId="{2696C60F-9F61-474D-9B89-017D4FF8D6AE}" destId="{C245D5FA-609D-DD46-87B6-EBD60279A29A}" srcOrd="2" destOrd="0" presId="urn:microsoft.com/office/officeart/2005/8/layout/vList3"/>
    <dgm:cxn modelId="{F0368E6F-EA4A-EE44-84E5-9C7A507B9075}" type="presParOf" srcId="{C245D5FA-609D-DD46-87B6-EBD60279A29A}" destId="{87E5D0AD-D933-324D-B497-1116E596FFD3}" srcOrd="0" destOrd="0" presId="urn:microsoft.com/office/officeart/2005/8/layout/vList3"/>
    <dgm:cxn modelId="{DEE76DFE-0BA2-6E4A-9B31-BFEFBA870422}" type="presParOf" srcId="{C245D5FA-609D-DD46-87B6-EBD60279A29A}" destId="{BB0130C4-DE36-ED43-AAF5-71B8128F112A}" srcOrd="1" destOrd="0" presId="urn:microsoft.com/office/officeart/2005/8/layout/vList3"/>
    <dgm:cxn modelId="{B46D0F42-CF06-1A4D-9DE4-9B311EA4560F}" type="presParOf" srcId="{2696C60F-9F61-474D-9B89-017D4FF8D6AE}" destId="{455B4F9A-A0E8-4D4A-B42C-5B7F3EB48F73}" srcOrd="3" destOrd="0" presId="urn:microsoft.com/office/officeart/2005/8/layout/vList3"/>
    <dgm:cxn modelId="{53499F12-81FF-4448-AF94-087F580E650C}" type="presParOf" srcId="{2696C60F-9F61-474D-9B89-017D4FF8D6AE}" destId="{8F3AECD7-4F67-B74C-965B-E2E4852A9E32}" srcOrd="4" destOrd="0" presId="urn:microsoft.com/office/officeart/2005/8/layout/vList3"/>
    <dgm:cxn modelId="{7AEC7B64-EC47-6D4E-B856-035CEFD3A956}" type="presParOf" srcId="{8F3AECD7-4F67-B74C-965B-E2E4852A9E32}" destId="{D2BBFF6E-34A6-4645-8050-5DA2AD6F21D1}" srcOrd="0" destOrd="0" presId="urn:microsoft.com/office/officeart/2005/8/layout/vList3"/>
    <dgm:cxn modelId="{4D0575B6-65E3-CF45-BC8C-D3772161E81E}" type="presParOf" srcId="{8F3AECD7-4F67-B74C-965B-E2E4852A9E32}" destId="{728CE203-E3E0-9947-AEFD-7B9092562AFC}" srcOrd="1" destOrd="0" presId="urn:microsoft.com/office/officeart/2005/8/layout/vList3"/>
    <dgm:cxn modelId="{EBA12017-458F-D546-B387-D283BDBE0D57}" type="presParOf" srcId="{2696C60F-9F61-474D-9B89-017D4FF8D6AE}" destId="{328D538D-0B43-EA4C-809D-16EB2B99A73F}" srcOrd="5" destOrd="0" presId="urn:microsoft.com/office/officeart/2005/8/layout/vList3"/>
    <dgm:cxn modelId="{90CB6FEF-E466-0D43-A9A2-A5F2FC6DF0FE}" type="presParOf" srcId="{2696C60F-9F61-474D-9B89-017D4FF8D6AE}" destId="{6475EF73-0A1B-BE46-99E6-01340DF367FE}" srcOrd="6" destOrd="0" presId="urn:microsoft.com/office/officeart/2005/8/layout/vList3"/>
    <dgm:cxn modelId="{79859427-2A1D-E943-9DCE-4EC50FB693BB}" type="presParOf" srcId="{6475EF73-0A1B-BE46-99E6-01340DF367FE}" destId="{0C5F8A23-B560-9E40-8E76-004760FDB9E3}" srcOrd="0" destOrd="0" presId="urn:microsoft.com/office/officeart/2005/8/layout/vList3"/>
    <dgm:cxn modelId="{00C5ADF0-321E-A64E-A653-94958F37817C}" type="presParOf" srcId="{6475EF73-0A1B-BE46-99E6-01340DF367FE}" destId="{A7C23A5C-EEC8-944A-A79E-2A29767C8E7B}" srcOrd="1" destOrd="0" presId="urn:microsoft.com/office/officeart/2005/8/layout/vList3"/>
    <dgm:cxn modelId="{62C61567-C8D6-6D48-ABCE-2D930C283DEF}" type="presParOf" srcId="{2696C60F-9F61-474D-9B89-017D4FF8D6AE}" destId="{6A03D065-4D37-4AE7-A17D-EB9C696CDD66}" srcOrd="7" destOrd="0" presId="urn:microsoft.com/office/officeart/2005/8/layout/vList3"/>
    <dgm:cxn modelId="{4D15861D-EE57-2243-96F6-1A190E532991}" type="presParOf" srcId="{2696C60F-9F61-474D-9B89-017D4FF8D6AE}" destId="{46F9BC31-215E-49A5-8336-6CF442AFBE47}" srcOrd="8" destOrd="0" presId="urn:microsoft.com/office/officeart/2005/8/layout/vList3"/>
    <dgm:cxn modelId="{F7521C12-C0EF-2D42-ABE3-01D2707A1109}" type="presParOf" srcId="{46F9BC31-215E-49A5-8336-6CF442AFBE47}" destId="{292EDAC1-10DE-4D86-B92F-B484C8296B30}" srcOrd="0" destOrd="0" presId="urn:microsoft.com/office/officeart/2005/8/layout/vList3"/>
    <dgm:cxn modelId="{F7E24B01-03D6-0D4C-B43B-E9F932D02DDD}" type="presParOf" srcId="{46F9BC31-215E-49A5-8336-6CF442AFBE47}" destId="{061FCED4-5A55-4555-B4E3-9B6CBA131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A0F108-F5A8-B640-A8B1-DAB70D60DF1D}" type="doc">
      <dgm:prSet loTypeId="urn:microsoft.com/office/officeart/2005/8/layout/chart3" loCatId="" qsTypeId="urn:microsoft.com/office/officeart/2005/8/quickstyle/simple4" qsCatId="simple" csTypeId="urn:microsoft.com/office/officeart/2005/8/colors/colorful5" csCatId="colorful" phldr="1"/>
      <dgm:spPr/>
    </dgm:pt>
    <dgm:pt modelId="{DFB383C5-E4E4-3C4F-B18D-FD045DBD61E5}">
      <dgm:prSet phldrT="[Text]"/>
      <dgm:spPr/>
      <dgm:t>
        <a:bodyPr/>
        <a:lstStyle/>
        <a:p>
          <a:r>
            <a:rPr lang="zh-CN" altLang="en-US" dirty="0"/>
            <a:t>程序模块</a:t>
          </a:r>
          <a:endParaRPr lang="en-US" dirty="0"/>
        </a:p>
      </dgm:t>
    </dgm:pt>
    <dgm:pt modelId="{45D3FF0E-0B4E-884E-B9B2-C4ACFF39AB16}" type="parTrans" cxnId="{5C12EE92-1DAE-E24A-A16C-FFB52AC1F0F5}">
      <dgm:prSet/>
      <dgm:spPr/>
    </dgm:pt>
    <dgm:pt modelId="{5E3A9C57-531A-1B46-B419-8054FF3C62A6}" type="sibTrans" cxnId="{5C12EE92-1DAE-E24A-A16C-FFB52AC1F0F5}">
      <dgm:prSet/>
      <dgm:spPr/>
    </dgm:pt>
    <dgm:pt modelId="{AC948313-2C86-C74E-BA7A-10FC3F6619B1}">
      <dgm:prSet phldrT="[Text]"/>
      <dgm:spPr/>
      <dgm:t>
        <a:bodyPr/>
        <a:lstStyle/>
        <a:p>
          <a:r>
            <a:rPr lang="zh-CN" altLang="en-US" dirty="0"/>
            <a:t>程序模块</a:t>
          </a:r>
          <a:endParaRPr lang="en-US" dirty="0"/>
        </a:p>
      </dgm:t>
    </dgm:pt>
    <dgm:pt modelId="{44AAE3D3-2F3C-7E49-8E05-915F34133A2A}" type="parTrans" cxnId="{2BB1CB1C-8F3C-4649-9F90-149728B4FFAE}">
      <dgm:prSet/>
      <dgm:spPr/>
    </dgm:pt>
    <dgm:pt modelId="{73CEC19C-30E5-1445-B759-88AF10ACFF30}" type="sibTrans" cxnId="{2BB1CB1C-8F3C-4649-9F90-149728B4FFAE}">
      <dgm:prSet/>
      <dgm:spPr/>
    </dgm:pt>
    <dgm:pt modelId="{84A9C2E9-0493-484B-B346-87D9EE1782C0}">
      <dgm:prSet phldrT="[Text]"/>
      <dgm:spPr/>
      <dgm:t>
        <a:bodyPr/>
        <a:lstStyle/>
        <a:p>
          <a:r>
            <a:rPr lang="zh-CN" altLang="en-US" dirty="0"/>
            <a:t>程序模块</a:t>
          </a:r>
          <a:endParaRPr lang="en-US" dirty="0"/>
        </a:p>
      </dgm:t>
    </dgm:pt>
    <dgm:pt modelId="{00CC7DCC-D046-1C4E-A653-057A80EF541C}" type="parTrans" cxnId="{F4D699C8-22BE-C049-8B8B-574F93E206C6}">
      <dgm:prSet/>
      <dgm:spPr/>
    </dgm:pt>
    <dgm:pt modelId="{77B5B255-C688-7D4E-B8B9-C31D4034786C}" type="sibTrans" cxnId="{F4D699C8-22BE-C049-8B8B-574F93E206C6}">
      <dgm:prSet/>
      <dgm:spPr/>
    </dgm:pt>
    <dgm:pt modelId="{3EA0BD9A-9E33-E142-909D-2A1C35F8C653}" type="pres">
      <dgm:prSet presAssocID="{11A0F108-F5A8-B640-A8B1-DAB70D60DF1D}" presName="compositeShape" presStyleCnt="0">
        <dgm:presLayoutVars>
          <dgm:chMax val="7"/>
          <dgm:dir/>
          <dgm:resizeHandles val="exact"/>
        </dgm:presLayoutVars>
      </dgm:prSet>
      <dgm:spPr/>
    </dgm:pt>
    <dgm:pt modelId="{79687C19-A4B0-4D42-A2E6-AE93BC9CDED9}" type="pres">
      <dgm:prSet presAssocID="{11A0F108-F5A8-B640-A8B1-DAB70D60DF1D}" presName="wedge1" presStyleLbl="node1" presStyleIdx="0" presStyleCnt="3"/>
      <dgm:spPr/>
      <dgm:t>
        <a:bodyPr/>
        <a:lstStyle/>
        <a:p>
          <a:endParaRPr lang="zh-CN" altLang="en-US"/>
        </a:p>
      </dgm:t>
    </dgm:pt>
    <dgm:pt modelId="{D6CC20C8-4CA5-DC4C-8B7C-64EF8AAEEA09}" type="pres">
      <dgm:prSet presAssocID="{11A0F108-F5A8-B640-A8B1-DAB70D60DF1D}" presName="wedge1Tx" presStyleLbl="node1" presStyleIdx="0" presStyleCnt="3">
        <dgm:presLayoutVars>
          <dgm:chMax val="0"/>
          <dgm:chPref val="0"/>
          <dgm:bulletEnabled val="1"/>
        </dgm:presLayoutVars>
      </dgm:prSet>
      <dgm:spPr/>
      <dgm:t>
        <a:bodyPr/>
        <a:lstStyle/>
        <a:p>
          <a:endParaRPr lang="zh-CN" altLang="en-US"/>
        </a:p>
      </dgm:t>
    </dgm:pt>
    <dgm:pt modelId="{41D114AE-8C2D-D448-BFC5-F7CC4AAF6077}" type="pres">
      <dgm:prSet presAssocID="{11A0F108-F5A8-B640-A8B1-DAB70D60DF1D}" presName="wedge2" presStyleLbl="node1" presStyleIdx="1" presStyleCnt="3"/>
      <dgm:spPr/>
      <dgm:t>
        <a:bodyPr/>
        <a:lstStyle/>
        <a:p>
          <a:endParaRPr lang="zh-CN" altLang="en-US"/>
        </a:p>
      </dgm:t>
    </dgm:pt>
    <dgm:pt modelId="{83C51755-73CF-8B41-A059-4FD30FC3F2C4}" type="pres">
      <dgm:prSet presAssocID="{11A0F108-F5A8-B640-A8B1-DAB70D60DF1D}" presName="wedge2Tx" presStyleLbl="node1" presStyleIdx="1" presStyleCnt="3">
        <dgm:presLayoutVars>
          <dgm:chMax val="0"/>
          <dgm:chPref val="0"/>
          <dgm:bulletEnabled val="1"/>
        </dgm:presLayoutVars>
      </dgm:prSet>
      <dgm:spPr/>
      <dgm:t>
        <a:bodyPr/>
        <a:lstStyle/>
        <a:p>
          <a:endParaRPr lang="zh-CN" altLang="en-US"/>
        </a:p>
      </dgm:t>
    </dgm:pt>
    <dgm:pt modelId="{0004733A-4143-A74C-A5FB-59BA7094AC84}" type="pres">
      <dgm:prSet presAssocID="{11A0F108-F5A8-B640-A8B1-DAB70D60DF1D}" presName="wedge3" presStyleLbl="node1" presStyleIdx="2" presStyleCnt="3"/>
      <dgm:spPr/>
      <dgm:t>
        <a:bodyPr/>
        <a:lstStyle/>
        <a:p>
          <a:endParaRPr lang="zh-CN" altLang="en-US"/>
        </a:p>
      </dgm:t>
    </dgm:pt>
    <dgm:pt modelId="{798A57D7-F037-5845-8245-D71D190D9B61}" type="pres">
      <dgm:prSet presAssocID="{11A0F108-F5A8-B640-A8B1-DAB70D60DF1D}" presName="wedge3Tx" presStyleLbl="node1" presStyleIdx="2" presStyleCnt="3">
        <dgm:presLayoutVars>
          <dgm:chMax val="0"/>
          <dgm:chPref val="0"/>
          <dgm:bulletEnabled val="1"/>
        </dgm:presLayoutVars>
      </dgm:prSet>
      <dgm:spPr/>
      <dgm:t>
        <a:bodyPr/>
        <a:lstStyle/>
        <a:p>
          <a:endParaRPr lang="zh-CN" altLang="en-US"/>
        </a:p>
      </dgm:t>
    </dgm:pt>
  </dgm:ptLst>
  <dgm:cxnLst>
    <dgm:cxn modelId="{F4D699C8-22BE-C049-8B8B-574F93E206C6}" srcId="{11A0F108-F5A8-B640-A8B1-DAB70D60DF1D}" destId="{84A9C2E9-0493-484B-B346-87D9EE1782C0}" srcOrd="2" destOrd="0" parTransId="{00CC7DCC-D046-1C4E-A653-057A80EF541C}" sibTransId="{77B5B255-C688-7D4E-B8B9-C31D4034786C}"/>
    <dgm:cxn modelId="{ED914F91-B8EA-0146-B4FD-94C2D849D213}" type="presOf" srcId="{11A0F108-F5A8-B640-A8B1-DAB70D60DF1D}" destId="{3EA0BD9A-9E33-E142-909D-2A1C35F8C653}" srcOrd="0" destOrd="0" presId="urn:microsoft.com/office/officeart/2005/8/layout/chart3"/>
    <dgm:cxn modelId="{C893B70B-2213-3249-AA83-696B0A36042D}" type="presOf" srcId="{AC948313-2C86-C74E-BA7A-10FC3F6619B1}" destId="{83C51755-73CF-8B41-A059-4FD30FC3F2C4}" srcOrd="1" destOrd="0" presId="urn:microsoft.com/office/officeart/2005/8/layout/chart3"/>
    <dgm:cxn modelId="{E98D8802-89D5-0D4D-935E-7A74932B9E3D}" type="presOf" srcId="{DFB383C5-E4E4-3C4F-B18D-FD045DBD61E5}" destId="{79687C19-A4B0-4D42-A2E6-AE93BC9CDED9}" srcOrd="0" destOrd="0" presId="urn:microsoft.com/office/officeart/2005/8/layout/chart3"/>
    <dgm:cxn modelId="{E2B0DC95-0F6D-484B-8DDA-5882F530F71D}" type="presOf" srcId="{84A9C2E9-0493-484B-B346-87D9EE1782C0}" destId="{0004733A-4143-A74C-A5FB-59BA7094AC84}" srcOrd="0" destOrd="0" presId="urn:microsoft.com/office/officeart/2005/8/layout/chart3"/>
    <dgm:cxn modelId="{3E83D54F-5CB7-C14B-9A9E-4834DAB259B0}" type="presOf" srcId="{DFB383C5-E4E4-3C4F-B18D-FD045DBD61E5}" destId="{D6CC20C8-4CA5-DC4C-8B7C-64EF8AAEEA09}" srcOrd="1" destOrd="0" presId="urn:microsoft.com/office/officeart/2005/8/layout/chart3"/>
    <dgm:cxn modelId="{2BB1CB1C-8F3C-4649-9F90-149728B4FFAE}" srcId="{11A0F108-F5A8-B640-A8B1-DAB70D60DF1D}" destId="{AC948313-2C86-C74E-BA7A-10FC3F6619B1}" srcOrd="1" destOrd="0" parTransId="{44AAE3D3-2F3C-7E49-8E05-915F34133A2A}" sibTransId="{73CEC19C-30E5-1445-B759-88AF10ACFF30}"/>
    <dgm:cxn modelId="{1157A411-EDDC-D647-BFDC-DA4C37FB6647}" type="presOf" srcId="{84A9C2E9-0493-484B-B346-87D9EE1782C0}" destId="{798A57D7-F037-5845-8245-D71D190D9B61}" srcOrd="1" destOrd="0" presId="urn:microsoft.com/office/officeart/2005/8/layout/chart3"/>
    <dgm:cxn modelId="{73CB28DC-0D74-8C43-96A8-35215FD6BBA2}" type="presOf" srcId="{AC948313-2C86-C74E-BA7A-10FC3F6619B1}" destId="{41D114AE-8C2D-D448-BFC5-F7CC4AAF6077}" srcOrd="0" destOrd="0" presId="urn:microsoft.com/office/officeart/2005/8/layout/chart3"/>
    <dgm:cxn modelId="{5C12EE92-1DAE-E24A-A16C-FFB52AC1F0F5}" srcId="{11A0F108-F5A8-B640-A8B1-DAB70D60DF1D}" destId="{DFB383C5-E4E4-3C4F-B18D-FD045DBD61E5}" srcOrd="0" destOrd="0" parTransId="{45D3FF0E-0B4E-884E-B9B2-C4ACFF39AB16}" sibTransId="{5E3A9C57-531A-1B46-B419-8054FF3C62A6}"/>
    <dgm:cxn modelId="{20F62007-C46B-D84C-98E2-DA52A6FF302D}" type="presParOf" srcId="{3EA0BD9A-9E33-E142-909D-2A1C35F8C653}" destId="{79687C19-A4B0-4D42-A2E6-AE93BC9CDED9}" srcOrd="0" destOrd="0" presId="urn:microsoft.com/office/officeart/2005/8/layout/chart3"/>
    <dgm:cxn modelId="{25F01538-F803-1148-9AC2-A081EBB1CBB6}" type="presParOf" srcId="{3EA0BD9A-9E33-E142-909D-2A1C35F8C653}" destId="{D6CC20C8-4CA5-DC4C-8B7C-64EF8AAEEA09}" srcOrd="1" destOrd="0" presId="urn:microsoft.com/office/officeart/2005/8/layout/chart3"/>
    <dgm:cxn modelId="{F8D85480-A566-9642-BF54-A6AE3D19ED8A}" type="presParOf" srcId="{3EA0BD9A-9E33-E142-909D-2A1C35F8C653}" destId="{41D114AE-8C2D-D448-BFC5-F7CC4AAF6077}" srcOrd="2" destOrd="0" presId="urn:microsoft.com/office/officeart/2005/8/layout/chart3"/>
    <dgm:cxn modelId="{6AA7EED0-BCD2-B648-8F19-CD340F046895}" type="presParOf" srcId="{3EA0BD9A-9E33-E142-909D-2A1C35F8C653}" destId="{83C51755-73CF-8B41-A059-4FD30FC3F2C4}" srcOrd="3" destOrd="0" presId="urn:microsoft.com/office/officeart/2005/8/layout/chart3"/>
    <dgm:cxn modelId="{B88C85B0-5566-F940-AFCC-1575E8770A0C}" type="presParOf" srcId="{3EA0BD9A-9E33-E142-909D-2A1C35F8C653}" destId="{0004733A-4143-A74C-A5FB-59BA7094AC84}" srcOrd="4" destOrd="0" presId="urn:microsoft.com/office/officeart/2005/8/layout/chart3"/>
    <dgm:cxn modelId="{85DDD891-9E70-DC4A-B17B-3BE4A1E63393}" type="presParOf" srcId="{3EA0BD9A-9E33-E142-909D-2A1C35F8C653}" destId="{798A57D7-F037-5845-8245-D71D190D9B61}" srcOrd="5"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050675" y="549"/>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分页式存储的基本原理</a:t>
          </a:r>
        </a:p>
      </dsp:txBody>
      <dsp:txXfrm rot="10800000">
        <a:off x="1164570" y="549"/>
        <a:ext cx="3605261" cy="455582"/>
      </dsp:txXfrm>
    </dsp:sp>
    <dsp:sp modelId="{E2307B95-B4F1-401D-8E71-1203B4CA7667}">
      <dsp:nvSpPr>
        <dsp:cNvPr id="0" name=""/>
        <dsp:cNvSpPr/>
      </dsp:nvSpPr>
      <dsp:spPr>
        <a:xfrm>
          <a:off x="822884" y="549"/>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050675" y="592126"/>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快表</a:t>
          </a:r>
        </a:p>
      </dsp:txBody>
      <dsp:txXfrm rot="10800000">
        <a:off x="1164570" y="592126"/>
        <a:ext cx="3605261" cy="455582"/>
      </dsp:txXfrm>
    </dsp:sp>
    <dsp:sp modelId="{87E5D0AD-D933-324D-B497-1116E596FFD3}">
      <dsp:nvSpPr>
        <dsp:cNvPr id="0" name=""/>
        <dsp:cNvSpPr/>
      </dsp:nvSpPr>
      <dsp:spPr>
        <a:xfrm>
          <a:off x="822884" y="592126"/>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050675" y="1183704"/>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分页式存储空间的分配和去配</a:t>
          </a:r>
        </a:p>
      </dsp:txBody>
      <dsp:txXfrm rot="10800000">
        <a:off x="1164570" y="1183704"/>
        <a:ext cx="3605261" cy="455582"/>
      </dsp:txXfrm>
    </dsp:sp>
    <dsp:sp modelId="{D2BBFF6E-34A6-4645-8050-5DA2AD6F21D1}">
      <dsp:nvSpPr>
        <dsp:cNvPr id="0" name=""/>
        <dsp:cNvSpPr/>
      </dsp:nvSpPr>
      <dsp:spPr>
        <a:xfrm>
          <a:off x="822884" y="1183704"/>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050675" y="1775281"/>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分页式存储空间的页面共享和保护</a:t>
          </a:r>
          <a:endParaRPr lang="en-US" altLang="zh-CN" sz="1700" kern="1200" dirty="0"/>
        </a:p>
      </dsp:txBody>
      <dsp:txXfrm rot="10800000">
        <a:off x="1164570" y="1775281"/>
        <a:ext cx="3605261" cy="455582"/>
      </dsp:txXfrm>
    </dsp:sp>
    <dsp:sp modelId="{0C5F8A23-B560-9E40-8E76-004760FDB9E3}">
      <dsp:nvSpPr>
        <dsp:cNvPr id="0" name=""/>
        <dsp:cNvSpPr/>
      </dsp:nvSpPr>
      <dsp:spPr>
        <a:xfrm>
          <a:off x="822884" y="1775281"/>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050675" y="2366858"/>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多级页表</a:t>
          </a:r>
          <a:endParaRPr lang="en-US" altLang="zh-CN" sz="1700" kern="1200" dirty="0"/>
        </a:p>
      </dsp:txBody>
      <dsp:txXfrm rot="10800000">
        <a:off x="1164570" y="2366858"/>
        <a:ext cx="3605261" cy="455582"/>
      </dsp:txXfrm>
    </dsp:sp>
    <dsp:sp modelId="{292EDAC1-10DE-4D86-B92F-B484C8296B30}">
      <dsp:nvSpPr>
        <dsp:cNvPr id="0" name=""/>
        <dsp:cNvSpPr/>
      </dsp:nvSpPr>
      <dsp:spPr>
        <a:xfrm>
          <a:off x="822884" y="2366858"/>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050675" y="2958435"/>
          <a:ext cx="3719156" cy="4555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99"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a:t>反置页表</a:t>
          </a:r>
          <a:endParaRPr lang="en-US" altLang="zh-CN" sz="1700" kern="1200" dirty="0"/>
        </a:p>
      </dsp:txBody>
      <dsp:txXfrm rot="10800000">
        <a:off x="1164570" y="2958435"/>
        <a:ext cx="3605261" cy="455582"/>
      </dsp:txXfrm>
    </dsp:sp>
    <dsp:sp modelId="{F841AA7A-ED7E-442B-9EBF-BF78251ABC33}">
      <dsp:nvSpPr>
        <dsp:cNvPr id="0" name=""/>
        <dsp:cNvSpPr/>
      </dsp:nvSpPr>
      <dsp:spPr>
        <a:xfrm>
          <a:off x="822884" y="2958435"/>
          <a:ext cx="455582" cy="4555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457094" y="2282"/>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程序的分段结构</a:t>
          </a:r>
        </a:p>
      </dsp:txBody>
      <dsp:txXfrm rot="10800000">
        <a:off x="1643805" y="2282"/>
        <a:ext cx="4856899" cy="746846"/>
      </dsp:txXfrm>
    </dsp:sp>
    <dsp:sp modelId="{E2307B95-B4F1-401D-8E71-1203B4CA7667}">
      <dsp:nvSpPr>
        <dsp:cNvPr id="0" name=""/>
        <dsp:cNvSpPr/>
      </dsp:nvSpPr>
      <dsp:spPr>
        <a:xfrm>
          <a:off x="1083671" y="2282"/>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094" y="972067"/>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分段式存储管理的基本原理</a:t>
          </a:r>
        </a:p>
      </dsp:txBody>
      <dsp:txXfrm rot="10800000">
        <a:off x="1643805" y="972067"/>
        <a:ext cx="4856899" cy="746846"/>
      </dsp:txXfrm>
    </dsp:sp>
    <dsp:sp modelId="{87E5D0AD-D933-324D-B497-1116E596FFD3}">
      <dsp:nvSpPr>
        <dsp:cNvPr id="0" name=""/>
        <dsp:cNvSpPr/>
      </dsp:nvSpPr>
      <dsp:spPr>
        <a:xfrm>
          <a:off x="1083671" y="972067"/>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094" y="1941853"/>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段的共享和保护</a:t>
          </a:r>
        </a:p>
      </dsp:txBody>
      <dsp:txXfrm rot="10800000">
        <a:off x="1643805" y="1941853"/>
        <a:ext cx="4856899" cy="746846"/>
      </dsp:txXfrm>
    </dsp:sp>
    <dsp:sp modelId="{D2BBFF6E-34A6-4645-8050-5DA2AD6F21D1}">
      <dsp:nvSpPr>
        <dsp:cNvPr id="0" name=""/>
        <dsp:cNvSpPr/>
      </dsp:nvSpPr>
      <dsp:spPr>
        <a:xfrm>
          <a:off x="1083671" y="1941853"/>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094" y="2911638"/>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分段和分页的比较</a:t>
          </a:r>
          <a:endParaRPr lang="en-US" altLang="zh-CN" sz="2800" kern="1200" dirty="0">
            <a:solidFill>
              <a:schemeClr val="bg1">
                <a:lumMod val="50000"/>
              </a:schemeClr>
            </a:solidFill>
          </a:endParaRPr>
        </a:p>
      </dsp:txBody>
      <dsp:txXfrm rot="10800000">
        <a:off x="1643805" y="2911638"/>
        <a:ext cx="4856899" cy="746846"/>
      </dsp:txXfrm>
    </dsp:sp>
    <dsp:sp modelId="{0C5F8A23-B560-9E40-8E76-004760FDB9E3}">
      <dsp:nvSpPr>
        <dsp:cNvPr id="0" name=""/>
        <dsp:cNvSpPr/>
      </dsp:nvSpPr>
      <dsp:spPr>
        <a:xfrm>
          <a:off x="1083671" y="2911638"/>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457094" y="3881424"/>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段页式存储管理方式</a:t>
          </a:r>
          <a:endParaRPr lang="en-US" altLang="zh-CN" sz="2800" kern="1200" dirty="0">
            <a:solidFill>
              <a:schemeClr val="bg1">
                <a:lumMod val="50000"/>
              </a:schemeClr>
            </a:solidFill>
          </a:endParaRPr>
        </a:p>
      </dsp:txBody>
      <dsp:txXfrm rot="10800000">
        <a:off x="1643805" y="3881424"/>
        <a:ext cx="4856899" cy="746846"/>
      </dsp:txXfrm>
    </dsp:sp>
    <dsp:sp modelId="{292EDAC1-10DE-4D86-B92F-B484C8296B30}">
      <dsp:nvSpPr>
        <dsp:cNvPr id="0" name=""/>
        <dsp:cNvSpPr/>
      </dsp:nvSpPr>
      <dsp:spPr>
        <a:xfrm>
          <a:off x="1083671" y="3881424"/>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457094" y="2282"/>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程序的分段结构</a:t>
          </a:r>
        </a:p>
      </dsp:txBody>
      <dsp:txXfrm rot="10800000">
        <a:off x="1643805" y="2282"/>
        <a:ext cx="4856899" cy="746846"/>
      </dsp:txXfrm>
    </dsp:sp>
    <dsp:sp modelId="{E2307B95-B4F1-401D-8E71-1203B4CA7667}">
      <dsp:nvSpPr>
        <dsp:cNvPr id="0" name=""/>
        <dsp:cNvSpPr/>
      </dsp:nvSpPr>
      <dsp:spPr>
        <a:xfrm>
          <a:off x="1083671" y="2282"/>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094" y="972067"/>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分段式存储管理的基本原理</a:t>
          </a:r>
        </a:p>
      </dsp:txBody>
      <dsp:txXfrm rot="10800000">
        <a:off x="1643805" y="972067"/>
        <a:ext cx="4856899" cy="746846"/>
      </dsp:txXfrm>
    </dsp:sp>
    <dsp:sp modelId="{87E5D0AD-D933-324D-B497-1116E596FFD3}">
      <dsp:nvSpPr>
        <dsp:cNvPr id="0" name=""/>
        <dsp:cNvSpPr/>
      </dsp:nvSpPr>
      <dsp:spPr>
        <a:xfrm>
          <a:off x="1083671" y="972067"/>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094" y="1941853"/>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段的共享和保护</a:t>
          </a:r>
        </a:p>
      </dsp:txBody>
      <dsp:txXfrm rot="10800000">
        <a:off x="1643805" y="1941853"/>
        <a:ext cx="4856899" cy="746846"/>
      </dsp:txXfrm>
    </dsp:sp>
    <dsp:sp modelId="{D2BBFF6E-34A6-4645-8050-5DA2AD6F21D1}">
      <dsp:nvSpPr>
        <dsp:cNvPr id="0" name=""/>
        <dsp:cNvSpPr/>
      </dsp:nvSpPr>
      <dsp:spPr>
        <a:xfrm>
          <a:off x="1083671" y="1941853"/>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094" y="2911638"/>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分段和分页的比较</a:t>
          </a:r>
          <a:endParaRPr lang="en-US" altLang="zh-CN" sz="2800" kern="1200" dirty="0">
            <a:solidFill>
              <a:schemeClr val="bg1">
                <a:lumMod val="50000"/>
              </a:schemeClr>
            </a:solidFill>
          </a:endParaRPr>
        </a:p>
      </dsp:txBody>
      <dsp:txXfrm rot="10800000">
        <a:off x="1643805" y="2911638"/>
        <a:ext cx="4856899" cy="746846"/>
      </dsp:txXfrm>
    </dsp:sp>
    <dsp:sp modelId="{0C5F8A23-B560-9E40-8E76-004760FDB9E3}">
      <dsp:nvSpPr>
        <dsp:cNvPr id="0" name=""/>
        <dsp:cNvSpPr/>
      </dsp:nvSpPr>
      <dsp:spPr>
        <a:xfrm>
          <a:off x="1083671" y="2911638"/>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457094" y="3881424"/>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段页式存储管理方式</a:t>
          </a:r>
          <a:endParaRPr lang="en-US" altLang="zh-CN" sz="2800" kern="1200" dirty="0">
            <a:solidFill>
              <a:schemeClr val="bg1">
                <a:lumMod val="50000"/>
              </a:schemeClr>
            </a:solidFill>
          </a:endParaRPr>
        </a:p>
      </dsp:txBody>
      <dsp:txXfrm rot="10800000">
        <a:off x="1643805" y="3881424"/>
        <a:ext cx="4856899" cy="746846"/>
      </dsp:txXfrm>
    </dsp:sp>
    <dsp:sp modelId="{292EDAC1-10DE-4D86-B92F-B484C8296B30}">
      <dsp:nvSpPr>
        <dsp:cNvPr id="0" name=""/>
        <dsp:cNvSpPr/>
      </dsp:nvSpPr>
      <dsp:spPr>
        <a:xfrm>
          <a:off x="1083671" y="3881424"/>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457094" y="2282"/>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程序的分段结构</a:t>
          </a:r>
        </a:p>
      </dsp:txBody>
      <dsp:txXfrm rot="10800000">
        <a:off x="1643805" y="2282"/>
        <a:ext cx="4856899" cy="746846"/>
      </dsp:txXfrm>
    </dsp:sp>
    <dsp:sp modelId="{E2307B95-B4F1-401D-8E71-1203B4CA7667}">
      <dsp:nvSpPr>
        <dsp:cNvPr id="0" name=""/>
        <dsp:cNvSpPr/>
      </dsp:nvSpPr>
      <dsp:spPr>
        <a:xfrm>
          <a:off x="1083671" y="2282"/>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094" y="972067"/>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分段式存储管理的基本原理</a:t>
          </a:r>
        </a:p>
      </dsp:txBody>
      <dsp:txXfrm rot="10800000">
        <a:off x="1643805" y="972067"/>
        <a:ext cx="4856899" cy="746846"/>
      </dsp:txXfrm>
    </dsp:sp>
    <dsp:sp modelId="{87E5D0AD-D933-324D-B497-1116E596FFD3}">
      <dsp:nvSpPr>
        <dsp:cNvPr id="0" name=""/>
        <dsp:cNvSpPr/>
      </dsp:nvSpPr>
      <dsp:spPr>
        <a:xfrm>
          <a:off x="1083671" y="972067"/>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094" y="1941853"/>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段的共享和保护</a:t>
          </a:r>
        </a:p>
      </dsp:txBody>
      <dsp:txXfrm rot="10800000">
        <a:off x="1643805" y="1941853"/>
        <a:ext cx="4856899" cy="746846"/>
      </dsp:txXfrm>
    </dsp:sp>
    <dsp:sp modelId="{D2BBFF6E-34A6-4645-8050-5DA2AD6F21D1}">
      <dsp:nvSpPr>
        <dsp:cNvPr id="0" name=""/>
        <dsp:cNvSpPr/>
      </dsp:nvSpPr>
      <dsp:spPr>
        <a:xfrm>
          <a:off x="1083671" y="1941853"/>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094" y="2911638"/>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分段和分页的比较</a:t>
          </a:r>
          <a:endParaRPr lang="en-US" altLang="zh-CN" sz="2800" kern="1200" dirty="0">
            <a:solidFill>
              <a:schemeClr val="bg1">
                <a:lumMod val="50000"/>
              </a:schemeClr>
            </a:solidFill>
          </a:endParaRPr>
        </a:p>
      </dsp:txBody>
      <dsp:txXfrm rot="10800000">
        <a:off x="1643805" y="2911638"/>
        <a:ext cx="4856899" cy="746846"/>
      </dsp:txXfrm>
    </dsp:sp>
    <dsp:sp modelId="{0C5F8A23-B560-9E40-8E76-004760FDB9E3}">
      <dsp:nvSpPr>
        <dsp:cNvPr id="0" name=""/>
        <dsp:cNvSpPr/>
      </dsp:nvSpPr>
      <dsp:spPr>
        <a:xfrm>
          <a:off x="1083671" y="2911638"/>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457094" y="3881424"/>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段页式存储管理方式</a:t>
          </a:r>
          <a:endParaRPr lang="en-US" altLang="zh-CN" sz="2800" kern="1200" dirty="0">
            <a:solidFill>
              <a:schemeClr val="bg1">
                <a:lumMod val="50000"/>
              </a:schemeClr>
            </a:solidFill>
          </a:endParaRPr>
        </a:p>
      </dsp:txBody>
      <dsp:txXfrm rot="10800000">
        <a:off x="1643805" y="3881424"/>
        <a:ext cx="4856899" cy="746846"/>
      </dsp:txXfrm>
    </dsp:sp>
    <dsp:sp modelId="{292EDAC1-10DE-4D86-B92F-B484C8296B30}">
      <dsp:nvSpPr>
        <dsp:cNvPr id="0" name=""/>
        <dsp:cNvSpPr/>
      </dsp:nvSpPr>
      <dsp:spPr>
        <a:xfrm>
          <a:off x="1083671" y="3881424"/>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457094" y="2282"/>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程序的分段结构</a:t>
          </a:r>
        </a:p>
      </dsp:txBody>
      <dsp:txXfrm rot="10800000">
        <a:off x="1643805" y="2282"/>
        <a:ext cx="4856899" cy="746846"/>
      </dsp:txXfrm>
    </dsp:sp>
    <dsp:sp modelId="{E2307B95-B4F1-401D-8E71-1203B4CA7667}">
      <dsp:nvSpPr>
        <dsp:cNvPr id="0" name=""/>
        <dsp:cNvSpPr/>
      </dsp:nvSpPr>
      <dsp:spPr>
        <a:xfrm>
          <a:off x="1083671" y="2282"/>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094" y="972067"/>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分段式存储管理的基本原理</a:t>
          </a:r>
        </a:p>
      </dsp:txBody>
      <dsp:txXfrm rot="10800000">
        <a:off x="1643805" y="972067"/>
        <a:ext cx="4856899" cy="746846"/>
      </dsp:txXfrm>
    </dsp:sp>
    <dsp:sp modelId="{87E5D0AD-D933-324D-B497-1116E596FFD3}">
      <dsp:nvSpPr>
        <dsp:cNvPr id="0" name=""/>
        <dsp:cNvSpPr/>
      </dsp:nvSpPr>
      <dsp:spPr>
        <a:xfrm>
          <a:off x="1083671" y="972067"/>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094" y="1941853"/>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段的共享和保护</a:t>
          </a:r>
        </a:p>
      </dsp:txBody>
      <dsp:txXfrm rot="10800000">
        <a:off x="1643805" y="1941853"/>
        <a:ext cx="4856899" cy="746846"/>
      </dsp:txXfrm>
    </dsp:sp>
    <dsp:sp modelId="{D2BBFF6E-34A6-4645-8050-5DA2AD6F21D1}">
      <dsp:nvSpPr>
        <dsp:cNvPr id="0" name=""/>
        <dsp:cNvSpPr/>
      </dsp:nvSpPr>
      <dsp:spPr>
        <a:xfrm>
          <a:off x="1083671" y="1941853"/>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094" y="2911638"/>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分段和分页的比较</a:t>
          </a:r>
          <a:endParaRPr lang="en-US" altLang="zh-CN" sz="2800" kern="1200" dirty="0">
            <a:solidFill>
              <a:schemeClr val="bg1"/>
            </a:solidFill>
          </a:endParaRPr>
        </a:p>
      </dsp:txBody>
      <dsp:txXfrm rot="10800000">
        <a:off x="1643805" y="2911638"/>
        <a:ext cx="4856899" cy="746846"/>
      </dsp:txXfrm>
    </dsp:sp>
    <dsp:sp modelId="{0C5F8A23-B560-9E40-8E76-004760FDB9E3}">
      <dsp:nvSpPr>
        <dsp:cNvPr id="0" name=""/>
        <dsp:cNvSpPr/>
      </dsp:nvSpPr>
      <dsp:spPr>
        <a:xfrm>
          <a:off x="1083671" y="2911638"/>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457094" y="3881424"/>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段页式存储管理方式</a:t>
          </a:r>
          <a:endParaRPr lang="en-US" altLang="zh-CN" sz="2800" kern="1200" dirty="0">
            <a:solidFill>
              <a:schemeClr val="bg1">
                <a:lumMod val="50000"/>
              </a:schemeClr>
            </a:solidFill>
          </a:endParaRPr>
        </a:p>
      </dsp:txBody>
      <dsp:txXfrm rot="10800000">
        <a:off x="1643805" y="3881424"/>
        <a:ext cx="4856899" cy="746846"/>
      </dsp:txXfrm>
    </dsp:sp>
    <dsp:sp modelId="{292EDAC1-10DE-4D86-B92F-B484C8296B30}">
      <dsp:nvSpPr>
        <dsp:cNvPr id="0" name=""/>
        <dsp:cNvSpPr/>
      </dsp:nvSpPr>
      <dsp:spPr>
        <a:xfrm>
          <a:off x="1083671" y="3881424"/>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457094" y="2282"/>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程序的分段结构</a:t>
          </a:r>
        </a:p>
      </dsp:txBody>
      <dsp:txXfrm rot="10800000">
        <a:off x="1643805" y="2282"/>
        <a:ext cx="4856899" cy="746846"/>
      </dsp:txXfrm>
    </dsp:sp>
    <dsp:sp modelId="{E2307B95-B4F1-401D-8E71-1203B4CA7667}">
      <dsp:nvSpPr>
        <dsp:cNvPr id="0" name=""/>
        <dsp:cNvSpPr/>
      </dsp:nvSpPr>
      <dsp:spPr>
        <a:xfrm>
          <a:off x="1083671" y="2282"/>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094" y="972067"/>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分段式存储管理的基本原理</a:t>
          </a:r>
        </a:p>
      </dsp:txBody>
      <dsp:txXfrm rot="10800000">
        <a:off x="1643805" y="972067"/>
        <a:ext cx="4856899" cy="746846"/>
      </dsp:txXfrm>
    </dsp:sp>
    <dsp:sp modelId="{87E5D0AD-D933-324D-B497-1116E596FFD3}">
      <dsp:nvSpPr>
        <dsp:cNvPr id="0" name=""/>
        <dsp:cNvSpPr/>
      </dsp:nvSpPr>
      <dsp:spPr>
        <a:xfrm>
          <a:off x="1083671" y="972067"/>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094" y="1941853"/>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段的共享和保护</a:t>
          </a:r>
        </a:p>
      </dsp:txBody>
      <dsp:txXfrm rot="10800000">
        <a:off x="1643805" y="1941853"/>
        <a:ext cx="4856899" cy="746846"/>
      </dsp:txXfrm>
    </dsp:sp>
    <dsp:sp modelId="{D2BBFF6E-34A6-4645-8050-5DA2AD6F21D1}">
      <dsp:nvSpPr>
        <dsp:cNvPr id="0" name=""/>
        <dsp:cNvSpPr/>
      </dsp:nvSpPr>
      <dsp:spPr>
        <a:xfrm>
          <a:off x="1083671" y="1941853"/>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094" y="2911638"/>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分段和分页的比较</a:t>
          </a:r>
          <a:endParaRPr lang="en-US" altLang="zh-CN" sz="2800" kern="1200" dirty="0">
            <a:solidFill>
              <a:schemeClr val="bg1">
                <a:lumMod val="50000"/>
              </a:schemeClr>
            </a:solidFill>
          </a:endParaRPr>
        </a:p>
      </dsp:txBody>
      <dsp:txXfrm rot="10800000">
        <a:off x="1643805" y="2911638"/>
        <a:ext cx="4856899" cy="746846"/>
      </dsp:txXfrm>
    </dsp:sp>
    <dsp:sp modelId="{0C5F8A23-B560-9E40-8E76-004760FDB9E3}">
      <dsp:nvSpPr>
        <dsp:cNvPr id="0" name=""/>
        <dsp:cNvSpPr/>
      </dsp:nvSpPr>
      <dsp:spPr>
        <a:xfrm>
          <a:off x="1083671" y="2911638"/>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457094" y="3881424"/>
          <a:ext cx="5043610" cy="7468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338"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段页式存储管理方式</a:t>
          </a:r>
          <a:endParaRPr lang="en-US" altLang="zh-CN" sz="2800" kern="1200" dirty="0">
            <a:solidFill>
              <a:schemeClr val="bg1"/>
            </a:solidFill>
          </a:endParaRPr>
        </a:p>
      </dsp:txBody>
      <dsp:txXfrm rot="10800000">
        <a:off x="1643805" y="3881424"/>
        <a:ext cx="4856899" cy="746846"/>
      </dsp:txXfrm>
    </dsp:sp>
    <dsp:sp modelId="{292EDAC1-10DE-4D86-B92F-B484C8296B30}">
      <dsp:nvSpPr>
        <dsp:cNvPr id="0" name=""/>
        <dsp:cNvSpPr/>
      </dsp:nvSpPr>
      <dsp:spPr>
        <a:xfrm>
          <a:off x="1083671" y="3881424"/>
          <a:ext cx="746846" cy="7468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分页式存储空间的页面共享和保护</a:t>
          </a:r>
          <a:endParaRPr lang="en-US" altLang="zh-CN" sz="2100" kern="1200" dirty="0">
            <a:solidFill>
              <a:schemeClr val="bg1">
                <a:lumMod val="65000"/>
              </a:schemeClr>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多级页表</a:t>
          </a:r>
          <a:endParaRPr lang="en-US" altLang="zh-CN" sz="2100" kern="1200" dirty="0">
            <a:solidFill>
              <a:schemeClr val="bg1">
                <a:lumMod val="65000"/>
              </a:schemeClr>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反置页表</a:t>
          </a:r>
          <a:endParaRPr lang="en-US" altLang="zh-CN" sz="2100" kern="1200" dirty="0">
            <a:solidFill>
              <a:schemeClr val="bg1">
                <a:lumMod val="65000"/>
              </a:schemeClr>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分页式存储空间的页面共享和保护</a:t>
          </a:r>
          <a:endParaRPr lang="en-US" altLang="zh-CN" sz="2100" kern="1200" dirty="0">
            <a:solidFill>
              <a:schemeClr val="bg1">
                <a:lumMod val="65000"/>
              </a:schemeClr>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多级页表</a:t>
          </a:r>
          <a:endParaRPr lang="en-US" altLang="zh-CN" sz="2100" kern="1200" dirty="0">
            <a:solidFill>
              <a:schemeClr val="bg1">
                <a:lumMod val="65000"/>
              </a:schemeClr>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反置页表</a:t>
          </a:r>
          <a:endParaRPr lang="en-US" altLang="zh-CN" sz="2100" kern="1200" dirty="0">
            <a:solidFill>
              <a:schemeClr val="bg1">
                <a:lumMod val="65000"/>
              </a:schemeClr>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分页式存储空间的页面共享和保护</a:t>
          </a:r>
          <a:endParaRPr lang="en-US" altLang="zh-CN" sz="2100" kern="1200" dirty="0">
            <a:solidFill>
              <a:schemeClr val="bg1">
                <a:lumMod val="65000"/>
              </a:schemeClr>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多级页表</a:t>
          </a:r>
          <a:endParaRPr lang="en-US" altLang="zh-CN" sz="2100" kern="1200" dirty="0">
            <a:solidFill>
              <a:schemeClr val="bg1">
                <a:lumMod val="65000"/>
              </a:schemeClr>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反置页表</a:t>
          </a:r>
          <a:endParaRPr lang="en-US" altLang="zh-CN" sz="2100" kern="1200" dirty="0">
            <a:solidFill>
              <a:schemeClr val="bg1">
                <a:lumMod val="65000"/>
              </a:schemeClr>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分页式存储空间的页面共享和保护</a:t>
          </a:r>
          <a:endParaRPr lang="en-US" altLang="zh-CN" sz="2100" kern="1200" dirty="0">
            <a:solidFill>
              <a:schemeClr val="bg1"/>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多级页表</a:t>
          </a:r>
          <a:endParaRPr lang="en-US" altLang="zh-CN" sz="2100" kern="1200" dirty="0">
            <a:solidFill>
              <a:schemeClr val="bg1">
                <a:lumMod val="65000"/>
              </a:schemeClr>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反置页表</a:t>
          </a:r>
          <a:endParaRPr lang="en-US" altLang="zh-CN" sz="2100" kern="1200" dirty="0">
            <a:solidFill>
              <a:schemeClr val="bg1">
                <a:lumMod val="65000"/>
              </a:schemeClr>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分页式存储空间的页面共享和保护</a:t>
          </a:r>
          <a:endParaRPr lang="en-US" altLang="zh-CN" sz="2100" kern="1200" dirty="0">
            <a:solidFill>
              <a:schemeClr val="bg1">
                <a:lumMod val="65000"/>
              </a:schemeClr>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多级页表</a:t>
          </a:r>
          <a:endParaRPr lang="en-US" altLang="zh-CN" sz="2100" kern="1200" dirty="0">
            <a:solidFill>
              <a:schemeClr val="bg1"/>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反置页表</a:t>
          </a:r>
          <a:endParaRPr lang="en-US" altLang="zh-CN" sz="2100" kern="1200" dirty="0">
            <a:solidFill>
              <a:schemeClr val="bg1">
                <a:lumMod val="65000"/>
              </a:schemeClr>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361428" y="988"/>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分页式存储的基本原理</a:t>
          </a:r>
        </a:p>
      </dsp:txBody>
      <dsp:txXfrm rot="10800000">
        <a:off x="1530806" y="988"/>
        <a:ext cx="4563238" cy="677512"/>
      </dsp:txXfrm>
    </dsp:sp>
    <dsp:sp modelId="{E2307B95-B4F1-401D-8E71-1203B4CA7667}">
      <dsp:nvSpPr>
        <dsp:cNvPr id="0" name=""/>
        <dsp:cNvSpPr/>
      </dsp:nvSpPr>
      <dsp:spPr>
        <a:xfrm>
          <a:off x="1022671" y="988"/>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361428" y="880744"/>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快表</a:t>
          </a:r>
        </a:p>
      </dsp:txBody>
      <dsp:txXfrm rot="10800000">
        <a:off x="1530806" y="880744"/>
        <a:ext cx="4563238" cy="677512"/>
      </dsp:txXfrm>
    </dsp:sp>
    <dsp:sp modelId="{87E5D0AD-D933-324D-B497-1116E596FFD3}">
      <dsp:nvSpPr>
        <dsp:cNvPr id="0" name=""/>
        <dsp:cNvSpPr/>
      </dsp:nvSpPr>
      <dsp:spPr>
        <a:xfrm>
          <a:off x="1022671" y="880744"/>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361428" y="1760499"/>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分页式存储空间的分配和去配</a:t>
          </a:r>
        </a:p>
      </dsp:txBody>
      <dsp:txXfrm rot="10800000">
        <a:off x="1530806" y="1760499"/>
        <a:ext cx="4563238" cy="677512"/>
      </dsp:txXfrm>
    </dsp:sp>
    <dsp:sp modelId="{D2BBFF6E-34A6-4645-8050-5DA2AD6F21D1}">
      <dsp:nvSpPr>
        <dsp:cNvPr id="0" name=""/>
        <dsp:cNvSpPr/>
      </dsp:nvSpPr>
      <dsp:spPr>
        <a:xfrm>
          <a:off x="1022671" y="1760499"/>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361428" y="2640255"/>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分页式存储空间的页面共享和保护</a:t>
          </a:r>
          <a:endParaRPr lang="en-US" altLang="zh-CN" sz="2100" kern="1200" dirty="0">
            <a:solidFill>
              <a:schemeClr val="bg1">
                <a:lumMod val="65000"/>
              </a:schemeClr>
            </a:solidFill>
          </a:endParaRPr>
        </a:p>
      </dsp:txBody>
      <dsp:txXfrm rot="10800000">
        <a:off x="1530806" y="2640255"/>
        <a:ext cx="4563238" cy="677512"/>
      </dsp:txXfrm>
    </dsp:sp>
    <dsp:sp modelId="{0C5F8A23-B560-9E40-8E76-004760FDB9E3}">
      <dsp:nvSpPr>
        <dsp:cNvPr id="0" name=""/>
        <dsp:cNvSpPr/>
      </dsp:nvSpPr>
      <dsp:spPr>
        <a:xfrm>
          <a:off x="1022671" y="2640255"/>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361428" y="3520010"/>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lumMod val="65000"/>
                </a:schemeClr>
              </a:solidFill>
            </a:rPr>
            <a:t>多级页表</a:t>
          </a:r>
          <a:endParaRPr lang="en-US" altLang="zh-CN" sz="2100" kern="1200" dirty="0">
            <a:solidFill>
              <a:schemeClr val="bg1">
                <a:lumMod val="65000"/>
              </a:schemeClr>
            </a:solidFill>
          </a:endParaRPr>
        </a:p>
      </dsp:txBody>
      <dsp:txXfrm rot="10800000">
        <a:off x="1530806" y="3520010"/>
        <a:ext cx="4563238" cy="677512"/>
      </dsp:txXfrm>
    </dsp:sp>
    <dsp:sp modelId="{292EDAC1-10DE-4D86-B92F-B484C8296B30}">
      <dsp:nvSpPr>
        <dsp:cNvPr id="0" name=""/>
        <dsp:cNvSpPr/>
      </dsp:nvSpPr>
      <dsp:spPr>
        <a:xfrm>
          <a:off x="1022671" y="3520010"/>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515DC-DB1A-4601-98F3-C66A227496D1}">
      <dsp:nvSpPr>
        <dsp:cNvPr id="0" name=""/>
        <dsp:cNvSpPr/>
      </dsp:nvSpPr>
      <dsp:spPr>
        <a:xfrm rot="10800000">
          <a:off x="1361428" y="4399766"/>
          <a:ext cx="4732616" cy="6775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64"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solidFill>
                <a:schemeClr val="bg1"/>
              </a:solidFill>
            </a:rPr>
            <a:t>反置页表</a:t>
          </a:r>
          <a:endParaRPr lang="en-US" altLang="zh-CN" sz="2100" kern="1200" dirty="0">
            <a:solidFill>
              <a:schemeClr val="bg1"/>
            </a:solidFill>
          </a:endParaRPr>
        </a:p>
      </dsp:txBody>
      <dsp:txXfrm rot="10800000">
        <a:off x="1530806" y="4399766"/>
        <a:ext cx="4563238" cy="677512"/>
      </dsp:txXfrm>
    </dsp:sp>
    <dsp:sp modelId="{F841AA7A-ED7E-442B-9EBF-BF78251ABC33}">
      <dsp:nvSpPr>
        <dsp:cNvPr id="0" name=""/>
        <dsp:cNvSpPr/>
      </dsp:nvSpPr>
      <dsp:spPr>
        <a:xfrm>
          <a:off x="1022671" y="4399766"/>
          <a:ext cx="677512" cy="6775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074461" y="1682"/>
          <a:ext cx="3719156" cy="55072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854" tIns="76200" rIns="142240" bIns="76200" numCol="1" spcCol="1270" anchor="ctr" anchorCtr="0">
          <a:noAutofit/>
        </a:bodyPr>
        <a:lstStyle/>
        <a:p>
          <a:pPr lvl="0" algn="l" defTabSz="889000">
            <a:lnSpc>
              <a:spcPct val="90000"/>
            </a:lnSpc>
            <a:spcBef>
              <a:spcPct val="0"/>
            </a:spcBef>
            <a:spcAft>
              <a:spcPct val="35000"/>
            </a:spcAft>
          </a:pPr>
          <a:r>
            <a:rPr lang="zh-CN" altLang="en-US" sz="2000" kern="1200" dirty="0"/>
            <a:t>程序的分段结构</a:t>
          </a:r>
        </a:p>
      </dsp:txBody>
      <dsp:txXfrm rot="10800000">
        <a:off x="1212142" y="1682"/>
        <a:ext cx="3581475" cy="550724"/>
      </dsp:txXfrm>
    </dsp:sp>
    <dsp:sp modelId="{E2307B95-B4F1-401D-8E71-1203B4CA7667}">
      <dsp:nvSpPr>
        <dsp:cNvPr id="0" name=""/>
        <dsp:cNvSpPr/>
      </dsp:nvSpPr>
      <dsp:spPr>
        <a:xfrm>
          <a:off x="799099" y="1682"/>
          <a:ext cx="550724" cy="55072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074461" y="716802"/>
          <a:ext cx="3719156" cy="55072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854" tIns="76200" rIns="142240" bIns="76200" numCol="1" spcCol="1270" anchor="ctr" anchorCtr="0">
          <a:noAutofit/>
        </a:bodyPr>
        <a:lstStyle/>
        <a:p>
          <a:pPr lvl="0" algn="l" defTabSz="889000">
            <a:lnSpc>
              <a:spcPct val="90000"/>
            </a:lnSpc>
            <a:spcBef>
              <a:spcPct val="0"/>
            </a:spcBef>
            <a:spcAft>
              <a:spcPct val="35000"/>
            </a:spcAft>
          </a:pPr>
          <a:r>
            <a:rPr lang="zh-CN" altLang="en-US" sz="2000" kern="1200" dirty="0"/>
            <a:t>分段式存储管理的基本原理</a:t>
          </a:r>
        </a:p>
      </dsp:txBody>
      <dsp:txXfrm rot="10800000">
        <a:off x="1212142" y="716802"/>
        <a:ext cx="3581475" cy="550724"/>
      </dsp:txXfrm>
    </dsp:sp>
    <dsp:sp modelId="{87E5D0AD-D933-324D-B497-1116E596FFD3}">
      <dsp:nvSpPr>
        <dsp:cNvPr id="0" name=""/>
        <dsp:cNvSpPr/>
      </dsp:nvSpPr>
      <dsp:spPr>
        <a:xfrm>
          <a:off x="799099" y="716802"/>
          <a:ext cx="550724" cy="55072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074461" y="1431921"/>
          <a:ext cx="3719156" cy="55072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854" tIns="76200" rIns="142240" bIns="76200" numCol="1" spcCol="1270" anchor="ctr" anchorCtr="0">
          <a:noAutofit/>
        </a:bodyPr>
        <a:lstStyle/>
        <a:p>
          <a:pPr lvl="0" algn="l" defTabSz="889000">
            <a:lnSpc>
              <a:spcPct val="90000"/>
            </a:lnSpc>
            <a:spcBef>
              <a:spcPct val="0"/>
            </a:spcBef>
            <a:spcAft>
              <a:spcPct val="35000"/>
            </a:spcAft>
          </a:pPr>
          <a:r>
            <a:rPr lang="zh-CN" altLang="en-US" sz="2000" kern="1200" dirty="0"/>
            <a:t>段的共享和保护</a:t>
          </a:r>
        </a:p>
      </dsp:txBody>
      <dsp:txXfrm rot="10800000">
        <a:off x="1212142" y="1431921"/>
        <a:ext cx="3581475" cy="550724"/>
      </dsp:txXfrm>
    </dsp:sp>
    <dsp:sp modelId="{D2BBFF6E-34A6-4645-8050-5DA2AD6F21D1}">
      <dsp:nvSpPr>
        <dsp:cNvPr id="0" name=""/>
        <dsp:cNvSpPr/>
      </dsp:nvSpPr>
      <dsp:spPr>
        <a:xfrm>
          <a:off x="799099" y="1431921"/>
          <a:ext cx="550724" cy="55072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074461" y="2147041"/>
          <a:ext cx="3719156" cy="55072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854" tIns="76200" rIns="142240" bIns="76200" numCol="1" spcCol="1270" anchor="ctr" anchorCtr="0">
          <a:noAutofit/>
        </a:bodyPr>
        <a:lstStyle/>
        <a:p>
          <a:pPr lvl="0" algn="l" defTabSz="889000">
            <a:lnSpc>
              <a:spcPct val="90000"/>
            </a:lnSpc>
            <a:spcBef>
              <a:spcPct val="0"/>
            </a:spcBef>
            <a:spcAft>
              <a:spcPct val="35000"/>
            </a:spcAft>
          </a:pPr>
          <a:r>
            <a:rPr lang="zh-CN" altLang="en-US" sz="2000" kern="1200" dirty="0"/>
            <a:t>分段和分页的比较</a:t>
          </a:r>
          <a:endParaRPr lang="en-US" altLang="zh-CN" sz="2000" kern="1200" dirty="0"/>
        </a:p>
      </dsp:txBody>
      <dsp:txXfrm rot="10800000">
        <a:off x="1212142" y="2147041"/>
        <a:ext cx="3581475" cy="550724"/>
      </dsp:txXfrm>
    </dsp:sp>
    <dsp:sp modelId="{0C5F8A23-B560-9E40-8E76-004760FDB9E3}">
      <dsp:nvSpPr>
        <dsp:cNvPr id="0" name=""/>
        <dsp:cNvSpPr/>
      </dsp:nvSpPr>
      <dsp:spPr>
        <a:xfrm>
          <a:off x="799099" y="2147041"/>
          <a:ext cx="550724" cy="55072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FCED4-5A55-4555-B4E3-9B6CBA131650}">
      <dsp:nvSpPr>
        <dsp:cNvPr id="0" name=""/>
        <dsp:cNvSpPr/>
      </dsp:nvSpPr>
      <dsp:spPr>
        <a:xfrm rot="10800000">
          <a:off x="1074461" y="2862160"/>
          <a:ext cx="3719156" cy="55072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854" tIns="76200" rIns="142240" bIns="76200" numCol="1" spcCol="1270" anchor="ctr" anchorCtr="0">
          <a:noAutofit/>
        </a:bodyPr>
        <a:lstStyle/>
        <a:p>
          <a:pPr lvl="0" algn="l" defTabSz="889000">
            <a:lnSpc>
              <a:spcPct val="90000"/>
            </a:lnSpc>
            <a:spcBef>
              <a:spcPct val="0"/>
            </a:spcBef>
            <a:spcAft>
              <a:spcPct val="35000"/>
            </a:spcAft>
          </a:pPr>
          <a:r>
            <a:rPr lang="zh-CN" altLang="en-US" sz="2000" kern="1200" dirty="0"/>
            <a:t>段页式存储管理方式</a:t>
          </a:r>
          <a:endParaRPr lang="en-US" altLang="zh-CN" sz="2000" kern="1200" dirty="0"/>
        </a:p>
      </dsp:txBody>
      <dsp:txXfrm rot="10800000">
        <a:off x="1212142" y="2862160"/>
        <a:ext cx="3581475" cy="550724"/>
      </dsp:txXfrm>
    </dsp:sp>
    <dsp:sp modelId="{292EDAC1-10DE-4D86-B92F-B484C8296B30}">
      <dsp:nvSpPr>
        <dsp:cNvPr id="0" name=""/>
        <dsp:cNvSpPr/>
      </dsp:nvSpPr>
      <dsp:spPr>
        <a:xfrm>
          <a:off x="799099" y="2862160"/>
          <a:ext cx="550724" cy="55072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7C19-A4B0-4D42-A2E6-AE93BC9CDED9}">
      <dsp:nvSpPr>
        <dsp:cNvPr id="0" name=""/>
        <dsp:cNvSpPr/>
      </dsp:nvSpPr>
      <dsp:spPr>
        <a:xfrm>
          <a:off x="1429105" y="274319"/>
          <a:ext cx="3413760" cy="3413760"/>
        </a:xfrm>
        <a:prstGeom prst="pie">
          <a:avLst>
            <a:gd name="adj1" fmla="val 16200000"/>
            <a:gd name="adj2" fmla="val 18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a:t>程序模块</a:t>
          </a:r>
          <a:endParaRPr lang="en-US" sz="3100" kern="1200" dirty="0"/>
        </a:p>
      </dsp:txBody>
      <dsp:txXfrm>
        <a:off x="3285134" y="904239"/>
        <a:ext cx="1158240" cy="1137920"/>
      </dsp:txXfrm>
    </dsp:sp>
    <dsp:sp modelId="{41D114AE-8C2D-D448-BFC5-F7CC4AAF6077}">
      <dsp:nvSpPr>
        <dsp:cNvPr id="0" name=""/>
        <dsp:cNvSpPr/>
      </dsp:nvSpPr>
      <dsp:spPr>
        <a:xfrm>
          <a:off x="1253134" y="375919"/>
          <a:ext cx="3413760" cy="3413760"/>
        </a:xfrm>
        <a:prstGeom prst="pie">
          <a:avLst>
            <a:gd name="adj1" fmla="val 1800000"/>
            <a:gd name="adj2" fmla="val 9000000"/>
          </a:avLst>
        </a:prstGeom>
        <a:gradFill rotWithShape="0">
          <a:gsLst>
            <a:gs pos="0">
              <a:schemeClr val="accent5">
                <a:hueOff val="-965760"/>
                <a:satOff val="0"/>
                <a:lumOff val="-2549"/>
                <a:alphaOff val="0"/>
                <a:satMod val="103000"/>
                <a:lumMod val="102000"/>
                <a:tint val="94000"/>
              </a:schemeClr>
            </a:gs>
            <a:gs pos="50000">
              <a:schemeClr val="accent5">
                <a:hueOff val="-965760"/>
                <a:satOff val="0"/>
                <a:lumOff val="-2549"/>
                <a:alphaOff val="0"/>
                <a:satMod val="110000"/>
                <a:lumMod val="100000"/>
                <a:shade val="100000"/>
              </a:schemeClr>
            </a:gs>
            <a:gs pos="100000">
              <a:schemeClr val="accent5">
                <a:hueOff val="-965760"/>
                <a:satOff val="0"/>
                <a:lumOff val="-25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a:t>程序模块</a:t>
          </a:r>
          <a:endParaRPr lang="en-US" sz="3100" kern="1200" dirty="0"/>
        </a:p>
      </dsp:txBody>
      <dsp:txXfrm>
        <a:off x="2187854" y="2529840"/>
        <a:ext cx="1544320" cy="1056640"/>
      </dsp:txXfrm>
    </dsp:sp>
    <dsp:sp modelId="{0004733A-4143-A74C-A5FB-59BA7094AC84}">
      <dsp:nvSpPr>
        <dsp:cNvPr id="0" name=""/>
        <dsp:cNvSpPr/>
      </dsp:nvSpPr>
      <dsp:spPr>
        <a:xfrm>
          <a:off x="1253134" y="375919"/>
          <a:ext cx="3413760" cy="3413760"/>
        </a:xfrm>
        <a:prstGeom prst="pie">
          <a:avLst>
            <a:gd name="adj1" fmla="val 9000000"/>
            <a:gd name="adj2" fmla="val 16200000"/>
          </a:avLst>
        </a:prstGeom>
        <a:gradFill rotWithShape="0">
          <a:gsLst>
            <a:gs pos="0">
              <a:schemeClr val="accent5">
                <a:hueOff val="-1931520"/>
                <a:satOff val="0"/>
                <a:lumOff val="-5098"/>
                <a:alphaOff val="0"/>
                <a:satMod val="103000"/>
                <a:lumMod val="102000"/>
                <a:tint val="94000"/>
              </a:schemeClr>
            </a:gs>
            <a:gs pos="50000">
              <a:schemeClr val="accent5">
                <a:hueOff val="-1931520"/>
                <a:satOff val="0"/>
                <a:lumOff val="-5098"/>
                <a:alphaOff val="0"/>
                <a:satMod val="110000"/>
                <a:lumMod val="100000"/>
                <a:shade val="100000"/>
              </a:schemeClr>
            </a:gs>
            <a:gs pos="100000">
              <a:schemeClr val="accent5">
                <a:hueOff val="-1931520"/>
                <a:satOff val="0"/>
                <a:lumOff val="-50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a:t>程序模块</a:t>
          </a:r>
          <a:endParaRPr lang="en-US" sz="3100" kern="1200" dirty="0"/>
        </a:p>
      </dsp:txBody>
      <dsp:txXfrm>
        <a:off x="1618894" y="1046480"/>
        <a:ext cx="1158240" cy="11379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CF90-777E-4949-BDEA-A1E27E465764}"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09D48-733A-497A-873E-006B16A5F441}" type="slidenum">
              <a:rPr lang="zh-CN" altLang="en-US" smtClean="0"/>
              <a:t>‹#›</a:t>
            </a:fld>
            <a:endParaRPr lang="zh-CN" altLang="en-US"/>
          </a:p>
        </p:txBody>
      </p:sp>
    </p:spTree>
    <p:extLst>
      <p:ext uri="{BB962C8B-B14F-4D97-AF65-F5344CB8AC3E}">
        <p14:creationId xmlns:p14="http://schemas.microsoft.com/office/powerpoint/2010/main" val="386297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9</a:t>
            </a:fld>
            <a:endParaRPr lang="zh-CN" altLang="en-US"/>
          </a:p>
        </p:txBody>
      </p:sp>
    </p:spTree>
    <p:extLst>
      <p:ext uri="{BB962C8B-B14F-4D97-AF65-F5344CB8AC3E}">
        <p14:creationId xmlns:p14="http://schemas.microsoft.com/office/powerpoint/2010/main" val="331874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P </a:t>
            </a:r>
            <a:r>
              <a:rPr kumimoji="1" lang="zh-CN" altLang="en-US"/>
              <a:t>是有进程占据 </a:t>
            </a:r>
            <a:r>
              <a:rPr kumimoji="1" lang="en-US" altLang="zh-CN"/>
              <a:t>process</a:t>
            </a:r>
          </a:p>
          <a:p>
            <a:r>
              <a:rPr kumimoji="1" lang="en-US" altLang="zh-CN"/>
              <a:t>H</a:t>
            </a:r>
            <a:r>
              <a:rPr kumimoji="1" lang="zh-CN" altLang="en-US" baseline="0"/>
              <a:t> 是空的，</a:t>
            </a:r>
            <a:r>
              <a:rPr kumimoji="1" lang="en-US" altLang="zh-CN" baseline="0"/>
              <a:t>hole</a:t>
            </a:r>
          </a:p>
          <a:p>
            <a:endParaRPr kumimoji="1" lang="zh-CN" altLang="en-US"/>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23</a:t>
            </a:fld>
            <a:endParaRPr lang="zh-CN" altLang="en-US"/>
          </a:p>
        </p:txBody>
      </p:sp>
    </p:spTree>
    <p:extLst>
      <p:ext uri="{BB962C8B-B14F-4D97-AF65-F5344CB8AC3E}">
        <p14:creationId xmlns:p14="http://schemas.microsoft.com/office/powerpoint/2010/main" val="54146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27</a:t>
            </a:fld>
            <a:endParaRPr lang="zh-CN" altLang="en-US"/>
          </a:p>
        </p:txBody>
      </p:sp>
    </p:spTree>
    <p:extLst>
      <p:ext uri="{BB962C8B-B14F-4D97-AF65-F5344CB8AC3E}">
        <p14:creationId xmlns:p14="http://schemas.microsoft.com/office/powerpoint/2010/main" val="129643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rPr>
              <a:t>IPT</a:t>
            </a:r>
            <a:r>
              <a:rPr lang="zh-CN" altLang="en-US" sz="1200" dirty="0">
                <a:solidFill>
                  <a:srgbClr val="FF0000"/>
                </a:solidFill>
              </a:rPr>
              <a:t>建立了进程</a:t>
            </a:r>
            <a:r>
              <a:rPr lang="en-US" altLang="zh-CN" sz="1200" dirty="0">
                <a:solidFill>
                  <a:srgbClr val="FF0000"/>
                </a:solidFill>
              </a:rPr>
              <a:t>-</a:t>
            </a:r>
            <a:r>
              <a:rPr lang="zh-CN" altLang="en-US" sz="1200" dirty="0">
                <a:solidFill>
                  <a:srgbClr val="FF0000"/>
                </a:solidFill>
              </a:rPr>
              <a:t>内存的映射关系，而非为每个进程独立设置整个内存的页表，节省了页表空间，但为共享内存制造了障碍</a:t>
            </a:r>
            <a:endParaRPr lang="en-US" altLang="zh-CN" sz="120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rPr>
              <a:t>因为每个页面只对应了一个进程，而非多个进程。</a:t>
            </a:r>
            <a:endParaRPr lang="en-US" altLang="zh-CN" sz="1200" dirty="0">
              <a:solidFill>
                <a:srgbClr val="FF0000"/>
              </a:solidFill>
            </a:endParaRPr>
          </a:p>
          <a:p>
            <a:endParaRPr kumimoji="1" lang="zh-CN" altLang="en-US"/>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39</a:t>
            </a:fld>
            <a:endParaRPr lang="zh-CN" altLang="en-US"/>
          </a:p>
        </p:txBody>
      </p:sp>
    </p:spTree>
    <p:extLst>
      <p:ext uri="{BB962C8B-B14F-4D97-AF65-F5344CB8AC3E}">
        <p14:creationId xmlns:p14="http://schemas.microsoft.com/office/powerpoint/2010/main" val="121235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程序由多个模块构成，每个模块即为独立的一段。</a:t>
            </a:r>
            <a:endParaRPr kumimoji="1" lang="en-US" altLang="zh-CN"/>
          </a:p>
          <a:p>
            <a:r>
              <a:rPr kumimoji="1" lang="zh-CN" altLang="en-US"/>
              <a:t>通过链接，将多个模块组合在一起后，每个模块仍保存独立性，不会合并。 </a:t>
            </a:r>
            <a:endParaRPr kumimoji="1" lang="en-US" altLang="zh-CN"/>
          </a:p>
          <a:p>
            <a:endParaRPr kumimoji="1" lang="en-US" altLang="zh-CN"/>
          </a:p>
          <a:p>
            <a:r>
              <a:rPr kumimoji="1" lang="zh-CN" altLang="en-US"/>
              <a:t>但是在分页机制下，出于节约内存考虑，多个模块链接合并后，就合并到了同一段内，再根据这一整段，分配离散的多页。</a:t>
            </a:r>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55</a:t>
            </a:fld>
            <a:endParaRPr lang="zh-CN" altLang="en-US"/>
          </a:p>
        </p:txBody>
      </p:sp>
    </p:spTree>
    <p:extLst>
      <p:ext uri="{BB962C8B-B14F-4D97-AF65-F5344CB8AC3E}">
        <p14:creationId xmlns:p14="http://schemas.microsoft.com/office/powerpoint/2010/main" val="213139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4.3 </a:t>
            </a:r>
            <a:r>
              <a:rPr lang="zh-CN" altLang="en-US" dirty="0"/>
              <a:t>分页式存储管理</a:t>
            </a:r>
          </a:p>
        </p:txBody>
      </p:sp>
      <p:graphicFrame>
        <p:nvGraphicFramePr>
          <p:cNvPr id="4" name="图示 3"/>
          <p:cNvGraphicFramePr/>
          <p:nvPr>
            <p:extLst>
              <p:ext uri="{D42A27DB-BD31-4B8C-83A1-F6EECF244321}">
                <p14:modId xmlns:p14="http://schemas.microsoft.com/office/powerpoint/2010/main" val="2752127806"/>
              </p:ext>
            </p:extLst>
          </p:nvPr>
        </p:nvGraphicFramePr>
        <p:xfrm>
          <a:off x="685895" y="3240232"/>
          <a:ext cx="5592717" cy="341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505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：页表与地址转换</a:t>
            </a:r>
            <a:endParaRPr lang="en-US" dirty="0"/>
          </a:p>
        </p:txBody>
      </p:sp>
      <p:grpSp>
        <p:nvGrpSpPr>
          <p:cNvPr id="4" name="Group 4"/>
          <p:cNvGrpSpPr>
            <a:grpSpLocks/>
          </p:cNvGrpSpPr>
          <p:nvPr/>
        </p:nvGrpSpPr>
        <p:grpSpPr bwMode="auto">
          <a:xfrm>
            <a:off x="900113" y="1844675"/>
            <a:ext cx="7315200" cy="4454525"/>
            <a:chOff x="806" y="2052"/>
            <a:chExt cx="3570" cy="2242"/>
          </a:xfrm>
        </p:grpSpPr>
        <p:sp>
          <p:nvSpPr>
            <p:cNvPr id="5" name="Text Box 5"/>
            <p:cNvSpPr txBox="1">
              <a:spLocks noChangeArrowheads="1"/>
            </p:cNvSpPr>
            <p:nvPr/>
          </p:nvSpPr>
          <p:spPr bwMode="auto">
            <a:xfrm>
              <a:off x="2780" y="2052"/>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操作系统区</a:t>
              </a:r>
            </a:p>
          </p:txBody>
        </p:sp>
        <p:sp>
          <p:nvSpPr>
            <p:cNvPr id="6" name="Text Box 6"/>
            <p:cNvSpPr txBox="1">
              <a:spLocks noChangeArrowheads="1"/>
            </p:cNvSpPr>
            <p:nvPr/>
          </p:nvSpPr>
          <p:spPr bwMode="auto">
            <a:xfrm>
              <a:off x="2780" y="2303"/>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2500" b="1">
                <a:latin typeface="黑体" charset="0"/>
                <a:ea typeface="黑体" charset="0"/>
              </a:endParaRPr>
            </a:p>
          </p:txBody>
        </p:sp>
        <p:sp>
          <p:nvSpPr>
            <p:cNvPr id="7" name="Text Box 7"/>
            <p:cNvSpPr txBox="1">
              <a:spLocks noChangeArrowheads="1"/>
            </p:cNvSpPr>
            <p:nvPr/>
          </p:nvSpPr>
          <p:spPr bwMode="auto">
            <a:xfrm>
              <a:off x="2780" y="2549"/>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A1</a:t>
              </a:r>
            </a:p>
          </p:txBody>
        </p:sp>
        <p:sp>
          <p:nvSpPr>
            <p:cNvPr id="8" name="Text Box 8"/>
            <p:cNvSpPr txBox="1">
              <a:spLocks noChangeArrowheads="1"/>
            </p:cNvSpPr>
            <p:nvPr/>
          </p:nvSpPr>
          <p:spPr bwMode="auto">
            <a:xfrm>
              <a:off x="2780" y="2799"/>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2500" b="1">
                <a:latin typeface="黑体" charset="0"/>
                <a:ea typeface="黑体" charset="0"/>
              </a:endParaRPr>
            </a:p>
          </p:txBody>
        </p:sp>
        <p:sp>
          <p:nvSpPr>
            <p:cNvPr id="9" name="Text Box 9"/>
            <p:cNvSpPr txBox="1">
              <a:spLocks noChangeArrowheads="1"/>
            </p:cNvSpPr>
            <p:nvPr/>
          </p:nvSpPr>
          <p:spPr bwMode="auto">
            <a:xfrm>
              <a:off x="2780" y="3297"/>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2500" b="1">
                <a:latin typeface="黑体" charset="0"/>
                <a:ea typeface="黑体" charset="0"/>
              </a:endParaRPr>
            </a:p>
          </p:txBody>
        </p:sp>
        <p:sp>
          <p:nvSpPr>
            <p:cNvPr id="10" name="Text Box 10"/>
            <p:cNvSpPr txBox="1">
              <a:spLocks noChangeArrowheads="1"/>
            </p:cNvSpPr>
            <p:nvPr/>
          </p:nvSpPr>
          <p:spPr bwMode="auto">
            <a:xfrm>
              <a:off x="2780" y="3047"/>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A0</a:t>
              </a:r>
            </a:p>
          </p:txBody>
        </p:sp>
        <p:sp>
          <p:nvSpPr>
            <p:cNvPr id="11" name="Text Box 11"/>
            <p:cNvSpPr txBox="1">
              <a:spLocks noChangeArrowheads="1"/>
            </p:cNvSpPr>
            <p:nvPr/>
          </p:nvSpPr>
          <p:spPr bwMode="auto">
            <a:xfrm>
              <a:off x="2780" y="3546"/>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2500" b="1">
                <a:latin typeface="黑体" charset="0"/>
                <a:ea typeface="黑体" charset="0"/>
              </a:endParaRPr>
            </a:p>
          </p:txBody>
        </p:sp>
        <p:sp>
          <p:nvSpPr>
            <p:cNvPr id="12" name="Text Box 12"/>
            <p:cNvSpPr txBox="1">
              <a:spLocks noChangeArrowheads="1"/>
            </p:cNvSpPr>
            <p:nvPr/>
          </p:nvSpPr>
          <p:spPr bwMode="auto">
            <a:xfrm>
              <a:off x="2780" y="4046"/>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b="1">
                  <a:latin typeface="Times New Roman" charset="0"/>
                  <a:ea typeface="黑体" charset="0"/>
                </a:rPr>
                <a:t>…</a:t>
              </a:r>
              <a:endParaRPr lang="en-US" altLang="zh-CN" sz="2500" b="1">
                <a:latin typeface="黑体" charset="0"/>
                <a:ea typeface="黑体" charset="0"/>
              </a:endParaRPr>
            </a:p>
          </p:txBody>
        </p:sp>
        <p:sp>
          <p:nvSpPr>
            <p:cNvPr id="13" name="Text Box 13"/>
            <p:cNvSpPr txBox="1">
              <a:spLocks noChangeArrowheads="1"/>
            </p:cNvSpPr>
            <p:nvPr/>
          </p:nvSpPr>
          <p:spPr bwMode="auto">
            <a:xfrm>
              <a:off x="2780" y="3796"/>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A2</a:t>
              </a:r>
            </a:p>
          </p:txBody>
        </p:sp>
        <p:sp>
          <p:nvSpPr>
            <p:cNvPr id="14" name="Text Box 14"/>
            <p:cNvSpPr txBox="1">
              <a:spLocks noChangeArrowheads="1"/>
            </p:cNvSpPr>
            <p:nvPr/>
          </p:nvSpPr>
          <p:spPr bwMode="auto">
            <a:xfrm>
              <a:off x="3746" y="2054"/>
              <a:ext cx="6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共</a:t>
              </a:r>
              <a:r>
                <a:rPr lang="en-US" altLang="zh-CN" sz="2500">
                  <a:latin typeface="Times New Roman" charset="0"/>
                  <a:ea typeface="隶书" charset="0"/>
                </a:rPr>
                <a:t>100</a:t>
              </a:r>
              <a:r>
                <a:rPr lang="zh-CN" altLang="en-US" sz="2500">
                  <a:latin typeface="Times New Roman" charset="0"/>
                  <a:ea typeface="隶书" charset="0"/>
                </a:rPr>
                <a:t>块</a:t>
              </a:r>
            </a:p>
          </p:txBody>
        </p:sp>
        <p:sp>
          <p:nvSpPr>
            <p:cNvPr id="15" name="Text Box 15"/>
            <p:cNvSpPr txBox="1">
              <a:spLocks noChangeArrowheads="1"/>
            </p:cNvSpPr>
            <p:nvPr/>
          </p:nvSpPr>
          <p:spPr bwMode="auto">
            <a:xfrm>
              <a:off x="3746" y="2304"/>
              <a:ext cx="63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100</a:t>
              </a:r>
              <a:r>
                <a:rPr lang="zh-CN" altLang="en-US" sz="2500">
                  <a:latin typeface="Times New Roman" charset="0"/>
                  <a:ea typeface="隶书" charset="0"/>
                </a:rPr>
                <a:t>块</a:t>
              </a:r>
            </a:p>
          </p:txBody>
        </p:sp>
        <p:sp>
          <p:nvSpPr>
            <p:cNvPr id="16" name="Text Box 16"/>
            <p:cNvSpPr txBox="1">
              <a:spLocks noChangeArrowheads="1"/>
            </p:cNvSpPr>
            <p:nvPr/>
          </p:nvSpPr>
          <p:spPr bwMode="auto">
            <a:xfrm>
              <a:off x="3746" y="2550"/>
              <a:ext cx="63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101</a:t>
              </a:r>
              <a:r>
                <a:rPr lang="zh-CN" altLang="en-US" sz="2500">
                  <a:latin typeface="Times New Roman" charset="0"/>
                  <a:ea typeface="隶书" charset="0"/>
                </a:rPr>
                <a:t>块</a:t>
              </a:r>
            </a:p>
          </p:txBody>
        </p:sp>
        <p:sp>
          <p:nvSpPr>
            <p:cNvPr id="17" name="Text Box 17"/>
            <p:cNvSpPr txBox="1">
              <a:spLocks noChangeArrowheads="1"/>
            </p:cNvSpPr>
            <p:nvPr/>
          </p:nvSpPr>
          <p:spPr bwMode="auto">
            <a:xfrm>
              <a:off x="3746" y="2800"/>
              <a:ext cx="6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102</a:t>
              </a:r>
              <a:r>
                <a:rPr lang="zh-CN" altLang="en-US" sz="2500">
                  <a:latin typeface="Times New Roman" charset="0"/>
                  <a:ea typeface="隶书" charset="0"/>
                </a:rPr>
                <a:t>块</a:t>
              </a:r>
            </a:p>
          </p:txBody>
        </p:sp>
        <p:sp>
          <p:nvSpPr>
            <p:cNvPr id="18" name="Text Box 18"/>
            <p:cNvSpPr txBox="1">
              <a:spLocks noChangeArrowheads="1"/>
            </p:cNvSpPr>
            <p:nvPr/>
          </p:nvSpPr>
          <p:spPr bwMode="auto">
            <a:xfrm>
              <a:off x="3746" y="3298"/>
              <a:ext cx="6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104</a:t>
              </a:r>
              <a:r>
                <a:rPr lang="zh-CN" altLang="en-US" sz="2500">
                  <a:latin typeface="Times New Roman" charset="0"/>
                  <a:ea typeface="隶书" charset="0"/>
                </a:rPr>
                <a:t>块</a:t>
              </a:r>
            </a:p>
          </p:txBody>
        </p:sp>
        <p:sp>
          <p:nvSpPr>
            <p:cNvPr id="19" name="Text Box 19"/>
            <p:cNvSpPr txBox="1">
              <a:spLocks noChangeArrowheads="1"/>
            </p:cNvSpPr>
            <p:nvPr/>
          </p:nvSpPr>
          <p:spPr bwMode="auto">
            <a:xfrm>
              <a:off x="3746" y="3048"/>
              <a:ext cx="63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103</a:t>
              </a:r>
              <a:r>
                <a:rPr lang="zh-CN" altLang="en-US" sz="2500">
                  <a:latin typeface="Times New Roman" charset="0"/>
                  <a:ea typeface="隶书" charset="0"/>
                </a:rPr>
                <a:t>块</a:t>
              </a:r>
            </a:p>
          </p:txBody>
        </p:sp>
        <p:sp>
          <p:nvSpPr>
            <p:cNvPr id="20" name="Text Box 20"/>
            <p:cNvSpPr txBox="1">
              <a:spLocks noChangeArrowheads="1"/>
            </p:cNvSpPr>
            <p:nvPr/>
          </p:nvSpPr>
          <p:spPr bwMode="auto">
            <a:xfrm>
              <a:off x="3746" y="3548"/>
              <a:ext cx="6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105</a:t>
              </a:r>
              <a:r>
                <a:rPr lang="zh-CN" altLang="en-US" sz="2500">
                  <a:latin typeface="Times New Roman" charset="0"/>
                  <a:ea typeface="隶书" charset="0"/>
                </a:rPr>
                <a:t>块</a:t>
              </a:r>
            </a:p>
          </p:txBody>
        </p:sp>
        <p:sp>
          <p:nvSpPr>
            <p:cNvPr id="21" name="Text Box 21"/>
            <p:cNvSpPr txBox="1">
              <a:spLocks noChangeArrowheads="1"/>
            </p:cNvSpPr>
            <p:nvPr/>
          </p:nvSpPr>
          <p:spPr bwMode="auto">
            <a:xfrm>
              <a:off x="3746" y="3797"/>
              <a:ext cx="63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第</a:t>
              </a:r>
              <a:r>
                <a:rPr lang="en-US" altLang="zh-CN" sz="2500">
                  <a:latin typeface="Times New Roman" charset="0"/>
                  <a:ea typeface="隶书" charset="0"/>
                </a:rPr>
                <a:t>106</a:t>
              </a:r>
              <a:r>
                <a:rPr lang="zh-CN" altLang="en-US" sz="2500">
                  <a:latin typeface="Times New Roman" charset="0"/>
                  <a:ea typeface="隶书" charset="0"/>
                </a:rPr>
                <a:t>块</a:t>
              </a:r>
            </a:p>
          </p:txBody>
        </p:sp>
        <p:sp>
          <p:nvSpPr>
            <p:cNvPr id="22" name="Text Box 22"/>
            <p:cNvSpPr txBox="1">
              <a:spLocks noChangeArrowheads="1"/>
            </p:cNvSpPr>
            <p:nvPr/>
          </p:nvSpPr>
          <p:spPr bwMode="auto">
            <a:xfrm>
              <a:off x="806" y="2925"/>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A0</a:t>
              </a:r>
            </a:p>
          </p:txBody>
        </p:sp>
        <p:sp>
          <p:nvSpPr>
            <p:cNvPr id="23" name="Text Box 23"/>
            <p:cNvSpPr txBox="1">
              <a:spLocks noChangeArrowheads="1"/>
            </p:cNvSpPr>
            <p:nvPr/>
          </p:nvSpPr>
          <p:spPr bwMode="auto">
            <a:xfrm>
              <a:off x="806" y="3423"/>
              <a:ext cx="84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A2</a:t>
              </a:r>
            </a:p>
          </p:txBody>
        </p:sp>
        <p:sp>
          <p:nvSpPr>
            <p:cNvPr id="24" name="Text Box 24"/>
            <p:cNvSpPr txBox="1">
              <a:spLocks noChangeArrowheads="1"/>
            </p:cNvSpPr>
            <p:nvPr/>
          </p:nvSpPr>
          <p:spPr bwMode="auto">
            <a:xfrm>
              <a:off x="806" y="3173"/>
              <a:ext cx="84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500">
                  <a:latin typeface="Times New Roman" charset="0"/>
                  <a:ea typeface="隶书" charset="0"/>
                </a:rPr>
                <a:t>A1</a:t>
              </a:r>
            </a:p>
          </p:txBody>
        </p:sp>
        <p:sp>
          <p:nvSpPr>
            <p:cNvPr id="25" name="Text Box 25"/>
            <p:cNvSpPr txBox="1">
              <a:spLocks noChangeArrowheads="1"/>
            </p:cNvSpPr>
            <p:nvPr/>
          </p:nvSpPr>
          <p:spPr bwMode="auto">
            <a:xfrm>
              <a:off x="806" y="2613"/>
              <a:ext cx="6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500">
                  <a:latin typeface="Times New Roman" charset="0"/>
                  <a:ea typeface="隶书" charset="0"/>
                </a:rPr>
                <a:t>作业</a:t>
              </a:r>
              <a:r>
                <a:rPr lang="en-US" altLang="zh-CN" sz="2500">
                  <a:latin typeface="Times New Roman" charset="0"/>
                  <a:ea typeface="隶书" charset="0"/>
                </a:rPr>
                <a:t>A</a:t>
              </a:r>
            </a:p>
          </p:txBody>
        </p:sp>
        <p:sp>
          <p:nvSpPr>
            <p:cNvPr id="26" name="Line 26"/>
            <p:cNvSpPr>
              <a:spLocks noChangeShapeType="1"/>
            </p:cNvSpPr>
            <p:nvPr/>
          </p:nvSpPr>
          <p:spPr bwMode="auto">
            <a:xfrm>
              <a:off x="1646" y="3047"/>
              <a:ext cx="1134" cy="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flipV="1">
              <a:off x="1646" y="2673"/>
              <a:ext cx="1134"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a:off x="1646" y="3546"/>
              <a:ext cx="1134" cy="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3975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：页表与地址转换</a:t>
            </a:r>
            <a:endParaRPr lang="en-US" dirty="0"/>
          </a:p>
        </p:txBody>
      </p:sp>
      <p:grpSp>
        <p:nvGrpSpPr>
          <p:cNvPr id="4" name="Group 4"/>
          <p:cNvGrpSpPr>
            <a:grpSpLocks/>
          </p:cNvGrpSpPr>
          <p:nvPr/>
        </p:nvGrpSpPr>
        <p:grpSpPr bwMode="auto">
          <a:xfrm>
            <a:off x="920750" y="1905747"/>
            <a:ext cx="7302500" cy="2133600"/>
            <a:chOff x="680" y="3262"/>
            <a:chExt cx="3570" cy="1061"/>
          </a:xfrm>
        </p:grpSpPr>
        <p:sp>
          <p:nvSpPr>
            <p:cNvPr id="5" name="Text Box 5"/>
            <p:cNvSpPr txBox="1">
              <a:spLocks noChangeArrowheads="1"/>
            </p:cNvSpPr>
            <p:nvPr/>
          </p:nvSpPr>
          <p:spPr bwMode="auto">
            <a:xfrm>
              <a:off x="1562" y="3574"/>
              <a:ext cx="42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103</a:t>
              </a:r>
            </a:p>
          </p:txBody>
        </p:sp>
        <p:sp>
          <p:nvSpPr>
            <p:cNvPr id="6" name="Text Box 6"/>
            <p:cNvSpPr txBox="1">
              <a:spLocks noChangeArrowheads="1"/>
            </p:cNvSpPr>
            <p:nvPr/>
          </p:nvSpPr>
          <p:spPr bwMode="auto">
            <a:xfrm>
              <a:off x="1562" y="4072"/>
              <a:ext cx="42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106</a:t>
              </a:r>
            </a:p>
          </p:txBody>
        </p:sp>
        <p:sp>
          <p:nvSpPr>
            <p:cNvPr id="7" name="Text Box 7"/>
            <p:cNvSpPr txBox="1">
              <a:spLocks noChangeArrowheads="1"/>
            </p:cNvSpPr>
            <p:nvPr/>
          </p:nvSpPr>
          <p:spPr bwMode="auto">
            <a:xfrm>
              <a:off x="1562" y="3823"/>
              <a:ext cx="42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101</a:t>
              </a:r>
            </a:p>
          </p:txBody>
        </p:sp>
        <p:sp>
          <p:nvSpPr>
            <p:cNvPr id="8" name="Text Box 8"/>
            <p:cNvSpPr txBox="1">
              <a:spLocks noChangeArrowheads="1"/>
            </p:cNvSpPr>
            <p:nvPr/>
          </p:nvSpPr>
          <p:spPr bwMode="auto">
            <a:xfrm>
              <a:off x="1562" y="3262"/>
              <a:ext cx="4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latin typeface="Times New Roman" charset="0"/>
                  <a:ea typeface="隶书" charset="0"/>
                </a:rPr>
                <a:t>块号</a:t>
              </a:r>
            </a:p>
          </p:txBody>
        </p:sp>
        <p:sp>
          <p:nvSpPr>
            <p:cNvPr id="9" name="Text Box 9"/>
            <p:cNvSpPr txBox="1">
              <a:spLocks noChangeArrowheads="1"/>
            </p:cNvSpPr>
            <p:nvPr/>
          </p:nvSpPr>
          <p:spPr bwMode="auto">
            <a:xfrm>
              <a:off x="1100" y="3577"/>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A0</a:t>
              </a:r>
            </a:p>
          </p:txBody>
        </p:sp>
        <p:sp>
          <p:nvSpPr>
            <p:cNvPr id="10" name="Text Box 10"/>
            <p:cNvSpPr txBox="1">
              <a:spLocks noChangeArrowheads="1"/>
            </p:cNvSpPr>
            <p:nvPr/>
          </p:nvSpPr>
          <p:spPr bwMode="auto">
            <a:xfrm>
              <a:off x="1100" y="4075"/>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A2</a:t>
              </a:r>
            </a:p>
          </p:txBody>
        </p:sp>
        <p:sp>
          <p:nvSpPr>
            <p:cNvPr id="11" name="Text Box 11"/>
            <p:cNvSpPr txBox="1">
              <a:spLocks noChangeArrowheads="1"/>
            </p:cNvSpPr>
            <p:nvPr/>
          </p:nvSpPr>
          <p:spPr bwMode="auto">
            <a:xfrm>
              <a:off x="1100" y="3825"/>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A1</a:t>
              </a:r>
            </a:p>
          </p:txBody>
        </p:sp>
        <p:sp>
          <p:nvSpPr>
            <p:cNvPr id="12" name="Text Box 12"/>
            <p:cNvSpPr txBox="1">
              <a:spLocks noChangeArrowheads="1"/>
            </p:cNvSpPr>
            <p:nvPr/>
          </p:nvSpPr>
          <p:spPr bwMode="auto">
            <a:xfrm>
              <a:off x="1142" y="3262"/>
              <a:ext cx="29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latin typeface="Times New Roman" charset="0"/>
                  <a:ea typeface="隶书" charset="0"/>
                </a:rPr>
                <a:t>页号</a:t>
              </a:r>
            </a:p>
          </p:txBody>
        </p:sp>
        <p:sp>
          <p:nvSpPr>
            <p:cNvPr id="13" name="Text Box 13"/>
            <p:cNvSpPr txBox="1">
              <a:spLocks noChangeArrowheads="1"/>
            </p:cNvSpPr>
            <p:nvPr/>
          </p:nvSpPr>
          <p:spPr bwMode="auto">
            <a:xfrm>
              <a:off x="2486" y="3574"/>
              <a:ext cx="504"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latin typeface="Times New Roman" charset="0"/>
                  <a:ea typeface="隶书" charset="0"/>
                </a:rPr>
                <a:t>作业名</a:t>
              </a:r>
            </a:p>
          </p:txBody>
        </p:sp>
        <p:sp>
          <p:nvSpPr>
            <p:cNvPr id="14" name="Text Box 14"/>
            <p:cNvSpPr txBox="1">
              <a:spLocks noChangeArrowheads="1"/>
            </p:cNvSpPr>
            <p:nvPr/>
          </p:nvSpPr>
          <p:spPr bwMode="auto">
            <a:xfrm>
              <a:off x="2486" y="4075"/>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t>
              </a:r>
            </a:p>
          </p:txBody>
        </p:sp>
        <p:sp>
          <p:nvSpPr>
            <p:cNvPr id="15" name="Text Box 15"/>
            <p:cNvSpPr txBox="1">
              <a:spLocks noChangeArrowheads="1"/>
            </p:cNvSpPr>
            <p:nvPr/>
          </p:nvSpPr>
          <p:spPr bwMode="auto">
            <a:xfrm>
              <a:off x="2486" y="3825"/>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a:t>
              </a:r>
            </a:p>
          </p:txBody>
        </p:sp>
        <p:sp>
          <p:nvSpPr>
            <p:cNvPr id="16" name="Text Box 16"/>
            <p:cNvSpPr txBox="1">
              <a:spLocks noChangeArrowheads="1"/>
            </p:cNvSpPr>
            <p:nvPr/>
          </p:nvSpPr>
          <p:spPr bwMode="auto">
            <a:xfrm>
              <a:off x="2990" y="3575"/>
              <a:ext cx="63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latin typeface="Times New Roman" charset="0"/>
                  <a:ea typeface="隶书" charset="0"/>
                </a:rPr>
                <a:t>页表始址</a:t>
              </a:r>
            </a:p>
          </p:txBody>
        </p:sp>
        <p:sp>
          <p:nvSpPr>
            <p:cNvPr id="17" name="Text Box 17"/>
            <p:cNvSpPr txBox="1">
              <a:spLocks noChangeArrowheads="1"/>
            </p:cNvSpPr>
            <p:nvPr/>
          </p:nvSpPr>
          <p:spPr bwMode="auto">
            <a:xfrm>
              <a:off x="2990" y="4075"/>
              <a:ext cx="63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t>
              </a:r>
            </a:p>
          </p:txBody>
        </p:sp>
        <p:sp>
          <p:nvSpPr>
            <p:cNvPr id="18" name="Text Box 18"/>
            <p:cNvSpPr txBox="1">
              <a:spLocks noChangeArrowheads="1"/>
            </p:cNvSpPr>
            <p:nvPr/>
          </p:nvSpPr>
          <p:spPr bwMode="auto">
            <a:xfrm>
              <a:off x="2990" y="3825"/>
              <a:ext cx="63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xxxxxx</a:t>
              </a:r>
            </a:p>
          </p:txBody>
        </p:sp>
        <p:sp>
          <p:nvSpPr>
            <p:cNvPr id="19" name="Text Box 19"/>
            <p:cNvSpPr txBox="1">
              <a:spLocks noChangeArrowheads="1"/>
            </p:cNvSpPr>
            <p:nvPr/>
          </p:nvSpPr>
          <p:spPr bwMode="auto">
            <a:xfrm>
              <a:off x="3620" y="3575"/>
              <a:ext cx="63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latin typeface="Times New Roman" charset="0"/>
                  <a:ea typeface="隶书" charset="0"/>
                </a:rPr>
                <a:t>页表长度</a:t>
              </a:r>
            </a:p>
          </p:txBody>
        </p:sp>
        <p:sp>
          <p:nvSpPr>
            <p:cNvPr id="20" name="Text Box 20"/>
            <p:cNvSpPr txBox="1">
              <a:spLocks noChangeArrowheads="1"/>
            </p:cNvSpPr>
            <p:nvPr/>
          </p:nvSpPr>
          <p:spPr bwMode="auto">
            <a:xfrm>
              <a:off x="3620" y="4073"/>
              <a:ext cx="630"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a:t>
              </a:r>
            </a:p>
          </p:txBody>
        </p:sp>
        <p:sp>
          <p:nvSpPr>
            <p:cNvPr id="21" name="Text Box 21"/>
            <p:cNvSpPr txBox="1">
              <a:spLocks noChangeArrowheads="1"/>
            </p:cNvSpPr>
            <p:nvPr/>
          </p:nvSpPr>
          <p:spPr bwMode="auto">
            <a:xfrm>
              <a:off x="3620" y="3824"/>
              <a:ext cx="630"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200" b="1">
                  <a:latin typeface="Times New Roman" charset="0"/>
                  <a:ea typeface="黑体" charset="0"/>
                </a:rPr>
                <a:t>3</a:t>
              </a:r>
            </a:p>
          </p:txBody>
        </p:sp>
        <p:sp>
          <p:nvSpPr>
            <p:cNvPr id="22" name="Text Box 22"/>
            <p:cNvSpPr txBox="1">
              <a:spLocks noChangeArrowheads="1"/>
            </p:cNvSpPr>
            <p:nvPr/>
          </p:nvSpPr>
          <p:spPr bwMode="auto">
            <a:xfrm>
              <a:off x="2486" y="3262"/>
              <a:ext cx="46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a:solidFill>
                    <a:srgbClr val="FF0000"/>
                  </a:solidFill>
                  <a:latin typeface="Times New Roman" charset="0"/>
                  <a:ea typeface="隶书" charset="0"/>
                </a:rPr>
                <a:t>作业表</a:t>
              </a:r>
            </a:p>
          </p:txBody>
        </p:sp>
        <p:sp>
          <p:nvSpPr>
            <p:cNvPr id="23" name="Text Box 23"/>
            <p:cNvSpPr txBox="1">
              <a:spLocks noChangeArrowheads="1"/>
            </p:cNvSpPr>
            <p:nvPr/>
          </p:nvSpPr>
          <p:spPr bwMode="auto">
            <a:xfrm>
              <a:off x="680" y="3262"/>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2200" u="sng" dirty="0">
                  <a:solidFill>
                    <a:srgbClr val="FF0000"/>
                  </a:solidFill>
                  <a:latin typeface="Times New Roman" charset="0"/>
                  <a:ea typeface="隶书" charset="0"/>
                </a:rPr>
                <a:t>页表</a:t>
              </a:r>
              <a:endParaRPr lang="zh-CN" altLang="zh-CN" sz="2200" dirty="0">
                <a:solidFill>
                  <a:srgbClr val="FF0000"/>
                </a:solidFill>
                <a:latin typeface="Times New Roman" charset="0"/>
                <a:ea typeface="隶书" charset="0"/>
              </a:endParaRPr>
            </a:p>
            <a:p>
              <a:pPr algn="ctr">
                <a:spcBef>
                  <a:spcPct val="0"/>
                </a:spcBef>
                <a:buClrTx/>
                <a:buSzTx/>
                <a:buFontTx/>
                <a:buNone/>
              </a:pPr>
              <a:endParaRPr lang="zh-CN" altLang="zh-CN" sz="2200" dirty="0">
                <a:solidFill>
                  <a:srgbClr val="FF0000"/>
                </a:solidFill>
                <a:latin typeface="Times New Roman" charset="0"/>
                <a:ea typeface="隶书" charset="0"/>
              </a:endParaRPr>
            </a:p>
          </p:txBody>
        </p:sp>
      </p:grpSp>
      <p:sp>
        <p:nvSpPr>
          <p:cNvPr id="24" name="Rectangle 23"/>
          <p:cNvSpPr/>
          <p:nvPr/>
        </p:nvSpPr>
        <p:spPr>
          <a:xfrm>
            <a:off x="1779868" y="1690689"/>
            <a:ext cx="2039097" cy="251824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ChangeArrowheads="1"/>
          </p:cNvSpPr>
          <p:nvPr/>
        </p:nvSpPr>
        <p:spPr bwMode="auto">
          <a:xfrm>
            <a:off x="425450" y="4504205"/>
            <a:ext cx="871855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marL="457200" indent="-457200">
              <a:spcBef>
                <a:spcPct val="20000"/>
              </a:spcBef>
              <a:buClr>
                <a:schemeClr val="folHlink"/>
              </a:buClr>
              <a:buSzPct val="60000"/>
            </a:pPr>
            <a:r>
              <a:rPr lang="zh-CN" altLang="en-US" sz="2800">
                <a:solidFill>
                  <a:srgbClr val="002060"/>
                </a:solidFill>
                <a:latin typeface="SimHei" charset="0"/>
                <a:ea typeface="SimHei" charset="0"/>
                <a:cs typeface="SimHei" charset="0"/>
              </a:rPr>
              <a:t>每个作业都在内存离散地占有物理块</a:t>
            </a:r>
            <a:r>
              <a:rPr lang="en-US" altLang="zh-CN" sz="2800" dirty="0">
                <a:solidFill>
                  <a:srgbClr val="002060"/>
                </a:solidFill>
                <a:latin typeface="SimHei" charset="0"/>
                <a:ea typeface="SimHei" charset="0"/>
                <a:cs typeface="SimHei" charset="0"/>
              </a:rPr>
              <a:t>,</a:t>
            </a:r>
          </a:p>
          <a:p>
            <a:pPr marL="457200" indent="-457200">
              <a:spcBef>
                <a:spcPct val="20000"/>
              </a:spcBef>
              <a:buClr>
                <a:schemeClr val="folHlink"/>
              </a:buClr>
              <a:buSzPct val="60000"/>
            </a:pPr>
            <a:r>
              <a:rPr lang="zh-CN" altLang="en-US" sz="2800" dirty="0">
                <a:solidFill>
                  <a:srgbClr val="002060"/>
                </a:solidFill>
                <a:latin typeface="SimHei" charset="0"/>
                <a:ea typeface="SimHei" charset="0"/>
                <a:cs typeface="SimHei" charset="0"/>
              </a:rPr>
              <a:t>如何让系统知道哪个物理块属于哪个作业</a:t>
            </a:r>
            <a:r>
              <a:rPr lang="en-US" altLang="zh-CN" sz="2800" dirty="0">
                <a:solidFill>
                  <a:srgbClr val="002060"/>
                </a:solidFill>
                <a:latin typeface="SimHei" charset="0"/>
                <a:ea typeface="SimHei" charset="0"/>
                <a:cs typeface="SimHei" charset="0"/>
              </a:rPr>
              <a:t>?</a:t>
            </a:r>
          </a:p>
        </p:txBody>
      </p:sp>
    </p:spTree>
    <p:extLst>
      <p:ext uri="{BB962C8B-B14F-4D97-AF65-F5344CB8AC3E}">
        <p14:creationId xmlns:p14="http://schemas.microsoft.com/office/powerpoint/2010/main" val="12618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：页表实现</a:t>
            </a:r>
            <a:endParaRPr lang="en-US" dirty="0"/>
          </a:p>
        </p:txBody>
      </p:sp>
      <p:sp>
        <p:nvSpPr>
          <p:cNvPr id="3" name="Content Placeholder 2"/>
          <p:cNvSpPr>
            <a:spLocks noGrp="1"/>
          </p:cNvSpPr>
          <p:nvPr>
            <p:ph idx="1"/>
          </p:nvPr>
        </p:nvSpPr>
        <p:spPr>
          <a:xfrm>
            <a:off x="628650" y="1825624"/>
            <a:ext cx="7886700" cy="4575175"/>
          </a:xfrm>
        </p:spPr>
        <p:txBody>
          <a:bodyPr>
            <a:normAutofit fontScale="92500"/>
          </a:bodyPr>
          <a:lstStyle/>
          <a:p>
            <a:pPr>
              <a:lnSpc>
                <a:spcPct val="150000"/>
              </a:lnSpc>
            </a:pPr>
            <a:r>
              <a:rPr lang="zh-CN" altLang="en-US" dirty="0">
                <a:solidFill>
                  <a:srgbClr val="0070C0"/>
                </a:solidFill>
              </a:rPr>
              <a:t>硬件实现：</a:t>
            </a:r>
            <a:r>
              <a:rPr lang="zh-CN" altLang="en-US" dirty="0"/>
              <a:t>为每个页面设立一个重定位寄存器</a:t>
            </a:r>
            <a:r>
              <a:rPr lang="en-US" altLang="zh-CN" dirty="0"/>
              <a:t>,</a:t>
            </a:r>
            <a:r>
              <a:rPr lang="zh-CN" altLang="en-US" dirty="0"/>
              <a:t>每一表项至少包括页号和物理块号两项信息（造价极高）</a:t>
            </a:r>
          </a:p>
          <a:p>
            <a:pPr lvl="1">
              <a:lnSpc>
                <a:spcPct val="150000"/>
              </a:lnSpc>
            </a:pPr>
            <a:r>
              <a:rPr lang="en-US" altLang="zh-CN" dirty="0"/>
              <a:t>Intel86</a:t>
            </a:r>
            <a:r>
              <a:rPr lang="zh-CN" altLang="en-US" dirty="0"/>
              <a:t> 的</a:t>
            </a:r>
            <a:r>
              <a:rPr lang="en-US" altLang="zh-CN" dirty="0"/>
              <a:t>32</a:t>
            </a:r>
            <a:r>
              <a:rPr lang="zh-CN" altLang="en-US" dirty="0"/>
              <a:t>位平台，页面为</a:t>
            </a:r>
            <a:r>
              <a:rPr lang="en-US" altLang="zh-CN" dirty="0"/>
              <a:t>4KB</a:t>
            </a:r>
            <a:r>
              <a:rPr lang="zh-CN" altLang="en-US" dirty="0"/>
              <a:t>，</a:t>
            </a:r>
            <a:r>
              <a:rPr lang="en-US" altLang="zh-CN" dirty="0"/>
              <a:t>4GB</a:t>
            </a:r>
            <a:r>
              <a:rPr lang="zh-CN" altLang="en-US" dirty="0"/>
              <a:t>的逻辑地址空间有</a:t>
            </a:r>
            <a:r>
              <a:rPr lang="en-US" altLang="zh-CN" dirty="0"/>
              <a:t>1M</a:t>
            </a:r>
            <a:r>
              <a:rPr lang="zh-CN" altLang="en-US" dirty="0"/>
              <a:t>页面</a:t>
            </a:r>
          </a:p>
          <a:p>
            <a:pPr>
              <a:lnSpc>
                <a:spcPct val="150000"/>
              </a:lnSpc>
            </a:pPr>
            <a:r>
              <a:rPr lang="zh-CN" altLang="en-US" dirty="0">
                <a:solidFill>
                  <a:srgbClr val="0070C0"/>
                </a:solidFill>
              </a:rPr>
              <a:t>软件实现：</a:t>
            </a:r>
            <a:r>
              <a:rPr lang="zh-CN" altLang="en-US" dirty="0"/>
              <a:t>把页表存放在内存中</a:t>
            </a:r>
            <a:r>
              <a:rPr lang="en-US" altLang="zh-CN" dirty="0"/>
              <a:t>,</a:t>
            </a:r>
            <a:r>
              <a:rPr lang="zh-CN" altLang="en-US" dirty="0"/>
              <a:t>系统另设一个</a:t>
            </a:r>
            <a:r>
              <a:rPr lang="zh-CN" altLang="en-US" dirty="0">
                <a:solidFill>
                  <a:srgbClr val="FF0000"/>
                </a:solidFill>
              </a:rPr>
              <a:t>页表基址寄存器</a:t>
            </a:r>
            <a:r>
              <a:rPr lang="zh-CN" altLang="en-US" dirty="0"/>
              <a:t>和</a:t>
            </a:r>
            <a:r>
              <a:rPr lang="zh-CN" altLang="en-US" dirty="0">
                <a:solidFill>
                  <a:srgbClr val="FF0000"/>
                </a:solidFill>
              </a:rPr>
              <a:t>长度控制寄存器</a:t>
            </a:r>
            <a:r>
              <a:rPr lang="zh-CN" altLang="en-US" dirty="0"/>
              <a:t>用来存放当前运行作业的页表始址和页表长</a:t>
            </a:r>
            <a:r>
              <a:rPr lang="en-US" altLang="zh-CN" dirty="0"/>
              <a:t>.</a:t>
            </a:r>
            <a:r>
              <a:rPr lang="zh-CN" altLang="en-US" dirty="0"/>
              <a:t>当前占有处理器的进程是页表寄存器的使用者，一旦进程出让了处理器，同时也应出让页表寄存器</a:t>
            </a:r>
          </a:p>
        </p:txBody>
      </p:sp>
    </p:spTree>
    <p:extLst>
      <p:ext uri="{BB962C8B-B14F-4D97-AF65-F5344CB8AC3E}">
        <p14:creationId xmlns:p14="http://schemas.microsoft.com/office/powerpoint/2010/main" val="2502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：地址转换过程</a:t>
            </a:r>
            <a:endParaRPr lang="en-US" dirty="0"/>
          </a:p>
        </p:txBody>
      </p:sp>
      <p:sp>
        <p:nvSpPr>
          <p:cNvPr id="3" name="Content Placeholder 2"/>
          <p:cNvSpPr>
            <a:spLocks noGrp="1"/>
          </p:cNvSpPr>
          <p:nvPr>
            <p:ph idx="1"/>
          </p:nvPr>
        </p:nvSpPr>
        <p:spPr>
          <a:xfrm>
            <a:off x="628650" y="1825625"/>
            <a:ext cx="8407774" cy="4351338"/>
          </a:xfrm>
        </p:spPr>
        <p:txBody>
          <a:bodyPr/>
          <a:lstStyle/>
          <a:p>
            <a:pPr>
              <a:lnSpc>
                <a:spcPct val="150000"/>
              </a:lnSpc>
            </a:pPr>
            <a:r>
              <a:rPr lang="zh-CN" altLang="en-US" dirty="0"/>
              <a:t>进程运行前系统把页表基址存入页表基址寄存器</a:t>
            </a:r>
          </a:p>
          <a:p>
            <a:pPr>
              <a:lnSpc>
                <a:spcPct val="150000"/>
              </a:lnSpc>
            </a:pPr>
            <a:r>
              <a:rPr lang="zh-CN" altLang="en-US" dirty="0"/>
              <a:t>运行时硬件自动将逻辑地址分成两部分，页号</a:t>
            </a:r>
            <a:r>
              <a:rPr lang="en-US" altLang="zh-CN" dirty="0"/>
              <a:t>P</a:t>
            </a:r>
            <a:r>
              <a:rPr lang="zh-CN" altLang="en-US" dirty="0"/>
              <a:t>和页内位移</a:t>
            </a:r>
            <a:r>
              <a:rPr lang="en-US" altLang="zh-CN" dirty="0"/>
              <a:t>d</a:t>
            </a:r>
          </a:p>
          <a:p>
            <a:pPr>
              <a:lnSpc>
                <a:spcPct val="150000"/>
              </a:lnSpc>
            </a:pPr>
            <a:r>
              <a:rPr lang="zh-CN" altLang="en-US" dirty="0"/>
              <a:t>找到页表基址后，按页号</a:t>
            </a:r>
            <a:r>
              <a:rPr lang="en-US" altLang="zh-CN" dirty="0"/>
              <a:t>P</a:t>
            </a:r>
            <a:r>
              <a:rPr lang="zh-CN" altLang="en-US" dirty="0"/>
              <a:t>作为索引查页表，得到页框号，根据公式完成地址转换</a:t>
            </a:r>
          </a:p>
          <a:p>
            <a:pPr>
              <a:lnSpc>
                <a:spcPct val="150000"/>
              </a:lnSpc>
            </a:pP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575837" y="4532124"/>
                <a:ext cx="17399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charset="0"/>
                        </a:rPr>
                        <m:t>A</m:t>
                      </m:r>
                      <m:r>
                        <a:rPr lang="el-GR" sz="2400" i="1" smtClean="0">
                          <a:latin typeface="Cambria Math" charset="0"/>
                        </a:rPr>
                        <m:t>=</m:t>
                      </m:r>
                      <m:r>
                        <a:rPr lang="en-US" altLang="zh-CN" sz="2400" b="0" i="1" smtClean="0">
                          <a:latin typeface="Cambria Math" charset="0"/>
                        </a:rPr>
                        <m:t>𝑃</m:t>
                      </m:r>
                      <m:r>
                        <a:rPr lang="en-US" altLang="zh-CN" sz="2400" b="0" i="1" smtClean="0">
                          <a:latin typeface="Cambria Math" charset="0"/>
                          <a:ea typeface="Cambria Math" charset="0"/>
                          <a:cs typeface="Cambria Math" charset="0"/>
                        </a:rPr>
                        <m:t>×</m:t>
                      </m:r>
                      <m:r>
                        <m:rPr>
                          <m:sty m:val="p"/>
                        </m:rPr>
                        <a:rPr lang="en-US" altLang="zh-CN" sz="2400" b="0" i="1" smtClean="0">
                          <a:latin typeface="Cambria Math" charset="0"/>
                          <a:ea typeface="Cambria Math" charset="0"/>
                          <a:cs typeface="Cambria Math" charset="0"/>
                        </a:rPr>
                        <m:t>L</m:t>
                      </m:r>
                      <m:r>
                        <a:rPr lang="zh-CN" altLang="en-US" sz="2400" b="0" i="1" smtClean="0">
                          <a:latin typeface="Cambria Math" charset="0"/>
                          <a:ea typeface="Cambria Math" charset="0"/>
                          <a:cs typeface="Cambria Math" charset="0"/>
                        </a:rPr>
                        <m:t>＋</m:t>
                      </m:r>
                      <m:r>
                        <a:rPr lang="en-US" altLang="zh-CN" sz="2400" b="0" i="1" smtClean="0">
                          <a:latin typeface="Cambria Math" charset="0"/>
                          <a:ea typeface="Cambria Math" charset="0"/>
                          <a:cs typeface="Cambria Math" charset="0"/>
                        </a:rPr>
                        <m:t>𝑑</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575837" y="4532124"/>
                <a:ext cx="1739900" cy="369332"/>
              </a:xfrm>
              <a:prstGeom prst="rect">
                <a:avLst/>
              </a:prstGeom>
              <a:blipFill rotWithShape="0">
                <a:blip r:embed="rId2"/>
                <a:stretch>
                  <a:fillRect l="-3860" r="-3509" b="-8197"/>
                </a:stretch>
              </a:blipFill>
            </p:spPr>
            <p:txBody>
              <a:bodyPr/>
              <a:lstStyle/>
              <a:p>
                <a:r>
                  <a:rPr lang="en-US">
                    <a:noFill/>
                  </a:rPr>
                  <a:t> </a:t>
                </a:r>
              </a:p>
            </p:txBody>
          </p:sp>
        </mc:Fallback>
      </mc:AlternateContent>
    </p:spTree>
    <p:extLst>
      <p:ext uri="{BB962C8B-B14F-4D97-AF65-F5344CB8AC3E}">
        <p14:creationId xmlns:p14="http://schemas.microsoft.com/office/powerpoint/2010/main" val="172143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50825" y="5805488"/>
            <a:ext cx="8229600" cy="782637"/>
          </a:xfrm>
        </p:spPr>
        <p:txBody>
          <a:bodyPr/>
          <a:lstStyle/>
          <a:p>
            <a:pPr eaLnBrk="1" hangingPunct="1"/>
            <a:r>
              <a:rPr lang="zh-CN" altLang="en-US" sz="3200" dirty="0">
                <a:latin typeface="SimHei" charset="0"/>
                <a:ea typeface="SimHei" charset="0"/>
                <a:cs typeface="SimHei" charset="0"/>
              </a:rPr>
              <a:t>分页存储管理的地址转换</a:t>
            </a:r>
          </a:p>
        </p:txBody>
      </p:sp>
      <p:sp>
        <p:nvSpPr>
          <p:cNvPr id="93187" name="Rectangle 3"/>
          <p:cNvSpPr>
            <a:spLocks noGrp="1" noChangeArrowheads="1"/>
          </p:cNvSpPr>
          <p:nvPr>
            <p:ph sz="quarter" idx="1"/>
          </p:nvPr>
        </p:nvSpPr>
        <p:spPr>
          <a:xfrm>
            <a:off x="6948488" y="3716338"/>
            <a:ext cx="1223961" cy="360362"/>
          </a:xfrm>
        </p:spPr>
        <p:txBody>
          <a:bodyPr>
            <a:normAutofit lnSpcReduction="10000"/>
          </a:bodyPr>
          <a:lstStyle/>
          <a:p>
            <a:pPr marL="0" indent="0" eaLnBrk="1" hangingPunct="1">
              <a:buNone/>
            </a:pPr>
            <a:r>
              <a:rPr lang="zh-CN" altLang="en-US" sz="2000" dirty="0">
                <a:latin typeface="SimHei" charset="0"/>
                <a:ea typeface="SimHei" charset="0"/>
                <a:cs typeface="SimHei" charset="0"/>
              </a:rPr>
              <a:t>主存储器</a:t>
            </a:r>
          </a:p>
        </p:txBody>
      </p:sp>
      <p:sp>
        <p:nvSpPr>
          <p:cNvPr id="93188" name="Rectangle 10"/>
          <p:cNvSpPr>
            <a:spLocks noChangeArrowheads="1"/>
          </p:cNvSpPr>
          <p:nvPr/>
        </p:nvSpPr>
        <p:spPr bwMode="auto">
          <a:xfrm>
            <a:off x="1979613" y="2060575"/>
            <a:ext cx="1296987" cy="360363"/>
          </a:xfrm>
          <a:prstGeom prst="rect">
            <a:avLst/>
          </a:prstGeom>
          <a:solidFill>
            <a:srgbClr val="FFFFFF"/>
          </a:solidFill>
          <a:ln w="19050">
            <a:solidFill>
              <a:srgbClr val="000000"/>
            </a:solidFill>
            <a:miter lim="800000"/>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r>
              <a:rPr lang="en-US" altLang="zh-CN" sz="2000">
                <a:latin typeface="Arial" charset="0"/>
                <a:ea typeface="隶书" charset="0"/>
              </a:rPr>
              <a:t>      p        d   </a:t>
            </a:r>
          </a:p>
        </p:txBody>
      </p:sp>
      <p:sp>
        <p:nvSpPr>
          <p:cNvPr id="93189" name="Rectangle 12"/>
          <p:cNvSpPr>
            <a:spLocks noChangeArrowheads="1"/>
          </p:cNvSpPr>
          <p:nvPr/>
        </p:nvSpPr>
        <p:spPr bwMode="auto">
          <a:xfrm>
            <a:off x="4572000" y="2060575"/>
            <a:ext cx="1296988" cy="360363"/>
          </a:xfrm>
          <a:prstGeom prst="rect">
            <a:avLst/>
          </a:prstGeom>
          <a:solidFill>
            <a:srgbClr val="FFFFFF"/>
          </a:solidFill>
          <a:ln w="19050">
            <a:solidFill>
              <a:srgbClr val="000000"/>
            </a:solidFill>
            <a:miter lim="800000"/>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r>
              <a:rPr lang="en-US" altLang="zh-CN" sz="2000">
                <a:latin typeface="Arial" charset="0"/>
                <a:ea typeface="隶书" charset="0"/>
              </a:rPr>
              <a:t>b        d</a:t>
            </a:r>
          </a:p>
        </p:txBody>
      </p:sp>
      <p:sp>
        <p:nvSpPr>
          <p:cNvPr id="93190" name="Rectangle 13"/>
          <p:cNvSpPr>
            <a:spLocks noChangeArrowheads="1"/>
          </p:cNvSpPr>
          <p:nvPr/>
        </p:nvSpPr>
        <p:spPr bwMode="auto">
          <a:xfrm>
            <a:off x="6948488" y="1341438"/>
            <a:ext cx="1150937" cy="2232025"/>
          </a:xfrm>
          <a:prstGeom prst="rect">
            <a:avLst/>
          </a:prstGeom>
          <a:solidFill>
            <a:srgbClr val="FFFFFF"/>
          </a:solidFill>
          <a:ln w="19050">
            <a:solidFill>
              <a:srgbClr val="000000"/>
            </a:solidFill>
            <a:miter lim="800000"/>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93191" name="Rectangle 15"/>
          <p:cNvSpPr>
            <a:spLocks noChangeArrowheads="1"/>
          </p:cNvSpPr>
          <p:nvPr/>
        </p:nvSpPr>
        <p:spPr bwMode="auto">
          <a:xfrm>
            <a:off x="2843213" y="3357563"/>
            <a:ext cx="1008062" cy="2447925"/>
          </a:xfrm>
          <a:prstGeom prst="rect">
            <a:avLst/>
          </a:prstGeom>
          <a:solidFill>
            <a:srgbClr val="FFFFFF"/>
          </a:solidFill>
          <a:ln w="19050">
            <a:solidFill>
              <a:srgbClr val="000000"/>
            </a:solidFill>
            <a:miter lim="800000"/>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r>
              <a:rPr lang="en-US" altLang="zh-CN" sz="2000">
                <a:latin typeface="Arial" charset="0"/>
                <a:ea typeface="隶书" charset="0"/>
              </a:rPr>
              <a:t>0         </a:t>
            </a:r>
          </a:p>
          <a:p>
            <a:pPr algn="ctr" eaLnBrk="1" hangingPunct="1">
              <a:spcBef>
                <a:spcPct val="0"/>
              </a:spcBef>
              <a:buClrTx/>
              <a:buSzTx/>
              <a:buFontTx/>
              <a:buNone/>
            </a:pPr>
            <a:r>
              <a:rPr lang="en-US" altLang="zh-CN" sz="2000">
                <a:latin typeface="Arial" charset="0"/>
                <a:ea typeface="隶书" charset="0"/>
              </a:rPr>
              <a:t>1         </a:t>
            </a:r>
          </a:p>
          <a:p>
            <a:pPr algn="ctr" eaLnBrk="1" hangingPunct="1">
              <a:spcBef>
                <a:spcPct val="0"/>
              </a:spcBef>
              <a:buClrTx/>
              <a:buSzTx/>
              <a:buFontTx/>
              <a:buNone/>
            </a:pPr>
            <a:endParaRPr lang="en-US" altLang="zh-CN" sz="2000">
              <a:latin typeface="Arial" charset="0"/>
              <a:ea typeface="隶书" charset="0"/>
            </a:endParaRPr>
          </a:p>
          <a:p>
            <a:pPr algn="ctr" eaLnBrk="1" hangingPunct="1">
              <a:spcBef>
                <a:spcPct val="0"/>
              </a:spcBef>
              <a:buClrTx/>
              <a:buSzTx/>
              <a:buFontTx/>
              <a:buNone/>
            </a:pPr>
            <a:r>
              <a:rPr lang="en-US" altLang="zh-CN" sz="2000">
                <a:latin typeface="Arial" charset="0"/>
                <a:ea typeface="隶书" charset="0"/>
              </a:rPr>
              <a:t> </a:t>
            </a:r>
            <a:r>
              <a:rPr lang="en-US" altLang="zh-CN" sz="2000">
                <a:latin typeface="Times New Roman" charset="0"/>
                <a:ea typeface="隶书" charset="0"/>
              </a:rPr>
              <a:t>…</a:t>
            </a:r>
            <a:r>
              <a:rPr lang="en-US" altLang="zh-CN" sz="2000">
                <a:latin typeface="Arial" charset="0"/>
                <a:ea typeface="隶书" charset="0"/>
              </a:rPr>
              <a:t> </a:t>
            </a:r>
          </a:p>
          <a:p>
            <a:pPr algn="ctr" eaLnBrk="1" hangingPunct="1">
              <a:spcBef>
                <a:spcPct val="0"/>
              </a:spcBef>
              <a:buClrTx/>
              <a:buSzTx/>
              <a:buFontTx/>
              <a:buNone/>
            </a:pPr>
            <a:endParaRPr lang="en-US" altLang="zh-CN" sz="2000">
              <a:latin typeface="Arial" charset="0"/>
              <a:ea typeface="隶书" charset="0"/>
            </a:endParaRPr>
          </a:p>
          <a:p>
            <a:pPr algn="ctr" eaLnBrk="1" hangingPunct="1">
              <a:spcBef>
                <a:spcPct val="0"/>
              </a:spcBef>
              <a:buClrTx/>
              <a:buSzTx/>
              <a:buFontTx/>
              <a:buNone/>
            </a:pPr>
            <a:r>
              <a:rPr lang="en-US" altLang="zh-CN" sz="2000">
                <a:latin typeface="Arial" charset="0"/>
                <a:ea typeface="隶书" charset="0"/>
              </a:rPr>
              <a:t>p      d</a:t>
            </a:r>
          </a:p>
          <a:p>
            <a:pPr algn="ctr" eaLnBrk="1" hangingPunct="1">
              <a:spcBef>
                <a:spcPct val="0"/>
              </a:spcBef>
              <a:buClrTx/>
              <a:buSzTx/>
              <a:buFontTx/>
              <a:buNone/>
            </a:pPr>
            <a:r>
              <a:rPr lang="en-US" altLang="zh-CN" sz="2000">
                <a:latin typeface="Times New Roman" charset="0"/>
                <a:ea typeface="隶书" charset="0"/>
              </a:rPr>
              <a:t>…</a:t>
            </a:r>
            <a:endParaRPr lang="en-US" altLang="zh-CN" sz="2000">
              <a:latin typeface="Arial" charset="0"/>
              <a:ea typeface="隶书" charset="0"/>
            </a:endParaRPr>
          </a:p>
          <a:p>
            <a:pPr algn="ctr" eaLnBrk="1" hangingPunct="1">
              <a:spcBef>
                <a:spcPct val="0"/>
              </a:spcBef>
              <a:buClrTx/>
              <a:buSzTx/>
              <a:buFontTx/>
              <a:buNone/>
            </a:pPr>
            <a:r>
              <a:rPr lang="en-US" altLang="zh-CN" sz="2000">
                <a:latin typeface="Arial" charset="0"/>
                <a:ea typeface="隶书" charset="0"/>
              </a:rPr>
              <a:t>      </a:t>
            </a:r>
          </a:p>
        </p:txBody>
      </p:sp>
      <p:sp>
        <p:nvSpPr>
          <p:cNvPr id="93192" name="Oval 16"/>
          <p:cNvSpPr>
            <a:spLocks noChangeArrowheads="1"/>
          </p:cNvSpPr>
          <p:nvPr/>
        </p:nvSpPr>
        <p:spPr bwMode="auto">
          <a:xfrm>
            <a:off x="323850" y="1916113"/>
            <a:ext cx="719138" cy="719137"/>
          </a:xfrm>
          <a:prstGeom prst="ellipse">
            <a:avLst/>
          </a:prstGeom>
          <a:solidFill>
            <a:srgbClr val="FFFFFF"/>
          </a:solidFill>
          <a:ln w="19050">
            <a:solidFill>
              <a:srgbClr val="000000"/>
            </a:solidFill>
            <a:round/>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r>
              <a:rPr lang="en-US" altLang="zh-CN" sz="2000">
                <a:latin typeface="Times New Roman" charset="0"/>
                <a:ea typeface="隶书" charset="0"/>
              </a:rPr>
              <a:t>CPU</a:t>
            </a:r>
          </a:p>
        </p:txBody>
      </p:sp>
      <p:sp>
        <p:nvSpPr>
          <p:cNvPr id="93193" name="Rectangle 17"/>
          <p:cNvSpPr>
            <a:spLocks noChangeArrowheads="1"/>
          </p:cNvSpPr>
          <p:nvPr/>
        </p:nvSpPr>
        <p:spPr bwMode="auto">
          <a:xfrm>
            <a:off x="395288" y="3213100"/>
            <a:ext cx="1728787" cy="360363"/>
          </a:xfrm>
          <a:prstGeom prst="rect">
            <a:avLst/>
          </a:prstGeom>
          <a:solidFill>
            <a:srgbClr val="FFFFFF"/>
          </a:solidFill>
          <a:ln w="19050">
            <a:solidFill>
              <a:srgbClr val="000000"/>
            </a:solidFill>
            <a:miter lim="800000"/>
            <a:headEnd/>
            <a:tailEnd/>
          </a:ln>
        </p:spPr>
        <p:txBody>
          <a:bodyPr wrap="none" tIns="118800" anchor="ct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r>
              <a:rPr lang="zh-CN" altLang="en-US" sz="2000" dirty="0">
                <a:latin typeface="SimHei" charset="0"/>
                <a:ea typeface="SimHei" charset="0"/>
                <a:cs typeface="SimHei" charset="0"/>
              </a:rPr>
              <a:t>基表基址寄存器</a:t>
            </a:r>
          </a:p>
        </p:txBody>
      </p:sp>
      <p:sp>
        <p:nvSpPr>
          <p:cNvPr id="93194" name="Line 18"/>
          <p:cNvSpPr>
            <a:spLocks noChangeShapeType="1"/>
          </p:cNvSpPr>
          <p:nvPr/>
        </p:nvSpPr>
        <p:spPr bwMode="auto">
          <a:xfrm>
            <a:off x="2627313" y="2060575"/>
            <a:ext cx="0" cy="360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195" name="Line 19"/>
          <p:cNvSpPr>
            <a:spLocks noChangeShapeType="1"/>
          </p:cNvSpPr>
          <p:nvPr/>
        </p:nvSpPr>
        <p:spPr bwMode="auto">
          <a:xfrm>
            <a:off x="5292725" y="2060575"/>
            <a:ext cx="0" cy="360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196" name="Line 20"/>
          <p:cNvSpPr>
            <a:spLocks noChangeShapeType="1"/>
          </p:cNvSpPr>
          <p:nvPr/>
        </p:nvSpPr>
        <p:spPr bwMode="auto">
          <a:xfrm>
            <a:off x="6948488" y="2205038"/>
            <a:ext cx="11525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197" name="Line 21"/>
          <p:cNvSpPr>
            <a:spLocks noChangeShapeType="1"/>
          </p:cNvSpPr>
          <p:nvPr/>
        </p:nvSpPr>
        <p:spPr bwMode="auto">
          <a:xfrm>
            <a:off x="6948488" y="2492375"/>
            <a:ext cx="11525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198" name="Line 22"/>
          <p:cNvSpPr>
            <a:spLocks noChangeShapeType="1"/>
          </p:cNvSpPr>
          <p:nvPr/>
        </p:nvSpPr>
        <p:spPr bwMode="auto">
          <a:xfrm>
            <a:off x="2843213" y="3716338"/>
            <a:ext cx="10080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199" name="Line 23"/>
          <p:cNvSpPr>
            <a:spLocks noChangeShapeType="1"/>
          </p:cNvSpPr>
          <p:nvPr/>
        </p:nvSpPr>
        <p:spPr bwMode="auto">
          <a:xfrm>
            <a:off x="2843213" y="4076700"/>
            <a:ext cx="10080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0" name="Line 24"/>
          <p:cNvSpPr>
            <a:spLocks noChangeShapeType="1"/>
          </p:cNvSpPr>
          <p:nvPr/>
        </p:nvSpPr>
        <p:spPr bwMode="auto">
          <a:xfrm>
            <a:off x="2843213" y="4941888"/>
            <a:ext cx="10080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1" name="Line 25"/>
          <p:cNvSpPr>
            <a:spLocks noChangeShapeType="1"/>
          </p:cNvSpPr>
          <p:nvPr/>
        </p:nvSpPr>
        <p:spPr bwMode="auto">
          <a:xfrm>
            <a:off x="2843213" y="5300663"/>
            <a:ext cx="10080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2" name="Line 26"/>
          <p:cNvSpPr>
            <a:spLocks noChangeShapeType="1"/>
          </p:cNvSpPr>
          <p:nvPr/>
        </p:nvSpPr>
        <p:spPr bwMode="auto">
          <a:xfrm>
            <a:off x="3203575" y="3357563"/>
            <a:ext cx="0" cy="719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3" name="Line 27"/>
          <p:cNvSpPr>
            <a:spLocks noChangeShapeType="1"/>
          </p:cNvSpPr>
          <p:nvPr/>
        </p:nvSpPr>
        <p:spPr bwMode="auto">
          <a:xfrm>
            <a:off x="3203575" y="4941888"/>
            <a:ext cx="0" cy="3603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4" name="Line 28"/>
          <p:cNvSpPr>
            <a:spLocks noChangeShapeType="1"/>
          </p:cNvSpPr>
          <p:nvPr/>
        </p:nvSpPr>
        <p:spPr bwMode="auto">
          <a:xfrm>
            <a:off x="1042988" y="2276475"/>
            <a:ext cx="9366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5" name="Line 30"/>
          <p:cNvSpPr>
            <a:spLocks noChangeShapeType="1"/>
          </p:cNvSpPr>
          <p:nvPr/>
        </p:nvSpPr>
        <p:spPr bwMode="auto">
          <a:xfrm>
            <a:off x="2124075" y="3357563"/>
            <a:ext cx="7191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6" name="Line 32"/>
          <p:cNvSpPr>
            <a:spLocks noChangeShapeType="1"/>
          </p:cNvSpPr>
          <p:nvPr/>
        </p:nvSpPr>
        <p:spPr bwMode="auto">
          <a:xfrm>
            <a:off x="2195513" y="2420938"/>
            <a:ext cx="0" cy="2736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7" name="Line 33"/>
          <p:cNvSpPr>
            <a:spLocks noChangeShapeType="1"/>
          </p:cNvSpPr>
          <p:nvPr/>
        </p:nvSpPr>
        <p:spPr bwMode="auto">
          <a:xfrm>
            <a:off x="2195513" y="5157788"/>
            <a:ext cx="6477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8" name="Line 34"/>
          <p:cNvSpPr>
            <a:spLocks noChangeShapeType="1"/>
          </p:cNvSpPr>
          <p:nvPr/>
        </p:nvSpPr>
        <p:spPr bwMode="auto">
          <a:xfrm>
            <a:off x="3059113" y="2420938"/>
            <a:ext cx="0"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09" name="Line 35"/>
          <p:cNvSpPr>
            <a:spLocks noChangeShapeType="1"/>
          </p:cNvSpPr>
          <p:nvPr/>
        </p:nvSpPr>
        <p:spPr bwMode="auto">
          <a:xfrm>
            <a:off x="3059113" y="2852738"/>
            <a:ext cx="25209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10" name="Line 36"/>
          <p:cNvSpPr>
            <a:spLocks noChangeShapeType="1"/>
          </p:cNvSpPr>
          <p:nvPr/>
        </p:nvSpPr>
        <p:spPr bwMode="auto">
          <a:xfrm flipV="1">
            <a:off x="5580063" y="2420938"/>
            <a:ext cx="0" cy="4318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11" name="Line 37"/>
          <p:cNvSpPr>
            <a:spLocks noChangeShapeType="1"/>
          </p:cNvSpPr>
          <p:nvPr/>
        </p:nvSpPr>
        <p:spPr bwMode="auto">
          <a:xfrm>
            <a:off x="3851275" y="5157788"/>
            <a:ext cx="10080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12" name="Line 38"/>
          <p:cNvSpPr>
            <a:spLocks noChangeShapeType="1"/>
          </p:cNvSpPr>
          <p:nvPr/>
        </p:nvSpPr>
        <p:spPr bwMode="auto">
          <a:xfrm flipV="1">
            <a:off x="4859338" y="2420938"/>
            <a:ext cx="0" cy="27368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93213" name="Line 39"/>
          <p:cNvSpPr>
            <a:spLocks noChangeShapeType="1"/>
          </p:cNvSpPr>
          <p:nvPr/>
        </p:nvSpPr>
        <p:spPr bwMode="auto">
          <a:xfrm>
            <a:off x="5867400" y="2205038"/>
            <a:ext cx="10810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tIns="118800" anchor="ctr"/>
          <a:lstStyle/>
          <a:p>
            <a:endParaRPr lang="en-US"/>
          </a:p>
        </p:txBody>
      </p:sp>
      <p:sp>
        <p:nvSpPr>
          <p:cNvPr id="30" name="Rectangle 3"/>
          <p:cNvSpPr txBox="1">
            <a:spLocks noChangeArrowheads="1"/>
          </p:cNvSpPr>
          <p:nvPr/>
        </p:nvSpPr>
        <p:spPr>
          <a:xfrm>
            <a:off x="1907382" y="1681446"/>
            <a:ext cx="1223961" cy="3603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a:latin typeface="SimHei" charset="0"/>
                <a:ea typeface="SimHei" charset="0"/>
                <a:cs typeface="SimHei" charset="0"/>
              </a:rPr>
              <a:t>逻辑地址</a:t>
            </a:r>
            <a:endParaRPr lang="zh-CN" altLang="en-US" sz="2000" dirty="0">
              <a:latin typeface="SimHei" charset="0"/>
              <a:ea typeface="SimHei" charset="0"/>
              <a:cs typeface="SimHei" charset="0"/>
            </a:endParaRPr>
          </a:p>
        </p:txBody>
      </p:sp>
      <p:sp>
        <p:nvSpPr>
          <p:cNvPr id="32" name="Rectangle 3"/>
          <p:cNvSpPr txBox="1">
            <a:spLocks noChangeArrowheads="1"/>
          </p:cNvSpPr>
          <p:nvPr/>
        </p:nvSpPr>
        <p:spPr>
          <a:xfrm>
            <a:off x="4497945" y="1681446"/>
            <a:ext cx="1223961" cy="3603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SimHei" charset="0"/>
                <a:ea typeface="SimHei" charset="0"/>
                <a:cs typeface="SimHei" charset="0"/>
              </a:rPr>
              <a:t>物理地址</a:t>
            </a:r>
          </a:p>
        </p:txBody>
      </p:sp>
    </p:spTree>
    <p:extLst>
      <p:ext uri="{BB962C8B-B14F-4D97-AF65-F5344CB8AC3E}">
        <p14:creationId xmlns:p14="http://schemas.microsoft.com/office/powerpoint/2010/main" val="11096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：软件实现页表的缺陷</a:t>
            </a:r>
            <a:endParaRPr lang="en-US" dirty="0"/>
          </a:p>
        </p:txBody>
      </p:sp>
      <p:sp>
        <p:nvSpPr>
          <p:cNvPr id="3" name="Content Placeholder 2"/>
          <p:cNvSpPr>
            <a:spLocks noGrp="1"/>
          </p:cNvSpPr>
          <p:nvPr>
            <p:ph idx="1"/>
          </p:nvPr>
        </p:nvSpPr>
        <p:spPr/>
        <p:txBody>
          <a:bodyPr/>
          <a:lstStyle/>
          <a:p>
            <a:pPr>
              <a:lnSpc>
                <a:spcPct val="150000"/>
              </a:lnSpc>
            </a:pPr>
            <a:r>
              <a:rPr lang="zh-CN" altLang="en-US" dirty="0"/>
              <a:t>页表放在内存中，这样，</a:t>
            </a:r>
            <a:r>
              <a:rPr lang="en-US" altLang="zh-CN" dirty="0"/>
              <a:t>CPU</a:t>
            </a:r>
            <a:r>
              <a:rPr lang="zh-CN" altLang="en-US" dirty="0"/>
              <a:t>每存取一个数据时，需要两次访问内存</a:t>
            </a:r>
          </a:p>
          <a:p>
            <a:pPr>
              <a:lnSpc>
                <a:spcPct val="150000"/>
              </a:lnSpc>
            </a:pPr>
            <a:r>
              <a:rPr lang="zh-CN" altLang="en-US" dirty="0"/>
              <a:t>第一次：访问页表取得物理块号以形成物理地址</a:t>
            </a:r>
          </a:p>
          <a:p>
            <a:pPr>
              <a:lnSpc>
                <a:spcPct val="150000"/>
              </a:lnSpc>
            </a:pPr>
            <a:r>
              <a:rPr lang="zh-CN" altLang="en-US" dirty="0"/>
              <a:t>第二次：根据物理地址存取数据</a:t>
            </a:r>
          </a:p>
          <a:p>
            <a:pPr marL="0" indent="0">
              <a:lnSpc>
                <a:spcPct val="150000"/>
              </a:lnSpc>
              <a:buNone/>
            </a:pPr>
            <a:r>
              <a:rPr lang="zh-CN" altLang="en-US" sz="3200" dirty="0">
                <a:solidFill>
                  <a:srgbClr val="FF0000"/>
                </a:solidFill>
              </a:rPr>
              <a:t>指令执行速度降低了一倍！</a:t>
            </a:r>
          </a:p>
          <a:p>
            <a:pPr>
              <a:lnSpc>
                <a:spcPct val="150000"/>
              </a:lnSpc>
            </a:pPr>
            <a:endParaRPr lang="en-US" dirty="0"/>
          </a:p>
        </p:txBody>
      </p:sp>
    </p:spTree>
    <p:extLst>
      <p:ext uri="{BB962C8B-B14F-4D97-AF65-F5344CB8AC3E}">
        <p14:creationId xmlns:p14="http://schemas.microsoft.com/office/powerpoint/2010/main" val="48011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00122521"/>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9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4.3.2</a:t>
            </a:r>
            <a:r>
              <a:rPr lang="zh-CN" altLang="en-US" dirty="0"/>
              <a:t>：相联存储器 </a:t>
            </a:r>
            <a:r>
              <a:rPr lang="en-US" altLang="zh-CN" dirty="0"/>
              <a:t>/</a:t>
            </a:r>
            <a:r>
              <a:rPr lang="zh-CN" altLang="en-US" dirty="0"/>
              <a:t> 快表</a:t>
            </a:r>
            <a:endParaRPr lang="en-US" dirty="0"/>
          </a:p>
        </p:txBody>
      </p:sp>
      <p:sp>
        <p:nvSpPr>
          <p:cNvPr id="3" name="Content Placeholder 2"/>
          <p:cNvSpPr>
            <a:spLocks noGrp="1"/>
          </p:cNvSpPr>
          <p:nvPr>
            <p:ph idx="1"/>
          </p:nvPr>
        </p:nvSpPr>
        <p:spPr/>
        <p:txBody>
          <a:bodyPr/>
          <a:lstStyle/>
          <a:p>
            <a:pPr>
              <a:lnSpc>
                <a:spcPct val="200000"/>
              </a:lnSpc>
            </a:pPr>
            <a:r>
              <a:rPr lang="zh-CN" altLang="en-US" dirty="0"/>
              <a:t>为提高运算速度</a:t>
            </a:r>
            <a:r>
              <a:rPr lang="en-US" altLang="zh-CN" dirty="0"/>
              <a:t>,</a:t>
            </a:r>
            <a:r>
              <a:rPr lang="zh-CN" altLang="en-US" dirty="0"/>
              <a:t>在存储管理部件中增设一个专用的高速缓冲存储器</a:t>
            </a:r>
            <a:r>
              <a:rPr lang="en-US" altLang="zh-CN" dirty="0"/>
              <a:t>,</a:t>
            </a:r>
            <a:r>
              <a:rPr lang="zh-CN" altLang="en-US" dirty="0"/>
              <a:t>用来</a:t>
            </a:r>
            <a:r>
              <a:rPr lang="zh-CN" altLang="en-US" dirty="0">
                <a:solidFill>
                  <a:srgbClr val="0070C0"/>
                </a:solidFill>
              </a:rPr>
              <a:t>存放最近访问过的部分页表</a:t>
            </a:r>
            <a:r>
              <a:rPr lang="en-US" altLang="zh-CN" dirty="0"/>
              <a:t>,</a:t>
            </a:r>
            <a:r>
              <a:rPr lang="zh-CN" altLang="en-US" dirty="0"/>
              <a:t>这种高速缓冲存储器称为快表或相联存储器</a:t>
            </a:r>
          </a:p>
          <a:p>
            <a:pPr marL="0" indent="0" algn="ctr">
              <a:lnSpc>
                <a:spcPct val="200000"/>
              </a:lnSpc>
              <a:buNone/>
            </a:pPr>
            <a:r>
              <a:rPr lang="en-US" altLang="zh-CN" dirty="0"/>
              <a:t>Intel80486</a:t>
            </a:r>
            <a:r>
              <a:rPr lang="zh-CN" altLang="en-US" dirty="0"/>
              <a:t>的快表为</a:t>
            </a:r>
            <a:r>
              <a:rPr lang="en-US" altLang="zh-CN" dirty="0"/>
              <a:t>32</a:t>
            </a:r>
            <a:r>
              <a:rPr lang="zh-CN" altLang="en-US" dirty="0"/>
              <a:t>个单元</a:t>
            </a:r>
          </a:p>
          <a:p>
            <a:pPr>
              <a:lnSpc>
                <a:spcPct val="200000"/>
              </a:lnSpc>
            </a:pPr>
            <a:endParaRPr lang="en-US" dirty="0"/>
          </a:p>
        </p:txBody>
      </p:sp>
    </p:spTree>
    <p:extLst>
      <p:ext uri="{BB962C8B-B14F-4D97-AF65-F5344CB8AC3E}">
        <p14:creationId xmlns:p14="http://schemas.microsoft.com/office/powerpoint/2010/main" val="117050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4.3.2</a:t>
            </a:r>
            <a:r>
              <a:rPr lang="zh-CN" altLang="en-US" dirty="0"/>
              <a:t>：页块查询过程</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lnSpc>
                <a:spcPct val="150000"/>
              </a:lnSpc>
              <a:buFont typeface="+mj-lt"/>
              <a:buAutoNum type="arabicPeriod"/>
            </a:pPr>
            <a:r>
              <a:rPr lang="zh-CN" altLang="en-US" dirty="0"/>
              <a:t>首先查找快表，若找到则将物理块号和页内地址（也是块内地址）拼接形成物理地址 </a:t>
            </a:r>
          </a:p>
          <a:p>
            <a:pPr marL="457200" indent="-457200">
              <a:lnSpc>
                <a:spcPct val="150000"/>
              </a:lnSpc>
              <a:buFont typeface="+mj-lt"/>
              <a:buAutoNum type="arabicPeriod"/>
            </a:pPr>
            <a:r>
              <a:rPr lang="zh-CN" altLang="en-US" dirty="0"/>
              <a:t>若在快表中未找到物理块号，则再查找内存页表，获取物理块号，一方面形成物理地址，另一方面将该表项抄到快表中，以备下次再次访问该页面</a:t>
            </a:r>
          </a:p>
          <a:p>
            <a:pPr marL="457200" indent="-457200">
              <a:lnSpc>
                <a:spcPct val="150000"/>
              </a:lnSpc>
              <a:buFont typeface="+mj-lt"/>
              <a:buAutoNum type="arabicPeriod"/>
            </a:pPr>
            <a:r>
              <a:rPr lang="zh-CN" altLang="en-US" dirty="0"/>
              <a:t>查快表和查内存页表是同时进行的，一旦从快表中找到了对应项，则立即停止对内存页表的查找</a:t>
            </a:r>
          </a:p>
          <a:p>
            <a:pPr marL="457200" indent="-457200">
              <a:lnSpc>
                <a:spcPct val="150000"/>
              </a:lnSpc>
              <a:buFont typeface="+mj-lt"/>
              <a:buAutoNum type="arabicPeriod"/>
            </a:pPr>
            <a:r>
              <a:rPr lang="zh-CN" altLang="en-US" dirty="0"/>
              <a:t>当快表已满且要登记新页时，需要淘汰旧快表项，最简单的策略是“先进先出”</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41613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4.3.2</a:t>
            </a:r>
            <a:r>
              <a:rPr lang="zh-CN" altLang="en-US" dirty="0"/>
              <a:t>：</a:t>
            </a:r>
            <a:r>
              <a:rPr lang="zh-CN" altLang="en-US" dirty="0">
                <a:solidFill>
                  <a:srgbClr val="FF0000"/>
                </a:solidFill>
              </a:rPr>
              <a:t>命中率</a:t>
            </a:r>
            <a:endParaRPr lang="en-US" dirty="0">
              <a:solidFill>
                <a:srgbClr val="FF0000"/>
              </a:solidFill>
            </a:endParaRPr>
          </a:p>
        </p:txBody>
      </p:sp>
      <p:sp>
        <p:nvSpPr>
          <p:cNvPr id="3" name="Content Placeholder 2"/>
          <p:cNvSpPr>
            <a:spLocks noGrp="1"/>
          </p:cNvSpPr>
          <p:nvPr>
            <p:ph idx="1"/>
          </p:nvPr>
        </p:nvSpPr>
        <p:spPr>
          <a:xfrm>
            <a:off x="628650" y="1825625"/>
            <a:ext cx="7886700" cy="2100916"/>
          </a:xfrm>
        </p:spPr>
        <p:txBody>
          <a:bodyPr/>
          <a:lstStyle/>
          <a:p>
            <a:pPr>
              <a:lnSpc>
                <a:spcPct val="150000"/>
              </a:lnSpc>
            </a:pPr>
            <a:r>
              <a:rPr lang="zh-CN" altLang="en-US" dirty="0"/>
              <a:t>通过快表实现主存访问的比率称为命中率 </a:t>
            </a:r>
          </a:p>
          <a:p>
            <a:pPr>
              <a:lnSpc>
                <a:spcPct val="150000"/>
              </a:lnSpc>
            </a:pPr>
            <a:r>
              <a:rPr lang="zh-CN" altLang="en-US" dirty="0"/>
              <a:t>引入快表后</a:t>
            </a:r>
            <a:r>
              <a:rPr lang="en-US" altLang="zh-CN" dirty="0"/>
              <a:t>,</a:t>
            </a:r>
            <a:r>
              <a:rPr lang="zh-CN" altLang="en-US" dirty="0"/>
              <a:t>访问速率与命中率相关，命中率越高，访问速度越快，性能越好</a:t>
            </a:r>
          </a:p>
          <a:p>
            <a:pPr>
              <a:lnSpc>
                <a:spcPct val="150000"/>
              </a:lnSpc>
            </a:pPr>
            <a:endParaRPr lang="en-US" dirty="0"/>
          </a:p>
        </p:txBody>
      </p:sp>
    </p:spTree>
    <p:extLst>
      <p:ext uri="{BB962C8B-B14F-4D97-AF65-F5344CB8AC3E}">
        <p14:creationId xmlns:p14="http://schemas.microsoft.com/office/powerpoint/2010/main" val="53793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670137081"/>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547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4.3.2</a:t>
            </a:r>
            <a:r>
              <a:rPr lang="zh-CN" altLang="en-US" dirty="0"/>
              <a:t>：命中率 示例</a:t>
            </a:r>
            <a:endParaRPr lang="en-US" dirty="0"/>
          </a:p>
        </p:txBody>
      </p:sp>
      <p:sp>
        <p:nvSpPr>
          <p:cNvPr id="3" name="Content Placeholder 2"/>
          <p:cNvSpPr>
            <a:spLocks noGrp="1"/>
          </p:cNvSpPr>
          <p:nvPr>
            <p:ph idx="1"/>
          </p:nvPr>
        </p:nvSpPr>
        <p:spPr>
          <a:xfrm>
            <a:off x="628650" y="1825625"/>
            <a:ext cx="7886700" cy="1778188"/>
          </a:xfrm>
        </p:spPr>
        <p:txBody>
          <a:bodyPr>
            <a:normAutofit fontScale="92500"/>
          </a:bodyPr>
          <a:lstStyle/>
          <a:p>
            <a:pPr>
              <a:lnSpc>
                <a:spcPct val="150000"/>
              </a:lnSpc>
            </a:pPr>
            <a:r>
              <a:rPr lang="zh-CN" altLang="en-US" dirty="0"/>
              <a:t>主存访问时间为</a:t>
            </a:r>
            <a:r>
              <a:rPr lang="en-US" altLang="zh-CN" dirty="0"/>
              <a:t>100ns,</a:t>
            </a:r>
            <a:r>
              <a:rPr lang="zh-CN" altLang="en-US" dirty="0"/>
              <a:t> 快表访问时间为</a:t>
            </a:r>
            <a:r>
              <a:rPr lang="en-US" altLang="zh-CN" dirty="0"/>
              <a:t>20ns,</a:t>
            </a:r>
            <a:r>
              <a:rPr lang="zh-CN" altLang="en-US" dirty="0"/>
              <a:t>命中率假设为</a:t>
            </a:r>
            <a:r>
              <a:rPr lang="en-US" altLang="zh-CN" dirty="0"/>
              <a:t>90%,</a:t>
            </a:r>
            <a:r>
              <a:rPr lang="zh-CN" altLang="en-US" dirty="0"/>
              <a:t>内存有效存取时间（</a:t>
            </a:r>
            <a:r>
              <a:rPr lang="en-US" altLang="zh-CN" dirty="0"/>
              <a:t>EAT: Efficient Access Time</a:t>
            </a:r>
            <a:r>
              <a:rPr lang="zh-CN" altLang="en-US" dirty="0"/>
              <a:t>）</a:t>
            </a:r>
            <a:r>
              <a:rPr lang="en-US" altLang="zh-CN" dirty="0"/>
              <a:t>/ </a:t>
            </a:r>
            <a:r>
              <a:rPr lang="zh-CN" altLang="en-US" dirty="0"/>
              <a:t>平均存取时间（</a:t>
            </a:r>
            <a:r>
              <a:rPr lang="en-US" altLang="zh-CN" dirty="0"/>
              <a:t>AAT: Average Access Time</a:t>
            </a:r>
            <a:r>
              <a:rPr lang="zh-CN" altLang="en-US" dirty="0"/>
              <a:t>）为：</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287607" y="3939990"/>
                <a:ext cx="6568786"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b="0" i="1" smtClean="0">
                              <a:latin typeface="Cambria Math"/>
                            </a:rPr>
                          </m:ctrlPr>
                        </m:dPr>
                        <m:e>
                          <m:r>
                            <a:rPr lang="en-US" altLang="zh-CN" sz="2400" b="0" i="1" smtClean="0">
                              <a:solidFill>
                                <a:srgbClr val="FF0000"/>
                              </a:solidFill>
                              <a:latin typeface="Cambria Math" charset="0"/>
                            </a:rPr>
                            <m:t>100</m:t>
                          </m:r>
                          <m:r>
                            <a:rPr lang="zh-CN" altLang="en-US" sz="2400" b="0" i="1" smtClean="0">
                              <a:latin typeface="Cambria Math" charset="0"/>
                            </a:rPr>
                            <m:t>＋</m:t>
                          </m:r>
                          <m:r>
                            <a:rPr lang="en-US" altLang="zh-CN" sz="2400" b="0" i="1" smtClean="0">
                              <a:latin typeface="Cambria Math" charset="0"/>
                            </a:rPr>
                            <m:t>20</m:t>
                          </m:r>
                        </m:e>
                      </m:d>
                      <m:r>
                        <a:rPr lang="en-US" altLang="zh-CN" sz="2400" b="0" i="1" smtClean="0">
                          <a:latin typeface="Cambria Math" charset="0"/>
                        </a:rPr>
                        <m:t>×90</m:t>
                      </m:r>
                      <m:r>
                        <a:rPr lang="zh-CN" altLang="en-US" sz="2400" b="0" i="1" smtClean="0">
                          <a:latin typeface="Cambria Math" charset="0"/>
                        </a:rPr>
                        <m:t>％＋</m:t>
                      </m:r>
                      <m:d>
                        <m:dPr>
                          <m:begChr m:val="（"/>
                          <m:endChr m:val="）"/>
                          <m:ctrlPr>
                            <a:rPr lang="zh-CN" altLang="en-US" sz="2400" b="0" i="1" smtClean="0">
                              <a:latin typeface="Cambria Math"/>
                            </a:rPr>
                          </m:ctrlPr>
                        </m:dPr>
                        <m:e>
                          <m:r>
                            <a:rPr lang="en-US" altLang="zh-CN" sz="2400" b="0" i="1" smtClean="0">
                              <a:solidFill>
                                <a:srgbClr val="FF0000"/>
                              </a:solidFill>
                              <a:latin typeface="Cambria Math" charset="0"/>
                            </a:rPr>
                            <m:t>100</m:t>
                          </m:r>
                          <m:r>
                            <a:rPr lang="zh-CN" altLang="en-US" sz="2400" b="0" i="1" smtClean="0">
                              <a:latin typeface="Cambria Math" charset="0"/>
                            </a:rPr>
                            <m:t>＋</m:t>
                          </m:r>
                          <m:r>
                            <a:rPr lang="en-US" altLang="zh-CN" sz="2400" b="0" i="1" smtClean="0">
                              <a:solidFill>
                                <a:srgbClr val="0070C0"/>
                              </a:solidFill>
                              <a:latin typeface="Cambria Math" charset="0"/>
                            </a:rPr>
                            <m:t>100</m:t>
                          </m:r>
                          <m:r>
                            <a:rPr lang="en-US" altLang="zh-CN" sz="2400" b="0" i="1" smtClean="0">
                              <a:latin typeface="Cambria Math" charset="0"/>
                            </a:rPr>
                            <m:t>+20</m:t>
                          </m:r>
                        </m:e>
                      </m:d>
                      <m:r>
                        <a:rPr lang="en-US" altLang="zh-CN" sz="2400" b="0" i="0" smtClean="0">
                          <a:latin typeface="Cambria Math" charset="0"/>
                        </a:rPr>
                        <m:t>×</m:t>
                      </m:r>
                      <m:d>
                        <m:dPr>
                          <m:begChr m:val="（"/>
                          <m:endChr m:val="）"/>
                          <m:ctrlPr>
                            <a:rPr lang="zh-CN" altLang="en-US" sz="2400" b="0" i="1" smtClean="0">
                              <a:latin typeface="Cambria Math"/>
                            </a:rPr>
                          </m:ctrlPr>
                        </m:dPr>
                        <m:e>
                          <m:r>
                            <a:rPr lang="en-US" altLang="zh-CN" sz="2400" b="0" i="0" smtClean="0">
                              <a:latin typeface="Cambria Math" charset="0"/>
                            </a:rPr>
                            <m:t>1</m:t>
                          </m:r>
                          <m:r>
                            <a:rPr lang="zh-CN" altLang="en-US" sz="2400" b="0" i="0" smtClean="0">
                              <a:latin typeface="Cambria Math" charset="0"/>
                            </a:rPr>
                            <m:t>−</m:t>
                          </m:r>
                          <m:r>
                            <a:rPr lang="en-US" altLang="zh-CN" sz="2400" b="0" i="0" smtClean="0">
                              <a:latin typeface="Cambria Math" charset="0"/>
                            </a:rPr>
                            <m:t>90%</m:t>
                          </m:r>
                        </m:e>
                      </m:d>
                    </m:oMath>
                  </m:oMathPara>
                </a14:m>
                <a:endParaRPr lang="zh-CN" altLang="en-US" sz="2400" b="0" i="0" dirty="0">
                  <a:latin typeface="Cambria Math" charset="0"/>
                </a:endParaRPr>
              </a:p>
              <a:p>
                <a:pPr/>
                <a14:m>
                  <m:oMathPara xmlns:m="http://schemas.openxmlformats.org/officeDocument/2006/math">
                    <m:oMathParaPr>
                      <m:jc m:val="centerGroup"/>
                    </m:oMathParaPr>
                    <m:oMath xmlns:m="http://schemas.openxmlformats.org/officeDocument/2006/math">
                      <m:r>
                        <a:rPr lang="en-US" altLang="zh-CN" sz="2400" b="0" i="0" smtClean="0">
                          <a:latin typeface="Cambria Math" charset="0"/>
                        </a:rPr>
                        <m:t>=130</m:t>
                      </m:r>
                      <m:r>
                        <m:rPr>
                          <m:sty m:val="p"/>
                        </m:rPr>
                        <a:rPr lang="en-US" altLang="zh-CN" sz="2400" b="0" i="0" smtClean="0">
                          <a:latin typeface="Cambria Math" charset="0"/>
                        </a:rPr>
                        <m:t>ns</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287607" y="3939990"/>
                <a:ext cx="6568786" cy="738664"/>
              </a:xfrm>
              <a:prstGeom prst="rect">
                <a:avLst/>
              </a:prstGeom>
              <a:blipFill rotWithShape="0">
                <a:blip r:embed="rId2"/>
                <a:stretch>
                  <a:fillRect b="-3306"/>
                </a:stretch>
              </a:blipFill>
            </p:spPr>
            <p:txBody>
              <a:bodyPr/>
              <a:lstStyle/>
              <a:p>
                <a:r>
                  <a:rPr lang="en-US">
                    <a:noFill/>
                  </a:rPr>
                  <a:t> </a:t>
                </a:r>
              </a:p>
            </p:txBody>
          </p:sp>
        </mc:Fallback>
      </mc:AlternateContent>
    </p:spTree>
    <p:extLst>
      <p:ext uri="{BB962C8B-B14F-4D97-AF65-F5344CB8AC3E}">
        <p14:creationId xmlns:p14="http://schemas.microsoft.com/office/powerpoint/2010/main" val="34889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23555025"/>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9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4.3.3</a:t>
            </a:r>
            <a:r>
              <a:rPr lang="zh-CN" altLang="en-US" dirty="0"/>
              <a:t>：页面分配和去配</a:t>
            </a:r>
            <a:endParaRPr lang="en-US" dirty="0"/>
          </a:p>
        </p:txBody>
      </p:sp>
      <p:sp>
        <p:nvSpPr>
          <p:cNvPr id="3" name="Content Placeholder 2"/>
          <p:cNvSpPr>
            <a:spLocks noGrp="1"/>
          </p:cNvSpPr>
          <p:nvPr>
            <p:ph idx="1"/>
          </p:nvPr>
        </p:nvSpPr>
        <p:spPr>
          <a:xfrm>
            <a:off x="628650" y="1825625"/>
            <a:ext cx="7886700" cy="1482351"/>
          </a:xfrm>
        </p:spPr>
        <p:txBody>
          <a:bodyPr/>
          <a:lstStyle/>
          <a:p>
            <a:pPr>
              <a:lnSpc>
                <a:spcPct val="150000"/>
              </a:lnSpc>
            </a:pPr>
            <a:r>
              <a:rPr lang="zh-CN" altLang="en-US" dirty="0"/>
              <a:t>分页式存储管理中，由一张主存物理块表来管理分配。</a:t>
            </a:r>
          </a:p>
          <a:p>
            <a:pPr>
              <a:lnSpc>
                <a:spcPct val="150000"/>
              </a:lnSpc>
            </a:pPr>
            <a:r>
              <a:rPr lang="zh-CN" altLang="en-US" dirty="0"/>
              <a:t>最简单的可以由位图来记录内存分配情况</a:t>
            </a:r>
          </a:p>
          <a:p>
            <a:pPr>
              <a:lnSpc>
                <a:spcPct val="150000"/>
              </a:lnSpc>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14412950"/>
              </p:ext>
            </p:extLst>
          </p:nvPr>
        </p:nvGraphicFramePr>
        <p:xfrm>
          <a:off x="1239520" y="3630705"/>
          <a:ext cx="6664960" cy="147796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09"/>
                    </a:ext>
                  </a:extLst>
                </a:gridCol>
                <a:gridCol w="208280">
                  <a:extLst>
                    <a:ext uri="{9D8B030D-6E8A-4147-A177-3AD203B41FA5}">
                      <a16:colId xmlns="" xmlns:a16="http://schemas.microsoft.com/office/drawing/2014/main" val="20010"/>
                    </a:ext>
                  </a:extLst>
                </a:gridCol>
                <a:gridCol w="208280">
                  <a:extLst>
                    <a:ext uri="{9D8B030D-6E8A-4147-A177-3AD203B41FA5}">
                      <a16:colId xmlns="" xmlns:a16="http://schemas.microsoft.com/office/drawing/2014/main" val="20011"/>
                    </a:ext>
                  </a:extLst>
                </a:gridCol>
                <a:gridCol w="208280">
                  <a:extLst>
                    <a:ext uri="{9D8B030D-6E8A-4147-A177-3AD203B41FA5}">
                      <a16:colId xmlns="" xmlns:a16="http://schemas.microsoft.com/office/drawing/2014/main" val="20012"/>
                    </a:ext>
                  </a:extLst>
                </a:gridCol>
                <a:gridCol w="208280">
                  <a:extLst>
                    <a:ext uri="{9D8B030D-6E8A-4147-A177-3AD203B41FA5}">
                      <a16:colId xmlns="" xmlns:a16="http://schemas.microsoft.com/office/drawing/2014/main" val="20013"/>
                    </a:ext>
                  </a:extLst>
                </a:gridCol>
                <a:gridCol w="208280">
                  <a:extLst>
                    <a:ext uri="{9D8B030D-6E8A-4147-A177-3AD203B41FA5}">
                      <a16:colId xmlns="" xmlns:a16="http://schemas.microsoft.com/office/drawing/2014/main" val="20014"/>
                    </a:ext>
                  </a:extLst>
                </a:gridCol>
                <a:gridCol w="208280">
                  <a:extLst>
                    <a:ext uri="{9D8B030D-6E8A-4147-A177-3AD203B41FA5}">
                      <a16:colId xmlns="" xmlns:a16="http://schemas.microsoft.com/office/drawing/2014/main" val="20015"/>
                    </a:ext>
                  </a:extLst>
                </a:gridCol>
                <a:gridCol w="208280">
                  <a:extLst>
                    <a:ext uri="{9D8B030D-6E8A-4147-A177-3AD203B41FA5}">
                      <a16:colId xmlns="" xmlns:a16="http://schemas.microsoft.com/office/drawing/2014/main" val="20016"/>
                    </a:ext>
                  </a:extLst>
                </a:gridCol>
                <a:gridCol w="208280">
                  <a:extLst>
                    <a:ext uri="{9D8B030D-6E8A-4147-A177-3AD203B41FA5}">
                      <a16:colId xmlns="" xmlns:a16="http://schemas.microsoft.com/office/drawing/2014/main" val="20017"/>
                    </a:ext>
                  </a:extLst>
                </a:gridCol>
                <a:gridCol w="208280">
                  <a:extLst>
                    <a:ext uri="{9D8B030D-6E8A-4147-A177-3AD203B41FA5}">
                      <a16:colId xmlns="" xmlns:a16="http://schemas.microsoft.com/office/drawing/2014/main" val="20018"/>
                    </a:ext>
                  </a:extLst>
                </a:gridCol>
                <a:gridCol w="208280">
                  <a:extLst>
                    <a:ext uri="{9D8B030D-6E8A-4147-A177-3AD203B41FA5}">
                      <a16:colId xmlns="" xmlns:a16="http://schemas.microsoft.com/office/drawing/2014/main" val="20019"/>
                    </a:ext>
                  </a:extLst>
                </a:gridCol>
                <a:gridCol w="208280">
                  <a:extLst>
                    <a:ext uri="{9D8B030D-6E8A-4147-A177-3AD203B41FA5}">
                      <a16:colId xmlns="" xmlns:a16="http://schemas.microsoft.com/office/drawing/2014/main" val="20020"/>
                    </a:ext>
                  </a:extLst>
                </a:gridCol>
                <a:gridCol w="208280">
                  <a:extLst>
                    <a:ext uri="{9D8B030D-6E8A-4147-A177-3AD203B41FA5}">
                      <a16:colId xmlns="" xmlns:a16="http://schemas.microsoft.com/office/drawing/2014/main" val="20021"/>
                    </a:ext>
                  </a:extLst>
                </a:gridCol>
                <a:gridCol w="208280">
                  <a:extLst>
                    <a:ext uri="{9D8B030D-6E8A-4147-A177-3AD203B41FA5}">
                      <a16:colId xmlns="" xmlns:a16="http://schemas.microsoft.com/office/drawing/2014/main" val="20022"/>
                    </a:ext>
                  </a:extLst>
                </a:gridCol>
                <a:gridCol w="208280">
                  <a:extLst>
                    <a:ext uri="{9D8B030D-6E8A-4147-A177-3AD203B41FA5}">
                      <a16:colId xmlns="" xmlns:a16="http://schemas.microsoft.com/office/drawing/2014/main" val="20023"/>
                    </a:ext>
                  </a:extLst>
                </a:gridCol>
                <a:gridCol w="208280">
                  <a:extLst>
                    <a:ext uri="{9D8B030D-6E8A-4147-A177-3AD203B41FA5}">
                      <a16:colId xmlns="" xmlns:a16="http://schemas.microsoft.com/office/drawing/2014/main" val="20024"/>
                    </a:ext>
                  </a:extLst>
                </a:gridCol>
                <a:gridCol w="208280">
                  <a:extLst>
                    <a:ext uri="{9D8B030D-6E8A-4147-A177-3AD203B41FA5}">
                      <a16:colId xmlns="" xmlns:a16="http://schemas.microsoft.com/office/drawing/2014/main" val="20025"/>
                    </a:ext>
                  </a:extLst>
                </a:gridCol>
                <a:gridCol w="208280">
                  <a:extLst>
                    <a:ext uri="{9D8B030D-6E8A-4147-A177-3AD203B41FA5}">
                      <a16:colId xmlns="" xmlns:a16="http://schemas.microsoft.com/office/drawing/2014/main" val="20026"/>
                    </a:ext>
                  </a:extLst>
                </a:gridCol>
                <a:gridCol w="208280">
                  <a:extLst>
                    <a:ext uri="{9D8B030D-6E8A-4147-A177-3AD203B41FA5}">
                      <a16:colId xmlns="" xmlns:a16="http://schemas.microsoft.com/office/drawing/2014/main" val="20027"/>
                    </a:ext>
                  </a:extLst>
                </a:gridCol>
                <a:gridCol w="208280">
                  <a:extLst>
                    <a:ext uri="{9D8B030D-6E8A-4147-A177-3AD203B41FA5}">
                      <a16:colId xmlns="" xmlns:a16="http://schemas.microsoft.com/office/drawing/2014/main" val="20028"/>
                    </a:ext>
                  </a:extLst>
                </a:gridCol>
                <a:gridCol w="208280">
                  <a:extLst>
                    <a:ext uri="{9D8B030D-6E8A-4147-A177-3AD203B41FA5}">
                      <a16:colId xmlns="" xmlns:a16="http://schemas.microsoft.com/office/drawing/2014/main" val="20029"/>
                    </a:ext>
                  </a:extLst>
                </a:gridCol>
                <a:gridCol w="208280">
                  <a:extLst>
                    <a:ext uri="{9D8B030D-6E8A-4147-A177-3AD203B41FA5}">
                      <a16:colId xmlns="" xmlns:a16="http://schemas.microsoft.com/office/drawing/2014/main" val="20030"/>
                    </a:ext>
                  </a:extLst>
                </a:gridCol>
                <a:gridCol w="208280">
                  <a:extLst>
                    <a:ext uri="{9D8B030D-6E8A-4147-A177-3AD203B41FA5}">
                      <a16:colId xmlns="" xmlns:a16="http://schemas.microsoft.com/office/drawing/2014/main" val="20031"/>
                    </a:ext>
                  </a:extLst>
                </a:gridCol>
              </a:tblGrid>
              <a:tr h="556100">
                <a:tc gridSpan="5">
                  <a:txBody>
                    <a:bodyPr/>
                    <a:lstStyle/>
                    <a:p>
                      <a:pPr algn="ctr"/>
                      <a:r>
                        <a:rPr lang="en-US" altLang="zh-CN" dirty="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dirty="0"/>
                    </a:p>
                  </a:txBody>
                  <a:tcPr>
                    <a:lnT w="12700" cap="flat" cmpd="sng" algn="ctr">
                      <a:solidFill>
                        <a:schemeClr val="tx1"/>
                      </a:solidFill>
                      <a:prstDash val="solid"/>
                      <a:round/>
                      <a:headEnd type="none" w="med" len="med"/>
                      <a:tailEnd type="none" w="med" len="med"/>
                    </a:lnT>
                    <a:noFill/>
                  </a:tcPr>
                </a:tc>
                <a:tc hMerge="1">
                  <a:txBody>
                    <a:bodyPr/>
                    <a:lstStyle/>
                    <a:p>
                      <a:endParaRPr lang="en-US" dirty="0"/>
                    </a:p>
                  </a:txBody>
                  <a:tcPr>
                    <a:lnT w="12700" cap="flat" cmpd="sng" algn="ctr">
                      <a:solidFill>
                        <a:schemeClr val="tx1"/>
                      </a:solidFill>
                      <a:prstDash val="solid"/>
                      <a:round/>
                      <a:headEnd type="none" w="med" len="med"/>
                      <a:tailEnd type="none" w="med" len="med"/>
                    </a:lnT>
                    <a:noFill/>
                  </a:tcPr>
                </a:tc>
                <a:tc hMerge="1">
                  <a:txBody>
                    <a:bodyPr/>
                    <a:lstStyle/>
                    <a:p>
                      <a:endParaRPr lang="en-US" dirty="0"/>
                    </a:p>
                  </a:txBody>
                  <a:tcPr>
                    <a:lnT w="12700" cap="flat" cmpd="sng" algn="ctr">
                      <a:solidFill>
                        <a:schemeClr val="tx1"/>
                      </a:solidFill>
                      <a:prstDash val="solid"/>
                      <a:round/>
                      <a:headEnd type="none" w="med" len="med"/>
                      <a:tailEnd type="none" w="med" len="med"/>
                    </a:lnT>
                    <a:noFill/>
                  </a:tcPr>
                </a:tc>
                <a:tc h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B0F0"/>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solidFill>
                      <a:srgbClr val="00B0F0"/>
                    </a:solidFill>
                  </a:tcPr>
                </a:tc>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F0"/>
                    </a:solidFill>
                  </a:tcPr>
                </a:tc>
                <a:tc gridSpan="6">
                  <a:txBody>
                    <a:bodyPr/>
                    <a:lstStyle/>
                    <a:p>
                      <a:pPr algn="ctr"/>
                      <a:r>
                        <a:rPr lang="en-US" altLang="zh-CN" dirty="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4">
                  <a:txBody>
                    <a:bodyPr/>
                    <a:lstStyle/>
                    <a:p>
                      <a:pPr algn="ctr"/>
                      <a:r>
                        <a:rPr lang="en-US" altLang="zh-CN" dirty="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B0F0"/>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solidFill>
                      <a:srgbClr val="00B0F0"/>
                    </a:solidFill>
                  </a:tcPr>
                </a:tc>
                <a:tc gridSpan="6">
                  <a:txBody>
                    <a:bodyPr/>
                    <a:lstStyle/>
                    <a:p>
                      <a:pPr algn="ctr"/>
                      <a:r>
                        <a:rPr lang="en-US" altLang="zh-CN" dirty="0">
                          <a:solidFill>
                            <a:schemeClr val="tx1"/>
                          </a:solidFill>
                        </a:rPr>
                        <a:t>D</a:t>
                      </a:r>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altLang="zh-CN" dirty="0">
                          <a:solidFill>
                            <a:schemeClr val="tx1"/>
                          </a:solidFill>
                        </a:rPr>
                        <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hMerge="1">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B0F0"/>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solidFill>
                      <a:srgbClr val="00B0F0"/>
                    </a:solidFill>
                  </a:tcPr>
                </a:tc>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F0"/>
                    </a:solidFill>
                  </a:tcPr>
                </a:tc>
                <a:extLst>
                  <a:ext uri="{0D108BD9-81ED-4DB2-BD59-A6C34878D82A}">
                    <a16:rowId xmlns="" xmlns:a16="http://schemas.microsoft.com/office/drawing/2014/main" val="10000"/>
                  </a:ext>
                </a:extLst>
              </a:tr>
              <a:tr h="183488">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rgbClr val="FF0000"/>
                          </a:solidFill>
                        </a:rPr>
                        <a:t>0</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dirty="0">
                          <a:solidFill>
                            <a:srgbClr val="FF0000"/>
                          </a:solidFill>
                        </a:rPr>
                        <a:t>0</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001"/>
                  </a:ext>
                </a:extLst>
              </a:tr>
              <a:tr h="556100">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r>
                        <a:rPr lang="en-US" altLang="zh-CN" dirty="0">
                          <a:solidFill>
                            <a:schemeClr val="tx1"/>
                          </a:solidFill>
                        </a:rPr>
                        <a:t>8</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gridSpan="2">
                  <a:txBody>
                    <a:bodyPr/>
                    <a:lstStyle/>
                    <a:p>
                      <a:pPr algn="r"/>
                      <a:r>
                        <a:rPr lang="en-US" altLang="zh-CN" dirty="0">
                          <a:solidFill>
                            <a:schemeClr val="tx1"/>
                          </a:solidFill>
                        </a:rPr>
                        <a:t>16</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hMerge="1">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gridSpan="2">
                  <a:txBody>
                    <a:bodyPr/>
                    <a:lstStyle/>
                    <a:p>
                      <a:pPr algn="r"/>
                      <a:r>
                        <a:rPr lang="en-US" altLang="zh-CN" dirty="0">
                          <a:solidFill>
                            <a:schemeClr val="tx1"/>
                          </a:solidFill>
                        </a:rPr>
                        <a:t>24</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hMerge="1">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gridSpan="2">
                  <a:txBody>
                    <a:bodyPr/>
                    <a:lstStyle/>
                    <a:p>
                      <a:pPr algn="r"/>
                      <a:r>
                        <a:rPr lang="en-US" altLang="zh-CN" dirty="0">
                          <a:solidFill>
                            <a:schemeClr val="tx1"/>
                          </a:solidFill>
                        </a:rPr>
                        <a:t>32</a:t>
                      </a:r>
                      <a:endParaRPr lang="en-US" dirty="0">
                        <a:solidFill>
                          <a:schemeClr val="tx1"/>
                        </a:solidFill>
                      </a:endParaRPr>
                    </a:p>
                  </a:txBody>
                  <a:tcPr>
                    <a:lnT w="12700" cap="flat" cmpd="sng" algn="ctr">
                      <a:solidFill>
                        <a:schemeClr val="tx1"/>
                      </a:solidFill>
                      <a:prstDash val="solid"/>
                      <a:round/>
                      <a:headEnd type="none" w="med" len="med"/>
                      <a:tailEnd type="none" w="med" len="med"/>
                    </a:lnT>
                  </a:tcPr>
                </a:tc>
                <a:tc hMerge="1">
                  <a:txBody>
                    <a:bodyPr/>
                    <a:lstStyle/>
                    <a:p>
                      <a:pPr algn="r"/>
                      <a:endParaRPr lang="en-US" dirty="0">
                        <a:solidFill>
                          <a:schemeClr val="tx1"/>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87543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4.3.3</a:t>
            </a:r>
            <a:r>
              <a:rPr lang="zh-CN" altLang="en-US" dirty="0"/>
              <a:t>：页面分配和去配</a:t>
            </a:r>
            <a:endParaRPr lang="en-US" dirty="0"/>
          </a:p>
        </p:txBody>
      </p:sp>
      <p:sp>
        <p:nvSpPr>
          <p:cNvPr id="3" name="Content Placeholder 2"/>
          <p:cNvSpPr>
            <a:spLocks noGrp="1"/>
          </p:cNvSpPr>
          <p:nvPr>
            <p:ph idx="1"/>
          </p:nvPr>
        </p:nvSpPr>
        <p:spPr>
          <a:xfrm>
            <a:off x="628650" y="1825625"/>
            <a:ext cx="7886700" cy="729316"/>
          </a:xfrm>
        </p:spPr>
        <p:txBody>
          <a:bodyPr/>
          <a:lstStyle/>
          <a:p>
            <a:r>
              <a:rPr lang="zh-CN" altLang="en-US" dirty="0"/>
              <a:t>链表方法：</a:t>
            </a:r>
          </a:p>
          <a:p>
            <a:endParaRPr lang="en-US" dirty="0"/>
          </a:p>
        </p:txBody>
      </p:sp>
      <p:graphicFrame>
        <p:nvGraphicFramePr>
          <p:cNvPr id="4" name="Group 4"/>
          <p:cNvGraphicFramePr>
            <a:graphicFrameLocks noGrp="1"/>
          </p:cNvGraphicFramePr>
          <p:nvPr>
            <p:extLst>
              <p:ext uri="{D42A27DB-BD31-4B8C-83A1-F6EECF244321}">
                <p14:modId xmlns:p14="http://schemas.microsoft.com/office/powerpoint/2010/main" val="1010473230"/>
              </p:ext>
            </p:extLst>
          </p:nvPr>
        </p:nvGraphicFramePr>
        <p:xfrm>
          <a:off x="2586225" y="2554941"/>
          <a:ext cx="3200400" cy="398463"/>
        </p:xfrm>
        <a:graphic>
          <a:graphicData uri="http://schemas.openxmlformats.org/drawingml/2006/table">
            <a:tbl>
              <a:tblPr/>
              <a:tblGrid>
                <a:gridCol w="800100">
                  <a:extLst>
                    <a:ext uri="{9D8B030D-6E8A-4147-A177-3AD203B41FA5}">
                      <a16:colId xmlns="" xmlns:a16="http://schemas.microsoft.com/office/drawing/2014/main" val="20000"/>
                    </a:ext>
                  </a:extLst>
                </a:gridCol>
                <a:gridCol w="800100">
                  <a:extLst>
                    <a:ext uri="{9D8B030D-6E8A-4147-A177-3AD203B41FA5}">
                      <a16:colId xmlns="" xmlns:a16="http://schemas.microsoft.com/office/drawing/2014/main" val="20001"/>
                    </a:ext>
                  </a:extLst>
                </a:gridCol>
                <a:gridCol w="800100">
                  <a:extLst>
                    <a:ext uri="{9D8B030D-6E8A-4147-A177-3AD203B41FA5}">
                      <a16:colId xmlns="" xmlns:a16="http://schemas.microsoft.com/office/drawing/2014/main" val="20002"/>
                    </a:ext>
                  </a:extLst>
                </a:gridCol>
                <a:gridCol w="800100">
                  <a:extLst>
                    <a:ext uri="{9D8B030D-6E8A-4147-A177-3AD203B41FA5}">
                      <a16:colId xmlns="" xmlns:a16="http://schemas.microsoft.com/office/drawing/2014/main" val="20003"/>
                    </a:ext>
                  </a:extLst>
                </a:gridCol>
              </a:tblGrid>
              <a:tr h="398463">
                <a:tc>
                  <a:txBody>
                    <a:bodyPr/>
                    <a:lstStyle>
                      <a:lvl1pPr>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CC"/>
                          </a:solidFill>
                          <a:effectLst/>
                          <a:latin typeface="Arial" charset="0"/>
                          <a:ea typeface="隶书" charset="0"/>
                        </a:rPr>
                        <a:t>状态</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CC"/>
                          </a:solidFill>
                          <a:effectLst/>
                          <a:latin typeface="Arial" charset="0"/>
                          <a:ea typeface="隶书" charset="0"/>
                        </a:rPr>
                        <a:t>起始块</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CC"/>
                          </a:solidFill>
                          <a:effectLst/>
                          <a:latin typeface="Arial" charset="0"/>
                          <a:ea typeface="隶书" charset="0"/>
                        </a:rPr>
                        <a:t>长度</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CC"/>
                          </a:solidFill>
                          <a:effectLst/>
                          <a:latin typeface="Arial" charset="0"/>
                          <a:ea typeface="隶书" charset="0"/>
                        </a:rPr>
                        <a:t>指针</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6" name="文本框 7"/>
          <p:cNvSpPr txBox="1"/>
          <p:nvPr/>
        </p:nvSpPr>
        <p:spPr>
          <a:xfrm>
            <a:off x="1816152" y="5866000"/>
            <a:ext cx="5397393" cy="470595"/>
          </a:xfrm>
          <a:prstGeom prst="roundRect">
            <a:avLst>
              <a:gd name="adj" fmla="val 4677"/>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zh-CN" altLang="en-US" sz="2400"/>
              <a:t>去配时需要注意与前后空闲项的合并</a:t>
            </a:r>
            <a:endParaRPr lang="en-US" altLang="zh-CN" sz="2400" dirty="0"/>
          </a:p>
        </p:txBody>
      </p:sp>
      <p:grpSp>
        <p:nvGrpSpPr>
          <p:cNvPr id="11" name="Group 10"/>
          <p:cNvGrpSpPr/>
          <p:nvPr/>
        </p:nvGrpSpPr>
        <p:grpSpPr>
          <a:xfrm>
            <a:off x="514351" y="3457574"/>
            <a:ext cx="1600199" cy="428625"/>
            <a:chOff x="828676" y="3607594"/>
            <a:chExt cx="1600199" cy="428625"/>
          </a:xfrm>
        </p:grpSpPr>
        <p:sp>
          <p:nvSpPr>
            <p:cNvPr id="7" name="Rectangle 6"/>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P</a:t>
              </a:r>
              <a:endParaRPr kumimoji="1" lang="zh-CN" altLang="en-US">
                <a:solidFill>
                  <a:schemeClr val="tx1"/>
                </a:solidFill>
              </a:endParaRPr>
            </a:p>
          </p:txBody>
        </p:sp>
        <p:sp>
          <p:nvSpPr>
            <p:cNvPr id="8" name="Rectangle 7"/>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0</a:t>
              </a:r>
              <a:endParaRPr kumimoji="1" lang="zh-CN" altLang="en-US">
                <a:solidFill>
                  <a:schemeClr val="tx1"/>
                </a:solidFill>
              </a:endParaRPr>
            </a:p>
          </p:txBody>
        </p:sp>
        <p:sp>
          <p:nvSpPr>
            <p:cNvPr id="9" name="Rectangle 8"/>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a:t>
              </a:r>
              <a:endParaRPr kumimoji="1" lang="zh-CN" altLang="en-US">
                <a:solidFill>
                  <a:schemeClr val="tx1"/>
                </a:solidFill>
              </a:endParaRPr>
            </a:p>
          </p:txBody>
        </p:sp>
        <p:sp>
          <p:nvSpPr>
            <p:cNvPr id="10" name="Rectangle 9"/>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12" name="Group 11"/>
          <p:cNvGrpSpPr/>
          <p:nvPr/>
        </p:nvGrpSpPr>
        <p:grpSpPr>
          <a:xfrm>
            <a:off x="2581276" y="3457574"/>
            <a:ext cx="1600199" cy="428625"/>
            <a:chOff x="828676" y="3607594"/>
            <a:chExt cx="1600199" cy="428625"/>
          </a:xfrm>
        </p:grpSpPr>
        <p:sp>
          <p:nvSpPr>
            <p:cNvPr id="13" name="Rectangle 12"/>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H</a:t>
              </a:r>
              <a:endParaRPr kumimoji="1" lang="zh-CN" altLang="en-US">
                <a:solidFill>
                  <a:schemeClr val="tx1"/>
                </a:solidFill>
              </a:endParaRPr>
            </a:p>
          </p:txBody>
        </p:sp>
        <p:sp>
          <p:nvSpPr>
            <p:cNvPr id="14" name="Rectangle 13"/>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a:t>
              </a:r>
              <a:endParaRPr kumimoji="1" lang="zh-CN" altLang="en-US">
                <a:solidFill>
                  <a:schemeClr val="tx1"/>
                </a:solidFill>
              </a:endParaRPr>
            </a:p>
          </p:txBody>
        </p:sp>
        <p:sp>
          <p:nvSpPr>
            <p:cNvPr id="15" name="Rectangle 14"/>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3</a:t>
              </a:r>
              <a:endParaRPr kumimoji="1" lang="zh-CN" altLang="en-US">
                <a:solidFill>
                  <a:schemeClr val="tx1"/>
                </a:solidFill>
              </a:endParaRPr>
            </a:p>
          </p:txBody>
        </p:sp>
        <p:sp>
          <p:nvSpPr>
            <p:cNvPr id="16" name="Rectangle 15"/>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17" name="Group 16"/>
          <p:cNvGrpSpPr/>
          <p:nvPr/>
        </p:nvGrpSpPr>
        <p:grpSpPr>
          <a:xfrm>
            <a:off x="4648201" y="3457574"/>
            <a:ext cx="1600199" cy="428625"/>
            <a:chOff x="828676" y="3607594"/>
            <a:chExt cx="1600199" cy="428625"/>
          </a:xfrm>
        </p:grpSpPr>
        <p:sp>
          <p:nvSpPr>
            <p:cNvPr id="18" name="Rectangle 17"/>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P</a:t>
              </a:r>
              <a:endParaRPr kumimoji="1" lang="zh-CN" altLang="en-US">
                <a:solidFill>
                  <a:schemeClr val="tx1"/>
                </a:solidFill>
              </a:endParaRPr>
            </a:p>
          </p:txBody>
        </p:sp>
        <p:sp>
          <p:nvSpPr>
            <p:cNvPr id="19" name="Rectangle 18"/>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8</a:t>
              </a:r>
              <a:endParaRPr kumimoji="1" lang="zh-CN" altLang="en-US">
                <a:solidFill>
                  <a:schemeClr val="tx1"/>
                </a:solidFill>
              </a:endParaRPr>
            </a:p>
          </p:txBody>
        </p:sp>
        <p:sp>
          <p:nvSpPr>
            <p:cNvPr id="20" name="Rectangle 19"/>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6</a:t>
              </a:r>
              <a:endParaRPr kumimoji="1" lang="zh-CN" altLang="en-US">
                <a:solidFill>
                  <a:schemeClr val="tx1"/>
                </a:solidFill>
              </a:endParaRPr>
            </a:p>
          </p:txBody>
        </p:sp>
        <p:sp>
          <p:nvSpPr>
            <p:cNvPr id="21" name="Rectangle 20"/>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22" name="Group 21"/>
          <p:cNvGrpSpPr/>
          <p:nvPr/>
        </p:nvGrpSpPr>
        <p:grpSpPr>
          <a:xfrm>
            <a:off x="6715126" y="3457574"/>
            <a:ext cx="1600199" cy="428625"/>
            <a:chOff x="828676" y="3607594"/>
            <a:chExt cx="1600199" cy="428625"/>
          </a:xfrm>
        </p:grpSpPr>
        <p:sp>
          <p:nvSpPr>
            <p:cNvPr id="23" name="Rectangle 22"/>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H</a:t>
              </a:r>
              <a:endParaRPr kumimoji="1" lang="zh-CN" altLang="en-US">
                <a:solidFill>
                  <a:schemeClr val="tx1"/>
                </a:solidFill>
              </a:endParaRPr>
            </a:p>
          </p:txBody>
        </p:sp>
        <p:sp>
          <p:nvSpPr>
            <p:cNvPr id="24" name="Rectangle 23"/>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a:solidFill>
                    <a:schemeClr val="tx1"/>
                  </a:solidFill>
                </a:rPr>
                <a:t>14</a:t>
              </a:r>
              <a:endParaRPr kumimoji="1" lang="zh-CN" altLang="en-US">
                <a:solidFill>
                  <a:schemeClr val="tx1"/>
                </a:solidFill>
              </a:endParaRPr>
            </a:p>
          </p:txBody>
        </p:sp>
        <p:sp>
          <p:nvSpPr>
            <p:cNvPr id="25" name="Rectangle 24"/>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4</a:t>
              </a:r>
              <a:endParaRPr kumimoji="1" lang="zh-CN" altLang="en-US">
                <a:solidFill>
                  <a:schemeClr val="tx1"/>
                </a:solidFill>
              </a:endParaRPr>
            </a:p>
          </p:txBody>
        </p:sp>
        <p:sp>
          <p:nvSpPr>
            <p:cNvPr id="26" name="Rectangle 25"/>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27" name="Group 26"/>
          <p:cNvGrpSpPr/>
          <p:nvPr/>
        </p:nvGrpSpPr>
        <p:grpSpPr>
          <a:xfrm>
            <a:off x="1352551" y="4564854"/>
            <a:ext cx="1600199" cy="428625"/>
            <a:chOff x="828676" y="3607594"/>
            <a:chExt cx="1600199" cy="428625"/>
          </a:xfrm>
        </p:grpSpPr>
        <p:sp>
          <p:nvSpPr>
            <p:cNvPr id="28" name="Rectangle 27"/>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P</a:t>
              </a:r>
              <a:endParaRPr kumimoji="1" lang="zh-CN" altLang="en-US">
                <a:solidFill>
                  <a:schemeClr val="tx1"/>
                </a:solidFill>
              </a:endParaRPr>
            </a:p>
          </p:txBody>
        </p:sp>
        <p:sp>
          <p:nvSpPr>
            <p:cNvPr id="29" name="Rectangle 28"/>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a:solidFill>
                    <a:schemeClr val="tx1"/>
                  </a:solidFill>
                </a:rPr>
                <a:t>18</a:t>
              </a:r>
              <a:endParaRPr kumimoji="1" lang="zh-CN" altLang="en-US">
                <a:solidFill>
                  <a:schemeClr val="tx1"/>
                </a:solidFill>
              </a:endParaRPr>
            </a:p>
          </p:txBody>
        </p:sp>
        <p:sp>
          <p:nvSpPr>
            <p:cNvPr id="30" name="Rectangle 29"/>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a:t>
              </a:r>
              <a:endParaRPr kumimoji="1" lang="zh-CN" altLang="en-US">
                <a:solidFill>
                  <a:schemeClr val="tx1"/>
                </a:solidFill>
              </a:endParaRPr>
            </a:p>
          </p:txBody>
        </p:sp>
        <p:sp>
          <p:nvSpPr>
            <p:cNvPr id="31" name="Rectangle 30"/>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32" name="Group 31"/>
          <p:cNvGrpSpPr/>
          <p:nvPr/>
        </p:nvGrpSpPr>
        <p:grpSpPr>
          <a:xfrm>
            <a:off x="3268029" y="4564854"/>
            <a:ext cx="1600199" cy="428625"/>
            <a:chOff x="828676" y="3607594"/>
            <a:chExt cx="1600199" cy="428625"/>
          </a:xfrm>
        </p:grpSpPr>
        <p:sp>
          <p:nvSpPr>
            <p:cNvPr id="33" name="Rectangle 32"/>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H</a:t>
              </a:r>
              <a:endParaRPr kumimoji="1" lang="zh-CN" altLang="en-US">
                <a:solidFill>
                  <a:schemeClr val="tx1"/>
                </a:solidFill>
              </a:endParaRPr>
            </a:p>
          </p:txBody>
        </p:sp>
        <p:sp>
          <p:nvSpPr>
            <p:cNvPr id="34" name="Rectangle 33"/>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a:solidFill>
                    <a:schemeClr val="tx1"/>
                  </a:solidFill>
                </a:rPr>
                <a:t>20</a:t>
              </a:r>
              <a:endParaRPr kumimoji="1" lang="zh-CN" altLang="en-US">
                <a:solidFill>
                  <a:schemeClr val="tx1"/>
                </a:solidFill>
              </a:endParaRPr>
            </a:p>
          </p:txBody>
        </p:sp>
        <p:sp>
          <p:nvSpPr>
            <p:cNvPr id="35" name="Rectangle 34"/>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6</a:t>
              </a:r>
              <a:endParaRPr kumimoji="1" lang="zh-CN" altLang="en-US">
                <a:solidFill>
                  <a:schemeClr val="tx1"/>
                </a:solidFill>
              </a:endParaRPr>
            </a:p>
          </p:txBody>
        </p:sp>
        <p:sp>
          <p:nvSpPr>
            <p:cNvPr id="36" name="Rectangle 35"/>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37" name="Group 36"/>
          <p:cNvGrpSpPr/>
          <p:nvPr/>
        </p:nvGrpSpPr>
        <p:grpSpPr>
          <a:xfrm>
            <a:off x="5243514" y="4564854"/>
            <a:ext cx="1600199" cy="428625"/>
            <a:chOff x="828676" y="3607594"/>
            <a:chExt cx="1600199" cy="428625"/>
          </a:xfrm>
        </p:grpSpPr>
        <p:sp>
          <p:nvSpPr>
            <p:cNvPr id="38" name="Rectangle 37"/>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P</a:t>
              </a:r>
              <a:endParaRPr kumimoji="1" lang="zh-CN" altLang="en-US">
                <a:solidFill>
                  <a:schemeClr val="tx1"/>
                </a:solidFill>
              </a:endParaRPr>
            </a:p>
          </p:txBody>
        </p:sp>
        <p:sp>
          <p:nvSpPr>
            <p:cNvPr id="39" name="Rectangle 38"/>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a:solidFill>
                    <a:schemeClr val="tx1"/>
                  </a:solidFill>
                </a:rPr>
                <a:t>26</a:t>
              </a:r>
              <a:endParaRPr kumimoji="1" lang="zh-CN" altLang="en-US">
                <a:solidFill>
                  <a:schemeClr val="tx1"/>
                </a:solidFill>
              </a:endParaRPr>
            </a:p>
          </p:txBody>
        </p:sp>
        <p:sp>
          <p:nvSpPr>
            <p:cNvPr id="40" name="Rectangle 39"/>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3</a:t>
              </a:r>
              <a:endParaRPr kumimoji="1" lang="zh-CN" altLang="en-US">
                <a:solidFill>
                  <a:schemeClr val="tx1"/>
                </a:solidFill>
              </a:endParaRPr>
            </a:p>
          </p:txBody>
        </p:sp>
        <p:sp>
          <p:nvSpPr>
            <p:cNvPr id="41" name="Rectangle 40"/>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42" name="Group 41"/>
          <p:cNvGrpSpPr/>
          <p:nvPr/>
        </p:nvGrpSpPr>
        <p:grpSpPr>
          <a:xfrm>
            <a:off x="7310439" y="4564854"/>
            <a:ext cx="1600199" cy="428625"/>
            <a:chOff x="828676" y="3607594"/>
            <a:chExt cx="1600199" cy="428625"/>
          </a:xfrm>
        </p:grpSpPr>
        <p:sp>
          <p:nvSpPr>
            <p:cNvPr id="43" name="Rectangle 42"/>
            <p:cNvSpPr/>
            <p:nvPr/>
          </p:nvSpPr>
          <p:spPr>
            <a:xfrm>
              <a:off x="828676"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H</a:t>
              </a:r>
              <a:endParaRPr kumimoji="1" lang="zh-CN" altLang="en-US">
                <a:solidFill>
                  <a:schemeClr val="tx1"/>
                </a:solidFill>
              </a:endParaRPr>
            </a:p>
          </p:txBody>
        </p:sp>
        <p:sp>
          <p:nvSpPr>
            <p:cNvPr id="44" name="Rectangle 43"/>
            <p:cNvSpPr/>
            <p:nvPr/>
          </p:nvSpPr>
          <p:spPr>
            <a:xfrm>
              <a:off x="1223963"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a:solidFill>
                    <a:schemeClr val="tx1"/>
                  </a:solidFill>
                </a:rPr>
                <a:t>29</a:t>
              </a:r>
              <a:endParaRPr kumimoji="1" lang="zh-CN" altLang="en-US">
                <a:solidFill>
                  <a:schemeClr val="tx1"/>
                </a:solidFill>
              </a:endParaRPr>
            </a:p>
          </p:txBody>
        </p:sp>
        <p:sp>
          <p:nvSpPr>
            <p:cNvPr id="45" name="Rectangle 44"/>
            <p:cNvSpPr/>
            <p:nvPr/>
          </p:nvSpPr>
          <p:spPr>
            <a:xfrm>
              <a:off x="1633538"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3</a:t>
              </a:r>
              <a:endParaRPr kumimoji="1" lang="zh-CN" altLang="en-US">
                <a:solidFill>
                  <a:schemeClr val="tx1"/>
                </a:solidFill>
              </a:endParaRPr>
            </a:p>
          </p:txBody>
        </p:sp>
        <p:sp>
          <p:nvSpPr>
            <p:cNvPr id="46" name="Rectangle 45"/>
            <p:cNvSpPr/>
            <p:nvPr/>
          </p:nvSpPr>
          <p:spPr>
            <a:xfrm>
              <a:off x="2028825" y="3607594"/>
              <a:ext cx="400050" cy="4286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X</a:t>
              </a:r>
              <a:endParaRPr kumimoji="1" lang="zh-CN" altLang="en-US">
                <a:solidFill>
                  <a:schemeClr val="tx1"/>
                </a:solidFill>
              </a:endParaRPr>
            </a:p>
          </p:txBody>
        </p:sp>
      </p:grpSp>
      <p:cxnSp>
        <p:nvCxnSpPr>
          <p:cNvPr id="48" name="Straight Arrow Connector 47"/>
          <p:cNvCxnSpPr>
            <a:stCxn id="10" idx="3"/>
            <a:endCxn id="13" idx="1"/>
          </p:cNvCxnSpPr>
          <p:nvPr/>
        </p:nvCxnSpPr>
        <p:spPr>
          <a:xfrm>
            <a:off x="2114550" y="3671887"/>
            <a:ext cx="466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18" idx="1"/>
          </p:cNvCxnSpPr>
          <p:nvPr/>
        </p:nvCxnSpPr>
        <p:spPr>
          <a:xfrm>
            <a:off x="4181475" y="3671887"/>
            <a:ext cx="466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3"/>
          </p:cNvCxnSpPr>
          <p:nvPr/>
        </p:nvCxnSpPr>
        <p:spPr>
          <a:xfrm>
            <a:off x="6248400" y="3671887"/>
            <a:ext cx="466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3"/>
            <a:endCxn id="33" idx="1"/>
          </p:cNvCxnSpPr>
          <p:nvPr/>
        </p:nvCxnSpPr>
        <p:spPr>
          <a:xfrm>
            <a:off x="2952750" y="4779167"/>
            <a:ext cx="315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3"/>
            <a:endCxn id="38" idx="1"/>
          </p:cNvCxnSpPr>
          <p:nvPr/>
        </p:nvCxnSpPr>
        <p:spPr>
          <a:xfrm>
            <a:off x="4868228" y="4779167"/>
            <a:ext cx="375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3"/>
            <a:endCxn id="43" idx="1"/>
          </p:cNvCxnSpPr>
          <p:nvPr/>
        </p:nvCxnSpPr>
        <p:spPr>
          <a:xfrm>
            <a:off x="6843713" y="4779167"/>
            <a:ext cx="466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26" idx="3"/>
            <a:endCxn id="28" idx="1"/>
          </p:cNvCxnSpPr>
          <p:nvPr/>
        </p:nvCxnSpPr>
        <p:spPr>
          <a:xfrm flipH="1">
            <a:off x="1352551" y="3671887"/>
            <a:ext cx="6962774" cy="1107280"/>
          </a:xfrm>
          <a:prstGeom prst="bentConnector5">
            <a:avLst>
              <a:gd name="adj1" fmla="val -3283"/>
              <a:gd name="adj2" fmla="val 50000"/>
              <a:gd name="adj3" fmla="val 1032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27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61632728"/>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437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4.3.4</a:t>
            </a:r>
            <a:r>
              <a:rPr lang="zh-CN" altLang="en-US" dirty="0"/>
              <a:t>：页面共享和保护</a:t>
            </a:r>
            <a:endParaRPr lang="en-US" dirty="0"/>
          </a:p>
        </p:txBody>
      </p:sp>
      <p:pic>
        <p:nvPicPr>
          <p:cNvPr id="7170" name="Picture 2" descr="https://www2.cs.uic.edu/%7Ejbell/CourseNotes/OperatingSystems/images/Chapter8/8_16_CodeSha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8" y="1984611"/>
            <a:ext cx="4425203" cy="4455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7"/>
          <p:cNvSpPr txBox="1"/>
          <p:nvPr/>
        </p:nvSpPr>
        <p:spPr>
          <a:xfrm>
            <a:off x="5251431" y="5793689"/>
            <a:ext cx="3263919" cy="646331"/>
          </a:xfrm>
          <a:prstGeom prst="rect">
            <a:avLst/>
          </a:prstGeom>
          <a:solidFill>
            <a:schemeClr val="bg1"/>
          </a:solidFill>
        </p:spPr>
        <p:txBody>
          <a:bodyPr wrap="square" rtlCol="0">
            <a:spAutoFit/>
          </a:bodyPr>
          <a:lstStyle/>
          <a:p>
            <a:r>
              <a:rPr lang="en-US" altLang="zh-CN" sz="1200" b="0" i="1" dirty="0"/>
              <a:t>Figure</a:t>
            </a:r>
            <a:r>
              <a:rPr lang="zh-CN" altLang="en-US" sz="1200" b="0" i="1" dirty="0"/>
              <a:t> </a:t>
            </a:r>
            <a:r>
              <a:rPr lang="en-US" altLang="zh-CN" sz="1200" i="1" dirty="0"/>
              <a:t>8.13</a:t>
            </a:r>
            <a:r>
              <a:rPr lang="zh-CN" altLang="en-US" sz="1200" b="0" i="1" dirty="0"/>
              <a:t> </a:t>
            </a:r>
          </a:p>
          <a:p>
            <a:r>
              <a:rPr lang="en-US" altLang="zh-CN" sz="1200" b="0" i="1" dirty="0"/>
              <a:t>Sharing</a:t>
            </a:r>
            <a:r>
              <a:rPr lang="zh-CN" altLang="en-US" sz="1200" b="0" i="1" dirty="0"/>
              <a:t> </a:t>
            </a:r>
            <a:r>
              <a:rPr lang="en-US" altLang="zh-CN" sz="1200" b="0" i="1" dirty="0"/>
              <a:t>of</a:t>
            </a:r>
            <a:r>
              <a:rPr lang="zh-CN" altLang="en-US" sz="1200" b="0" i="1" dirty="0"/>
              <a:t> </a:t>
            </a:r>
            <a:r>
              <a:rPr lang="en-US" altLang="zh-CN" sz="1200" b="0" i="1" dirty="0"/>
              <a:t>code</a:t>
            </a:r>
            <a:r>
              <a:rPr lang="zh-CN" altLang="en-US" sz="1200" b="0" i="1" dirty="0"/>
              <a:t> </a:t>
            </a:r>
            <a:r>
              <a:rPr lang="en-US" altLang="zh-CN" sz="1200" b="0" i="1" dirty="0"/>
              <a:t>in</a:t>
            </a:r>
            <a:r>
              <a:rPr lang="zh-CN" altLang="en-US" sz="1200" b="0" i="1" dirty="0"/>
              <a:t> </a:t>
            </a:r>
            <a:r>
              <a:rPr lang="en-US" altLang="zh-CN" sz="1200" b="0" i="1" dirty="0"/>
              <a:t>a</a:t>
            </a:r>
            <a:r>
              <a:rPr lang="zh-CN" altLang="en-US" sz="1200" b="0" i="1" dirty="0"/>
              <a:t> </a:t>
            </a:r>
            <a:r>
              <a:rPr lang="en-US" altLang="zh-CN" sz="1200" b="0" i="1" dirty="0"/>
              <a:t>paging</a:t>
            </a:r>
            <a:r>
              <a:rPr lang="zh-CN" altLang="en-US" sz="1200" b="0" i="1" dirty="0"/>
              <a:t> </a:t>
            </a:r>
            <a:r>
              <a:rPr lang="en-US" altLang="zh-CN" sz="1200" b="0" i="1" dirty="0"/>
              <a:t>environment</a:t>
            </a:r>
            <a:endParaRPr lang="zh-CN" altLang="en-US" sz="1200" b="0" i="1" dirty="0"/>
          </a:p>
          <a:p>
            <a:r>
              <a:rPr lang="en-US" altLang="zh-CN" sz="1200" b="0" i="1" dirty="0"/>
              <a:t>“OSC”</a:t>
            </a:r>
            <a:r>
              <a:rPr lang="zh-CN" altLang="en-US" sz="1200" b="0" dirty="0"/>
              <a:t> </a:t>
            </a:r>
            <a:r>
              <a:rPr lang="en-US" altLang="zh-CN" sz="1200" b="0" dirty="0"/>
              <a:t>P297</a:t>
            </a:r>
            <a:endParaRPr lang="en-US" sz="1200" b="0" dirty="0"/>
          </a:p>
        </p:txBody>
      </p:sp>
      <p:cxnSp>
        <p:nvCxnSpPr>
          <p:cNvPr id="6" name="Straight Arrow Connector 5"/>
          <p:cNvCxnSpPr/>
          <p:nvPr/>
        </p:nvCxnSpPr>
        <p:spPr>
          <a:xfrm>
            <a:off x="1896035" y="2487706"/>
            <a:ext cx="2135458" cy="739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5096434" y="2217420"/>
            <a:ext cx="3550025" cy="1508760"/>
          </a:xfrm>
          <a:prstGeom prst="wedgeRectCallout">
            <a:avLst>
              <a:gd name="adj1" fmla="val -35183"/>
              <a:gd name="adj2" fmla="val 6228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1"/>
          <a:lstStyle/>
          <a:p>
            <a:pPr algn="ctr"/>
            <a:r>
              <a:rPr lang="zh-CN" altLang="en-US" sz="2400" dirty="0">
                <a:solidFill>
                  <a:srgbClr val="FF0000"/>
                </a:solidFill>
              </a:rPr>
              <a:t>各进程复用相同的程序段页面，相同的逻辑页面需重定位至相同的物理页面</a:t>
            </a:r>
            <a:endParaRPr lang="en-US" altLang="zh-CN" sz="2400" dirty="0">
              <a:solidFill>
                <a:srgbClr val="FF0000"/>
              </a:solidFill>
            </a:endParaRPr>
          </a:p>
        </p:txBody>
      </p:sp>
    </p:spTree>
    <p:extLst>
      <p:ext uri="{BB962C8B-B14F-4D97-AF65-F5344CB8AC3E}">
        <p14:creationId xmlns:p14="http://schemas.microsoft.com/office/powerpoint/2010/main" val="95710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4.3.4</a:t>
            </a:r>
            <a:r>
              <a:rPr lang="zh-CN" altLang="en-US" dirty="0"/>
              <a:t>：页面共享和保护</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zh-CN" altLang="en-US" dirty="0"/>
              <a:t>分页存储管理在实现共享时</a:t>
            </a:r>
            <a:r>
              <a:rPr lang="en-US" altLang="zh-CN" dirty="0"/>
              <a:t>,</a:t>
            </a:r>
            <a:r>
              <a:rPr lang="zh-CN" altLang="en-US" dirty="0"/>
              <a:t>必须区分数据共享和程序共享</a:t>
            </a:r>
            <a:r>
              <a:rPr lang="en-US" altLang="zh-CN" dirty="0"/>
              <a:t>,</a:t>
            </a:r>
            <a:r>
              <a:rPr lang="zh-CN" altLang="en-US" dirty="0"/>
              <a:t>实现数据共享时</a:t>
            </a:r>
            <a:r>
              <a:rPr lang="en-US" altLang="zh-CN" dirty="0"/>
              <a:t>,</a:t>
            </a:r>
            <a:r>
              <a:rPr lang="zh-CN" altLang="en-US" dirty="0">
                <a:solidFill>
                  <a:srgbClr val="00B0F0"/>
                </a:solidFill>
              </a:rPr>
              <a:t>允许不同作业对共享的数据页使用不同的（逻辑）页号</a:t>
            </a:r>
            <a:r>
              <a:rPr lang="en-US" altLang="zh-CN" dirty="0"/>
              <a:t>,</a:t>
            </a:r>
            <a:r>
              <a:rPr lang="zh-CN" altLang="en-US" dirty="0"/>
              <a:t>只要让各自页表中的有关表目指向共享的数据信息块就行了</a:t>
            </a:r>
          </a:p>
          <a:p>
            <a:pPr>
              <a:lnSpc>
                <a:spcPct val="150000"/>
              </a:lnSpc>
            </a:pPr>
            <a:r>
              <a:rPr lang="zh-CN" altLang="en-US" dirty="0"/>
              <a:t>实现程序共享时</a:t>
            </a:r>
            <a:r>
              <a:rPr lang="en-US" altLang="zh-CN" dirty="0"/>
              <a:t>,</a:t>
            </a:r>
            <a:r>
              <a:rPr lang="zh-CN" altLang="en-US" dirty="0"/>
              <a:t>由于页式存储结构要求逻辑地址空间是连续的</a:t>
            </a:r>
            <a:r>
              <a:rPr lang="en-US" altLang="zh-CN" dirty="0"/>
              <a:t>,</a:t>
            </a:r>
            <a:r>
              <a:rPr lang="zh-CN" altLang="en-US" dirty="0"/>
              <a:t>所以程序运行前它们的页号就确定了</a:t>
            </a:r>
            <a:r>
              <a:rPr lang="en-US" altLang="zh-CN" dirty="0"/>
              <a:t>.</a:t>
            </a:r>
            <a:r>
              <a:rPr lang="zh-CN" altLang="en-US" dirty="0">
                <a:solidFill>
                  <a:srgbClr val="00B0F0"/>
                </a:solidFill>
              </a:rPr>
              <a:t>对共享的程序必须规定一个统一的（逻辑）页号</a:t>
            </a:r>
            <a:r>
              <a:rPr lang="en-US" altLang="zh-CN" dirty="0"/>
              <a:t>.</a:t>
            </a:r>
            <a:r>
              <a:rPr lang="zh-CN" altLang="en-US" dirty="0"/>
              <a:t>当共享程序的作业数增多时</a:t>
            </a:r>
            <a:r>
              <a:rPr lang="en-US" altLang="zh-CN" dirty="0"/>
              <a:t>,</a:t>
            </a:r>
            <a:r>
              <a:rPr lang="zh-CN" altLang="en-US" dirty="0"/>
              <a:t>要规定一个统一的页号是困难的</a:t>
            </a:r>
          </a:p>
          <a:p>
            <a:pPr>
              <a:lnSpc>
                <a:spcPct val="150000"/>
              </a:lnSpc>
            </a:pPr>
            <a:r>
              <a:rPr lang="zh-CN" altLang="en-US" dirty="0"/>
              <a:t>实现信息保护的办法是在页表中增加一些</a:t>
            </a:r>
            <a:r>
              <a:rPr lang="zh-CN" altLang="en-US" dirty="0">
                <a:solidFill>
                  <a:srgbClr val="FF0000"/>
                </a:solidFill>
              </a:rPr>
              <a:t>标志位</a:t>
            </a:r>
            <a:r>
              <a:rPr lang="en-US" altLang="zh-CN" dirty="0"/>
              <a:t>,</a:t>
            </a:r>
            <a:r>
              <a:rPr lang="zh-CN" altLang="en-US" dirty="0"/>
              <a:t>用来指出该页的信息可读</a:t>
            </a:r>
            <a:r>
              <a:rPr lang="en-US" altLang="zh-CN" dirty="0"/>
              <a:t>/</a:t>
            </a:r>
            <a:r>
              <a:rPr lang="zh-CN" altLang="en-US" dirty="0"/>
              <a:t>写</a:t>
            </a:r>
            <a:r>
              <a:rPr lang="en-US" altLang="zh-CN" dirty="0"/>
              <a:t>\</a:t>
            </a:r>
            <a:r>
              <a:rPr lang="zh-CN" altLang="en-US" dirty="0"/>
              <a:t>只读</a:t>
            </a:r>
            <a:r>
              <a:rPr lang="en-US" altLang="zh-CN" dirty="0"/>
              <a:t>\</a:t>
            </a:r>
            <a:r>
              <a:rPr lang="zh-CN" altLang="en-US" dirty="0"/>
              <a:t>只可执行</a:t>
            </a:r>
            <a:r>
              <a:rPr lang="en-US" altLang="zh-CN" dirty="0"/>
              <a:t>\</a:t>
            </a:r>
            <a:r>
              <a:rPr lang="zh-CN" altLang="en-US" dirty="0"/>
              <a:t>不可访问等</a:t>
            </a:r>
          </a:p>
          <a:p>
            <a:pPr>
              <a:lnSpc>
                <a:spcPct val="150000"/>
              </a:lnSpc>
            </a:pPr>
            <a:endParaRPr lang="en-US" dirty="0"/>
          </a:p>
        </p:txBody>
      </p:sp>
    </p:spTree>
    <p:extLst>
      <p:ext uri="{BB962C8B-B14F-4D97-AF65-F5344CB8AC3E}">
        <p14:creationId xmlns:p14="http://schemas.microsoft.com/office/powerpoint/2010/main" val="2127410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4.3.4</a:t>
            </a:r>
            <a:r>
              <a:rPr lang="zh-CN" altLang="en-US" dirty="0"/>
              <a:t>：动态链接</a:t>
            </a:r>
            <a:endParaRPr lang="en-US" dirty="0"/>
          </a:p>
        </p:txBody>
      </p:sp>
      <p:sp>
        <p:nvSpPr>
          <p:cNvPr id="3" name="Content Placeholder 2"/>
          <p:cNvSpPr>
            <a:spLocks noGrp="1"/>
          </p:cNvSpPr>
          <p:nvPr>
            <p:ph idx="1"/>
          </p:nvPr>
        </p:nvSpPr>
        <p:spPr/>
        <p:txBody>
          <a:bodyPr/>
          <a:lstStyle/>
          <a:p>
            <a:pPr>
              <a:lnSpc>
                <a:spcPct val="150000"/>
              </a:lnSpc>
            </a:pPr>
            <a:r>
              <a:rPr lang="zh-CN" altLang="en-US" dirty="0"/>
              <a:t>采用静态链接开销大，影响系统效率，因此把函数定位和链接推迟到运行时刻，即采用动态链接</a:t>
            </a:r>
          </a:p>
          <a:p>
            <a:pPr>
              <a:lnSpc>
                <a:spcPct val="150000"/>
              </a:lnSpc>
            </a:pPr>
            <a:r>
              <a:rPr lang="zh-CN" altLang="en-US" dirty="0"/>
              <a:t>动态链接是指，运行时把共享库中共享函数的目标代码库加载到程序的主存区的过程</a:t>
            </a:r>
          </a:p>
          <a:p>
            <a:pPr>
              <a:lnSpc>
                <a:spcPct val="150000"/>
              </a:lnSpc>
            </a:pPr>
            <a:r>
              <a:rPr lang="zh-CN" altLang="en-US" dirty="0"/>
              <a:t>动态链接通过动态链接器来执行</a:t>
            </a:r>
            <a:endParaRPr lang="en-US" dirty="0"/>
          </a:p>
        </p:txBody>
      </p:sp>
    </p:spTree>
    <p:extLst>
      <p:ext uri="{BB962C8B-B14F-4D97-AF65-F5344CB8AC3E}">
        <p14:creationId xmlns:p14="http://schemas.microsoft.com/office/powerpoint/2010/main" val="1766068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4.3.4</a:t>
            </a:r>
            <a:r>
              <a:rPr lang="zh-CN" altLang="en-US" dirty="0"/>
              <a:t>：动态链接</a:t>
            </a:r>
            <a:endParaRPr lang="en-US" dirty="0"/>
          </a:p>
        </p:txBody>
      </p:sp>
      <p:sp>
        <p:nvSpPr>
          <p:cNvPr id="3" name="Content Placeholder 2"/>
          <p:cNvSpPr>
            <a:spLocks noGrp="1"/>
          </p:cNvSpPr>
          <p:nvPr>
            <p:ph idx="1"/>
          </p:nvPr>
        </p:nvSpPr>
        <p:spPr/>
        <p:txBody>
          <a:bodyPr>
            <a:normAutofit fontScale="92500"/>
          </a:bodyPr>
          <a:lstStyle/>
          <a:p>
            <a:r>
              <a:rPr lang="zh-CN" altLang="en-US" dirty="0"/>
              <a:t>编译和动态链接共享库的过程（例）</a:t>
            </a:r>
          </a:p>
          <a:p>
            <a:pPr marL="457200" indent="-457200">
              <a:buFont typeface="+mj-lt"/>
              <a:buAutoNum type="arabicPeriod"/>
            </a:pPr>
            <a:r>
              <a:rPr lang="zh-CN" altLang="en-US" dirty="0"/>
              <a:t>编译时，给出</a:t>
            </a:r>
            <a:r>
              <a:rPr lang="en-US" altLang="zh-CN" dirty="0" err="1"/>
              <a:t>main.h</a:t>
            </a:r>
            <a:r>
              <a:rPr lang="zh-CN" altLang="en-US" dirty="0"/>
              <a:t>，并包含</a:t>
            </a:r>
            <a:r>
              <a:rPr lang="en-US" altLang="zh-CN" dirty="0"/>
              <a:t>#include&lt;</a:t>
            </a:r>
            <a:r>
              <a:rPr lang="en-US" altLang="zh-CN" dirty="0" err="1"/>
              <a:t>stdio.h</a:t>
            </a:r>
            <a:r>
              <a:rPr lang="en-US" altLang="zh-CN" dirty="0"/>
              <a:t>&gt;</a:t>
            </a:r>
            <a:r>
              <a:rPr lang="zh-CN" altLang="en-US" dirty="0"/>
              <a:t>等头文件</a:t>
            </a:r>
          </a:p>
          <a:p>
            <a:pPr marL="457200" indent="-457200">
              <a:buFont typeface="+mj-lt"/>
              <a:buAutoNum type="arabicPeriod"/>
            </a:pPr>
            <a:r>
              <a:rPr lang="zh-CN" altLang="en-US" dirty="0"/>
              <a:t>链接器对编译输出信息</a:t>
            </a:r>
            <a:r>
              <a:rPr lang="en-US" altLang="zh-CN" dirty="0"/>
              <a:t>main1.o</a:t>
            </a:r>
            <a:r>
              <a:rPr lang="zh-CN" altLang="en-US" dirty="0"/>
              <a:t>和标准共享库</a:t>
            </a:r>
            <a:r>
              <a:rPr lang="en-US" altLang="zh-CN" dirty="0" err="1"/>
              <a:t>libc.so</a:t>
            </a:r>
            <a:r>
              <a:rPr lang="zh-CN" altLang="en-US" dirty="0"/>
              <a:t>的重定位和符号表信息进行</a:t>
            </a:r>
            <a:r>
              <a:rPr lang="zh-CN" altLang="en-US" dirty="0">
                <a:solidFill>
                  <a:srgbClr val="00B0F0"/>
                </a:solidFill>
              </a:rPr>
              <a:t>静态链接</a:t>
            </a:r>
            <a:r>
              <a:rPr lang="zh-CN" altLang="en-US" dirty="0"/>
              <a:t>。获得部分可执行的目标代码命名为</a:t>
            </a:r>
            <a:r>
              <a:rPr lang="en-US" altLang="zh-CN" dirty="0"/>
              <a:t>Exmain1</a:t>
            </a:r>
          </a:p>
          <a:p>
            <a:pPr marL="457200" indent="-457200">
              <a:buFont typeface="+mj-lt"/>
              <a:buAutoNum type="arabicPeriod"/>
            </a:pPr>
            <a:r>
              <a:rPr lang="zh-CN" altLang="en-US" dirty="0"/>
              <a:t>装入器在加载和运行</a:t>
            </a:r>
            <a:r>
              <a:rPr lang="en-US" altLang="zh-CN" dirty="0"/>
              <a:t>Exmain1</a:t>
            </a:r>
            <a:r>
              <a:rPr lang="zh-CN" altLang="en-US" dirty="0"/>
              <a:t>时，装入器负责加载和运行动态链接器。</a:t>
            </a:r>
          </a:p>
          <a:p>
            <a:pPr marL="457200" indent="-457200">
              <a:buFont typeface="+mj-lt"/>
              <a:buAutoNum type="arabicPeriod"/>
            </a:pPr>
            <a:r>
              <a:rPr lang="zh-CN" altLang="en-US" dirty="0"/>
              <a:t>动态链接器通过执行以下重定位完成链接任务</a:t>
            </a:r>
          </a:p>
          <a:p>
            <a:pPr lvl="1"/>
            <a:r>
              <a:rPr lang="zh-CN" altLang="en-US" dirty="0"/>
              <a:t>① 重定位</a:t>
            </a:r>
            <a:r>
              <a:rPr lang="en-US" altLang="zh-CN" dirty="0" err="1"/>
              <a:t>libc.so</a:t>
            </a:r>
            <a:r>
              <a:rPr lang="zh-CN" altLang="en-US" dirty="0"/>
              <a:t>的文本和数据到某个段</a:t>
            </a:r>
          </a:p>
          <a:p>
            <a:pPr lvl="1"/>
            <a:r>
              <a:rPr lang="zh-CN" altLang="en-US" dirty="0"/>
              <a:t>② 重定位</a:t>
            </a:r>
            <a:r>
              <a:rPr lang="en-US" altLang="zh-CN" dirty="0"/>
              <a:t>Exmain1</a:t>
            </a:r>
            <a:r>
              <a:rPr lang="zh-CN" altLang="en-US" dirty="0"/>
              <a:t>中所有对由</a:t>
            </a:r>
            <a:r>
              <a:rPr lang="en-US" altLang="zh-CN" dirty="0" err="1"/>
              <a:t>libc.so</a:t>
            </a:r>
            <a:r>
              <a:rPr lang="zh-CN" altLang="en-US" dirty="0"/>
              <a:t>定义的符号引用</a:t>
            </a:r>
          </a:p>
          <a:p>
            <a:pPr lvl="1"/>
            <a:r>
              <a:rPr lang="zh-CN" altLang="en-US" dirty="0"/>
              <a:t>③ 动态链接器将控制传递给应用程序，此后，共享库的位置便固定，并在程序执行过程中不会改变</a:t>
            </a:r>
          </a:p>
          <a:p>
            <a:endParaRPr lang="en-US" dirty="0"/>
          </a:p>
        </p:txBody>
      </p:sp>
    </p:spTree>
    <p:extLst>
      <p:ext uri="{BB962C8B-B14F-4D97-AF65-F5344CB8AC3E}">
        <p14:creationId xmlns:p14="http://schemas.microsoft.com/office/powerpoint/2010/main" val="1741281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87614316"/>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439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：引入原因</a:t>
            </a:r>
            <a:endParaRPr lang="en-US" dirty="0"/>
          </a:p>
        </p:txBody>
      </p:sp>
      <p:sp>
        <p:nvSpPr>
          <p:cNvPr id="3" name="Content Placeholder 2"/>
          <p:cNvSpPr>
            <a:spLocks noGrp="1"/>
          </p:cNvSpPr>
          <p:nvPr>
            <p:ph idx="1"/>
          </p:nvPr>
        </p:nvSpPr>
        <p:spPr/>
        <p:txBody>
          <a:bodyPr/>
          <a:lstStyle/>
          <a:p>
            <a:pPr>
              <a:lnSpc>
                <a:spcPct val="150000"/>
              </a:lnSpc>
            </a:pPr>
            <a:r>
              <a:rPr lang="zh-CN" altLang="en-US" dirty="0"/>
              <a:t>分区管理要求作业必须分配到一个或少数几个分区中</a:t>
            </a:r>
            <a:r>
              <a:rPr lang="en-US" altLang="zh-CN" dirty="0"/>
              <a:t>,</a:t>
            </a:r>
            <a:r>
              <a:rPr lang="zh-CN" altLang="en-US" dirty="0"/>
              <a:t>容易产生区内碎片</a:t>
            </a:r>
          </a:p>
          <a:p>
            <a:r>
              <a:rPr lang="zh-CN" altLang="en-US" dirty="0"/>
              <a:t>找不到足够大的分区还需要花费时间合并分区</a:t>
            </a:r>
          </a:p>
          <a:p>
            <a:r>
              <a:rPr lang="zh-CN" altLang="en-US" dirty="0"/>
              <a:t>影响内存利用率和系统效率</a:t>
            </a:r>
          </a:p>
          <a:p>
            <a:endParaRPr lang="en-US" dirty="0"/>
          </a:p>
        </p:txBody>
      </p:sp>
      <p:sp>
        <p:nvSpPr>
          <p:cNvPr id="4" name="Rectangle 3"/>
          <p:cNvSpPr/>
          <p:nvPr/>
        </p:nvSpPr>
        <p:spPr>
          <a:xfrm>
            <a:off x="5874707" y="3670126"/>
            <a:ext cx="2192055" cy="576197"/>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OS</a:t>
            </a:r>
            <a:endParaRPr lang="en-US" sz="2400"/>
          </a:p>
        </p:txBody>
      </p:sp>
      <p:sp>
        <p:nvSpPr>
          <p:cNvPr id="5" name="Rectangle 4"/>
          <p:cNvSpPr/>
          <p:nvPr/>
        </p:nvSpPr>
        <p:spPr>
          <a:xfrm>
            <a:off x="5874706" y="4246323"/>
            <a:ext cx="2192055" cy="59461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Job1</a:t>
            </a:r>
            <a:endParaRPr lang="en-US" sz="2400"/>
          </a:p>
        </p:txBody>
      </p:sp>
      <p:sp>
        <p:nvSpPr>
          <p:cNvPr id="6" name="Rectangle 5"/>
          <p:cNvSpPr/>
          <p:nvPr/>
        </p:nvSpPr>
        <p:spPr>
          <a:xfrm>
            <a:off x="5874706" y="4835967"/>
            <a:ext cx="2192055" cy="3680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5874705" y="5199038"/>
            <a:ext cx="2192055" cy="383307"/>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Job2</a:t>
            </a:r>
            <a:endParaRPr lang="en-US" sz="2400" dirty="0"/>
          </a:p>
        </p:txBody>
      </p:sp>
      <p:sp>
        <p:nvSpPr>
          <p:cNvPr id="8" name="Rectangle 7"/>
          <p:cNvSpPr/>
          <p:nvPr/>
        </p:nvSpPr>
        <p:spPr>
          <a:xfrm>
            <a:off x="5874704" y="6151753"/>
            <a:ext cx="2192055" cy="59461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Job3</a:t>
            </a:r>
            <a:endParaRPr lang="en-US" sz="2400" dirty="0"/>
          </a:p>
        </p:txBody>
      </p:sp>
      <p:sp>
        <p:nvSpPr>
          <p:cNvPr id="9" name="Rectangle 8"/>
          <p:cNvSpPr/>
          <p:nvPr/>
        </p:nvSpPr>
        <p:spPr>
          <a:xfrm>
            <a:off x="5874703" y="5582345"/>
            <a:ext cx="2192055" cy="569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48130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4.3.5 </a:t>
            </a:r>
            <a:r>
              <a:rPr lang="zh-CN" altLang="en-US" dirty="0"/>
              <a:t>多级页表：引入原因</a:t>
            </a:r>
            <a:endParaRPr lang="en-US" dirty="0"/>
          </a:p>
        </p:txBody>
      </p:sp>
      <p:sp>
        <p:nvSpPr>
          <p:cNvPr id="3" name="Content Placeholder 2"/>
          <p:cNvSpPr>
            <a:spLocks noGrp="1"/>
          </p:cNvSpPr>
          <p:nvPr>
            <p:ph idx="1"/>
          </p:nvPr>
        </p:nvSpPr>
        <p:spPr/>
        <p:txBody>
          <a:bodyPr/>
          <a:lstStyle/>
          <a:p>
            <a:r>
              <a:rPr lang="zh-CN" altLang="en-US" dirty="0"/>
              <a:t>现代的大多数计算机系统，都支持非常大的逻辑地址空间</a:t>
            </a:r>
            <a:r>
              <a:rPr lang="en-US" altLang="zh-CN" dirty="0"/>
              <a:t>(2</a:t>
            </a:r>
            <a:r>
              <a:rPr lang="en-US" altLang="zh-CN" baseline="30000" dirty="0"/>
              <a:t>32</a:t>
            </a:r>
            <a:r>
              <a:rPr lang="en-US" altLang="zh-CN" dirty="0"/>
              <a:t>~2</a:t>
            </a:r>
            <a:r>
              <a:rPr lang="en-US" altLang="zh-CN" baseline="30000" dirty="0"/>
              <a:t>64</a:t>
            </a:r>
            <a:r>
              <a:rPr lang="en-US" altLang="zh-CN" dirty="0"/>
              <a:t>)</a:t>
            </a:r>
            <a:r>
              <a:rPr lang="zh-CN" altLang="en-US" dirty="0"/>
              <a:t>。在这样的环境下，页表就变得非常大，要占用相当大的内存空间</a:t>
            </a:r>
          </a:p>
          <a:p>
            <a:r>
              <a:rPr lang="zh-CN" altLang="en-US" dirty="0"/>
              <a:t>例如，对于一个具有</a:t>
            </a:r>
            <a:r>
              <a:rPr lang="en-US" altLang="zh-CN" dirty="0"/>
              <a:t>32</a:t>
            </a:r>
            <a:r>
              <a:rPr lang="zh-CN" altLang="en-US" dirty="0"/>
              <a:t>位逻辑地址空间的分页系统，规定页面大小为</a:t>
            </a:r>
            <a:r>
              <a:rPr lang="en-US" altLang="zh-CN" dirty="0"/>
              <a:t>4 KB</a:t>
            </a:r>
            <a:r>
              <a:rPr lang="zh-CN" altLang="en-US" dirty="0"/>
              <a:t>，则在</a:t>
            </a:r>
            <a:r>
              <a:rPr lang="zh-CN" altLang="en-US" dirty="0">
                <a:solidFill>
                  <a:srgbClr val="00B0F0"/>
                </a:solidFill>
              </a:rPr>
              <a:t>每个进程页表</a:t>
            </a:r>
            <a:r>
              <a:rPr lang="zh-CN" altLang="en-US" dirty="0"/>
              <a:t>中的页表项可达</a:t>
            </a:r>
            <a:r>
              <a:rPr lang="en-US" altLang="zh-CN" dirty="0"/>
              <a:t>1</a:t>
            </a:r>
            <a:r>
              <a:rPr lang="zh-CN" altLang="en-US" dirty="0"/>
              <a:t>兆个之多，又因为每个页表项占用</a:t>
            </a:r>
            <a:r>
              <a:rPr lang="en-US" altLang="zh-CN" dirty="0"/>
              <a:t>4</a:t>
            </a:r>
            <a:r>
              <a:rPr lang="zh-CN" altLang="en-US" dirty="0"/>
              <a:t>个字节， 故每个进程仅仅其页表就要占用</a:t>
            </a:r>
            <a:r>
              <a:rPr lang="en-US" altLang="zh-CN" dirty="0"/>
              <a:t>4 MB</a:t>
            </a:r>
            <a:r>
              <a:rPr lang="zh-CN" altLang="en-US" dirty="0"/>
              <a:t>的内存空间，而且还要求是连续的 </a:t>
            </a:r>
          </a:p>
          <a:p>
            <a:endParaRPr lang="en-US" dirty="0"/>
          </a:p>
        </p:txBody>
      </p:sp>
    </p:spTree>
    <p:extLst>
      <p:ext uri="{BB962C8B-B14F-4D97-AF65-F5344CB8AC3E}">
        <p14:creationId xmlns:p14="http://schemas.microsoft.com/office/powerpoint/2010/main" val="137288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：可能方法</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zh-CN" altLang="en-US" dirty="0"/>
              <a:t>采用</a:t>
            </a:r>
            <a:r>
              <a:rPr lang="zh-CN" altLang="en-US" dirty="0">
                <a:solidFill>
                  <a:srgbClr val="00B0F0"/>
                </a:solidFill>
              </a:rPr>
              <a:t>离散分配方式</a:t>
            </a:r>
            <a:r>
              <a:rPr lang="zh-CN" altLang="en-US" dirty="0"/>
              <a:t>来解决难以找到一块连续的大内存空间的问题</a:t>
            </a:r>
          </a:p>
          <a:p>
            <a:pPr marL="457200" indent="-457200">
              <a:lnSpc>
                <a:spcPct val="200000"/>
              </a:lnSpc>
              <a:buFont typeface="+mj-lt"/>
              <a:buAutoNum type="arabicPeriod"/>
            </a:pPr>
            <a:r>
              <a:rPr lang="zh-CN" altLang="en-US" dirty="0"/>
              <a:t>只将当前需要的部分页表项调入内存， 其余的页表项仍</a:t>
            </a:r>
            <a:r>
              <a:rPr lang="zh-CN" altLang="en-US" dirty="0">
                <a:solidFill>
                  <a:srgbClr val="00B0F0"/>
                </a:solidFill>
              </a:rPr>
              <a:t>驻留磁盘</a:t>
            </a:r>
            <a:r>
              <a:rPr lang="zh-CN" altLang="en-US" dirty="0"/>
              <a:t>上，需要时再调入</a:t>
            </a:r>
          </a:p>
          <a:p>
            <a:pPr marL="457200" indent="-457200">
              <a:lnSpc>
                <a:spcPct val="200000"/>
              </a:lnSpc>
              <a:buFont typeface="+mj-lt"/>
              <a:buAutoNum type="arabicPeriod"/>
            </a:pPr>
            <a:endParaRPr lang="en-US" dirty="0"/>
          </a:p>
        </p:txBody>
      </p:sp>
    </p:spTree>
    <p:extLst>
      <p:ext uri="{BB962C8B-B14F-4D97-AF65-F5344CB8AC3E}">
        <p14:creationId xmlns:p14="http://schemas.microsoft.com/office/powerpoint/2010/main" val="2142136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a:t>
            </a:r>
            <a:r>
              <a:rPr lang="en-US" altLang="zh-CN" dirty="0"/>
              <a:t>64-bit </a:t>
            </a:r>
            <a:r>
              <a:rPr lang="zh-CN" altLang="en-US" dirty="0"/>
              <a:t>实现</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zh-CN" altLang="en-US" dirty="0"/>
              <a:t>对于</a:t>
            </a:r>
            <a:r>
              <a:rPr lang="en-US" altLang="zh-CN" dirty="0"/>
              <a:t>32</a:t>
            </a:r>
            <a:r>
              <a:rPr lang="zh-CN" altLang="en-US" dirty="0"/>
              <a:t>位的机器，采用两级页表结构是合适的；但对于</a:t>
            </a:r>
            <a:r>
              <a:rPr lang="en-US" altLang="zh-CN" dirty="0"/>
              <a:t>64</a:t>
            </a:r>
            <a:r>
              <a:rPr lang="zh-CN" altLang="en-US" dirty="0"/>
              <a:t>位的机器，如果页面大小仍采用</a:t>
            </a:r>
            <a:r>
              <a:rPr lang="en-US" altLang="zh-CN" dirty="0"/>
              <a:t>4 KB</a:t>
            </a:r>
            <a:r>
              <a:rPr lang="zh-CN" altLang="en-US" dirty="0"/>
              <a:t>即</a:t>
            </a:r>
            <a:r>
              <a:rPr lang="en-US" altLang="zh-CN" dirty="0"/>
              <a:t>2</a:t>
            </a:r>
            <a:r>
              <a:rPr lang="en-US" altLang="zh-CN" baseline="30000" dirty="0"/>
              <a:t>12</a:t>
            </a:r>
            <a:r>
              <a:rPr lang="zh-CN" altLang="en-US" dirty="0"/>
              <a:t> </a:t>
            </a:r>
            <a:r>
              <a:rPr lang="en-US" altLang="zh-CN" dirty="0"/>
              <a:t>B</a:t>
            </a:r>
            <a:r>
              <a:rPr lang="zh-CN" altLang="en-US" dirty="0"/>
              <a:t>，那么还剩下</a:t>
            </a:r>
            <a:r>
              <a:rPr lang="en-US" altLang="zh-CN" dirty="0"/>
              <a:t>52</a:t>
            </a:r>
            <a:r>
              <a:rPr lang="zh-CN" altLang="en-US" dirty="0"/>
              <a:t>位。</a:t>
            </a:r>
          </a:p>
          <a:p>
            <a:pPr>
              <a:lnSpc>
                <a:spcPct val="150000"/>
              </a:lnSpc>
            </a:pPr>
            <a:r>
              <a:rPr lang="zh-CN" altLang="en-US" dirty="0"/>
              <a:t>假定仍按物理块的大小</a:t>
            </a:r>
            <a:r>
              <a:rPr lang="en-US" altLang="zh-CN" dirty="0"/>
              <a:t>(4KB)</a:t>
            </a:r>
            <a:r>
              <a:rPr lang="zh-CN" altLang="en-US" dirty="0"/>
              <a:t>来划分页表，且每个页表项仍占用</a:t>
            </a:r>
            <a:r>
              <a:rPr lang="en-US" altLang="zh-CN" dirty="0"/>
              <a:t>4B</a:t>
            </a:r>
          </a:p>
          <a:p>
            <a:pPr>
              <a:lnSpc>
                <a:spcPct val="150000"/>
              </a:lnSpc>
            </a:pPr>
            <a:r>
              <a:rPr lang="zh-CN" altLang="en-US" dirty="0"/>
              <a:t>因此每个页框可描述</a:t>
            </a:r>
            <a:r>
              <a:rPr lang="en-US" altLang="zh-CN" dirty="0"/>
              <a:t>2</a:t>
            </a:r>
            <a:r>
              <a:rPr lang="en-US" altLang="zh-CN" baseline="30000" dirty="0"/>
              <a:t>10</a:t>
            </a:r>
            <a:r>
              <a:rPr lang="zh-CN" altLang="en-US" dirty="0"/>
              <a:t>页表项，</a:t>
            </a:r>
            <a:r>
              <a:rPr lang="zh-CN" altLang="en-US" i="1" dirty="0"/>
              <a:t>每个进程 </a:t>
            </a:r>
            <a:r>
              <a:rPr lang="zh-CN" altLang="en-US" dirty="0"/>
              <a:t>需要有 </a:t>
            </a:r>
            <a:r>
              <a:rPr lang="en-US" altLang="zh-CN" dirty="0"/>
              <a:t>4T(2</a:t>
            </a:r>
            <a:r>
              <a:rPr lang="en-US" altLang="zh-CN" baseline="30000" dirty="0"/>
              <a:t>42</a:t>
            </a:r>
            <a:r>
              <a:rPr lang="en-US" altLang="zh-CN" dirty="0"/>
              <a:t>)</a:t>
            </a:r>
            <a:r>
              <a:rPr lang="zh-CN" altLang="en-US" dirty="0"/>
              <a:t>页表框</a:t>
            </a:r>
          </a:p>
          <a:p>
            <a:pPr>
              <a:lnSpc>
                <a:spcPct val="150000"/>
              </a:lnSpc>
            </a:pPr>
            <a:r>
              <a:rPr lang="zh-CN" altLang="en-US" dirty="0"/>
              <a:t>此时页表包含 </a:t>
            </a:r>
            <a:r>
              <a:rPr lang="en-US" altLang="zh-CN" dirty="0"/>
              <a:t>4T</a:t>
            </a:r>
            <a:r>
              <a:rPr lang="zh-CN" altLang="en-US" dirty="0"/>
              <a:t> 个页表框， 要占用 </a:t>
            </a:r>
            <a:r>
              <a:rPr lang="en-US" altLang="zh-CN" dirty="0"/>
              <a:t>4T</a:t>
            </a:r>
            <a:r>
              <a:rPr lang="zh-CN" altLang="en-US" dirty="0"/>
              <a:t> * </a:t>
            </a:r>
            <a:r>
              <a:rPr lang="en-US" altLang="zh-CN" dirty="0"/>
              <a:t>4KB</a:t>
            </a:r>
            <a:r>
              <a:rPr lang="zh-CN" altLang="en-US" dirty="0"/>
              <a:t> 的连续内存空间。 </a:t>
            </a:r>
          </a:p>
          <a:p>
            <a:pPr>
              <a:lnSpc>
                <a:spcPct val="150000"/>
              </a:lnSpc>
            </a:pPr>
            <a:r>
              <a:rPr lang="zh-CN" altLang="en-US" dirty="0"/>
              <a:t>因此，必须采用多级页表，将外层页表再进行分页，也是将各分页离散地装入到不相邻接的物理块中，再利用第</a:t>
            </a:r>
            <a:r>
              <a:rPr lang="en-US" altLang="zh-CN" dirty="0"/>
              <a:t>2</a:t>
            </a:r>
            <a:r>
              <a:rPr lang="zh-CN" altLang="en-US" dirty="0"/>
              <a:t>级的外层页表来映射它们之间的关系</a:t>
            </a:r>
          </a:p>
          <a:p>
            <a:pPr>
              <a:lnSpc>
                <a:spcPct val="150000"/>
              </a:lnSpc>
            </a:pPr>
            <a:endParaRPr lang="en-US" dirty="0"/>
          </a:p>
        </p:txBody>
      </p:sp>
    </p:spTree>
    <p:extLst>
      <p:ext uri="{BB962C8B-B14F-4D97-AF65-F5344CB8AC3E}">
        <p14:creationId xmlns:p14="http://schemas.microsoft.com/office/powerpoint/2010/main" val="1041944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：物理机制</a:t>
            </a:r>
            <a:endParaRPr lang="en-US" dirty="0"/>
          </a:p>
        </p:txBody>
      </p:sp>
      <p:graphicFrame>
        <p:nvGraphicFramePr>
          <p:cNvPr id="4" name="Object 4"/>
          <p:cNvGraphicFramePr>
            <a:graphicFrameLocks noGrp="1" noChangeAspect="1"/>
          </p:cNvGraphicFramePr>
          <p:nvPr>
            <p:ph sz="quarter" idx="1"/>
            <p:extLst>
              <p:ext uri="{D42A27DB-BD31-4B8C-83A1-F6EECF244321}">
                <p14:modId xmlns:p14="http://schemas.microsoft.com/office/powerpoint/2010/main" val="412488057"/>
              </p:ext>
            </p:extLst>
          </p:nvPr>
        </p:nvGraphicFramePr>
        <p:xfrm>
          <a:off x="1249906" y="1850684"/>
          <a:ext cx="6200775" cy="4321175"/>
        </p:xfrm>
        <a:graphic>
          <a:graphicData uri="http://schemas.openxmlformats.org/presentationml/2006/ole">
            <mc:AlternateContent xmlns:mc="http://schemas.openxmlformats.org/markup-compatibility/2006">
              <mc:Choice xmlns:v="urn:schemas-microsoft-com:vml" Requires="v">
                <p:oleObj spid="_x0000_s2470" name="VISIO" r:id="rId3" imgW="3505200" imgH="2438400" progId="Visio.Drawing.4">
                  <p:embed/>
                </p:oleObj>
              </mc:Choice>
              <mc:Fallback>
                <p:oleObj name="VISIO" r:id="rId3" imgW="3505200" imgH="243840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906" y="1850684"/>
                        <a:ext cx="62007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16890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：多级页表</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zh-CN" altLang="en-US" dirty="0"/>
              <a:t>把整个页表进行分页，分成一张张小页表</a:t>
            </a:r>
            <a:r>
              <a:rPr lang="en-US" altLang="zh-CN" dirty="0"/>
              <a:t>(</a:t>
            </a:r>
            <a:r>
              <a:rPr lang="zh-CN" altLang="en-US" dirty="0"/>
              <a:t>称为页表页或页目录表</a:t>
            </a:r>
            <a:r>
              <a:rPr lang="en-US" altLang="zh-CN" dirty="0"/>
              <a:t>)</a:t>
            </a:r>
            <a:r>
              <a:rPr lang="zh-CN" altLang="en-US" dirty="0"/>
              <a:t>，小页表的大小与页框相同，为进行索引查找，为这些小页表建一张页目录表，其表项指出小页表所在页框号及相关信息</a:t>
            </a:r>
          </a:p>
          <a:p>
            <a:pPr marL="457200" indent="-457200">
              <a:lnSpc>
                <a:spcPct val="150000"/>
              </a:lnSpc>
              <a:buFont typeface="+mj-lt"/>
              <a:buAutoNum type="arabicPeriod"/>
            </a:pPr>
            <a:r>
              <a:rPr lang="zh-CN" altLang="en-US" dirty="0"/>
              <a:t>系统为每个进程建一张页目录表，它的每个表项对应一个页表页，而页表页的每个表项给出了页面和页框的对应关系</a:t>
            </a:r>
            <a:r>
              <a:rPr lang="en-US" altLang="zh-CN" dirty="0"/>
              <a:t>,</a:t>
            </a:r>
            <a:r>
              <a:rPr lang="zh-CN" altLang="en-US" dirty="0"/>
              <a:t>页目录表是一级页表，页表页是二级页表</a:t>
            </a:r>
          </a:p>
          <a:p>
            <a:pPr marL="457200" indent="-457200">
              <a:lnSpc>
                <a:spcPct val="150000"/>
              </a:lnSpc>
              <a:buFont typeface="+mj-lt"/>
              <a:buAutoNum type="arabicPeriod"/>
            </a:pPr>
            <a:r>
              <a:rPr lang="zh-CN" altLang="en-US" dirty="0"/>
              <a:t>逻辑地址结构有三部分组成：页目录、页表页和位移</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1791808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：逻辑地址</a:t>
            </a:r>
            <a:endParaRPr lang="en-US" dirty="0"/>
          </a:p>
        </p:txBody>
      </p:sp>
      <p:sp>
        <p:nvSpPr>
          <p:cNvPr id="3" name="Content Placeholder 2"/>
          <p:cNvSpPr>
            <a:spLocks noGrp="1"/>
          </p:cNvSpPr>
          <p:nvPr>
            <p:ph idx="1"/>
          </p:nvPr>
        </p:nvSpPr>
        <p:spPr>
          <a:xfrm>
            <a:off x="628650" y="1825625"/>
            <a:ext cx="7886700" cy="717159"/>
          </a:xfrm>
        </p:spPr>
        <p:txBody>
          <a:bodyPr/>
          <a:lstStyle/>
          <a:p>
            <a:r>
              <a:rPr lang="zh-CN" altLang="en-US"/>
              <a:t>逻辑地址结构可描述如下：</a:t>
            </a:r>
          </a:p>
          <a:p>
            <a:endParaRPr lang="en-US" dirty="0"/>
          </a:p>
        </p:txBody>
      </p:sp>
      <p:grpSp>
        <p:nvGrpSpPr>
          <p:cNvPr id="8" name="Group 7"/>
          <p:cNvGrpSpPr/>
          <p:nvPr/>
        </p:nvGrpSpPr>
        <p:grpSpPr>
          <a:xfrm>
            <a:off x="1078616" y="2438030"/>
            <a:ext cx="7012088" cy="1785696"/>
            <a:chOff x="793054" y="2970465"/>
            <a:chExt cx="7772400" cy="1979317"/>
          </a:xfrm>
        </p:grpSpPr>
        <p:pic>
          <p:nvPicPr>
            <p:cNvPr id="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93054" y="3432132"/>
              <a:ext cx="7772400" cy="1517650"/>
            </a:xfrm>
            <a:prstGeom prst="rect">
              <a:avLst/>
            </a:prstGeom>
            <a:noFill/>
          </p:spPr>
        </p:pic>
        <p:sp>
          <p:nvSpPr>
            <p:cNvPr id="5" name="TextBox 4"/>
            <p:cNvSpPr txBox="1"/>
            <p:nvPr/>
          </p:nvSpPr>
          <p:spPr>
            <a:xfrm>
              <a:off x="1252286" y="2970467"/>
              <a:ext cx="1723549" cy="461665"/>
            </a:xfrm>
            <a:prstGeom prst="rect">
              <a:avLst/>
            </a:prstGeom>
            <a:noFill/>
          </p:spPr>
          <p:txBody>
            <a:bodyPr wrap="none" rtlCol="0">
              <a:spAutoFit/>
            </a:bodyPr>
            <a:lstStyle/>
            <a:p>
              <a:r>
                <a:rPr lang="zh-CN" altLang="en-US" sz="2400" dirty="0">
                  <a:solidFill>
                    <a:srgbClr val="FF0000"/>
                  </a:solidFill>
                </a:rPr>
                <a:t>页目录位移</a:t>
              </a:r>
              <a:endParaRPr lang="en-US" sz="2400" dirty="0">
                <a:solidFill>
                  <a:srgbClr val="FF0000"/>
                </a:solidFill>
              </a:endParaRPr>
            </a:p>
          </p:txBody>
        </p:sp>
        <p:sp>
          <p:nvSpPr>
            <p:cNvPr id="6" name="TextBox 5"/>
            <p:cNvSpPr txBox="1"/>
            <p:nvPr/>
          </p:nvSpPr>
          <p:spPr>
            <a:xfrm>
              <a:off x="3817479" y="2970466"/>
              <a:ext cx="1723549" cy="461665"/>
            </a:xfrm>
            <a:prstGeom prst="rect">
              <a:avLst/>
            </a:prstGeom>
            <a:noFill/>
          </p:spPr>
          <p:txBody>
            <a:bodyPr wrap="none" rtlCol="0">
              <a:spAutoFit/>
            </a:bodyPr>
            <a:lstStyle/>
            <a:p>
              <a:r>
                <a:rPr lang="zh-CN" altLang="en-US" sz="2400" dirty="0">
                  <a:solidFill>
                    <a:srgbClr val="FF0000"/>
                  </a:solidFill>
                </a:rPr>
                <a:t>页表页位移</a:t>
              </a:r>
              <a:endParaRPr lang="en-US" sz="2400" dirty="0">
                <a:solidFill>
                  <a:srgbClr val="FF0000"/>
                </a:solidFill>
              </a:endParaRPr>
            </a:p>
          </p:txBody>
        </p:sp>
        <p:sp>
          <p:nvSpPr>
            <p:cNvPr id="7" name="TextBox 6"/>
            <p:cNvSpPr txBox="1"/>
            <p:nvPr/>
          </p:nvSpPr>
          <p:spPr>
            <a:xfrm>
              <a:off x="6382672" y="2970465"/>
              <a:ext cx="1415772" cy="461665"/>
            </a:xfrm>
            <a:prstGeom prst="rect">
              <a:avLst/>
            </a:prstGeom>
            <a:noFill/>
          </p:spPr>
          <p:txBody>
            <a:bodyPr wrap="none" rtlCol="0">
              <a:spAutoFit/>
            </a:bodyPr>
            <a:lstStyle/>
            <a:p>
              <a:r>
                <a:rPr lang="zh-CN" altLang="en-US" sz="2400" dirty="0">
                  <a:solidFill>
                    <a:srgbClr val="FF0000"/>
                  </a:solidFill>
                </a:rPr>
                <a:t>页内位移</a:t>
              </a:r>
              <a:endParaRPr lang="en-US" sz="2400" dirty="0">
                <a:solidFill>
                  <a:srgbClr val="FF0000"/>
                </a:solidFill>
              </a:endParaRPr>
            </a:p>
          </p:txBody>
        </p:sp>
      </p:grpSp>
      <p:sp>
        <p:nvSpPr>
          <p:cNvPr id="9" name="Content Placeholder 2"/>
          <p:cNvSpPr txBox="1">
            <a:spLocks/>
          </p:cNvSpPr>
          <p:nvPr/>
        </p:nvSpPr>
        <p:spPr>
          <a:xfrm>
            <a:off x="628650" y="4382621"/>
            <a:ext cx="7886700" cy="1794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如果页表很大，页表占用的内存物理块也允许是离散的，这样就需要再建立页表的页表，即页目录，这就是二级页表机制，需要的还可建立更多级的页表机制</a:t>
            </a:r>
          </a:p>
          <a:p>
            <a:pPr>
              <a:lnSpc>
                <a:spcPct val="150000"/>
              </a:lnSpc>
            </a:pPr>
            <a:endParaRPr lang="en-US" dirty="0"/>
          </a:p>
        </p:txBody>
      </p:sp>
    </p:spTree>
    <p:extLst>
      <p:ext uri="{BB962C8B-B14F-4D97-AF65-F5344CB8AC3E}">
        <p14:creationId xmlns:p14="http://schemas.microsoft.com/office/powerpoint/2010/main" val="429375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4.3.5</a:t>
            </a:r>
            <a:r>
              <a:rPr lang="zh-CN" altLang="en-US" dirty="0"/>
              <a:t>：地址转换</a:t>
            </a:r>
            <a:endParaRPr lang="en-US" dirty="0"/>
          </a:p>
        </p:txBody>
      </p:sp>
      <p:grpSp>
        <p:nvGrpSpPr>
          <p:cNvPr id="4" name="Group 4"/>
          <p:cNvGrpSpPr>
            <a:grpSpLocks/>
          </p:cNvGrpSpPr>
          <p:nvPr/>
        </p:nvGrpSpPr>
        <p:grpSpPr bwMode="auto">
          <a:xfrm>
            <a:off x="481877" y="2182371"/>
            <a:ext cx="7848600" cy="3810000"/>
            <a:chOff x="240" y="1488"/>
            <a:chExt cx="5424" cy="2345"/>
          </a:xfrm>
        </p:grpSpPr>
        <p:sp>
          <p:nvSpPr>
            <p:cNvPr id="5" name="Text Box 5"/>
            <p:cNvSpPr txBox="1">
              <a:spLocks noChangeArrowheads="1"/>
            </p:cNvSpPr>
            <p:nvPr/>
          </p:nvSpPr>
          <p:spPr bwMode="auto">
            <a:xfrm>
              <a:off x="1995" y="2270"/>
              <a:ext cx="478" cy="104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endParaRPr kumimoji="0" lang="zh-CN" altLang="zh-CN" sz="2000" b="1">
                <a:latin typeface="黑体" charset="0"/>
                <a:ea typeface="黑体" charset="0"/>
              </a:endParaRPr>
            </a:p>
          </p:txBody>
        </p:sp>
        <p:sp>
          <p:nvSpPr>
            <p:cNvPr id="6" name="Text Box 6"/>
            <p:cNvSpPr txBox="1">
              <a:spLocks noChangeArrowheads="1"/>
            </p:cNvSpPr>
            <p:nvPr/>
          </p:nvSpPr>
          <p:spPr bwMode="auto">
            <a:xfrm>
              <a:off x="4228" y="2661"/>
              <a:ext cx="1276"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en-US" altLang="zh-CN" sz="2000" b="1">
                  <a:latin typeface="黑体" charset="0"/>
                  <a:ea typeface="黑体" charset="0"/>
                </a:rPr>
                <a:t>  </a:t>
              </a:r>
              <a:r>
                <a:rPr kumimoji="0" lang="en-US" altLang="zh-CN" sz="2000">
                  <a:latin typeface="Times New Roman" charset="0"/>
                  <a:ea typeface="黑体" charset="0"/>
                </a:rPr>
                <a:t>B</a:t>
              </a:r>
              <a:r>
                <a:rPr kumimoji="0" lang="en-US" altLang="zh-CN" sz="2000" b="1">
                  <a:latin typeface="黑体" charset="0"/>
                  <a:ea typeface="黑体" charset="0"/>
                </a:rPr>
                <a:t>    </a:t>
              </a:r>
              <a:r>
                <a:rPr kumimoji="0" lang="en-US" altLang="zh-CN" sz="2000">
                  <a:latin typeface="Times New Roman" charset="0"/>
                  <a:ea typeface="黑体" charset="0"/>
                </a:rPr>
                <a:t>offset</a:t>
              </a:r>
            </a:p>
          </p:txBody>
        </p:sp>
        <p:sp>
          <p:nvSpPr>
            <p:cNvPr id="7" name="Text Box 7"/>
            <p:cNvSpPr txBox="1">
              <a:spLocks noChangeArrowheads="1"/>
            </p:cNvSpPr>
            <p:nvPr/>
          </p:nvSpPr>
          <p:spPr bwMode="auto">
            <a:xfrm>
              <a:off x="1357" y="1488"/>
              <a:ext cx="3031" cy="2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en-US" altLang="zh-CN" sz="1600" dirty="0">
                  <a:latin typeface="隶书" charset="0"/>
                  <a:ea typeface="隶书" charset="0"/>
                </a:rPr>
                <a:t>  </a:t>
              </a:r>
              <a:r>
                <a:rPr kumimoji="0" lang="zh-CN" altLang="en-US" sz="1600" dirty="0">
                  <a:latin typeface="隶书" charset="0"/>
                  <a:ea typeface="隶书" charset="0"/>
                </a:rPr>
                <a:t>目录位移      页表页位移</a:t>
              </a:r>
              <a:r>
                <a:rPr kumimoji="0" lang="zh-CN" altLang="en-US" sz="1600" b="1" dirty="0">
                  <a:latin typeface="隶书" charset="0"/>
                  <a:ea typeface="隶书" charset="0"/>
                </a:rPr>
                <a:t>       </a:t>
              </a:r>
              <a:r>
                <a:rPr kumimoji="0" lang="zh-CN" altLang="en-US" sz="1600" dirty="0">
                  <a:latin typeface="隶书" charset="0"/>
                  <a:ea typeface="隶书" charset="0"/>
                </a:rPr>
                <a:t>页内位移</a:t>
              </a:r>
            </a:p>
          </p:txBody>
        </p:sp>
        <p:sp>
          <p:nvSpPr>
            <p:cNvPr id="8" name="Text Box 8"/>
            <p:cNvSpPr txBox="1">
              <a:spLocks noChangeArrowheads="1"/>
            </p:cNvSpPr>
            <p:nvPr/>
          </p:nvSpPr>
          <p:spPr bwMode="auto">
            <a:xfrm>
              <a:off x="3271" y="2270"/>
              <a:ext cx="479" cy="104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endParaRPr kumimoji="0" lang="zh-CN" altLang="zh-CN" sz="2000" b="1">
                <a:latin typeface="黑体" charset="0"/>
                <a:ea typeface="黑体" charset="0"/>
              </a:endParaRPr>
            </a:p>
          </p:txBody>
        </p:sp>
        <p:sp>
          <p:nvSpPr>
            <p:cNvPr id="9" name="Line 9"/>
            <p:cNvSpPr>
              <a:spLocks noChangeShapeType="1"/>
            </p:cNvSpPr>
            <p:nvPr/>
          </p:nvSpPr>
          <p:spPr bwMode="auto">
            <a:xfrm>
              <a:off x="2154" y="1488"/>
              <a:ext cx="0" cy="2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10"/>
            <p:cNvSpPr>
              <a:spLocks noChangeShapeType="1"/>
            </p:cNvSpPr>
            <p:nvPr/>
          </p:nvSpPr>
          <p:spPr bwMode="auto">
            <a:xfrm>
              <a:off x="2952" y="1488"/>
              <a:ext cx="0" cy="2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11"/>
            <p:cNvSpPr>
              <a:spLocks noChangeShapeType="1"/>
            </p:cNvSpPr>
            <p:nvPr/>
          </p:nvSpPr>
          <p:spPr bwMode="auto">
            <a:xfrm>
              <a:off x="4707" y="2661"/>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12"/>
            <p:cNvSpPr>
              <a:spLocks noChangeShapeType="1"/>
            </p:cNvSpPr>
            <p:nvPr/>
          </p:nvSpPr>
          <p:spPr bwMode="auto">
            <a:xfrm>
              <a:off x="1835" y="2791"/>
              <a:ext cx="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13"/>
            <p:cNvSpPr>
              <a:spLocks noChangeShapeType="1"/>
            </p:cNvSpPr>
            <p:nvPr/>
          </p:nvSpPr>
          <p:spPr bwMode="auto">
            <a:xfrm>
              <a:off x="2473" y="2791"/>
              <a:ext cx="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14"/>
            <p:cNvSpPr>
              <a:spLocks noChangeShapeType="1"/>
            </p:cNvSpPr>
            <p:nvPr/>
          </p:nvSpPr>
          <p:spPr bwMode="auto">
            <a:xfrm>
              <a:off x="2952" y="2791"/>
              <a:ext cx="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15"/>
            <p:cNvSpPr>
              <a:spLocks noChangeShapeType="1"/>
            </p:cNvSpPr>
            <p:nvPr/>
          </p:nvSpPr>
          <p:spPr bwMode="auto">
            <a:xfrm>
              <a:off x="3750" y="2791"/>
              <a:ext cx="47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16"/>
            <p:cNvSpPr>
              <a:spLocks noChangeShapeType="1"/>
            </p:cNvSpPr>
            <p:nvPr/>
          </p:nvSpPr>
          <p:spPr bwMode="auto">
            <a:xfrm>
              <a:off x="1676" y="1749"/>
              <a:ext cx="0" cy="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17"/>
            <p:cNvSpPr>
              <a:spLocks noChangeShapeType="1"/>
            </p:cNvSpPr>
            <p:nvPr/>
          </p:nvSpPr>
          <p:spPr bwMode="auto">
            <a:xfrm>
              <a:off x="2792" y="1749"/>
              <a:ext cx="0" cy="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 name="Text Box 18"/>
            <p:cNvSpPr txBox="1">
              <a:spLocks noChangeArrowheads="1"/>
            </p:cNvSpPr>
            <p:nvPr/>
          </p:nvSpPr>
          <p:spPr bwMode="auto">
            <a:xfrm>
              <a:off x="3431" y="2661"/>
              <a:ext cx="15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en-US" altLang="zh-CN" sz="2000">
                  <a:latin typeface="Times New Roman" charset="0"/>
                  <a:ea typeface="黑体" charset="0"/>
                </a:rPr>
                <a:t>B</a:t>
              </a:r>
            </a:p>
          </p:txBody>
        </p:sp>
        <p:sp>
          <p:nvSpPr>
            <p:cNvPr id="19" name="Line 19"/>
            <p:cNvSpPr>
              <a:spLocks noChangeShapeType="1"/>
            </p:cNvSpPr>
            <p:nvPr/>
          </p:nvSpPr>
          <p:spPr bwMode="auto">
            <a:xfrm>
              <a:off x="3271" y="2661"/>
              <a:ext cx="4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 name="Line 20"/>
            <p:cNvSpPr>
              <a:spLocks noChangeShapeType="1"/>
            </p:cNvSpPr>
            <p:nvPr/>
          </p:nvSpPr>
          <p:spPr bwMode="auto">
            <a:xfrm>
              <a:off x="3271" y="2921"/>
              <a:ext cx="4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Text Box 21"/>
            <p:cNvSpPr txBox="1">
              <a:spLocks noChangeArrowheads="1"/>
            </p:cNvSpPr>
            <p:nvPr/>
          </p:nvSpPr>
          <p:spPr bwMode="auto">
            <a:xfrm>
              <a:off x="2154" y="2661"/>
              <a:ext cx="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en-US" altLang="zh-CN" sz="2000">
                  <a:latin typeface="Times New Roman" charset="0"/>
                  <a:ea typeface="黑体" charset="0"/>
                </a:rPr>
                <a:t>F</a:t>
              </a:r>
            </a:p>
          </p:txBody>
        </p:sp>
        <p:sp>
          <p:nvSpPr>
            <p:cNvPr id="22" name="Line 22"/>
            <p:cNvSpPr>
              <a:spLocks noChangeShapeType="1"/>
            </p:cNvSpPr>
            <p:nvPr/>
          </p:nvSpPr>
          <p:spPr bwMode="auto">
            <a:xfrm>
              <a:off x="1995" y="2661"/>
              <a:ext cx="4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23"/>
            <p:cNvSpPr>
              <a:spLocks noChangeShapeType="1"/>
            </p:cNvSpPr>
            <p:nvPr/>
          </p:nvSpPr>
          <p:spPr bwMode="auto">
            <a:xfrm>
              <a:off x="1995" y="2921"/>
              <a:ext cx="4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Text Box 24"/>
            <p:cNvSpPr txBox="1">
              <a:spLocks noChangeArrowheads="1"/>
            </p:cNvSpPr>
            <p:nvPr/>
          </p:nvSpPr>
          <p:spPr bwMode="auto">
            <a:xfrm>
              <a:off x="1676" y="3573"/>
              <a:ext cx="115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2000">
                  <a:latin typeface="隶书" charset="0"/>
                  <a:ea typeface="隶书" charset="0"/>
                </a:rPr>
                <a:t>进程一级页表</a:t>
              </a:r>
            </a:p>
          </p:txBody>
        </p:sp>
        <p:sp>
          <p:nvSpPr>
            <p:cNvPr id="25" name="Text Box 25"/>
            <p:cNvSpPr txBox="1">
              <a:spLocks noChangeArrowheads="1"/>
            </p:cNvSpPr>
            <p:nvPr/>
          </p:nvSpPr>
          <p:spPr bwMode="auto">
            <a:xfrm>
              <a:off x="3271" y="3573"/>
              <a:ext cx="111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2000">
                  <a:latin typeface="隶书" charset="0"/>
                  <a:ea typeface="隶书" charset="0"/>
                </a:rPr>
                <a:t>进程二级页表</a:t>
              </a:r>
            </a:p>
          </p:txBody>
        </p:sp>
        <p:sp>
          <p:nvSpPr>
            <p:cNvPr id="26" name="Text Box 26"/>
            <p:cNvSpPr txBox="1">
              <a:spLocks noChangeArrowheads="1"/>
            </p:cNvSpPr>
            <p:nvPr/>
          </p:nvSpPr>
          <p:spPr bwMode="auto">
            <a:xfrm>
              <a:off x="4547" y="3051"/>
              <a:ext cx="11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2000">
                  <a:latin typeface="隶书" charset="0"/>
                  <a:ea typeface="隶书" charset="0"/>
                </a:rPr>
                <a:t>物理地址</a:t>
              </a:r>
            </a:p>
          </p:txBody>
        </p:sp>
        <p:sp>
          <p:nvSpPr>
            <p:cNvPr id="27" name="Text Box 27"/>
            <p:cNvSpPr txBox="1">
              <a:spLocks noChangeArrowheads="1"/>
            </p:cNvSpPr>
            <p:nvPr/>
          </p:nvSpPr>
          <p:spPr bwMode="auto">
            <a:xfrm>
              <a:off x="4547" y="1488"/>
              <a:ext cx="11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sz="2000">
                  <a:latin typeface="隶书" charset="0"/>
                  <a:ea typeface="隶书" charset="0"/>
                </a:rPr>
                <a:t>逻辑地址</a:t>
              </a:r>
            </a:p>
          </p:txBody>
        </p:sp>
        <p:sp>
          <p:nvSpPr>
            <p:cNvPr id="28" name="Text Box 28"/>
            <p:cNvSpPr txBox="1">
              <a:spLocks noChangeArrowheads="1"/>
            </p:cNvSpPr>
            <p:nvPr/>
          </p:nvSpPr>
          <p:spPr bwMode="auto">
            <a:xfrm>
              <a:off x="240" y="2661"/>
              <a:ext cx="957" cy="39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2000">
                  <a:latin typeface="隶书" charset="0"/>
                  <a:ea typeface="隶书" charset="0"/>
                </a:rPr>
                <a:t>页目录表</a:t>
              </a:r>
            </a:p>
            <a:p>
              <a:pPr algn="ctr">
                <a:spcBef>
                  <a:spcPct val="0"/>
                </a:spcBef>
                <a:buClrTx/>
                <a:buSzTx/>
                <a:buFontTx/>
                <a:buNone/>
              </a:pPr>
              <a:r>
                <a:rPr kumimoji="0" lang="zh-CN" altLang="en-US" sz="2000">
                  <a:latin typeface="隶书" charset="0"/>
                  <a:ea typeface="隶书" charset="0"/>
                </a:rPr>
                <a:t>控制寄存器</a:t>
              </a:r>
            </a:p>
          </p:txBody>
        </p:sp>
        <p:sp>
          <p:nvSpPr>
            <p:cNvPr id="29" name="Line 29"/>
            <p:cNvSpPr>
              <a:spLocks noChangeShapeType="1"/>
            </p:cNvSpPr>
            <p:nvPr/>
          </p:nvSpPr>
          <p:spPr bwMode="auto">
            <a:xfrm>
              <a:off x="1197" y="2791"/>
              <a:ext cx="31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AutoShape 30"/>
            <p:cNvSpPr>
              <a:spLocks noChangeArrowheads="1"/>
            </p:cNvSpPr>
            <p:nvPr/>
          </p:nvSpPr>
          <p:spPr bwMode="auto">
            <a:xfrm>
              <a:off x="1516" y="2661"/>
              <a:ext cx="319" cy="260"/>
            </a:xfrm>
            <a:prstGeom prst="flowChar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31" name="AutoShape 31"/>
            <p:cNvSpPr>
              <a:spLocks noChangeArrowheads="1"/>
            </p:cNvSpPr>
            <p:nvPr/>
          </p:nvSpPr>
          <p:spPr bwMode="auto">
            <a:xfrm>
              <a:off x="2633" y="2661"/>
              <a:ext cx="319" cy="260"/>
            </a:xfrm>
            <a:prstGeom prst="flowChar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grpSp>
    </p:spTree>
    <p:extLst>
      <p:ext uri="{BB962C8B-B14F-4D97-AF65-F5344CB8AC3E}">
        <p14:creationId xmlns:p14="http://schemas.microsoft.com/office/powerpoint/2010/main" val="1402848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14763305"/>
              </p:ext>
            </p:extLst>
          </p:nvPr>
        </p:nvGraphicFramePr>
        <p:xfrm>
          <a:off x="-207917" y="1144732"/>
          <a:ext cx="7116717" cy="5078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718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4.3.6</a:t>
            </a:r>
            <a:r>
              <a:rPr lang="zh-CN" altLang="en-US" dirty="0"/>
              <a:t> 反置页表</a:t>
            </a:r>
            <a:endParaRPr lang="en-US" dirty="0"/>
          </a:p>
        </p:txBody>
      </p:sp>
      <p:sp>
        <p:nvSpPr>
          <p:cNvPr id="3" name="Content Placeholder 2"/>
          <p:cNvSpPr>
            <a:spLocks noGrp="1"/>
          </p:cNvSpPr>
          <p:nvPr>
            <p:ph idx="1"/>
          </p:nvPr>
        </p:nvSpPr>
        <p:spPr/>
        <p:txBody>
          <a:bodyPr>
            <a:normAutofit/>
          </a:bodyPr>
          <a:lstStyle/>
          <a:p>
            <a:pPr>
              <a:lnSpc>
                <a:spcPct val="200000"/>
              </a:lnSpc>
            </a:pPr>
            <a:r>
              <a:rPr lang="zh-CN" altLang="en-US" sz="2000" dirty="0"/>
              <a:t>由于页表所占的主存空间越来越多，为减小主存的开销，有的系统如</a:t>
            </a:r>
            <a:r>
              <a:rPr lang="en-US" altLang="zh-CN" sz="2000" dirty="0"/>
              <a:t>IBM AS/400</a:t>
            </a:r>
            <a:r>
              <a:rPr lang="zh-CN" altLang="en-US" sz="2000" dirty="0"/>
              <a:t>，则采用反置页表</a:t>
            </a:r>
          </a:p>
          <a:p>
            <a:pPr>
              <a:lnSpc>
                <a:spcPct val="200000"/>
              </a:lnSpc>
            </a:pPr>
            <a:r>
              <a:rPr lang="zh-CN" altLang="en-US" sz="2000" dirty="0">
                <a:solidFill>
                  <a:srgbClr val="FF0000"/>
                </a:solidFill>
              </a:rPr>
              <a:t>反置页表</a:t>
            </a:r>
            <a:r>
              <a:rPr lang="en-US" altLang="zh-CN" sz="2000" dirty="0"/>
              <a:t>(Inverted Page Table, </a:t>
            </a:r>
            <a:r>
              <a:rPr lang="en-US" altLang="zh-CN" sz="2000" dirty="0">
                <a:solidFill>
                  <a:srgbClr val="FF0000"/>
                </a:solidFill>
              </a:rPr>
              <a:t>IPT</a:t>
            </a:r>
            <a:r>
              <a:rPr lang="en-US" altLang="zh-CN" sz="2000" dirty="0"/>
              <a:t>)</a:t>
            </a:r>
            <a:r>
              <a:rPr lang="zh-CN" altLang="en-US" sz="2000" dirty="0"/>
              <a:t>是为内存中的每一个物理块建立一个页表项并按照块号排序，该表每个表项包含</a:t>
            </a:r>
            <a:r>
              <a:rPr lang="zh-CN" altLang="en-US" sz="2000" dirty="0">
                <a:solidFill>
                  <a:srgbClr val="0070C0"/>
                </a:solidFill>
              </a:rPr>
              <a:t>正在访问该页框的进程</a:t>
            </a:r>
            <a:r>
              <a:rPr lang="zh-CN" altLang="en-US" sz="2000" dirty="0">
                <a:solidFill>
                  <a:schemeClr val="accent2">
                    <a:lumMod val="75000"/>
                  </a:schemeClr>
                </a:solidFill>
              </a:rPr>
              <a:t>标识、页号、哈希链指针、特征位 </a:t>
            </a:r>
            <a:r>
              <a:rPr lang="en-US" altLang="zh-CN" sz="2000" dirty="0">
                <a:solidFill>
                  <a:schemeClr val="accent2">
                    <a:lumMod val="75000"/>
                  </a:schemeClr>
                </a:solidFill>
              </a:rPr>
              <a:t>…</a:t>
            </a:r>
            <a:r>
              <a:rPr lang="zh-CN" altLang="en-US" sz="2000" dirty="0">
                <a:solidFill>
                  <a:schemeClr val="accent2">
                    <a:lumMod val="75000"/>
                  </a:schemeClr>
                </a:solidFill>
              </a:rPr>
              <a:t> </a:t>
            </a:r>
            <a:r>
              <a:rPr lang="zh-CN" altLang="en-US" sz="2000" dirty="0"/>
              <a:t>，用来完成主存页框（物理地址）到访问进程的页号（逻辑地址）的转换 </a:t>
            </a:r>
          </a:p>
          <a:p>
            <a:pPr>
              <a:lnSpc>
                <a:spcPct val="200000"/>
              </a:lnSpc>
            </a:pPr>
            <a:endParaRPr lang="en-US" sz="2000" dirty="0"/>
          </a:p>
        </p:txBody>
      </p:sp>
      <p:sp>
        <p:nvSpPr>
          <p:cNvPr id="4" name="文本框 7"/>
          <p:cNvSpPr txBox="1"/>
          <p:nvPr/>
        </p:nvSpPr>
        <p:spPr>
          <a:xfrm>
            <a:off x="5173883" y="884279"/>
            <a:ext cx="3133122" cy="1098054"/>
          </a:xfrm>
          <a:prstGeom prst="roundRect">
            <a:avLst>
              <a:gd name="adj" fmla="val 4677"/>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zh-CN" altLang="en-US" sz="3200" dirty="0"/>
              <a:t>为</a:t>
            </a:r>
            <a:r>
              <a:rPr lang="zh-CN" altLang="en-US" sz="3200" dirty="0">
                <a:solidFill>
                  <a:srgbClr val="0070C0"/>
                </a:solidFill>
              </a:rPr>
              <a:t>所有进程</a:t>
            </a:r>
            <a:r>
              <a:rPr lang="zh-CN" altLang="en-US" sz="3200" dirty="0"/>
              <a:t>维护一张表</a:t>
            </a:r>
            <a:endParaRPr lang="en-US" altLang="zh-CN" sz="3200" dirty="0"/>
          </a:p>
        </p:txBody>
      </p:sp>
    </p:spTree>
    <p:extLst>
      <p:ext uri="{BB962C8B-B14F-4D97-AF65-F5344CB8AC3E}">
        <p14:creationId xmlns:p14="http://schemas.microsoft.com/office/powerpoint/2010/main" val="2101898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4.3.6</a:t>
            </a:r>
            <a:r>
              <a:rPr lang="zh-CN" altLang="en-US" dirty="0"/>
              <a:t>：地址转换</a:t>
            </a:r>
            <a:endParaRPr lang="en-US" dirty="0"/>
          </a:p>
        </p:txBody>
      </p:sp>
      <p:grpSp>
        <p:nvGrpSpPr>
          <p:cNvPr id="4" name="Group 4"/>
          <p:cNvGrpSpPr>
            <a:grpSpLocks/>
          </p:cNvGrpSpPr>
          <p:nvPr/>
        </p:nvGrpSpPr>
        <p:grpSpPr bwMode="auto">
          <a:xfrm>
            <a:off x="539750" y="1871361"/>
            <a:ext cx="7467600" cy="4038600"/>
            <a:chOff x="624" y="1440"/>
            <a:chExt cx="4608" cy="2448"/>
          </a:xfrm>
        </p:grpSpPr>
        <p:sp>
          <p:nvSpPr>
            <p:cNvPr id="5" name="Rectangle 5"/>
            <p:cNvSpPr>
              <a:spLocks noChangeArrowheads="1"/>
            </p:cNvSpPr>
            <p:nvPr/>
          </p:nvSpPr>
          <p:spPr bwMode="auto">
            <a:xfrm>
              <a:off x="2006" y="2321"/>
              <a:ext cx="1844" cy="156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6" name="Text Box 6"/>
            <p:cNvSpPr txBox="1">
              <a:spLocks noChangeArrowheads="1"/>
            </p:cNvSpPr>
            <p:nvPr/>
          </p:nvSpPr>
          <p:spPr bwMode="auto">
            <a:xfrm>
              <a:off x="624" y="1636"/>
              <a:ext cx="1843" cy="1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1800" b="1">
                  <a:latin typeface="Times New Roman" charset="0"/>
                </a:rPr>
                <a:t>   pid        page         offset</a:t>
              </a:r>
            </a:p>
          </p:txBody>
        </p:sp>
        <p:sp>
          <p:nvSpPr>
            <p:cNvPr id="7" name="Line 7"/>
            <p:cNvSpPr>
              <a:spLocks noChangeShapeType="1"/>
            </p:cNvSpPr>
            <p:nvPr/>
          </p:nvSpPr>
          <p:spPr bwMode="auto">
            <a:xfrm>
              <a:off x="2467" y="1636"/>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a:off x="1085" y="1636"/>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Text Box 9"/>
            <p:cNvSpPr txBox="1">
              <a:spLocks noChangeArrowheads="1"/>
            </p:cNvSpPr>
            <p:nvPr/>
          </p:nvSpPr>
          <p:spPr bwMode="auto">
            <a:xfrm>
              <a:off x="2006" y="2125"/>
              <a:ext cx="184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zh-CN" altLang="en-US" sz="1800">
                  <a:latin typeface="Times New Roman" charset="0"/>
                  <a:ea typeface="隶书" charset="0"/>
                </a:rPr>
                <a:t>进程标识    特征位     页面号</a:t>
              </a:r>
            </a:p>
          </p:txBody>
        </p:sp>
        <p:sp>
          <p:nvSpPr>
            <p:cNvPr id="10" name="Line 10"/>
            <p:cNvSpPr>
              <a:spLocks noChangeShapeType="1"/>
            </p:cNvSpPr>
            <p:nvPr/>
          </p:nvSpPr>
          <p:spPr bwMode="auto">
            <a:xfrm flipH="1">
              <a:off x="2582" y="2321"/>
              <a:ext cx="0" cy="15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11"/>
            <p:cNvSpPr>
              <a:spLocks noChangeShapeType="1"/>
            </p:cNvSpPr>
            <p:nvPr/>
          </p:nvSpPr>
          <p:spPr bwMode="auto">
            <a:xfrm flipH="1">
              <a:off x="3158" y="2321"/>
              <a:ext cx="0" cy="15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12"/>
            <p:cNvSpPr>
              <a:spLocks noChangeShapeType="1"/>
            </p:cNvSpPr>
            <p:nvPr/>
          </p:nvSpPr>
          <p:spPr bwMode="auto">
            <a:xfrm>
              <a:off x="2006" y="2517"/>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13"/>
            <p:cNvSpPr>
              <a:spLocks noChangeShapeType="1"/>
            </p:cNvSpPr>
            <p:nvPr/>
          </p:nvSpPr>
          <p:spPr bwMode="auto">
            <a:xfrm>
              <a:off x="2006" y="2713"/>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14"/>
            <p:cNvSpPr>
              <a:spLocks noChangeShapeType="1"/>
            </p:cNvSpPr>
            <p:nvPr/>
          </p:nvSpPr>
          <p:spPr bwMode="auto">
            <a:xfrm>
              <a:off x="2006" y="2909"/>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15"/>
            <p:cNvSpPr>
              <a:spLocks noChangeShapeType="1"/>
            </p:cNvSpPr>
            <p:nvPr/>
          </p:nvSpPr>
          <p:spPr bwMode="auto">
            <a:xfrm>
              <a:off x="2006" y="3105"/>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16"/>
            <p:cNvSpPr>
              <a:spLocks noChangeShapeType="1"/>
            </p:cNvSpPr>
            <p:nvPr/>
          </p:nvSpPr>
          <p:spPr bwMode="auto">
            <a:xfrm>
              <a:off x="1546" y="1636"/>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Text Box 17"/>
            <p:cNvSpPr txBox="1">
              <a:spLocks noChangeArrowheads="1"/>
            </p:cNvSpPr>
            <p:nvPr/>
          </p:nvSpPr>
          <p:spPr bwMode="auto">
            <a:xfrm>
              <a:off x="3965" y="1636"/>
              <a:ext cx="1267" cy="1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1800" b="1">
                  <a:latin typeface="Times New Roman" charset="0"/>
                </a:rPr>
                <a:t>     B             offset</a:t>
              </a:r>
            </a:p>
          </p:txBody>
        </p:sp>
        <p:sp>
          <p:nvSpPr>
            <p:cNvPr id="18" name="Line 18"/>
            <p:cNvSpPr>
              <a:spLocks noChangeShapeType="1"/>
            </p:cNvSpPr>
            <p:nvPr/>
          </p:nvSpPr>
          <p:spPr bwMode="auto">
            <a:xfrm>
              <a:off x="4426" y="1636"/>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 name="Line 19"/>
            <p:cNvSpPr>
              <a:spLocks noChangeShapeType="1"/>
            </p:cNvSpPr>
            <p:nvPr/>
          </p:nvSpPr>
          <p:spPr bwMode="auto">
            <a:xfrm>
              <a:off x="1085" y="1832"/>
              <a:ext cx="0" cy="15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 name="Line 20"/>
            <p:cNvSpPr>
              <a:spLocks noChangeShapeType="1"/>
            </p:cNvSpPr>
            <p:nvPr/>
          </p:nvSpPr>
          <p:spPr bwMode="auto">
            <a:xfrm>
              <a:off x="2006" y="3300"/>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21"/>
            <p:cNvSpPr>
              <a:spLocks noChangeShapeType="1"/>
            </p:cNvSpPr>
            <p:nvPr/>
          </p:nvSpPr>
          <p:spPr bwMode="auto">
            <a:xfrm>
              <a:off x="2006" y="3496"/>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22"/>
            <p:cNvSpPr>
              <a:spLocks noChangeShapeType="1"/>
            </p:cNvSpPr>
            <p:nvPr/>
          </p:nvSpPr>
          <p:spPr bwMode="auto">
            <a:xfrm>
              <a:off x="2006" y="3692"/>
              <a:ext cx="18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23"/>
            <p:cNvSpPr>
              <a:spLocks noChangeShapeType="1"/>
            </p:cNvSpPr>
            <p:nvPr/>
          </p:nvSpPr>
          <p:spPr bwMode="auto">
            <a:xfrm>
              <a:off x="1085" y="3398"/>
              <a:ext cx="92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24"/>
            <p:cNvSpPr>
              <a:spLocks noChangeShapeType="1"/>
            </p:cNvSpPr>
            <p:nvPr/>
          </p:nvSpPr>
          <p:spPr bwMode="auto">
            <a:xfrm>
              <a:off x="3850" y="232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Text Box 25"/>
            <p:cNvSpPr txBox="1">
              <a:spLocks noChangeArrowheads="1"/>
            </p:cNvSpPr>
            <p:nvPr/>
          </p:nvSpPr>
          <p:spPr bwMode="auto">
            <a:xfrm>
              <a:off x="3965" y="2713"/>
              <a:ext cx="11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1800" b="1">
                  <a:latin typeface="Times New Roman" charset="0"/>
                </a:rPr>
                <a:t>B</a:t>
              </a:r>
            </a:p>
          </p:txBody>
        </p:sp>
        <p:sp>
          <p:nvSpPr>
            <p:cNvPr id="26" name="Line 26"/>
            <p:cNvSpPr>
              <a:spLocks noChangeShapeType="1"/>
            </p:cNvSpPr>
            <p:nvPr/>
          </p:nvSpPr>
          <p:spPr bwMode="auto">
            <a:xfrm>
              <a:off x="3850" y="330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27"/>
            <p:cNvSpPr>
              <a:spLocks noChangeShapeType="1"/>
            </p:cNvSpPr>
            <p:nvPr/>
          </p:nvSpPr>
          <p:spPr bwMode="auto">
            <a:xfrm flipV="1">
              <a:off x="3965" y="2321"/>
              <a:ext cx="0" cy="3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28"/>
            <p:cNvSpPr>
              <a:spLocks noChangeShapeType="1"/>
            </p:cNvSpPr>
            <p:nvPr/>
          </p:nvSpPr>
          <p:spPr bwMode="auto">
            <a:xfrm>
              <a:off x="3965" y="2909"/>
              <a:ext cx="0" cy="39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Line 29"/>
            <p:cNvSpPr>
              <a:spLocks noChangeShapeType="1"/>
            </p:cNvSpPr>
            <p:nvPr/>
          </p:nvSpPr>
          <p:spPr bwMode="auto">
            <a:xfrm>
              <a:off x="4080" y="2811"/>
              <a:ext cx="11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30"/>
            <p:cNvSpPr>
              <a:spLocks noChangeShapeType="1"/>
            </p:cNvSpPr>
            <p:nvPr/>
          </p:nvSpPr>
          <p:spPr bwMode="auto">
            <a:xfrm flipV="1">
              <a:off x="4195" y="1832"/>
              <a:ext cx="0" cy="97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Text Box 31"/>
            <p:cNvSpPr txBox="1">
              <a:spLocks noChangeArrowheads="1"/>
            </p:cNvSpPr>
            <p:nvPr/>
          </p:nvSpPr>
          <p:spPr bwMode="auto">
            <a:xfrm>
              <a:off x="3965" y="3692"/>
              <a:ext cx="5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zh-CN" altLang="en-US" sz="1800" b="1">
                  <a:latin typeface="Times New Roman" charset="0"/>
                  <a:ea typeface="隶书" charset="0"/>
                </a:rPr>
                <a:t>反置页表</a:t>
              </a:r>
            </a:p>
          </p:txBody>
        </p:sp>
        <p:sp>
          <p:nvSpPr>
            <p:cNvPr id="32" name="Line 32"/>
            <p:cNvSpPr>
              <a:spLocks noChangeShapeType="1"/>
            </p:cNvSpPr>
            <p:nvPr/>
          </p:nvSpPr>
          <p:spPr bwMode="auto">
            <a:xfrm>
              <a:off x="2006" y="1832"/>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Line 33"/>
            <p:cNvSpPr>
              <a:spLocks noChangeShapeType="1"/>
            </p:cNvSpPr>
            <p:nvPr/>
          </p:nvSpPr>
          <p:spPr bwMode="auto">
            <a:xfrm>
              <a:off x="2006" y="2028"/>
              <a:ext cx="276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34"/>
            <p:cNvSpPr>
              <a:spLocks noChangeShapeType="1"/>
            </p:cNvSpPr>
            <p:nvPr/>
          </p:nvSpPr>
          <p:spPr bwMode="auto">
            <a:xfrm flipV="1">
              <a:off x="4771" y="1832"/>
              <a:ext cx="0" cy="1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Text Box 35"/>
            <p:cNvSpPr txBox="1">
              <a:spLocks noChangeArrowheads="1"/>
            </p:cNvSpPr>
            <p:nvPr/>
          </p:nvSpPr>
          <p:spPr bwMode="auto">
            <a:xfrm>
              <a:off x="4032" y="1440"/>
              <a:ext cx="5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zh-CN" altLang="en-US" sz="1800">
                  <a:latin typeface="Times New Roman" charset="0"/>
                  <a:ea typeface="隶书" charset="0"/>
                </a:rPr>
                <a:t>物理地址</a:t>
              </a:r>
            </a:p>
          </p:txBody>
        </p:sp>
        <p:sp>
          <p:nvSpPr>
            <p:cNvPr id="36" name="Text Box 36"/>
            <p:cNvSpPr txBox="1">
              <a:spLocks noChangeArrowheads="1"/>
            </p:cNvSpPr>
            <p:nvPr/>
          </p:nvSpPr>
          <p:spPr bwMode="auto">
            <a:xfrm>
              <a:off x="672" y="1440"/>
              <a:ext cx="5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zh-CN" altLang="en-US" sz="1800">
                  <a:latin typeface="Times New Roman" charset="0"/>
                  <a:ea typeface="隶书" charset="0"/>
                </a:rPr>
                <a:t>逻辑地址</a:t>
              </a:r>
            </a:p>
          </p:txBody>
        </p:sp>
      </p:grpSp>
      <p:sp>
        <p:nvSpPr>
          <p:cNvPr id="37" name="Rectangular Callout 36"/>
          <p:cNvSpPr/>
          <p:nvPr/>
        </p:nvSpPr>
        <p:spPr>
          <a:xfrm>
            <a:off x="6514928" y="3928990"/>
            <a:ext cx="1676035" cy="900587"/>
          </a:xfrm>
          <a:prstGeom prst="wedgeRectCallout">
            <a:avLst>
              <a:gd name="adj1" fmla="val -28909"/>
              <a:gd name="adj2" fmla="val -581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1"/>
          <a:lstStyle/>
          <a:p>
            <a:pPr algn="ctr"/>
            <a:r>
              <a:rPr lang="zh-CN" altLang="en-US" sz="2400" dirty="0">
                <a:solidFill>
                  <a:srgbClr val="FF0000"/>
                </a:solidFill>
              </a:rPr>
              <a:t>如何描述共享内存？</a:t>
            </a:r>
            <a:endParaRPr lang="en-US" altLang="zh-CN" sz="2400" dirty="0">
              <a:solidFill>
                <a:srgbClr val="FF0000"/>
              </a:solidFill>
            </a:endParaRPr>
          </a:p>
        </p:txBody>
      </p:sp>
    </p:spTree>
    <p:extLst>
      <p:ext uri="{BB962C8B-B14F-4D97-AF65-F5344CB8AC3E}">
        <p14:creationId xmlns:p14="http://schemas.microsoft.com/office/powerpoint/2010/main" val="2085093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：基本思想</a:t>
            </a:r>
            <a:endParaRPr lang="en-US" dirty="0"/>
          </a:p>
        </p:txBody>
      </p:sp>
      <p:sp>
        <p:nvSpPr>
          <p:cNvPr id="3" name="Content Placeholder 2"/>
          <p:cNvSpPr>
            <a:spLocks noGrp="1"/>
          </p:cNvSpPr>
          <p:nvPr>
            <p:ph idx="1"/>
          </p:nvPr>
        </p:nvSpPr>
        <p:spPr/>
        <p:txBody>
          <a:bodyPr/>
          <a:lstStyle/>
          <a:p>
            <a:pPr>
              <a:lnSpc>
                <a:spcPct val="200000"/>
              </a:lnSpc>
            </a:pPr>
            <a:r>
              <a:rPr lang="zh-CN" altLang="en-US" dirty="0">
                <a:solidFill>
                  <a:srgbClr val="0070C0"/>
                </a:solidFill>
              </a:rPr>
              <a:t>主存物理地址空间</a:t>
            </a:r>
            <a:r>
              <a:rPr lang="zh-CN" altLang="en-US" dirty="0"/>
              <a:t>分成多个固定大小的块</a:t>
            </a:r>
            <a:r>
              <a:rPr lang="zh-CN" altLang="en-US" dirty="0">
                <a:solidFill>
                  <a:srgbClr val="FF0000"/>
                </a:solidFill>
              </a:rPr>
              <a:t>（页框）</a:t>
            </a:r>
            <a:r>
              <a:rPr lang="zh-CN" altLang="en-US" dirty="0"/>
              <a:t>并为各块加以编号，从</a:t>
            </a:r>
            <a:r>
              <a:rPr lang="en-US" altLang="zh-CN" dirty="0"/>
              <a:t>0</a:t>
            </a:r>
            <a:r>
              <a:rPr lang="zh-CN" altLang="en-US" dirty="0"/>
              <a:t>开始，如第</a:t>
            </a:r>
            <a:r>
              <a:rPr lang="en-US" altLang="zh-CN" dirty="0"/>
              <a:t>0</a:t>
            </a:r>
            <a:r>
              <a:rPr lang="zh-CN" altLang="en-US" dirty="0"/>
              <a:t>块、第</a:t>
            </a:r>
            <a:r>
              <a:rPr lang="en-US" altLang="zh-CN" dirty="0"/>
              <a:t>1</a:t>
            </a:r>
            <a:r>
              <a:rPr lang="zh-CN" altLang="en-US" dirty="0"/>
              <a:t>块等</a:t>
            </a:r>
          </a:p>
          <a:p>
            <a:pPr>
              <a:lnSpc>
                <a:spcPct val="200000"/>
              </a:lnSpc>
            </a:pPr>
            <a:r>
              <a:rPr lang="zh-CN" altLang="en-US" dirty="0">
                <a:solidFill>
                  <a:srgbClr val="0070C0"/>
                </a:solidFill>
              </a:rPr>
              <a:t>进程逻辑地址空间</a:t>
            </a:r>
            <a:r>
              <a:rPr lang="zh-CN" altLang="en-US" dirty="0"/>
              <a:t>按照主存块大小分页</a:t>
            </a:r>
            <a:r>
              <a:rPr lang="zh-CN" altLang="en-US" dirty="0">
                <a:solidFill>
                  <a:srgbClr val="FF0000"/>
                </a:solidFill>
              </a:rPr>
              <a:t>（页面）</a:t>
            </a:r>
            <a:r>
              <a:rPr lang="zh-CN" altLang="en-US" dirty="0"/>
              <a:t>并为各页加以编号，从</a:t>
            </a:r>
            <a:r>
              <a:rPr lang="en-US" altLang="zh-CN" dirty="0"/>
              <a:t>0</a:t>
            </a:r>
            <a:r>
              <a:rPr lang="zh-CN" altLang="en-US" dirty="0"/>
              <a:t>开始，如第</a:t>
            </a:r>
            <a:r>
              <a:rPr lang="en-US" altLang="zh-CN" dirty="0"/>
              <a:t>0</a:t>
            </a:r>
            <a:r>
              <a:rPr lang="zh-CN" altLang="en-US" dirty="0"/>
              <a:t>页、第</a:t>
            </a:r>
            <a:r>
              <a:rPr lang="en-US" altLang="zh-CN" dirty="0"/>
              <a:t>1</a:t>
            </a:r>
            <a:r>
              <a:rPr lang="zh-CN" altLang="en-US" dirty="0"/>
              <a:t>页等</a:t>
            </a:r>
          </a:p>
          <a:p>
            <a:pPr>
              <a:lnSpc>
                <a:spcPct val="200000"/>
              </a:lnSpc>
            </a:pPr>
            <a:r>
              <a:rPr lang="zh-CN" altLang="en-US" dirty="0"/>
              <a:t> 连续的</a:t>
            </a:r>
            <a:r>
              <a:rPr lang="zh-CN" altLang="en-US" dirty="0">
                <a:solidFill>
                  <a:srgbClr val="FF0000"/>
                </a:solidFill>
              </a:rPr>
              <a:t>页面</a:t>
            </a:r>
            <a:r>
              <a:rPr lang="zh-CN" altLang="en-US" dirty="0"/>
              <a:t>存放在离散的</a:t>
            </a:r>
            <a:r>
              <a:rPr lang="zh-CN" altLang="en-US" dirty="0">
                <a:solidFill>
                  <a:srgbClr val="FF0000"/>
                </a:solidFill>
              </a:rPr>
              <a:t>页框</a:t>
            </a:r>
            <a:r>
              <a:rPr lang="zh-CN" altLang="en-US" dirty="0"/>
              <a:t>中</a:t>
            </a:r>
          </a:p>
          <a:p>
            <a:pPr>
              <a:lnSpc>
                <a:spcPct val="200000"/>
              </a:lnSpc>
            </a:pPr>
            <a:endParaRPr lang="en-US" dirty="0"/>
          </a:p>
        </p:txBody>
      </p:sp>
    </p:spTree>
    <p:extLst>
      <p:ext uri="{BB962C8B-B14F-4D97-AF65-F5344CB8AC3E}">
        <p14:creationId xmlns:p14="http://schemas.microsoft.com/office/powerpoint/2010/main" val="1268582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a:t>
            </a:r>
            <a:r>
              <a:rPr lang="zh-CN" altLang="en-US" dirty="0"/>
              <a:t>：分页存储管理的评价</a:t>
            </a:r>
            <a:endParaRPr lang="en-US" dirty="0"/>
          </a:p>
        </p:txBody>
      </p:sp>
      <p:sp>
        <p:nvSpPr>
          <p:cNvPr id="3" name="Content Placeholder 2"/>
          <p:cNvSpPr>
            <a:spLocks noGrp="1"/>
          </p:cNvSpPr>
          <p:nvPr>
            <p:ph idx="1"/>
          </p:nvPr>
        </p:nvSpPr>
        <p:spPr>
          <a:xfrm>
            <a:off x="628650" y="1825625"/>
            <a:ext cx="8341730" cy="4351338"/>
          </a:xfrm>
        </p:spPr>
        <p:txBody>
          <a:bodyPr/>
          <a:lstStyle/>
          <a:p>
            <a:pPr>
              <a:lnSpc>
                <a:spcPct val="150000"/>
              </a:lnSpc>
            </a:pPr>
            <a:r>
              <a:rPr lang="zh-CN" altLang="en-US" dirty="0"/>
              <a:t>彻底消除了外碎片，存在少量内碎片，提高了内存的利用率</a:t>
            </a:r>
          </a:p>
          <a:p>
            <a:pPr>
              <a:lnSpc>
                <a:spcPct val="150000"/>
              </a:lnSpc>
            </a:pPr>
            <a:r>
              <a:rPr lang="zh-CN" altLang="en-US" dirty="0"/>
              <a:t>分页操作由系统自动进行，页面与源程序不存在逻辑关系。</a:t>
            </a:r>
          </a:p>
          <a:p>
            <a:pPr>
              <a:lnSpc>
                <a:spcPct val="150000"/>
              </a:lnSpc>
            </a:pPr>
            <a:r>
              <a:rPr lang="zh-CN" altLang="en-US" dirty="0"/>
              <a:t>难以对源程序以模块为单位进行分配、共享和保护。</a:t>
            </a:r>
          </a:p>
          <a:p>
            <a:pPr>
              <a:lnSpc>
                <a:spcPct val="150000"/>
              </a:lnSpc>
            </a:pPr>
            <a:endParaRPr lang="en-US" dirty="0"/>
          </a:p>
        </p:txBody>
      </p:sp>
    </p:spTree>
    <p:extLst>
      <p:ext uri="{BB962C8B-B14F-4D97-AF65-F5344CB8AC3E}">
        <p14:creationId xmlns:p14="http://schemas.microsoft.com/office/powerpoint/2010/main" val="502644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4.4 </a:t>
            </a:r>
            <a:r>
              <a:rPr lang="zh-CN" altLang="en-US" dirty="0"/>
              <a:t>分段式存储管理</a:t>
            </a:r>
          </a:p>
        </p:txBody>
      </p:sp>
      <p:graphicFrame>
        <p:nvGraphicFramePr>
          <p:cNvPr id="4" name="图示 3"/>
          <p:cNvGraphicFramePr/>
          <p:nvPr>
            <p:extLst>
              <p:ext uri="{D42A27DB-BD31-4B8C-83A1-F6EECF244321}">
                <p14:modId xmlns:p14="http://schemas.microsoft.com/office/powerpoint/2010/main" val="1514602283"/>
              </p:ext>
            </p:extLst>
          </p:nvPr>
        </p:nvGraphicFramePr>
        <p:xfrm>
          <a:off x="-219331" y="3323555"/>
          <a:ext cx="5592717" cy="341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99130656"/>
              </p:ext>
            </p:extLst>
          </p:nvPr>
        </p:nvGraphicFramePr>
        <p:xfrm>
          <a:off x="3754056" y="2998839"/>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66116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968546825"/>
              </p:ext>
            </p:extLst>
          </p:nvPr>
        </p:nvGraphicFramePr>
        <p:xfrm>
          <a:off x="0" y="1446155"/>
          <a:ext cx="7584377" cy="463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1707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4.4.1</a:t>
            </a:r>
            <a:r>
              <a:rPr lang="zh-CN" altLang="en-US" dirty="0"/>
              <a:t> 程序的分段结构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t>存储管理技术发展的目标</a:t>
            </a:r>
          </a:p>
          <a:p>
            <a:pPr lvl="1">
              <a:lnSpc>
                <a:spcPct val="150000"/>
              </a:lnSpc>
            </a:pPr>
            <a:r>
              <a:rPr lang="zh-CN" altLang="en-US" dirty="0">
                <a:solidFill>
                  <a:srgbClr val="FF0000"/>
                </a:solidFill>
              </a:rPr>
              <a:t>系统准则</a:t>
            </a:r>
            <a:r>
              <a:rPr lang="zh-CN" altLang="en-US" dirty="0"/>
              <a:t>：提高系统利用率</a:t>
            </a:r>
          </a:p>
          <a:p>
            <a:pPr lvl="2">
              <a:lnSpc>
                <a:spcPct val="150000"/>
              </a:lnSpc>
            </a:pPr>
            <a:r>
              <a:rPr lang="zh-CN" altLang="en-US" dirty="0"/>
              <a:t>固定分区</a:t>
            </a:r>
          </a:p>
          <a:p>
            <a:pPr lvl="2">
              <a:lnSpc>
                <a:spcPct val="150000"/>
              </a:lnSpc>
            </a:pPr>
            <a:r>
              <a:rPr lang="zh-CN" altLang="en-US" dirty="0"/>
              <a:t>可变分区</a:t>
            </a:r>
          </a:p>
          <a:p>
            <a:pPr lvl="2">
              <a:lnSpc>
                <a:spcPct val="150000"/>
              </a:lnSpc>
            </a:pPr>
            <a:r>
              <a:rPr lang="zh-CN" altLang="en-US" dirty="0"/>
              <a:t>分页管理</a:t>
            </a:r>
          </a:p>
          <a:p>
            <a:pPr lvl="1">
              <a:lnSpc>
                <a:spcPct val="150000"/>
              </a:lnSpc>
            </a:pPr>
            <a:r>
              <a:rPr lang="zh-CN" altLang="en-US" dirty="0">
                <a:solidFill>
                  <a:srgbClr val="FF0000"/>
                </a:solidFill>
              </a:rPr>
              <a:t>用户准则</a:t>
            </a:r>
            <a:r>
              <a:rPr lang="zh-CN" altLang="en-US" dirty="0"/>
              <a:t>：方便用户编程</a:t>
            </a:r>
          </a:p>
          <a:p>
            <a:pPr>
              <a:lnSpc>
                <a:spcPct val="150000"/>
              </a:lnSpc>
            </a:pPr>
            <a:endParaRPr lang="en-US" dirty="0"/>
          </a:p>
        </p:txBody>
      </p:sp>
    </p:spTree>
    <p:extLst>
      <p:ext uri="{BB962C8B-B14F-4D97-AF65-F5344CB8AC3E}">
        <p14:creationId xmlns:p14="http://schemas.microsoft.com/office/powerpoint/2010/main" val="1731969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4.4.1</a:t>
            </a:r>
            <a:r>
              <a:rPr lang="zh-CN" altLang="en-US" dirty="0"/>
              <a:t>（续）</a:t>
            </a:r>
            <a:endParaRPr lang="en-US" dirty="0"/>
          </a:p>
        </p:txBody>
      </p:sp>
      <p:sp>
        <p:nvSpPr>
          <p:cNvPr id="3" name="Content Placeholder 2"/>
          <p:cNvSpPr>
            <a:spLocks noGrp="1"/>
          </p:cNvSpPr>
          <p:nvPr>
            <p:ph idx="1"/>
          </p:nvPr>
        </p:nvSpPr>
        <p:spPr>
          <a:xfrm>
            <a:off x="628649" y="1825625"/>
            <a:ext cx="8156535" cy="4351338"/>
          </a:xfrm>
        </p:spPr>
        <p:txBody>
          <a:bodyPr>
            <a:normAutofit/>
          </a:bodyPr>
          <a:lstStyle/>
          <a:p>
            <a:pPr>
              <a:lnSpc>
                <a:spcPct val="150000"/>
              </a:lnSpc>
            </a:pPr>
            <a:r>
              <a:rPr lang="zh-CN" altLang="en-US" dirty="0"/>
              <a:t>分页存储管理机制和分区存储管理机制强调的是</a:t>
            </a:r>
            <a:r>
              <a:rPr lang="zh-CN" altLang="en-US" dirty="0">
                <a:solidFill>
                  <a:srgbClr val="0070C0"/>
                </a:solidFill>
              </a:rPr>
              <a:t>系统</a:t>
            </a:r>
            <a:r>
              <a:rPr lang="en-US" altLang="zh-CN" dirty="0">
                <a:solidFill>
                  <a:srgbClr val="0070C0"/>
                </a:solidFill>
              </a:rPr>
              <a:t>(</a:t>
            </a:r>
            <a:r>
              <a:rPr lang="zh-CN" altLang="en-US" dirty="0">
                <a:solidFill>
                  <a:srgbClr val="0070C0"/>
                </a:solidFill>
              </a:rPr>
              <a:t>硬件</a:t>
            </a:r>
            <a:r>
              <a:rPr lang="en-US" altLang="zh-CN" dirty="0">
                <a:solidFill>
                  <a:srgbClr val="0070C0"/>
                </a:solidFill>
              </a:rPr>
              <a:t>)</a:t>
            </a:r>
            <a:r>
              <a:rPr lang="zh-CN" altLang="en-US" dirty="0"/>
              <a:t>如何管理和分配内存</a:t>
            </a:r>
            <a:r>
              <a:rPr lang="en-US" altLang="zh-CN" dirty="0"/>
              <a:t>,</a:t>
            </a:r>
            <a:r>
              <a:rPr lang="zh-CN" altLang="en-US" dirty="0"/>
              <a:t>系统对用户程序结构并未给出任何要求和限制</a:t>
            </a:r>
            <a:r>
              <a:rPr lang="en-US" altLang="zh-CN" dirty="0"/>
              <a:t>,</a:t>
            </a:r>
            <a:r>
              <a:rPr lang="zh-CN" altLang="en-US" dirty="0"/>
              <a:t>程序员对于系统采用何种存储管理方案也不必过于关心</a:t>
            </a:r>
          </a:p>
          <a:p>
            <a:pPr>
              <a:lnSpc>
                <a:spcPct val="150000"/>
              </a:lnSpc>
            </a:pPr>
            <a:r>
              <a:rPr lang="zh-CN" altLang="en-US" dirty="0"/>
              <a:t>分页存储管理机制和分区存储管理机制都是面向系统的机制和方案</a:t>
            </a:r>
            <a:r>
              <a:rPr lang="en-US" altLang="zh-CN" dirty="0"/>
              <a:t>,</a:t>
            </a:r>
            <a:r>
              <a:rPr lang="zh-CN" altLang="en-US" dirty="0"/>
              <a:t>不是面向用户的机制和方案</a:t>
            </a:r>
          </a:p>
          <a:p>
            <a:pPr>
              <a:lnSpc>
                <a:spcPct val="150000"/>
              </a:lnSpc>
            </a:pPr>
            <a:r>
              <a:rPr lang="zh-CN" altLang="en-US" dirty="0"/>
              <a:t>它们不考虑程序的逻辑结构</a:t>
            </a:r>
            <a:r>
              <a:rPr lang="en-US" altLang="zh-CN" dirty="0"/>
              <a:t>,</a:t>
            </a:r>
            <a:r>
              <a:rPr lang="zh-CN" altLang="en-US" dirty="0"/>
              <a:t>只考虑如何提高内存利用率</a:t>
            </a:r>
          </a:p>
          <a:p>
            <a:pPr>
              <a:lnSpc>
                <a:spcPct val="150000"/>
              </a:lnSpc>
            </a:pPr>
            <a:endParaRPr lang="en-US" dirty="0"/>
          </a:p>
        </p:txBody>
      </p:sp>
    </p:spTree>
    <p:extLst>
      <p:ext uri="{BB962C8B-B14F-4D97-AF65-F5344CB8AC3E}">
        <p14:creationId xmlns:p14="http://schemas.microsoft.com/office/powerpoint/2010/main" val="951716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4.4.1</a:t>
            </a:r>
            <a:r>
              <a:rPr lang="zh-CN" altLang="en-US" dirty="0"/>
              <a:t>：引入原因</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段：</a:t>
            </a:r>
            <a:r>
              <a:rPr lang="zh-CN" altLang="en-US" dirty="0"/>
              <a:t>基于模块化的程序设计，通常将一个大任务分成若干个相对独立的子任务，对应于子任务编写子程序</a:t>
            </a:r>
          </a:p>
          <a:p>
            <a:pPr>
              <a:lnSpc>
                <a:spcPct val="150000"/>
              </a:lnSpc>
            </a:pPr>
            <a:r>
              <a:rPr lang="zh-CN" altLang="en-US" dirty="0"/>
              <a:t>各个子程序可以独立的编辑、编译、链接和执行</a:t>
            </a:r>
          </a:p>
          <a:p>
            <a:pPr>
              <a:lnSpc>
                <a:spcPct val="150000"/>
              </a:lnSpc>
            </a:pPr>
            <a:r>
              <a:rPr lang="zh-CN" altLang="en-US" dirty="0"/>
              <a:t>各个子程序由实现的功能决定，长度各不相同。执行时，根据实际需要将各个子程序链接成一个大程序</a:t>
            </a:r>
          </a:p>
          <a:p>
            <a:pPr>
              <a:lnSpc>
                <a:spcPct val="150000"/>
              </a:lnSpc>
            </a:pPr>
            <a:endParaRPr lang="en-US" dirty="0"/>
          </a:p>
        </p:txBody>
      </p:sp>
    </p:spTree>
    <p:extLst>
      <p:ext uri="{BB962C8B-B14F-4D97-AF65-F5344CB8AC3E}">
        <p14:creationId xmlns:p14="http://schemas.microsoft.com/office/powerpoint/2010/main" val="1796278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442565559"/>
              </p:ext>
            </p:extLst>
          </p:nvPr>
        </p:nvGraphicFramePr>
        <p:xfrm>
          <a:off x="0" y="1446155"/>
          <a:ext cx="7584377" cy="463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653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4.4.2</a:t>
            </a:r>
            <a:r>
              <a:rPr lang="zh-CN" altLang="en-US" dirty="0"/>
              <a:t> 分段存储管理基本原理</a:t>
            </a:r>
            <a:endParaRPr lang="en-US" dirty="0"/>
          </a:p>
        </p:txBody>
      </p:sp>
      <p:sp>
        <p:nvSpPr>
          <p:cNvPr id="3" name="Content Placeholder 2"/>
          <p:cNvSpPr>
            <a:spLocks noGrp="1"/>
          </p:cNvSpPr>
          <p:nvPr>
            <p:ph idx="1"/>
          </p:nvPr>
        </p:nvSpPr>
        <p:spPr>
          <a:xfrm>
            <a:off x="628650" y="1825625"/>
            <a:ext cx="7886700" cy="2561180"/>
          </a:xfrm>
        </p:spPr>
        <p:txBody>
          <a:bodyPr/>
          <a:lstStyle/>
          <a:p>
            <a:pPr>
              <a:lnSpc>
                <a:spcPct val="150000"/>
              </a:lnSpc>
            </a:pPr>
            <a:r>
              <a:rPr lang="zh-CN" altLang="en-US" dirty="0"/>
              <a:t>程序有若干逻辑段组成，每个段有自己的名字和长度，程序的逻辑地址有段名（段号）和段内偏移量组成，每个段的逻辑地址从</a:t>
            </a:r>
            <a:r>
              <a:rPr lang="en-US" altLang="zh-CN" dirty="0"/>
              <a:t>0</a:t>
            </a:r>
            <a:r>
              <a:rPr lang="zh-CN" altLang="en-US" dirty="0"/>
              <a:t>开始编址</a:t>
            </a:r>
          </a:p>
          <a:p>
            <a:pPr>
              <a:lnSpc>
                <a:spcPct val="150000"/>
              </a:lnSpc>
            </a:pPr>
            <a:r>
              <a:rPr lang="zh-CN" altLang="en-US" dirty="0"/>
              <a:t>即二维逻辑地址</a:t>
            </a:r>
          </a:p>
          <a:p>
            <a:pPr>
              <a:lnSpc>
                <a:spcPct val="150000"/>
              </a:lnSpc>
            </a:pPr>
            <a:endParaRPr lang="en-US" dirty="0"/>
          </a:p>
        </p:txBody>
      </p:sp>
      <p:grpSp>
        <p:nvGrpSpPr>
          <p:cNvPr id="6" name="Group 5"/>
          <p:cNvGrpSpPr/>
          <p:nvPr/>
        </p:nvGrpSpPr>
        <p:grpSpPr>
          <a:xfrm>
            <a:off x="2141317" y="4521741"/>
            <a:ext cx="4305782" cy="520860"/>
            <a:chOff x="1342664" y="4521741"/>
            <a:chExt cx="4305782" cy="520860"/>
          </a:xfrm>
        </p:grpSpPr>
        <p:sp>
          <p:nvSpPr>
            <p:cNvPr id="4" name="Rectangle 3"/>
            <p:cNvSpPr/>
            <p:nvPr/>
          </p:nvSpPr>
          <p:spPr>
            <a:xfrm>
              <a:off x="1342664" y="4521741"/>
              <a:ext cx="1689903" cy="520860"/>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段 号</a:t>
              </a:r>
            </a:p>
          </p:txBody>
        </p:sp>
        <p:sp>
          <p:nvSpPr>
            <p:cNvPr id="5" name="Rectangle 4"/>
            <p:cNvSpPr/>
            <p:nvPr/>
          </p:nvSpPr>
          <p:spPr>
            <a:xfrm>
              <a:off x="3032567" y="4521741"/>
              <a:ext cx="2615879" cy="520860"/>
            </a:xfrm>
            <a:prstGeom prst="rect">
              <a:avLst/>
            </a:prstGeom>
            <a:solidFill>
              <a:srgbClr val="F1937A"/>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段内位移</a:t>
              </a:r>
              <a:endParaRPr lang="en-US" sz="2400" dirty="0"/>
            </a:p>
          </p:txBody>
        </p:sp>
      </p:grpSp>
    </p:spTree>
    <p:extLst>
      <p:ext uri="{BB962C8B-B14F-4D97-AF65-F5344CB8AC3E}">
        <p14:creationId xmlns:p14="http://schemas.microsoft.com/office/powerpoint/2010/main" val="485562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4.4.2</a:t>
            </a:r>
            <a:r>
              <a:rPr lang="zh-CN" altLang="en-US" dirty="0"/>
              <a:t>（续）</a:t>
            </a:r>
            <a:endParaRPr lang="en-US" dirty="0"/>
          </a:p>
        </p:txBody>
      </p:sp>
      <p:sp>
        <p:nvSpPr>
          <p:cNvPr id="3" name="Content Placeholder 2"/>
          <p:cNvSpPr>
            <a:spLocks noGrp="1"/>
          </p:cNvSpPr>
          <p:nvPr>
            <p:ph idx="1"/>
          </p:nvPr>
        </p:nvSpPr>
        <p:spPr/>
        <p:txBody>
          <a:bodyPr/>
          <a:lstStyle/>
          <a:p>
            <a:pPr>
              <a:lnSpc>
                <a:spcPct val="150000"/>
              </a:lnSpc>
            </a:pPr>
            <a:r>
              <a:rPr lang="zh-CN" altLang="en-US"/>
              <a:t>基于段的二维逻辑地址结构，对</a:t>
            </a:r>
            <a:r>
              <a:rPr lang="zh-CN" altLang="en-US" dirty="0"/>
              <a:t>用户是可见的</a:t>
            </a:r>
            <a:r>
              <a:rPr lang="en-US" altLang="zh-CN" dirty="0"/>
              <a:t>,</a:t>
            </a:r>
            <a:r>
              <a:rPr lang="zh-CN" altLang="en-US" dirty="0"/>
              <a:t>用户知道逻辑地址如何划分为段号和单元号</a:t>
            </a:r>
          </a:p>
          <a:p>
            <a:pPr>
              <a:lnSpc>
                <a:spcPct val="150000"/>
              </a:lnSpc>
            </a:pPr>
            <a:r>
              <a:rPr lang="zh-CN" altLang="en-US" dirty="0"/>
              <a:t>每个段的最大长度受地址结构的限制</a:t>
            </a:r>
            <a:r>
              <a:rPr lang="en-US" altLang="zh-CN" dirty="0"/>
              <a:t>,</a:t>
            </a:r>
            <a:r>
              <a:rPr lang="zh-CN" altLang="en-US" dirty="0"/>
              <a:t>每一个程序中允许的最多段数也可能受到限制</a:t>
            </a:r>
          </a:p>
          <a:p>
            <a:pPr>
              <a:lnSpc>
                <a:spcPct val="150000"/>
              </a:lnSpc>
            </a:pPr>
            <a:endParaRPr lang="en-US" dirty="0"/>
          </a:p>
        </p:txBody>
      </p:sp>
    </p:spTree>
    <p:extLst>
      <p:ext uri="{BB962C8B-B14F-4D97-AF65-F5344CB8AC3E}">
        <p14:creationId xmlns:p14="http://schemas.microsoft.com/office/powerpoint/2010/main" val="55443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4.4.2</a:t>
            </a:r>
            <a:r>
              <a:rPr lang="zh-CN" altLang="en-US" dirty="0"/>
              <a:t>（续）</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t>分段存储管理以段为单位进行存储分配</a:t>
            </a:r>
            <a:r>
              <a:rPr lang="en-US" altLang="zh-CN" dirty="0"/>
              <a:t>,</a:t>
            </a:r>
            <a:r>
              <a:rPr lang="zh-CN" altLang="en-US" dirty="0"/>
              <a:t>为作业的每一段分配一个连续的主存空间</a:t>
            </a:r>
            <a:r>
              <a:rPr lang="en-US" altLang="zh-CN" dirty="0"/>
              <a:t>,</a:t>
            </a:r>
            <a:r>
              <a:rPr lang="zh-CN" altLang="en-US" dirty="0"/>
              <a:t>各段之间不一定连续。</a:t>
            </a:r>
            <a:br>
              <a:rPr lang="zh-CN" altLang="en-US" dirty="0"/>
            </a:br>
            <a:r>
              <a:rPr lang="zh-CN" altLang="en-US" dirty="0">
                <a:solidFill>
                  <a:srgbClr val="0070C0"/>
                </a:solidFill>
              </a:rPr>
              <a:t>（类似可变分区存储管理）</a:t>
            </a:r>
          </a:p>
          <a:p>
            <a:pPr>
              <a:lnSpc>
                <a:spcPct val="150000"/>
              </a:lnSpc>
            </a:pPr>
            <a:r>
              <a:rPr lang="zh-CN" altLang="en-US" dirty="0"/>
              <a:t>操作系统需为每个作业建立一张段表</a:t>
            </a:r>
            <a:r>
              <a:rPr lang="en-US" altLang="zh-CN" dirty="0"/>
              <a:t>,</a:t>
            </a:r>
            <a:r>
              <a:rPr lang="zh-CN" altLang="en-US" dirty="0"/>
              <a:t>用以登记每个段的段号、该段所在内存始址和段长度。段表表目起到了基址</a:t>
            </a:r>
            <a:r>
              <a:rPr lang="en-US" altLang="zh-CN" dirty="0"/>
              <a:t>/</a:t>
            </a:r>
            <a:r>
              <a:rPr lang="zh-CN" altLang="en-US" dirty="0"/>
              <a:t>限长寄存器的作用</a:t>
            </a:r>
          </a:p>
          <a:p>
            <a:pPr>
              <a:lnSpc>
                <a:spcPct val="150000"/>
              </a:lnSpc>
            </a:pPr>
            <a:r>
              <a:rPr lang="zh-CN" altLang="en-US" dirty="0"/>
              <a:t>分段存储器需设置一个</a:t>
            </a:r>
            <a:r>
              <a:rPr lang="zh-CN" altLang="en-US" dirty="0">
                <a:solidFill>
                  <a:srgbClr val="FF0000"/>
                </a:solidFill>
              </a:rPr>
              <a:t>段表控制寄存器</a:t>
            </a:r>
            <a:r>
              <a:rPr lang="zh-CN" altLang="en-US" dirty="0"/>
              <a:t>用来存放当前占用处理器的作业的段表起始地址和长度</a:t>
            </a:r>
          </a:p>
          <a:p>
            <a:pPr>
              <a:lnSpc>
                <a:spcPct val="150000"/>
              </a:lnSpc>
            </a:pPr>
            <a:endParaRPr lang="en-US" dirty="0"/>
          </a:p>
        </p:txBody>
      </p:sp>
    </p:spTree>
    <p:extLst>
      <p:ext uri="{BB962C8B-B14F-4D97-AF65-F5344CB8AC3E}">
        <p14:creationId xmlns:p14="http://schemas.microsoft.com/office/powerpoint/2010/main" val="1283452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：分页式存储</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分页式存储管理旨在减少内存碎片</a:t>
            </a:r>
            <a:r>
              <a:rPr lang="en-US" altLang="zh-CN" dirty="0"/>
              <a:t>,</a:t>
            </a:r>
            <a:r>
              <a:rPr lang="zh-CN" altLang="en-US" dirty="0"/>
              <a:t>避免分区合并</a:t>
            </a:r>
          </a:p>
          <a:p>
            <a:pPr>
              <a:lnSpc>
                <a:spcPct val="150000"/>
              </a:lnSpc>
            </a:pPr>
            <a:r>
              <a:rPr lang="zh-CN" altLang="en-US" dirty="0"/>
              <a:t>采用了离散分配方式</a:t>
            </a:r>
            <a:r>
              <a:rPr lang="en-US" altLang="zh-CN" dirty="0"/>
              <a:t>,</a:t>
            </a:r>
            <a:r>
              <a:rPr lang="zh-CN" altLang="en-US" dirty="0"/>
              <a:t>一个作业的任一面页可以装入到内存任一空闲物理页框</a:t>
            </a:r>
            <a:r>
              <a:rPr lang="en-US" altLang="zh-CN" dirty="0"/>
              <a:t>,</a:t>
            </a:r>
            <a:r>
              <a:rPr lang="zh-CN" altLang="en-US" dirty="0"/>
              <a:t>并不要求逻辑上相邻的页所在内存物理块也相邻</a:t>
            </a:r>
          </a:p>
          <a:p>
            <a:pPr>
              <a:lnSpc>
                <a:spcPct val="150000"/>
              </a:lnSpc>
            </a:pPr>
            <a:r>
              <a:rPr lang="zh-CN" altLang="en-US" dirty="0"/>
              <a:t>只有作业的最后一页才有可能产生页内碎片，避免了分区合并</a:t>
            </a:r>
          </a:p>
          <a:p>
            <a:pPr>
              <a:lnSpc>
                <a:spcPct val="150000"/>
              </a:lnSpc>
            </a:pPr>
            <a:endParaRPr lang="en-US" dirty="0"/>
          </a:p>
        </p:txBody>
      </p:sp>
    </p:spTree>
    <p:extLst>
      <p:ext uri="{BB962C8B-B14F-4D97-AF65-F5344CB8AC3E}">
        <p14:creationId xmlns:p14="http://schemas.microsoft.com/office/powerpoint/2010/main" val="1703115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85"/>
          <p:cNvGrpSpPr>
            <a:grpSpLocks/>
          </p:cNvGrpSpPr>
          <p:nvPr/>
        </p:nvGrpSpPr>
        <p:grpSpPr bwMode="auto">
          <a:xfrm>
            <a:off x="900113" y="1628775"/>
            <a:ext cx="7620000" cy="4081463"/>
            <a:chOff x="722" y="1299"/>
            <a:chExt cx="3780" cy="1934"/>
          </a:xfrm>
        </p:grpSpPr>
        <p:sp>
          <p:nvSpPr>
            <p:cNvPr id="129027" name="Text Box 86"/>
            <p:cNvSpPr txBox="1">
              <a:spLocks noChangeArrowheads="1"/>
            </p:cNvSpPr>
            <p:nvPr/>
          </p:nvSpPr>
          <p:spPr bwMode="auto">
            <a:xfrm>
              <a:off x="848" y="1737"/>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段表始址</a:t>
              </a:r>
            </a:p>
          </p:txBody>
        </p:sp>
        <p:sp>
          <p:nvSpPr>
            <p:cNvPr id="129028" name="Text Box 87"/>
            <p:cNvSpPr txBox="1">
              <a:spLocks noChangeArrowheads="1"/>
            </p:cNvSpPr>
            <p:nvPr/>
          </p:nvSpPr>
          <p:spPr bwMode="auto">
            <a:xfrm>
              <a:off x="1352" y="1737"/>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段表长度</a:t>
              </a:r>
            </a:p>
          </p:txBody>
        </p:sp>
        <p:sp>
          <p:nvSpPr>
            <p:cNvPr id="129029" name="Text Box 88"/>
            <p:cNvSpPr txBox="1">
              <a:spLocks noChangeArrowheads="1"/>
            </p:cNvSpPr>
            <p:nvPr/>
          </p:nvSpPr>
          <p:spPr bwMode="auto">
            <a:xfrm>
              <a:off x="848" y="2423"/>
              <a:ext cx="378"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作业名</a:t>
              </a:r>
            </a:p>
          </p:txBody>
        </p:sp>
        <p:sp>
          <p:nvSpPr>
            <p:cNvPr id="129030" name="Text Box 89"/>
            <p:cNvSpPr txBox="1">
              <a:spLocks noChangeArrowheads="1"/>
            </p:cNvSpPr>
            <p:nvPr/>
          </p:nvSpPr>
          <p:spPr bwMode="auto">
            <a:xfrm>
              <a:off x="848" y="2924"/>
              <a:ext cx="378" cy="2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a:t>
              </a:r>
            </a:p>
          </p:txBody>
        </p:sp>
        <p:sp>
          <p:nvSpPr>
            <p:cNvPr id="129031" name="Text Box 90"/>
            <p:cNvSpPr txBox="1">
              <a:spLocks noChangeArrowheads="1"/>
            </p:cNvSpPr>
            <p:nvPr/>
          </p:nvSpPr>
          <p:spPr bwMode="auto">
            <a:xfrm>
              <a:off x="848" y="2674"/>
              <a:ext cx="378"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A</a:t>
              </a:r>
            </a:p>
          </p:txBody>
        </p:sp>
        <p:sp>
          <p:nvSpPr>
            <p:cNvPr id="129032" name="Text Box 91"/>
            <p:cNvSpPr txBox="1">
              <a:spLocks noChangeArrowheads="1"/>
            </p:cNvSpPr>
            <p:nvPr/>
          </p:nvSpPr>
          <p:spPr bwMode="auto">
            <a:xfrm>
              <a:off x="1226" y="2424"/>
              <a:ext cx="504"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段表始址</a:t>
              </a:r>
            </a:p>
          </p:txBody>
        </p:sp>
        <p:sp>
          <p:nvSpPr>
            <p:cNvPr id="129033" name="Text Box 92"/>
            <p:cNvSpPr txBox="1">
              <a:spLocks noChangeArrowheads="1"/>
            </p:cNvSpPr>
            <p:nvPr/>
          </p:nvSpPr>
          <p:spPr bwMode="auto">
            <a:xfrm>
              <a:off x="1226" y="2924"/>
              <a:ext cx="504" cy="2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a:t>
              </a:r>
            </a:p>
          </p:txBody>
        </p:sp>
        <p:sp>
          <p:nvSpPr>
            <p:cNvPr id="129034" name="Text Box 93"/>
            <p:cNvSpPr txBox="1">
              <a:spLocks noChangeArrowheads="1"/>
            </p:cNvSpPr>
            <p:nvPr/>
          </p:nvSpPr>
          <p:spPr bwMode="auto">
            <a:xfrm>
              <a:off x="1226" y="2674"/>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xxxxxx</a:t>
              </a:r>
            </a:p>
          </p:txBody>
        </p:sp>
        <p:sp>
          <p:nvSpPr>
            <p:cNvPr id="129035" name="Text Box 94"/>
            <p:cNvSpPr txBox="1">
              <a:spLocks noChangeArrowheads="1"/>
            </p:cNvSpPr>
            <p:nvPr/>
          </p:nvSpPr>
          <p:spPr bwMode="auto">
            <a:xfrm>
              <a:off x="1730" y="2424"/>
              <a:ext cx="504"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段表长度</a:t>
              </a:r>
            </a:p>
          </p:txBody>
        </p:sp>
        <p:sp>
          <p:nvSpPr>
            <p:cNvPr id="129036" name="Text Box 95"/>
            <p:cNvSpPr txBox="1">
              <a:spLocks noChangeArrowheads="1"/>
            </p:cNvSpPr>
            <p:nvPr/>
          </p:nvSpPr>
          <p:spPr bwMode="auto">
            <a:xfrm>
              <a:off x="1730" y="2922"/>
              <a:ext cx="504"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a:t>
              </a:r>
            </a:p>
          </p:txBody>
        </p:sp>
        <p:sp>
          <p:nvSpPr>
            <p:cNvPr id="129037" name="Text Box 96"/>
            <p:cNvSpPr txBox="1">
              <a:spLocks noChangeArrowheads="1"/>
            </p:cNvSpPr>
            <p:nvPr/>
          </p:nvSpPr>
          <p:spPr bwMode="auto">
            <a:xfrm>
              <a:off x="1730" y="2673"/>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latin typeface="Times New Roman" charset="0"/>
                  <a:ea typeface="黑体" charset="0"/>
                </a:rPr>
                <a:t>3</a:t>
              </a:r>
            </a:p>
          </p:txBody>
        </p:sp>
        <p:sp>
          <p:nvSpPr>
            <p:cNvPr id="129038" name="Text Box 97"/>
            <p:cNvSpPr txBox="1">
              <a:spLocks noChangeArrowheads="1"/>
            </p:cNvSpPr>
            <p:nvPr/>
          </p:nvSpPr>
          <p:spPr bwMode="auto">
            <a:xfrm>
              <a:off x="848" y="2111"/>
              <a:ext cx="37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作业表</a:t>
              </a:r>
            </a:p>
          </p:txBody>
        </p:sp>
        <p:sp>
          <p:nvSpPr>
            <p:cNvPr id="129039" name="Text Box 98"/>
            <p:cNvSpPr txBox="1">
              <a:spLocks noChangeArrowheads="1"/>
            </p:cNvSpPr>
            <p:nvPr/>
          </p:nvSpPr>
          <p:spPr bwMode="auto">
            <a:xfrm>
              <a:off x="2822" y="1488"/>
              <a:ext cx="252"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1800" b="1">
                <a:latin typeface="Times New Roman" charset="0"/>
                <a:ea typeface="黑体" charset="0"/>
              </a:endParaRPr>
            </a:p>
          </p:txBody>
        </p:sp>
        <p:sp>
          <p:nvSpPr>
            <p:cNvPr id="129040" name="Text Box 99"/>
            <p:cNvSpPr txBox="1">
              <a:spLocks noChangeArrowheads="1"/>
            </p:cNvSpPr>
            <p:nvPr/>
          </p:nvSpPr>
          <p:spPr bwMode="auto">
            <a:xfrm>
              <a:off x="2822" y="1738"/>
              <a:ext cx="252"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限长</a:t>
              </a:r>
            </a:p>
          </p:txBody>
        </p:sp>
        <p:sp>
          <p:nvSpPr>
            <p:cNvPr id="129041" name="Text Box 100"/>
            <p:cNvSpPr txBox="1">
              <a:spLocks noChangeArrowheads="1"/>
            </p:cNvSpPr>
            <p:nvPr/>
          </p:nvSpPr>
          <p:spPr bwMode="auto">
            <a:xfrm>
              <a:off x="2822" y="1988"/>
              <a:ext cx="252"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1800" b="1">
                <a:latin typeface="Times New Roman" charset="0"/>
                <a:ea typeface="黑体" charset="0"/>
              </a:endParaRPr>
            </a:p>
          </p:txBody>
        </p:sp>
        <p:sp>
          <p:nvSpPr>
            <p:cNvPr id="129042" name="Oval 101"/>
            <p:cNvSpPr>
              <a:spLocks noChangeArrowheads="1"/>
            </p:cNvSpPr>
            <p:nvPr/>
          </p:nvSpPr>
          <p:spPr bwMode="auto">
            <a:xfrm>
              <a:off x="3116" y="2235"/>
              <a:ext cx="378" cy="37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7200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29043" name="Text Box 102"/>
            <p:cNvSpPr txBox="1">
              <a:spLocks noChangeArrowheads="1"/>
            </p:cNvSpPr>
            <p:nvPr/>
          </p:nvSpPr>
          <p:spPr bwMode="auto">
            <a:xfrm>
              <a:off x="3140" y="2328"/>
              <a:ext cx="30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比较</a:t>
              </a:r>
            </a:p>
          </p:txBody>
        </p:sp>
        <p:sp>
          <p:nvSpPr>
            <p:cNvPr id="129044" name="Text Box 103"/>
            <p:cNvSpPr txBox="1">
              <a:spLocks noChangeArrowheads="1"/>
            </p:cNvSpPr>
            <p:nvPr/>
          </p:nvSpPr>
          <p:spPr bwMode="auto">
            <a:xfrm>
              <a:off x="2318" y="2673"/>
              <a:ext cx="29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段号</a:t>
              </a:r>
            </a:p>
          </p:txBody>
        </p:sp>
        <p:sp>
          <p:nvSpPr>
            <p:cNvPr id="129045" name="Text Box 104"/>
            <p:cNvSpPr txBox="1">
              <a:spLocks noChangeArrowheads="1"/>
            </p:cNvSpPr>
            <p:nvPr/>
          </p:nvSpPr>
          <p:spPr bwMode="auto">
            <a:xfrm>
              <a:off x="2612" y="2673"/>
              <a:ext cx="504"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段内地址</a:t>
              </a:r>
            </a:p>
          </p:txBody>
        </p:sp>
        <p:sp>
          <p:nvSpPr>
            <p:cNvPr id="129046" name="Line 105"/>
            <p:cNvSpPr>
              <a:spLocks noChangeShapeType="1"/>
            </p:cNvSpPr>
            <p:nvPr/>
          </p:nvSpPr>
          <p:spPr bwMode="auto">
            <a:xfrm flipH="1" flipV="1">
              <a:off x="2444" y="1860"/>
              <a:ext cx="0" cy="8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47" name="Line 106"/>
            <p:cNvSpPr>
              <a:spLocks noChangeShapeType="1"/>
            </p:cNvSpPr>
            <p:nvPr/>
          </p:nvSpPr>
          <p:spPr bwMode="auto">
            <a:xfrm>
              <a:off x="3494" y="2422"/>
              <a:ext cx="1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48" name="Line 107"/>
            <p:cNvSpPr>
              <a:spLocks noChangeShapeType="1"/>
            </p:cNvSpPr>
            <p:nvPr/>
          </p:nvSpPr>
          <p:spPr bwMode="auto">
            <a:xfrm>
              <a:off x="3074" y="1923"/>
              <a:ext cx="2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49" name="Line 108"/>
            <p:cNvSpPr>
              <a:spLocks noChangeShapeType="1"/>
            </p:cNvSpPr>
            <p:nvPr/>
          </p:nvSpPr>
          <p:spPr bwMode="auto">
            <a:xfrm>
              <a:off x="3116" y="2796"/>
              <a:ext cx="1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50" name="Line 109"/>
            <p:cNvSpPr>
              <a:spLocks noChangeShapeType="1"/>
            </p:cNvSpPr>
            <p:nvPr/>
          </p:nvSpPr>
          <p:spPr bwMode="auto">
            <a:xfrm flipV="1">
              <a:off x="3284" y="2609"/>
              <a:ext cx="0" cy="1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51" name="Text Box 110"/>
            <p:cNvSpPr txBox="1">
              <a:spLocks noChangeArrowheads="1"/>
            </p:cNvSpPr>
            <p:nvPr/>
          </p:nvSpPr>
          <p:spPr bwMode="auto">
            <a:xfrm>
              <a:off x="1940" y="1299"/>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a:t>
              </a:r>
            </a:p>
          </p:txBody>
        </p:sp>
        <p:sp>
          <p:nvSpPr>
            <p:cNvPr id="129052" name="Text Box 111"/>
            <p:cNvSpPr txBox="1">
              <a:spLocks noChangeArrowheads="1"/>
            </p:cNvSpPr>
            <p:nvPr/>
          </p:nvSpPr>
          <p:spPr bwMode="auto">
            <a:xfrm>
              <a:off x="848" y="1301"/>
              <a:ext cx="84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段表控制寄存器</a:t>
              </a:r>
            </a:p>
          </p:txBody>
        </p:sp>
        <p:sp>
          <p:nvSpPr>
            <p:cNvPr id="129053" name="Text Box 112"/>
            <p:cNvSpPr txBox="1">
              <a:spLocks noChangeArrowheads="1"/>
            </p:cNvSpPr>
            <p:nvPr/>
          </p:nvSpPr>
          <p:spPr bwMode="auto">
            <a:xfrm>
              <a:off x="3998" y="2734"/>
              <a:ext cx="5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绝对地址</a:t>
              </a:r>
            </a:p>
          </p:txBody>
        </p:sp>
        <p:sp>
          <p:nvSpPr>
            <p:cNvPr id="129054" name="Text Box 113"/>
            <p:cNvSpPr txBox="1">
              <a:spLocks noChangeArrowheads="1"/>
            </p:cNvSpPr>
            <p:nvPr/>
          </p:nvSpPr>
          <p:spPr bwMode="auto">
            <a:xfrm>
              <a:off x="2486" y="2985"/>
              <a:ext cx="5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逻辑地址</a:t>
              </a:r>
            </a:p>
          </p:txBody>
        </p:sp>
        <p:sp>
          <p:nvSpPr>
            <p:cNvPr id="129055" name="Line 114"/>
            <p:cNvSpPr>
              <a:spLocks noChangeShapeType="1"/>
            </p:cNvSpPr>
            <p:nvPr/>
          </p:nvSpPr>
          <p:spPr bwMode="auto">
            <a:xfrm flipV="1">
              <a:off x="1100" y="1611"/>
              <a:ext cx="1470"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56" name="Line 115"/>
            <p:cNvSpPr>
              <a:spLocks noChangeShapeType="1"/>
            </p:cNvSpPr>
            <p:nvPr/>
          </p:nvSpPr>
          <p:spPr bwMode="auto">
            <a:xfrm>
              <a:off x="1100" y="1612"/>
              <a:ext cx="0" cy="1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57" name="Line 116"/>
            <p:cNvSpPr>
              <a:spLocks noChangeShapeType="1"/>
            </p:cNvSpPr>
            <p:nvPr/>
          </p:nvSpPr>
          <p:spPr bwMode="auto">
            <a:xfrm flipH="1">
              <a:off x="722" y="2798"/>
              <a:ext cx="1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58" name="Line 117"/>
            <p:cNvSpPr>
              <a:spLocks noChangeShapeType="1"/>
            </p:cNvSpPr>
            <p:nvPr/>
          </p:nvSpPr>
          <p:spPr bwMode="auto">
            <a:xfrm flipH="1" flipV="1">
              <a:off x="722" y="1862"/>
              <a:ext cx="0" cy="9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59" name="Line 118"/>
            <p:cNvSpPr>
              <a:spLocks noChangeShapeType="1"/>
            </p:cNvSpPr>
            <p:nvPr/>
          </p:nvSpPr>
          <p:spPr bwMode="auto">
            <a:xfrm>
              <a:off x="722" y="1862"/>
              <a:ext cx="1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60" name="Line 119"/>
            <p:cNvSpPr>
              <a:spLocks noChangeShapeType="1"/>
            </p:cNvSpPr>
            <p:nvPr/>
          </p:nvSpPr>
          <p:spPr bwMode="auto">
            <a:xfrm flipH="1">
              <a:off x="2990" y="2422"/>
              <a:ext cx="1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61" name="Text Box 120"/>
            <p:cNvSpPr txBox="1">
              <a:spLocks noChangeArrowheads="1"/>
            </p:cNvSpPr>
            <p:nvPr/>
          </p:nvSpPr>
          <p:spPr bwMode="auto">
            <a:xfrm>
              <a:off x="2486" y="2297"/>
              <a:ext cx="5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地址越界</a:t>
              </a:r>
            </a:p>
          </p:txBody>
        </p:sp>
        <p:sp>
          <p:nvSpPr>
            <p:cNvPr id="129062" name="Text Box 121"/>
            <p:cNvSpPr txBox="1">
              <a:spLocks noChangeArrowheads="1"/>
            </p:cNvSpPr>
            <p:nvPr/>
          </p:nvSpPr>
          <p:spPr bwMode="auto">
            <a:xfrm>
              <a:off x="2570" y="1486"/>
              <a:ext cx="252"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1800" b="1">
                <a:latin typeface="Times New Roman" charset="0"/>
                <a:ea typeface="黑体" charset="0"/>
              </a:endParaRPr>
            </a:p>
          </p:txBody>
        </p:sp>
        <p:sp>
          <p:nvSpPr>
            <p:cNvPr id="129063" name="Text Box 122"/>
            <p:cNvSpPr txBox="1">
              <a:spLocks noChangeArrowheads="1"/>
            </p:cNvSpPr>
            <p:nvPr/>
          </p:nvSpPr>
          <p:spPr bwMode="auto">
            <a:xfrm>
              <a:off x="2570" y="1736"/>
              <a:ext cx="252"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zh-CN" altLang="en-US" sz="1800">
                  <a:latin typeface="Times New Roman" charset="0"/>
                  <a:ea typeface="隶书" charset="0"/>
                </a:rPr>
                <a:t>始址</a:t>
              </a:r>
            </a:p>
          </p:txBody>
        </p:sp>
        <p:sp>
          <p:nvSpPr>
            <p:cNvPr id="129064" name="Text Box 123"/>
            <p:cNvSpPr txBox="1">
              <a:spLocks noChangeArrowheads="1"/>
            </p:cNvSpPr>
            <p:nvPr/>
          </p:nvSpPr>
          <p:spPr bwMode="auto">
            <a:xfrm>
              <a:off x="2570" y="1985"/>
              <a:ext cx="252"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endParaRPr lang="zh-CN" altLang="zh-CN" sz="1800" b="1">
                <a:latin typeface="Times New Roman" charset="0"/>
                <a:ea typeface="黑体" charset="0"/>
              </a:endParaRPr>
            </a:p>
          </p:txBody>
        </p:sp>
        <p:sp>
          <p:nvSpPr>
            <p:cNvPr id="129065" name="Line 124"/>
            <p:cNvSpPr>
              <a:spLocks noChangeShapeType="1"/>
            </p:cNvSpPr>
            <p:nvPr/>
          </p:nvSpPr>
          <p:spPr bwMode="auto">
            <a:xfrm flipV="1">
              <a:off x="2444" y="1860"/>
              <a:ext cx="1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66" name="Line 125"/>
            <p:cNvSpPr>
              <a:spLocks noChangeShapeType="1"/>
            </p:cNvSpPr>
            <p:nvPr/>
          </p:nvSpPr>
          <p:spPr bwMode="auto">
            <a:xfrm>
              <a:off x="3284" y="1923"/>
              <a:ext cx="0" cy="3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67" name="Oval 126"/>
            <p:cNvSpPr>
              <a:spLocks noChangeArrowheads="1"/>
            </p:cNvSpPr>
            <p:nvPr/>
          </p:nvSpPr>
          <p:spPr bwMode="auto">
            <a:xfrm>
              <a:off x="3662" y="2235"/>
              <a:ext cx="378" cy="37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7200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29068" name="Text Box 127"/>
            <p:cNvSpPr txBox="1">
              <a:spLocks noChangeArrowheads="1"/>
            </p:cNvSpPr>
            <p:nvPr/>
          </p:nvSpPr>
          <p:spPr bwMode="auto">
            <a:xfrm>
              <a:off x="3746" y="2298"/>
              <a:ext cx="22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800" b="1">
                  <a:latin typeface="Times New Roman" charset="0"/>
                  <a:ea typeface="黑体" charset="0"/>
                </a:rPr>
                <a:t>+</a:t>
              </a:r>
              <a:endParaRPr lang="en-US" altLang="zh-CN" sz="1800" b="1">
                <a:latin typeface="Times New Roman" charset="0"/>
                <a:ea typeface="黑体" charset="0"/>
              </a:endParaRPr>
            </a:p>
          </p:txBody>
        </p:sp>
        <p:sp>
          <p:nvSpPr>
            <p:cNvPr id="129069" name="Line 128"/>
            <p:cNvSpPr>
              <a:spLocks noChangeShapeType="1"/>
            </p:cNvSpPr>
            <p:nvPr/>
          </p:nvSpPr>
          <p:spPr bwMode="auto">
            <a:xfrm>
              <a:off x="3074" y="1798"/>
              <a:ext cx="7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70" name="Line 129"/>
            <p:cNvSpPr>
              <a:spLocks noChangeShapeType="1"/>
            </p:cNvSpPr>
            <p:nvPr/>
          </p:nvSpPr>
          <p:spPr bwMode="auto">
            <a:xfrm>
              <a:off x="3830" y="1798"/>
              <a:ext cx="0" cy="4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9071" name="Line 130"/>
            <p:cNvSpPr>
              <a:spLocks noChangeShapeType="1"/>
            </p:cNvSpPr>
            <p:nvPr/>
          </p:nvSpPr>
          <p:spPr bwMode="auto">
            <a:xfrm>
              <a:off x="4040" y="2422"/>
              <a:ext cx="2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129072" name="Line 131"/>
            <p:cNvSpPr>
              <a:spLocks noChangeShapeType="1"/>
            </p:cNvSpPr>
            <p:nvPr/>
          </p:nvSpPr>
          <p:spPr bwMode="auto">
            <a:xfrm>
              <a:off x="4250" y="2422"/>
              <a:ext cx="0" cy="3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grpSp>
    </p:spTree>
    <p:extLst>
      <p:ext uri="{BB962C8B-B14F-4D97-AF65-F5344CB8AC3E}">
        <p14:creationId xmlns:p14="http://schemas.microsoft.com/office/powerpoint/2010/main" val="10063830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951463022"/>
              </p:ext>
            </p:extLst>
          </p:nvPr>
        </p:nvGraphicFramePr>
        <p:xfrm>
          <a:off x="0" y="1446155"/>
          <a:ext cx="7584377" cy="463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357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4.4.3</a:t>
            </a:r>
            <a:r>
              <a:rPr lang="zh-CN" altLang="en-US" dirty="0"/>
              <a:t> 段的共享和保护</a:t>
            </a:r>
            <a:endParaRPr lang="en-US" dirty="0"/>
          </a:p>
        </p:txBody>
      </p:sp>
      <p:sp>
        <p:nvSpPr>
          <p:cNvPr id="3" name="Content Placeholder 2"/>
          <p:cNvSpPr>
            <a:spLocks noGrp="1"/>
          </p:cNvSpPr>
          <p:nvPr>
            <p:ph idx="1"/>
          </p:nvPr>
        </p:nvSpPr>
        <p:spPr/>
        <p:txBody>
          <a:bodyPr/>
          <a:lstStyle/>
          <a:p>
            <a:pPr>
              <a:lnSpc>
                <a:spcPct val="150000"/>
              </a:lnSpc>
            </a:pPr>
            <a:r>
              <a:rPr lang="zh-CN" altLang="en-US" dirty="0"/>
              <a:t>段的共享是通过不同作业段表中的项指向同一个段基址来实现的</a:t>
            </a:r>
          </a:p>
          <a:p>
            <a:pPr>
              <a:lnSpc>
                <a:spcPct val="150000"/>
              </a:lnSpc>
            </a:pPr>
            <a:r>
              <a:rPr lang="zh-CN" altLang="en-US" dirty="0"/>
              <a:t>于是，几道作业共享的例行程序就可放在一个段中，只要让各道作业的共享部分有相同的基址</a:t>
            </a:r>
            <a:r>
              <a:rPr lang="en-US" altLang="zh-CN" dirty="0"/>
              <a:t>/</a:t>
            </a:r>
            <a:r>
              <a:rPr lang="zh-CN" altLang="en-US" dirty="0"/>
              <a:t>限长值就可以了</a:t>
            </a:r>
          </a:p>
          <a:p>
            <a:pPr>
              <a:lnSpc>
                <a:spcPct val="150000"/>
              </a:lnSpc>
            </a:pPr>
            <a:r>
              <a:rPr lang="zh-CN" altLang="en-US" dirty="0"/>
              <a:t>必须对共享段的信息进行存取控制和保护</a:t>
            </a:r>
          </a:p>
          <a:p>
            <a:pPr>
              <a:lnSpc>
                <a:spcPct val="150000"/>
              </a:lnSpc>
            </a:pPr>
            <a:endParaRPr lang="en-US" dirty="0"/>
          </a:p>
        </p:txBody>
      </p:sp>
      <p:sp>
        <p:nvSpPr>
          <p:cNvPr id="4" name="Rectangular Callout 3"/>
          <p:cNvSpPr/>
          <p:nvPr/>
        </p:nvSpPr>
        <p:spPr>
          <a:xfrm>
            <a:off x="4077862" y="5182346"/>
            <a:ext cx="3550025" cy="1129553"/>
          </a:xfrm>
          <a:prstGeom prst="wedgeRectCallout">
            <a:avLst>
              <a:gd name="adj1" fmla="val -33630"/>
              <a:gd name="adj2" fmla="val -622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2400" dirty="0">
                <a:solidFill>
                  <a:srgbClr val="FF0000"/>
                </a:solidFill>
              </a:rPr>
              <a:t>页存储机制下，针对程序共享是如何实现的？</a:t>
            </a:r>
            <a:endParaRPr lang="en-US" sz="2400" dirty="0">
              <a:solidFill>
                <a:srgbClr val="FF0000"/>
              </a:solidFill>
            </a:endParaRPr>
          </a:p>
        </p:txBody>
      </p:sp>
    </p:spTree>
    <p:extLst>
      <p:ext uri="{BB962C8B-B14F-4D97-AF65-F5344CB8AC3E}">
        <p14:creationId xmlns:p14="http://schemas.microsoft.com/office/powerpoint/2010/main" val="507599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93" name="Group 131092"/>
          <p:cNvGrpSpPr/>
          <p:nvPr/>
        </p:nvGrpSpPr>
        <p:grpSpPr>
          <a:xfrm>
            <a:off x="320899" y="1041043"/>
            <a:ext cx="4420674" cy="3788533"/>
            <a:chOff x="385293" y="1221347"/>
            <a:chExt cx="4420674" cy="3788533"/>
          </a:xfrm>
        </p:grpSpPr>
        <p:grpSp>
          <p:nvGrpSpPr>
            <p:cNvPr id="4" name="Group 3"/>
            <p:cNvGrpSpPr/>
            <p:nvPr/>
          </p:nvGrpSpPr>
          <p:grpSpPr>
            <a:xfrm>
              <a:off x="385293" y="1584102"/>
              <a:ext cx="1081826" cy="1330814"/>
              <a:chOff x="585989" y="1609860"/>
              <a:chExt cx="1081826" cy="1330814"/>
            </a:xfrm>
          </p:grpSpPr>
          <p:sp>
            <p:nvSpPr>
              <p:cNvPr id="3" name="Rectangle 2"/>
              <p:cNvSpPr/>
              <p:nvPr/>
            </p:nvSpPr>
            <p:spPr>
              <a:xfrm>
                <a:off x="585989" y="1609860"/>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5" name="Rectangle 4"/>
              <p:cNvSpPr/>
              <p:nvPr/>
            </p:nvSpPr>
            <p:spPr>
              <a:xfrm>
                <a:off x="585989" y="1796603"/>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2</a:t>
                </a:r>
                <a:endParaRPr kumimoji="1" lang="zh-CN" altLang="en-US" sz="1600">
                  <a:solidFill>
                    <a:schemeClr val="tx1"/>
                  </a:solidFill>
                </a:endParaRPr>
              </a:p>
            </p:txBody>
          </p:sp>
          <p:sp>
            <p:nvSpPr>
              <p:cNvPr id="6" name="Rectangle 5"/>
              <p:cNvSpPr/>
              <p:nvPr/>
            </p:nvSpPr>
            <p:spPr>
              <a:xfrm>
                <a:off x="585989" y="1983346"/>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r>
                  <a:rPr kumimoji="1" lang="zh-CN" altLang="en-US" sz="1600">
                    <a:solidFill>
                      <a:schemeClr val="tx1"/>
                    </a:solidFill>
                  </a:rPr>
                  <a:t> </a:t>
                </a:r>
              </a:p>
            </p:txBody>
          </p:sp>
          <p:sp>
            <p:nvSpPr>
              <p:cNvPr id="7" name="Rectangle 6"/>
              <p:cNvSpPr/>
              <p:nvPr/>
            </p:nvSpPr>
            <p:spPr>
              <a:xfrm>
                <a:off x="585989" y="2170089"/>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40</a:t>
                </a:r>
                <a:endParaRPr kumimoji="1" lang="zh-CN" altLang="en-US" sz="1600">
                  <a:solidFill>
                    <a:schemeClr val="tx1"/>
                  </a:solidFill>
                </a:endParaRPr>
              </a:p>
            </p:txBody>
          </p:sp>
          <p:sp>
            <p:nvSpPr>
              <p:cNvPr id="8" name="Rectangle 7"/>
              <p:cNvSpPr/>
              <p:nvPr/>
            </p:nvSpPr>
            <p:spPr>
              <a:xfrm>
                <a:off x="585989" y="2356832"/>
                <a:ext cx="1081826" cy="210355"/>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9" name="Rectangle 8"/>
              <p:cNvSpPr/>
              <p:nvPr/>
            </p:nvSpPr>
            <p:spPr>
              <a:xfrm>
                <a:off x="585989" y="2543575"/>
                <a:ext cx="1081826" cy="210355"/>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endParaRPr kumimoji="1" lang="zh-CN" altLang="en-US" sz="1600">
                  <a:solidFill>
                    <a:schemeClr val="tx1"/>
                  </a:solidFill>
                </a:endParaRPr>
              </a:p>
            </p:txBody>
          </p:sp>
          <p:sp>
            <p:nvSpPr>
              <p:cNvPr id="10" name="Rectangle 9"/>
              <p:cNvSpPr/>
              <p:nvPr/>
            </p:nvSpPr>
            <p:spPr>
              <a:xfrm>
                <a:off x="585989" y="2730319"/>
                <a:ext cx="1081826" cy="210355"/>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10</a:t>
                </a:r>
                <a:endParaRPr kumimoji="1" lang="zh-CN" altLang="en-US" sz="1600">
                  <a:solidFill>
                    <a:schemeClr val="tx1"/>
                  </a:solidFill>
                </a:endParaRPr>
              </a:p>
            </p:txBody>
          </p:sp>
        </p:grpSp>
        <p:grpSp>
          <p:nvGrpSpPr>
            <p:cNvPr id="12" name="Group 11"/>
            <p:cNvGrpSpPr/>
            <p:nvPr/>
          </p:nvGrpSpPr>
          <p:grpSpPr>
            <a:xfrm>
              <a:off x="385293" y="3655454"/>
              <a:ext cx="1081826" cy="1330814"/>
              <a:chOff x="585989" y="1609860"/>
              <a:chExt cx="1081826" cy="1330814"/>
            </a:xfrm>
          </p:grpSpPr>
          <p:sp>
            <p:nvSpPr>
              <p:cNvPr id="13" name="Rectangle 12"/>
              <p:cNvSpPr/>
              <p:nvPr/>
            </p:nvSpPr>
            <p:spPr>
              <a:xfrm>
                <a:off x="585989" y="1609860"/>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14" name="Rectangle 13"/>
              <p:cNvSpPr/>
              <p:nvPr/>
            </p:nvSpPr>
            <p:spPr>
              <a:xfrm>
                <a:off x="585989" y="1796603"/>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2</a:t>
                </a:r>
                <a:endParaRPr kumimoji="1" lang="zh-CN" altLang="en-US" sz="1600">
                  <a:solidFill>
                    <a:schemeClr val="tx1"/>
                  </a:solidFill>
                </a:endParaRPr>
              </a:p>
            </p:txBody>
          </p:sp>
          <p:sp>
            <p:nvSpPr>
              <p:cNvPr id="15" name="Rectangle 14"/>
              <p:cNvSpPr/>
              <p:nvPr/>
            </p:nvSpPr>
            <p:spPr>
              <a:xfrm>
                <a:off x="585989" y="1983346"/>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r>
                  <a:rPr kumimoji="1" lang="zh-CN" altLang="en-US" sz="1600">
                    <a:solidFill>
                      <a:schemeClr val="tx1"/>
                    </a:solidFill>
                  </a:rPr>
                  <a:t> </a:t>
                </a:r>
              </a:p>
            </p:txBody>
          </p:sp>
          <p:sp>
            <p:nvSpPr>
              <p:cNvPr id="16" name="Rectangle 15"/>
              <p:cNvSpPr/>
              <p:nvPr/>
            </p:nvSpPr>
            <p:spPr>
              <a:xfrm>
                <a:off x="585989" y="2170089"/>
                <a:ext cx="1081826" cy="210355"/>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40</a:t>
                </a:r>
                <a:endParaRPr kumimoji="1" lang="zh-CN" altLang="en-US" sz="1600">
                  <a:solidFill>
                    <a:schemeClr val="tx1"/>
                  </a:solidFill>
                </a:endParaRPr>
              </a:p>
            </p:txBody>
          </p:sp>
          <p:sp>
            <p:nvSpPr>
              <p:cNvPr id="17" name="Rectangle 16"/>
              <p:cNvSpPr/>
              <p:nvPr/>
            </p:nvSpPr>
            <p:spPr>
              <a:xfrm>
                <a:off x="585989" y="2356832"/>
                <a:ext cx="1081826" cy="2103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18" name="Rectangle 17"/>
              <p:cNvSpPr/>
              <p:nvPr/>
            </p:nvSpPr>
            <p:spPr>
              <a:xfrm>
                <a:off x="585989" y="2543575"/>
                <a:ext cx="1081826" cy="2103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endParaRPr kumimoji="1" lang="zh-CN" altLang="en-US" sz="1600">
                  <a:solidFill>
                    <a:schemeClr val="tx1"/>
                  </a:solidFill>
                </a:endParaRPr>
              </a:p>
            </p:txBody>
          </p:sp>
          <p:sp>
            <p:nvSpPr>
              <p:cNvPr id="19" name="Rectangle 18"/>
              <p:cNvSpPr/>
              <p:nvPr/>
            </p:nvSpPr>
            <p:spPr>
              <a:xfrm>
                <a:off x="585989" y="2730319"/>
                <a:ext cx="1081826" cy="2103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10</a:t>
                </a:r>
                <a:endParaRPr kumimoji="1" lang="zh-CN" altLang="en-US" sz="1600">
                  <a:solidFill>
                    <a:schemeClr val="tx1"/>
                  </a:solidFill>
                </a:endParaRPr>
              </a:p>
            </p:txBody>
          </p:sp>
        </p:grpSp>
        <p:sp>
          <p:nvSpPr>
            <p:cNvPr id="11" name="TextBox 10"/>
            <p:cNvSpPr txBox="1"/>
            <p:nvPr/>
          </p:nvSpPr>
          <p:spPr>
            <a:xfrm>
              <a:off x="553348" y="1223493"/>
              <a:ext cx="745717" cy="338554"/>
            </a:xfrm>
            <a:prstGeom prst="rect">
              <a:avLst/>
            </a:prstGeom>
            <a:noFill/>
          </p:spPr>
          <p:txBody>
            <a:bodyPr wrap="none" rtlCol="0">
              <a:spAutoFit/>
            </a:bodyPr>
            <a:lstStyle/>
            <a:p>
              <a:r>
                <a:rPr kumimoji="1" lang="zh-CN" altLang="en-US" sz="1600"/>
                <a:t>进程 </a:t>
              </a:r>
              <a:r>
                <a:rPr kumimoji="1" lang="en-US" altLang="zh-CN" sz="1600"/>
                <a:t>1</a:t>
              </a:r>
              <a:endParaRPr kumimoji="1" lang="zh-CN" altLang="en-US" sz="1600"/>
            </a:p>
          </p:txBody>
        </p:sp>
        <p:sp>
          <p:nvSpPr>
            <p:cNvPr id="21" name="TextBox 20"/>
            <p:cNvSpPr txBox="1"/>
            <p:nvPr/>
          </p:nvSpPr>
          <p:spPr>
            <a:xfrm>
              <a:off x="553348" y="3281966"/>
              <a:ext cx="745717" cy="338554"/>
            </a:xfrm>
            <a:prstGeom prst="rect">
              <a:avLst/>
            </a:prstGeom>
            <a:noFill/>
          </p:spPr>
          <p:txBody>
            <a:bodyPr wrap="none" rtlCol="0">
              <a:spAutoFit/>
            </a:bodyPr>
            <a:lstStyle/>
            <a:p>
              <a:r>
                <a:rPr kumimoji="1" lang="zh-CN" altLang="en-US" sz="1600"/>
                <a:t>进程 </a:t>
              </a:r>
              <a:r>
                <a:rPr kumimoji="1" lang="en-US" altLang="zh-CN" sz="1600"/>
                <a:t>2</a:t>
              </a:r>
              <a:endParaRPr kumimoji="1" lang="zh-CN" altLang="en-US" sz="1600"/>
            </a:p>
          </p:txBody>
        </p:sp>
        <p:grpSp>
          <p:nvGrpSpPr>
            <p:cNvPr id="22" name="Group 21"/>
            <p:cNvGrpSpPr/>
            <p:nvPr/>
          </p:nvGrpSpPr>
          <p:grpSpPr>
            <a:xfrm>
              <a:off x="1947929" y="1607714"/>
              <a:ext cx="1081826" cy="1330814"/>
              <a:chOff x="585989" y="1609860"/>
              <a:chExt cx="1081826" cy="1330814"/>
            </a:xfrm>
            <a:solidFill>
              <a:schemeClr val="bg2">
                <a:lumMod val="90000"/>
              </a:schemeClr>
            </a:solidFill>
          </p:grpSpPr>
          <p:sp>
            <p:nvSpPr>
              <p:cNvPr id="23" name="Rectangle 22"/>
              <p:cNvSpPr/>
              <p:nvPr/>
            </p:nvSpPr>
            <p:spPr>
              <a:xfrm>
                <a:off x="585989" y="1609860"/>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21</a:t>
                </a:r>
                <a:endParaRPr kumimoji="1" lang="zh-CN" altLang="en-US" sz="1600">
                  <a:solidFill>
                    <a:schemeClr val="tx1"/>
                  </a:solidFill>
                </a:endParaRPr>
              </a:p>
            </p:txBody>
          </p:sp>
          <p:sp>
            <p:nvSpPr>
              <p:cNvPr id="24" name="Rectangle 23"/>
              <p:cNvSpPr/>
              <p:nvPr/>
            </p:nvSpPr>
            <p:spPr>
              <a:xfrm>
                <a:off x="585989" y="1796603"/>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22</a:t>
                </a:r>
                <a:endParaRPr kumimoji="1" lang="zh-CN" altLang="en-US" sz="1600">
                  <a:solidFill>
                    <a:schemeClr val="tx1"/>
                  </a:solidFill>
                </a:endParaRPr>
              </a:p>
            </p:txBody>
          </p:sp>
          <p:sp>
            <p:nvSpPr>
              <p:cNvPr id="25" name="Rectangle 24"/>
              <p:cNvSpPr/>
              <p:nvPr/>
            </p:nvSpPr>
            <p:spPr>
              <a:xfrm>
                <a:off x="585989" y="1983346"/>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r>
                  <a:rPr kumimoji="1" lang="zh-CN" altLang="en-US" sz="1600">
                    <a:solidFill>
                      <a:schemeClr val="tx1"/>
                    </a:solidFill>
                  </a:rPr>
                  <a:t> </a:t>
                </a:r>
              </a:p>
            </p:txBody>
          </p:sp>
          <p:sp>
            <p:nvSpPr>
              <p:cNvPr id="26" name="Rectangle 25"/>
              <p:cNvSpPr/>
              <p:nvPr/>
            </p:nvSpPr>
            <p:spPr>
              <a:xfrm>
                <a:off x="585989" y="2170089"/>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60</a:t>
                </a:r>
                <a:endParaRPr kumimoji="1" lang="zh-CN" altLang="en-US" sz="1600">
                  <a:solidFill>
                    <a:schemeClr val="tx1"/>
                  </a:solidFill>
                </a:endParaRPr>
              </a:p>
            </p:txBody>
          </p:sp>
          <p:sp>
            <p:nvSpPr>
              <p:cNvPr id="27" name="Rectangle 26"/>
              <p:cNvSpPr/>
              <p:nvPr/>
            </p:nvSpPr>
            <p:spPr>
              <a:xfrm>
                <a:off x="585989" y="2356832"/>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61</a:t>
                </a:r>
                <a:endParaRPr kumimoji="1" lang="zh-CN" altLang="en-US" sz="1600">
                  <a:solidFill>
                    <a:schemeClr val="tx1"/>
                  </a:solidFill>
                </a:endParaRPr>
              </a:p>
            </p:txBody>
          </p:sp>
          <p:sp>
            <p:nvSpPr>
              <p:cNvPr id="28" name="Rectangle 27"/>
              <p:cNvSpPr/>
              <p:nvPr/>
            </p:nvSpPr>
            <p:spPr>
              <a:xfrm>
                <a:off x="585989" y="2543575"/>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endParaRPr kumimoji="1" lang="zh-CN" altLang="en-US" sz="1600">
                  <a:solidFill>
                    <a:schemeClr val="tx1"/>
                  </a:solidFill>
                </a:endParaRPr>
              </a:p>
            </p:txBody>
          </p:sp>
          <p:sp>
            <p:nvSpPr>
              <p:cNvPr id="29" name="Rectangle 28"/>
              <p:cNvSpPr/>
              <p:nvPr/>
            </p:nvSpPr>
            <p:spPr>
              <a:xfrm>
                <a:off x="585989" y="2730319"/>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70</a:t>
                </a:r>
                <a:endParaRPr kumimoji="1" lang="zh-CN" altLang="en-US" sz="1600">
                  <a:solidFill>
                    <a:schemeClr val="tx1"/>
                  </a:solidFill>
                </a:endParaRPr>
              </a:p>
            </p:txBody>
          </p:sp>
        </p:grpSp>
        <p:sp>
          <p:nvSpPr>
            <p:cNvPr id="30" name="TextBox 29"/>
            <p:cNvSpPr txBox="1"/>
            <p:nvPr/>
          </p:nvSpPr>
          <p:spPr>
            <a:xfrm>
              <a:off x="2191325" y="1221347"/>
              <a:ext cx="595035" cy="338554"/>
            </a:xfrm>
            <a:prstGeom prst="rect">
              <a:avLst/>
            </a:prstGeom>
            <a:noFill/>
          </p:spPr>
          <p:txBody>
            <a:bodyPr wrap="none" rtlCol="0">
              <a:spAutoFit/>
            </a:bodyPr>
            <a:lstStyle/>
            <a:p>
              <a:r>
                <a:rPr kumimoji="1" lang="zh-CN" altLang="en-US" sz="1600"/>
                <a:t>页表</a:t>
              </a:r>
            </a:p>
          </p:txBody>
        </p:sp>
        <p:grpSp>
          <p:nvGrpSpPr>
            <p:cNvPr id="31" name="Group 30"/>
            <p:cNvGrpSpPr/>
            <p:nvPr/>
          </p:nvGrpSpPr>
          <p:grpSpPr>
            <a:xfrm>
              <a:off x="1947929" y="3679066"/>
              <a:ext cx="1081826" cy="1330814"/>
              <a:chOff x="585989" y="1609860"/>
              <a:chExt cx="1081826" cy="1330814"/>
            </a:xfrm>
            <a:solidFill>
              <a:schemeClr val="bg2">
                <a:lumMod val="90000"/>
              </a:schemeClr>
            </a:solidFill>
          </p:grpSpPr>
          <p:sp>
            <p:nvSpPr>
              <p:cNvPr id="32" name="Rectangle 31"/>
              <p:cNvSpPr/>
              <p:nvPr/>
            </p:nvSpPr>
            <p:spPr>
              <a:xfrm>
                <a:off x="585989" y="1609860"/>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21</a:t>
                </a:r>
                <a:endParaRPr kumimoji="1" lang="zh-CN" altLang="en-US" sz="1600">
                  <a:solidFill>
                    <a:schemeClr val="tx1"/>
                  </a:solidFill>
                </a:endParaRPr>
              </a:p>
            </p:txBody>
          </p:sp>
          <p:sp>
            <p:nvSpPr>
              <p:cNvPr id="33" name="Rectangle 32"/>
              <p:cNvSpPr/>
              <p:nvPr/>
            </p:nvSpPr>
            <p:spPr>
              <a:xfrm>
                <a:off x="585989" y="1796603"/>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22</a:t>
                </a:r>
                <a:endParaRPr kumimoji="1" lang="zh-CN" altLang="en-US" sz="1600">
                  <a:solidFill>
                    <a:schemeClr val="tx1"/>
                  </a:solidFill>
                </a:endParaRPr>
              </a:p>
            </p:txBody>
          </p:sp>
          <p:sp>
            <p:nvSpPr>
              <p:cNvPr id="34" name="Rectangle 33"/>
              <p:cNvSpPr/>
              <p:nvPr/>
            </p:nvSpPr>
            <p:spPr>
              <a:xfrm>
                <a:off x="585989" y="1983346"/>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r>
                  <a:rPr kumimoji="1" lang="zh-CN" altLang="en-US" sz="1600">
                    <a:solidFill>
                      <a:schemeClr val="tx1"/>
                    </a:solidFill>
                  </a:rPr>
                  <a:t> </a:t>
                </a:r>
              </a:p>
            </p:txBody>
          </p:sp>
          <p:sp>
            <p:nvSpPr>
              <p:cNvPr id="35" name="Rectangle 34"/>
              <p:cNvSpPr/>
              <p:nvPr/>
            </p:nvSpPr>
            <p:spPr>
              <a:xfrm>
                <a:off x="585989" y="2170089"/>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60</a:t>
                </a:r>
                <a:endParaRPr kumimoji="1" lang="zh-CN" altLang="en-US" sz="1600">
                  <a:solidFill>
                    <a:schemeClr val="tx1"/>
                  </a:solidFill>
                </a:endParaRPr>
              </a:p>
            </p:txBody>
          </p:sp>
          <p:sp>
            <p:nvSpPr>
              <p:cNvPr id="36" name="Rectangle 35"/>
              <p:cNvSpPr/>
              <p:nvPr/>
            </p:nvSpPr>
            <p:spPr>
              <a:xfrm>
                <a:off x="585989" y="2356832"/>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71</a:t>
                </a:r>
                <a:endParaRPr kumimoji="1" lang="zh-CN" altLang="en-US" sz="1600">
                  <a:solidFill>
                    <a:schemeClr val="tx1"/>
                  </a:solidFill>
                </a:endParaRPr>
              </a:p>
            </p:txBody>
          </p:sp>
          <p:sp>
            <p:nvSpPr>
              <p:cNvPr id="37" name="Rectangle 36"/>
              <p:cNvSpPr/>
              <p:nvPr/>
            </p:nvSpPr>
            <p:spPr>
              <a:xfrm>
                <a:off x="585989" y="2543575"/>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endParaRPr kumimoji="1" lang="zh-CN" altLang="en-US" sz="1600">
                  <a:solidFill>
                    <a:schemeClr val="tx1"/>
                  </a:solidFill>
                </a:endParaRPr>
              </a:p>
            </p:txBody>
          </p:sp>
          <p:sp>
            <p:nvSpPr>
              <p:cNvPr id="38" name="Rectangle 37"/>
              <p:cNvSpPr/>
              <p:nvPr/>
            </p:nvSpPr>
            <p:spPr>
              <a:xfrm>
                <a:off x="585989" y="2730319"/>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80</a:t>
                </a:r>
                <a:endParaRPr kumimoji="1" lang="zh-CN" altLang="en-US" sz="1600">
                  <a:solidFill>
                    <a:schemeClr val="tx1"/>
                  </a:solidFill>
                </a:endParaRPr>
              </a:p>
            </p:txBody>
          </p:sp>
        </p:grpSp>
        <p:sp>
          <p:nvSpPr>
            <p:cNvPr id="39" name="TextBox 38"/>
            <p:cNvSpPr txBox="1"/>
            <p:nvPr/>
          </p:nvSpPr>
          <p:spPr>
            <a:xfrm>
              <a:off x="2191325" y="3279821"/>
              <a:ext cx="595035" cy="338554"/>
            </a:xfrm>
            <a:prstGeom prst="rect">
              <a:avLst/>
            </a:prstGeom>
            <a:noFill/>
          </p:spPr>
          <p:txBody>
            <a:bodyPr wrap="none" rtlCol="0">
              <a:spAutoFit/>
            </a:bodyPr>
            <a:lstStyle/>
            <a:p>
              <a:r>
                <a:rPr kumimoji="1" lang="zh-CN" altLang="en-US" sz="1600"/>
                <a:t>页表</a:t>
              </a:r>
            </a:p>
          </p:txBody>
        </p:sp>
        <p:grpSp>
          <p:nvGrpSpPr>
            <p:cNvPr id="20" name="Group 19"/>
            <p:cNvGrpSpPr/>
            <p:nvPr/>
          </p:nvGrpSpPr>
          <p:grpSpPr>
            <a:xfrm>
              <a:off x="3721994" y="2056327"/>
              <a:ext cx="1083973" cy="2655191"/>
              <a:chOff x="3721994" y="2429815"/>
              <a:chExt cx="1083973" cy="2655191"/>
            </a:xfrm>
            <a:solidFill>
              <a:srgbClr val="FFD791"/>
            </a:solidFill>
          </p:grpSpPr>
          <p:sp>
            <p:nvSpPr>
              <p:cNvPr id="41" name="Rectangle 40"/>
              <p:cNvSpPr/>
              <p:nvPr/>
            </p:nvSpPr>
            <p:spPr>
              <a:xfrm>
                <a:off x="3724141" y="2429815"/>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sp>
            <p:nvSpPr>
              <p:cNvPr id="42" name="Rectangle 41"/>
              <p:cNvSpPr/>
              <p:nvPr/>
            </p:nvSpPr>
            <p:spPr>
              <a:xfrm>
                <a:off x="3724141" y="2616558"/>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endParaRPr kumimoji="1" lang="zh-CN" altLang="en-US" sz="1600">
                  <a:solidFill>
                    <a:schemeClr val="tx1"/>
                  </a:solidFill>
                </a:endParaRPr>
              </a:p>
            </p:txBody>
          </p:sp>
          <p:sp>
            <p:nvSpPr>
              <p:cNvPr id="43" name="Rectangle 42"/>
              <p:cNvSpPr/>
              <p:nvPr/>
            </p:nvSpPr>
            <p:spPr>
              <a:xfrm>
                <a:off x="3724141" y="2803301"/>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44" name="Rectangle 43"/>
              <p:cNvSpPr/>
              <p:nvPr/>
            </p:nvSpPr>
            <p:spPr>
              <a:xfrm>
                <a:off x="3724141" y="2990044"/>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2</a:t>
                </a:r>
                <a:endParaRPr kumimoji="1" lang="zh-CN" altLang="en-US" sz="1600">
                  <a:solidFill>
                    <a:schemeClr val="tx1"/>
                  </a:solidFill>
                </a:endParaRPr>
              </a:p>
            </p:txBody>
          </p:sp>
          <p:sp>
            <p:nvSpPr>
              <p:cNvPr id="45" name="Rectangle 44"/>
              <p:cNvSpPr/>
              <p:nvPr/>
            </p:nvSpPr>
            <p:spPr>
              <a:xfrm>
                <a:off x="3724141" y="3176787"/>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endParaRPr kumimoji="1" lang="zh-CN" altLang="en-US" sz="1600">
                  <a:solidFill>
                    <a:schemeClr val="tx1"/>
                  </a:solidFill>
                </a:endParaRPr>
              </a:p>
            </p:txBody>
          </p:sp>
          <p:sp>
            <p:nvSpPr>
              <p:cNvPr id="46" name="Rectangle 45"/>
              <p:cNvSpPr/>
              <p:nvPr/>
            </p:nvSpPr>
            <p:spPr>
              <a:xfrm>
                <a:off x="3724141" y="3363530"/>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a:t>
                </a:r>
                <a:r>
                  <a:rPr kumimoji="1" lang="zh-CN" altLang="en-US" sz="1600">
                    <a:solidFill>
                      <a:schemeClr val="tx1"/>
                    </a:solidFill>
                  </a:rPr>
                  <a:t> </a:t>
                </a:r>
                <a:r>
                  <a:rPr kumimoji="1" lang="en-US" altLang="zh-CN" sz="1600">
                    <a:solidFill>
                      <a:schemeClr val="tx1"/>
                    </a:solidFill>
                  </a:rPr>
                  <a:t>40</a:t>
                </a:r>
                <a:endParaRPr kumimoji="1" lang="zh-CN" altLang="en-US" sz="1600">
                  <a:solidFill>
                    <a:schemeClr val="tx1"/>
                  </a:solidFill>
                </a:endParaRPr>
              </a:p>
            </p:txBody>
          </p:sp>
          <p:sp>
            <p:nvSpPr>
              <p:cNvPr id="47" name="Rectangle 46"/>
              <p:cNvSpPr/>
              <p:nvPr/>
            </p:nvSpPr>
            <p:spPr>
              <a:xfrm>
                <a:off x="3724141" y="3550274"/>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48" name="Rectangle 47"/>
              <p:cNvSpPr/>
              <p:nvPr/>
            </p:nvSpPr>
            <p:spPr>
              <a:xfrm>
                <a:off x="3721994" y="3754192"/>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p>
            </p:txBody>
          </p:sp>
          <p:sp>
            <p:nvSpPr>
              <p:cNvPr id="49" name="Rectangle 48"/>
              <p:cNvSpPr/>
              <p:nvPr/>
            </p:nvSpPr>
            <p:spPr>
              <a:xfrm>
                <a:off x="3721994" y="3940935"/>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10</a:t>
                </a:r>
                <a:endParaRPr kumimoji="1" lang="zh-CN" altLang="en-US" sz="1600">
                  <a:solidFill>
                    <a:schemeClr val="tx1"/>
                  </a:solidFill>
                </a:endParaRPr>
              </a:p>
            </p:txBody>
          </p:sp>
          <p:sp>
            <p:nvSpPr>
              <p:cNvPr id="50" name="Rectangle 49"/>
              <p:cNvSpPr/>
              <p:nvPr/>
            </p:nvSpPr>
            <p:spPr>
              <a:xfrm>
                <a:off x="3721994" y="4127678"/>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r>
                  <a:rPr kumimoji="1" lang="zh-CN" altLang="en-US" sz="1600">
                    <a:solidFill>
                      <a:schemeClr val="tx1"/>
                    </a:solidFill>
                  </a:rPr>
                  <a:t> </a:t>
                </a:r>
              </a:p>
            </p:txBody>
          </p:sp>
          <p:sp>
            <p:nvSpPr>
              <p:cNvPr id="51" name="Rectangle 50"/>
              <p:cNvSpPr/>
              <p:nvPr/>
            </p:nvSpPr>
            <p:spPr>
              <a:xfrm>
                <a:off x="3721994" y="4314421"/>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52" name="Rectangle 51"/>
              <p:cNvSpPr/>
              <p:nvPr/>
            </p:nvSpPr>
            <p:spPr>
              <a:xfrm>
                <a:off x="3721994" y="4501164"/>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sz="1600">
                    <a:solidFill>
                      <a:schemeClr val="tx1"/>
                    </a:solidFill>
                  </a:rPr>
                  <a:t>...</a:t>
                </a:r>
                <a:endParaRPr kumimoji="1" lang="zh-CN" altLang="en-US" sz="1600">
                  <a:solidFill>
                    <a:schemeClr val="tx1"/>
                  </a:solidFill>
                </a:endParaRPr>
              </a:p>
            </p:txBody>
          </p:sp>
          <p:sp>
            <p:nvSpPr>
              <p:cNvPr id="53" name="Rectangle 52"/>
              <p:cNvSpPr/>
              <p:nvPr/>
            </p:nvSpPr>
            <p:spPr>
              <a:xfrm>
                <a:off x="3721994" y="4687907"/>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data10</a:t>
                </a:r>
                <a:endParaRPr kumimoji="1" lang="zh-CN" altLang="en-US" sz="1600">
                  <a:solidFill>
                    <a:schemeClr val="tx1"/>
                  </a:solidFill>
                </a:endParaRPr>
              </a:p>
            </p:txBody>
          </p:sp>
          <p:sp>
            <p:nvSpPr>
              <p:cNvPr id="54" name="Rectangle 53"/>
              <p:cNvSpPr/>
              <p:nvPr/>
            </p:nvSpPr>
            <p:spPr>
              <a:xfrm>
                <a:off x="3721994" y="4874651"/>
                <a:ext cx="1081826" cy="21035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cxnSp>
          <p:nvCxnSpPr>
            <p:cNvPr id="56" name="Straight Arrow Connector 55"/>
            <p:cNvCxnSpPr>
              <a:stCxn id="23" idx="3"/>
              <a:endCxn id="43" idx="1"/>
            </p:cNvCxnSpPr>
            <p:nvPr/>
          </p:nvCxnSpPr>
          <p:spPr>
            <a:xfrm>
              <a:off x="3029755" y="1712892"/>
              <a:ext cx="694386" cy="8220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6" idx="3"/>
              <a:endCxn id="46" idx="1"/>
            </p:cNvCxnSpPr>
            <p:nvPr/>
          </p:nvCxnSpPr>
          <p:spPr>
            <a:xfrm>
              <a:off x="3029755" y="2273121"/>
              <a:ext cx="694386" cy="8220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4" idx="3"/>
              <a:endCxn id="44" idx="1"/>
            </p:cNvCxnSpPr>
            <p:nvPr/>
          </p:nvCxnSpPr>
          <p:spPr>
            <a:xfrm>
              <a:off x="3029755" y="1899635"/>
              <a:ext cx="694386" cy="8220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7" idx="3"/>
              <a:endCxn id="47" idx="1"/>
            </p:cNvCxnSpPr>
            <p:nvPr/>
          </p:nvCxnSpPr>
          <p:spPr>
            <a:xfrm>
              <a:off x="3029755" y="2459864"/>
              <a:ext cx="694386" cy="82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9" idx="3"/>
              <a:endCxn id="49" idx="1"/>
            </p:cNvCxnSpPr>
            <p:nvPr/>
          </p:nvCxnSpPr>
          <p:spPr>
            <a:xfrm>
              <a:off x="3029755" y="2833351"/>
              <a:ext cx="692239" cy="83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2" idx="3"/>
              <a:endCxn id="43" idx="1"/>
            </p:cNvCxnSpPr>
            <p:nvPr/>
          </p:nvCxnSpPr>
          <p:spPr>
            <a:xfrm flipV="1">
              <a:off x="3029755" y="2534991"/>
              <a:ext cx="694386" cy="124925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3" idx="3"/>
              <a:endCxn id="44" idx="1"/>
            </p:cNvCxnSpPr>
            <p:nvPr/>
          </p:nvCxnSpPr>
          <p:spPr>
            <a:xfrm flipV="1">
              <a:off x="3029755" y="2721734"/>
              <a:ext cx="694386" cy="124925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5" idx="3"/>
              <a:endCxn id="46" idx="1"/>
            </p:cNvCxnSpPr>
            <p:nvPr/>
          </p:nvCxnSpPr>
          <p:spPr>
            <a:xfrm flipV="1">
              <a:off x="3029755" y="3095220"/>
              <a:ext cx="694386" cy="124925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6" idx="3"/>
              <a:endCxn id="51" idx="1"/>
            </p:cNvCxnSpPr>
            <p:nvPr/>
          </p:nvCxnSpPr>
          <p:spPr>
            <a:xfrm flipV="1">
              <a:off x="3029755" y="4046111"/>
              <a:ext cx="692239" cy="485105"/>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8" idx="3"/>
              <a:endCxn id="53" idx="1"/>
            </p:cNvCxnSpPr>
            <p:nvPr/>
          </p:nvCxnSpPr>
          <p:spPr>
            <a:xfrm flipV="1">
              <a:off x="3029755" y="4419597"/>
              <a:ext cx="692239" cy="4851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31094" name="Rectangle 131093"/>
          <p:cNvSpPr/>
          <p:nvPr/>
        </p:nvSpPr>
        <p:spPr>
          <a:xfrm>
            <a:off x="5305023" y="1571224"/>
            <a:ext cx="863958" cy="463639"/>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editor</a:t>
            </a:r>
            <a:endParaRPr kumimoji="1" lang="zh-CN" altLang="en-US">
              <a:solidFill>
                <a:schemeClr val="tx1"/>
              </a:solidFill>
            </a:endParaRPr>
          </a:p>
        </p:txBody>
      </p:sp>
      <p:sp>
        <p:nvSpPr>
          <p:cNvPr id="95" name="Rectangle 94"/>
          <p:cNvSpPr/>
          <p:nvPr/>
        </p:nvSpPr>
        <p:spPr>
          <a:xfrm>
            <a:off x="5305023" y="2032717"/>
            <a:ext cx="863958" cy="298359"/>
          </a:xfrm>
          <a:prstGeom prst="rect">
            <a:avLst/>
          </a:prstGeom>
          <a:solidFill>
            <a:srgbClr val="F6D9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data</a:t>
            </a:r>
            <a:r>
              <a:rPr kumimoji="1" lang="zh-CN" altLang="en-US">
                <a:solidFill>
                  <a:schemeClr val="tx1"/>
                </a:solidFill>
              </a:rPr>
              <a:t> </a:t>
            </a:r>
            <a:r>
              <a:rPr kumimoji="1" lang="en-US" altLang="zh-CN">
                <a:solidFill>
                  <a:schemeClr val="tx1"/>
                </a:solidFill>
              </a:rPr>
              <a:t>1</a:t>
            </a:r>
            <a:endParaRPr kumimoji="1" lang="zh-CN" altLang="en-US">
              <a:solidFill>
                <a:schemeClr val="tx1"/>
              </a:solidFill>
            </a:endParaRPr>
          </a:p>
        </p:txBody>
      </p:sp>
      <p:sp>
        <p:nvSpPr>
          <p:cNvPr id="96" name="Rectangle 95"/>
          <p:cNvSpPr/>
          <p:nvPr/>
        </p:nvSpPr>
        <p:spPr>
          <a:xfrm>
            <a:off x="5341514" y="3758486"/>
            <a:ext cx="863958" cy="463639"/>
          </a:xfrm>
          <a:prstGeom prst="rect">
            <a:avLst/>
          </a:prstGeom>
          <a:solidFill>
            <a:srgbClr val="76D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editor</a:t>
            </a:r>
            <a:endParaRPr kumimoji="1" lang="zh-CN" altLang="en-US">
              <a:solidFill>
                <a:schemeClr val="tx1"/>
              </a:solidFill>
            </a:endParaRPr>
          </a:p>
        </p:txBody>
      </p:sp>
      <p:sp>
        <p:nvSpPr>
          <p:cNvPr id="97" name="Rectangle 96"/>
          <p:cNvSpPr/>
          <p:nvPr/>
        </p:nvSpPr>
        <p:spPr>
          <a:xfrm>
            <a:off x="5341514" y="4219980"/>
            <a:ext cx="863958" cy="313384"/>
          </a:xfrm>
          <a:prstGeom prst="rect">
            <a:avLst/>
          </a:prstGeom>
          <a:solidFill>
            <a:srgbClr val="FEF1C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data</a:t>
            </a:r>
            <a:r>
              <a:rPr kumimoji="1" lang="zh-CN" altLang="en-US">
                <a:solidFill>
                  <a:schemeClr val="tx1"/>
                </a:solidFill>
              </a:rPr>
              <a:t> </a:t>
            </a:r>
            <a:r>
              <a:rPr kumimoji="1" lang="en-US" altLang="zh-CN">
                <a:solidFill>
                  <a:schemeClr val="tx1"/>
                </a:solidFill>
              </a:rPr>
              <a:t>2</a:t>
            </a:r>
            <a:endParaRPr kumimoji="1" lang="zh-CN" altLang="en-US">
              <a:solidFill>
                <a:schemeClr val="tx1"/>
              </a:solidFill>
            </a:endParaRPr>
          </a:p>
        </p:txBody>
      </p:sp>
      <p:sp>
        <p:nvSpPr>
          <p:cNvPr id="98" name="Rectangle 97"/>
          <p:cNvSpPr/>
          <p:nvPr/>
        </p:nvSpPr>
        <p:spPr>
          <a:xfrm>
            <a:off x="6412606" y="1843826"/>
            <a:ext cx="824245" cy="21464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80</a:t>
            </a:r>
            <a:endParaRPr kumimoji="1" lang="zh-CN" altLang="en-US" sz="1600">
              <a:solidFill>
                <a:schemeClr val="tx1"/>
              </a:solidFill>
            </a:endParaRPr>
          </a:p>
        </p:txBody>
      </p:sp>
      <p:sp>
        <p:nvSpPr>
          <p:cNvPr id="99" name="Rectangle 98"/>
          <p:cNvSpPr/>
          <p:nvPr/>
        </p:nvSpPr>
        <p:spPr>
          <a:xfrm>
            <a:off x="6412606" y="2047741"/>
            <a:ext cx="824245" cy="21464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240</a:t>
            </a:r>
            <a:endParaRPr kumimoji="1" lang="zh-CN" altLang="en-US" sz="1600">
              <a:solidFill>
                <a:schemeClr val="tx1"/>
              </a:solidFill>
            </a:endParaRPr>
          </a:p>
        </p:txBody>
      </p:sp>
      <p:sp>
        <p:nvSpPr>
          <p:cNvPr id="100" name="Rectangle 99"/>
          <p:cNvSpPr/>
          <p:nvPr/>
        </p:nvSpPr>
        <p:spPr>
          <a:xfrm>
            <a:off x="6412606" y="4031087"/>
            <a:ext cx="824245" cy="21464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80</a:t>
            </a:r>
            <a:endParaRPr kumimoji="1" lang="zh-CN" altLang="en-US" sz="1600">
              <a:solidFill>
                <a:schemeClr val="tx1"/>
              </a:solidFill>
            </a:endParaRPr>
          </a:p>
        </p:txBody>
      </p:sp>
      <p:sp>
        <p:nvSpPr>
          <p:cNvPr id="101" name="Rectangle 100"/>
          <p:cNvSpPr/>
          <p:nvPr/>
        </p:nvSpPr>
        <p:spPr>
          <a:xfrm>
            <a:off x="6412606" y="4235002"/>
            <a:ext cx="824245" cy="21464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380</a:t>
            </a:r>
            <a:endParaRPr kumimoji="1" lang="zh-CN" altLang="en-US" sz="1600">
              <a:solidFill>
                <a:schemeClr val="tx1"/>
              </a:solidFill>
            </a:endParaRPr>
          </a:p>
        </p:txBody>
      </p:sp>
      <p:sp>
        <p:nvSpPr>
          <p:cNvPr id="102" name="Rectangle 101"/>
          <p:cNvSpPr/>
          <p:nvPr/>
        </p:nvSpPr>
        <p:spPr>
          <a:xfrm>
            <a:off x="7904407" y="2253802"/>
            <a:ext cx="746976" cy="579550"/>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editor</a:t>
            </a:r>
            <a:endParaRPr kumimoji="1" lang="zh-CN" altLang="en-US" sz="1600">
              <a:solidFill>
                <a:schemeClr val="tx1"/>
              </a:solidFill>
            </a:endParaRPr>
          </a:p>
        </p:txBody>
      </p:sp>
      <p:sp>
        <p:nvSpPr>
          <p:cNvPr id="103" name="Rectangle 102"/>
          <p:cNvSpPr/>
          <p:nvPr/>
        </p:nvSpPr>
        <p:spPr>
          <a:xfrm>
            <a:off x="7904407" y="2831204"/>
            <a:ext cx="746976" cy="388514"/>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1</a:t>
            </a:r>
            <a:endParaRPr kumimoji="1" lang="zh-CN" altLang="en-US" sz="1600">
              <a:solidFill>
                <a:schemeClr val="tx1"/>
              </a:solidFill>
            </a:endParaRPr>
          </a:p>
        </p:txBody>
      </p:sp>
      <p:sp>
        <p:nvSpPr>
          <p:cNvPr id="104" name="Rectangle 103"/>
          <p:cNvSpPr/>
          <p:nvPr/>
        </p:nvSpPr>
        <p:spPr>
          <a:xfrm>
            <a:off x="7904407" y="3202545"/>
            <a:ext cx="746976" cy="388514"/>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a:t>
            </a:r>
            <a:r>
              <a:rPr kumimoji="1" lang="zh-CN" altLang="en-US" sz="1600">
                <a:solidFill>
                  <a:schemeClr val="tx1"/>
                </a:solidFill>
              </a:rPr>
              <a:t> </a:t>
            </a:r>
            <a:r>
              <a:rPr kumimoji="1" lang="en-US" altLang="zh-CN" sz="1600">
                <a:solidFill>
                  <a:schemeClr val="tx1"/>
                </a:solidFill>
              </a:rPr>
              <a:t>...</a:t>
            </a:r>
            <a:endParaRPr kumimoji="1" lang="zh-CN" altLang="en-US" sz="1600">
              <a:solidFill>
                <a:schemeClr val="tx1"/>
              </a:solidFill>
            </a:endParaRPr>
          </a:p>
        </p:txBody>
      </p:sp>
      <p:sp>
        <p:nvSpPr>
          <p:cNvPr id="105" name="Rectangle 104"/>
          <p:cNvSpPr/>
          <p:nvPr/>
        </p:nvSpPr>
        <p:spPr>
          <a:xfrm>
            <a:off x="7904407" y="3573886"/>
            <a:ext cx="746976" cy="388514"/>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data</a:t>
            </a:r>
            <a:r>
              <a:rPr kumimoji="1" lang="zh-CN" altLang="en-US" sz="1600">
                <a:solidFill>
                  <a:schemeClr val="tx1"/>
                </a:solidFill>
              </a:rPr>
              <a:t> </a:t>
            </a:r>
            <a:r>
              <a:rPr kumimoji="1" lang="en-US" altLang="zh-CN" sz="1600">
                <a:solidFill>
                  <a:schemeClr val="tx1"/>
                </a:solidFill>
              </a:rPr>
              <a:t>2</a:t>
            </a:r>
            <a:endParaRPr kumimoji="1" lang="zh-CN" altLang="en-US" sz="1600">
              <a:solidFill>
                <a:schemeClr val="tx1"/>
              </a:solidFill>
            </a:endParaRPr>
          </a:p>
        </p:txBody>
      </p:sp>
      <p:sp>
        <p:nvSpPr>
          <p:cNvPr id="106" name="Rectangle 105"/>
          <p:cNvSpPr/>
          <p:nvPr/>
        </p:nvSpPr>
        <p:spPr>
          <a:xfrm>
            <a:off x="7904407" y="3958105"/>
            <a:ext cx="746976" cy="388514"/>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sp>
        <p:nvSpPr>
          <p:cNvPr id="107" name="Rectangle 106"/>
          <p:cNvSpPr/>
          <p:nvPr/>
        </p:nvSpPr>
        <p:spPr>
          <a:xfrm>
            <a:off x="7904407" y="1895339"/>
            <a:ext cx="746976" cy="388514"/>
          </a:xfrm>
          <a:prstGeom prst="rect">
            <a:avLst/>
          </a:prstGeom>
          <a:solidFill>
            <a:srgbClr val="FFD7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cxnSp>
        <p:nvCxnSpPr>
          <p:cNvPr id="108" name="Straight Arrow Connector 107"/>
          <p:cNvCxnSpPr>
            <a:stCxn id="98" idx="3"/>
            <a:endCxn id="102" idx="1"/>
          </p:cNvCxnSpPr>
          <p:nvPr/>
        </p:nvCxnSpPr>
        <p:spPr>
          <a:xfrm>
            <a:off x="7236851" y="1951149"/>
            <a:ext cx="667556" cy="5924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9" idx="3"/>
            <a:endCxn id="103" idx="1"/>
          </p:cNvCxnSpPr>
          <p:nvPr/>
        </p:nvCxnSpPr>
        <p:spPr>
          <a:xfrm>
            <a:off x="7236851" y="2155064"/>
            <a:ext cx="667556" cy="8703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3"/>
            <a:endCxn id="102" idx="1"/>
          </p:cNvCxnSpPr>
          <p:nvPr/>
        </p:nvCxnSpPr>
        <p:spPr>
          <a:xfrm flipV="1">
            <a:off x="7236851" y="2543577"/>
            <a:ext cx="667556" cy="15948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1" idx="3"/>
            <a:endCxn id="105" idx="1"/>
          </p:cNvCxnSpPr>
          <p:nvPr/>
        </p:nvCxnSpPr>
        <p:spPr>
          <a:xfrm flipV="1">
            <a:off x="7236851" y="3768143"/>
            <a:ext cx="667556" cy="57418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406537" y="1195589"/>
            <a:ext cx="745717" cy="338554"/>
          </a:xfrm>
          <a:prstGeom prst="rect">
            <a:avLst/>
          </a:prstGeom>
          <a:noFill/>
        </p:spPr>
        <p:txBody>
          <a:bodyPr wrap="none" rtlCol="0">
            <a:spAutoFit/>
          </a:bodyPr>
          <a:lstStyle/>
          <a:p>
            <a:r>
              <a:rPr kumimoji="1" lang="zh-CN" altLang="en-US" sz="1600"/>
              <a:t>进程 </a:t>
            </a:r>
            <a:r>
              <a:rPr kumimoji="1" lang="en-US" altLang="zh-CN" sz="1600"/>
              <a:t>1</a:t>
            </a:r>
            <a:endParaRPr kumimoji="1" lang="zh-CN" altLang="en-US" sz="1600"/>
          </a:p>
        </p:txBody>
      </p:sp>
      <p:sp>
        <p:nvSpPr>
          <p:cNvPr id="144" name="TextBox 143"/>
          <p:cNvSpPr txBox="1"/>
          <p:nvPr/>
        </p:nvSpPr>
        <p:spPr>
          <a:xfrm>
            <a:off x="5391511" y="3408609"/>
            <a:ext cx="745717" cy="338554"/>
          </a:xfrm>
          <a:prstGeom prst="rect">
            <a:avLst/>
          </a:prstGeom>
          <a:noFill/>
        </p:spPr>
        <p:txBody>
          <a:bodyPr wrap="none" rtlCol="0">
            <a:spAutoFit/>
          </a:bodyPr>
          <a:lstStyle/>
          <a:p>
            <a:r>
              <a:rPr kumimoji="1" lang="zh-CN" altLang="en-US" sz="1600"/>
              <a:t>进程 </a:t>
            </a:r>
            <a:r>
              <a:rPr kumimoji="1" lang="en-US" altLang="zh-CN" sz="1600"/>
              <a:t>2</a:t>
            </a:r>
            <a:endParaRPr kumimoji="1" lang="zh-CN" altLang="en-US" sz="1600"/>
          </a:p>
        </p:txBody>
      </p:sp>
      <p:sp>
        <p:nvSpPr>
          <p:cNvPr id="145" name="TextBox 144"/>
          <p:cNvSpPr txBox="1"/>
          <p:nvPr/>
        </p:nvSpPr>
        <p:spPr>
          <a:xfrm>
            <a:off x="6522705" y="1474631"/>
            <a:ext cx="595035" cy="338554"/>
          </a:xfrm>
          <a:prstGeom prst="rect">
            <a:avLst/>
          </a:prstGeom>
          <a:noFill/>
        </p:spPr>
        <p:txBody>
          <a:bodyPr wrap="none" rtlCol="0">
            <a:spAutoFit/>
          </a:bodyPr>
          <a:lstStyle/>
          <a:p>
            <a:r>
              <a:rPr kumimoji="1" lang="zh-CN" altLang="en-US" sz="1600"/>
              <a:t>段表</a:t>
            </a:r>
          </a:p>
        </p:txBody>
      </p:sp>
      <p:sp>
        <p:nvSpPr>
          <p:cNvPr id="146" name="TextBox 145"/>
          <p:cNvSpPr txBox="1"/>
          <p:nvPr/>
        </p:nvSpPr>
        <p:spPr>
          <a:xfrm>
            <a:off x="6559195" y="3649014"/>
            <a:ext cx="595035" cy="338554"/>
          </a:xfrm>
          <a:prstGeom prst="rect">
            <a:avLst/>
          </a:prstGeom>
          <a:noFill/>
        </p:spPr>
        <p:txBody>
          <a:bodyPr wrap="none" rtlCol="0">
            <a:spAutoFit/>
          </a:bodyPr>
          <a:lstStyle/>
          <a:p>
            <a:r>
              <a:rPr kumimoji="1" lang="zh-CN" altLang="en-US" sz="1600"/>
              <a:t>段表</a:t>
            </a:r>
          </a:p>
        </p:txBody>
      </p:sp>
      <p:sp>
        <p:nvSpPr>
          <p:cNvPr id="131126" name="TextBox 131125"/>
          <p:cNvSpPr txBox="1"/>
          <p:nvPr/>
        </p:nvSpPr>
        <p:spPr>
          <a:xfrm>
            <a:off x="1687133" y="5420933"/>
            <a:ext cx="2031325" cy="461665"/>
          </a:xfrm>
          <a:prstGeom prst="rect">
            <a:avLst/>
          </a:prstGeom>
          <a:noFill/>
        </p:spPr>
        <p:txBody>
          <a:bodyPr wrap="none" rtlCol="0">
            <a:spAutoFit/>
          </a:bodyPr>
          <a:lstStyle/>
          <a:p>
            <a:r>
              <a:rPr kumimoji="1" lang="zh-CN" altLang="en-US" sz="2400"/>
              <a:t>分页存储管理</a:t>
            </a:r>
          </a:p>
        </p:txBody>
      </p:sp>
      <p:sp>
        <p:nvSpPr>
          <p:cNvPr id="149" name="TextBox 148"/>
          <p:cNvSpPr txBox="1"/>
          <p:nvPr/>
        </p:nvSpPr>
        <p:spPr>
          <a:xfrm>
            <a:off x="5896378" y="5420933"/>
            <a:ext cx="2031325" cy="461665"/>
          </a:xfrm>
          <a:prstGeom prst="rect">
            <a:avLst/>
          </a:prstGeom>
          <a:noFill/>
        </p:spPr>
        <p:txBody>
          <a:bodyPr wrap="none" rtlCol="0">
            <a:spAutoFit/>
          </a:bodyPr>
          <a:lstStyle/>
          <a:p>
            <a:r>
              <a:rPr kumimoji="1" lang="zh-CN" altLang="en-US" sz="2400"/>
              <a:t>分段存储管理</a:t>
            </a:r>
          </a:p>
        </p:txBody>
      </p:sp>
    </p:spTree>
    <p:extLst>
      <p:ext uri="{BB962C8B-B14F-4D97-AF65-F5344CB8AC3E}">
        <p14:creationId xmlns:p14="http://schemas.microsoft.com/office/powerpoint/2010/main" val="1132921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633443225"/>
              </p:ext>
            </p:extLst>
          </p:nvPr>
        </p:nvGraphicFramePr>
        <p:xfrm>
          <a:off x="0" y="1446155"/>
          <a:ext cx="7584377" cy="463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529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4.4.4</a:t>
            </a:r>
            <a:r>
              <a:rPr lang="zh-CN" altLang="en-US" dirty="0"/>
              <a:t> 分段和分页的比较</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t>分段是信息的</a:t>
            </a:r>
            <a:r>
              <a:rPr lang="zh-CN" altLang="en-US" dirty="0">
                <a:solidFill>
                  <a:srgbClr val="00B0F0"/>
                </a:solidFill>
              </a:rPr>
              <a:t>逻辑单位</a:t>
            </a:r>
            <a:r>
              <a:rPr lang="en-US" altLang="zh-CN" dirty="0">
                <a:solidFill>
                  <a:srgbClr val="00B0F0"/>
                </a:solidFill>
              </a:rPr>
              <a:t>,</a:t>
            </a:r>
            <a:r>
              <a:rPr lang="zh-CN" altLang="en-US" dirty="0"/>
              <a:t>由源程序的逻辑结构所决定</a:t>
            </a:r>
            <a:r>
              <a:rPr lang="en-US" altLang="zh-CN" dirty="0"/>
              <a:t>,</a:t>
            </a:r>
            <a:r>
              <a:rPr lang="zh-CN" altLang="en-US" dirty="0"/>
              <a:t>用户可见</a:t>
            </a:r>
            <a:r>
              <a:rPr lang="en-US" altLang="zh-CN" dirty="0"/>
              <a:t>;</a:t>
            </a:r>
            <a:r>
              <a:rPr lang="zh-CN" altLang="en-US" dirty="0"/>
              <a:t>分页是信息的</a:t>
            </a:r>
            <a:r>
              <a:rPr lang="zh-CN" altLang="en-US" dirty="0">
                <a:solidFill>
                  <a:schemeClr val="accent2">
                    <a:lumMod val="75000"/>
                  </a:schemeClr>
                </a:solidFill>
              </a:rPr>
              <a:t>物理单位</a:t>
            </a:r>
            <a:r>
              <a:rPr lang="en-US" altLang="zh-CN" dirty="0"/>
              <a:t>,</a:t>
            </a:r>
            <a:r>
              <a:rPr lang="zh-CN" altLang="en-US" dirty="0"/>
              <a:t>与源程序的逻辑结构无关</a:t>
            </a:r>
            <a:r>
              <a:rPr lang="en-US" altLang="zh-CN" dirty="0"/>
              <a:t>,</a:t>
            </a:r>
            <a:r>
              <a:rPr lang="zh-CN" altLang="en-US" dirty="0"/>
              <a:t>用户不可见</a:t>
            </a:r>
          </a:p>
          <a:p>
            <a:pPr>
              <a:lnSpc>
                <a:spcPct val="150000"/>
              </a:lnSpc>
            </a:pPr>
            <a:r>
              <a:rPr lang="zh-CN" altLang="en-US" dirty="0"/>
              <a:t>段长可根据</a:t>
            </a:r>
            <a:r>
              <a:rPr lang="zh-CN" altLang="en-US" dirty="0">
                <a:solidFill>
                  <a:srgbClr val="00B0F0"/>
                </a:solidFill>
              </a:rPr>
              <a:t>用户</a:t>
            </a:r>
            <a:r>
              <a:rPr lang="zh-CN" altLang="en-US" dirty="0"/>
              <a:t>需要来规定</a:t>
            </a:r>
            <a:r>
              <a:rPr lang="en-US" altLang="zh-CN" dirty="0"/>
              <a:t>,</a:t>
            </a:r>
            <a:r>
              <a:rPr lang="zh-CN" altLang="en-US" dirty="0"/>
              <a:t>段起始地址可从任何主存地址开始</a:t>
            </a:r>
            <a:r>
              <a:rPr lang="en-US" altLang="zh-CN" dirty="0"/>
              <a:t>;</a:t>
            </a:r>
            <a:r>
              <a:rPr lang="zh-CN" altLang="en-US" dirty="0"/>
              <a:t>页长由</a:t>
            </a:r>
            <a:r>
              <a:rPr lang="zh-CN" altLang="en-US" dirty="0">
                <a:solidFill>
                  <a:schemeClr val="accent2">
                    <a:lumMod val="75000"/>
                  </a:schemeClr>
                </a:solidFill>
              </a:rPr>
              <a:t>系统</a:t>
            </a:r>
            <a:r>
              <a:rPr lang="zh-CN" altLang="en-US" dirty="0"/>
              <a:t>确定</a:t>
            </a:r>
            <a:r>
              <a:rPr lang="en-US" altLang="zh-CN" dirty="0"/>
              <a:t>,</a:t>
            </a:r>
            <a:r>
              <a:rPr lang="zh-CN" altLang="en-US" dirty="0"/>
              <a:t>页面只能以页大小的整倍数地址开始</a:t>
            </a:r>
          </a:p>
          <a:p>
            <a:pPr>
              <a:lnSpc>
                <a:spcPct val="150000"/>
              </a:lnSpc>
            </a:pPr>
            <a:r>
              <a:rPr lang="zh-CN" altLang="en-US" dirty="0"/>
              <a:t>分段方式中</a:t>
            </a:r>
            <a:r>
              <a:rPr lang="en-US" altLang="zh-CN" dirty="0"/>
              <a:t>,</a:t>
            </a:r>
            <a:r>
              <a:rPr lang="zh-CN" altLang="en-US" dirty="0"/>
              <a:t>源程序</a:t>
            </a:r>
            <a:r>
              <a:rPr lang="en-US" altLang="zh-CN" dirty="0"/>
              <a:t>(</a:t>
            </a:r>
            <a:r>
              <a:rPr lang="zh-CN" altLang="en-US" dirty="0"/>
              <a:t>段号</a:t>
            </a:r>
            <a:r>
              <a:rPr lang="en-US" altLang="zh-CN" dirty="0"/>
              <a:t>,</a:t>
            </a:r>
            <a:r>
              <a:rPr lang="zh-CN" altLang="en-US" dirty="0"/>
              <a:t>段内位移</a:t>
            </a:r>
            <a:r>
              <a:rPr lang="en-US" altLang="zh-CN" dirty="0"/>
              <a:t>)</a:t>
            </a:r>
            <a:r>
              <a:rPr lang="zh-CN" altLang="en-US" dirty="0"/>
              <a:t>经链接装配后地址仍保持</a:t>
            </a:r>
            <a:r>
              <a:rPr lang="zh-CN" altLang="en-US" dirty="0">
                <a:solidFill>
                  <a:srgbClr val="00B0F0"/>
                </a:solidFill>
              </a:rPr>
              <a:t>二维结构</a:t>
            </a:r>
            <a:r>
              <a:rPr lang="en-US" altLang="zh-CN" dirty="0"/>
              <a:t>;</a:t>
            </a:r>
            <a:r>
              <a:rPr lang="zh-CN" altLang="en-US" dirty="0"/>
              <a:t>分页方式中</a:t>
            </a:r>
            <a:r>
              <a:rPr lang="en-US" altLang="zh-CN" dirty="0"/>
              <a:t>,</a:t>
            </a:r>
            <a:r>
              <a:rPr lang="zh-CN" altLang="en-US" dirty="0"/>
              <a:t>源程序</a:t>
            </a:r>
            <a:r>
              <a:rPr lang="en-US" altLang="zh-CN" dirty="0"/>
              <a:t>(</a:t>
            </a:r>
            <a:r>
              <a:rPr lang="zh-CN" altLang="en-US" dirty="0"/>
              <a:t>页号</a:t>
            </a:r>
            <a:r>
              <a:rPr lang="en-US" altLang="zh-CN" dirty="0"/>
              <a:t>,</a:t>
            </a:r>
            <a:r>
              <a:rPr lang="zh-CN" altLang="en-US" dirty="0"/>
              <a:t>页内位移</a:t>
            </a:r>
            <a:r>
              <a:rPr lang="en-US" altLang="zh-CN" dirty="0"/>
              <a:t>)</a:t>
            </a:r>
            <a:r>
              <a:rPr lang="zh-CN" altLang="en-US" dirty="0"/>
              <a:t>经链接装配后地址变成了</a:t>
            </a:r>
            <a:r>
              <a:rPr lang="zh-CN" altLang="en-US" dirty="0">
                <a:solidFill>
                  <a:schemeClr val="accent2">
                    <a:lumMod val="75000"/>
                  </a:schemeClr>
                </a:solidFill>
              </a:rPr>
              <a:t>一维结构</a:t>
            </a:r>
          </a:p>
          <a:p>
            <a:pPr>
              <a:lnSpc>
                <a:spcPct val="150000"/>
              </a:lnSpc>
            </a:pPr>
            <a:endParaRPr lang="en-US" dirty="0"/>
          </a:p>
        </p:txBody>
      </p:sp>
    </p:spTree>
    <p:extLst>
      <p:ext uri="{BB962C8B-B14F-4D97-AF65-F5344CB8AC3E}">
        <p14:creationId xmlns:p14="http://schemas.microsoft.com/office/powerpoint/2010/main" val="1672316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569325185"/>
              </p:ext>
            </p:extLst>
          </p:nvPr>
        </p:nvGraphicFramePr>
        <p:xfrm>
          <a:off x="0" y="1446155"/>
          <a:ext cx="7584377" cy="463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35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4.4.5</a:t>
            </a:r>
            <a:r>
              <a:rPr lang="zh-CN" altLang="en-US" dirty="0"/>
              <a:t> </a:t>
            </a:r>
            <a:r>
              <a:rPr lang="zh-CN" altLang="en-US" dirty="0">
                <a:solidFill>
                  <a:srgbClr val="00B0F0"/>
                </a:solidFill>
              </a:rPr>
              <a:t>段</a:t>
            </a:r>
            <a:r>
              <a:rPr lang="zh-CN" altLang="en-US" dirty="0">
                <a:solidFill>
                  <a:schemeClr val="accent2">
                    <a:lumMod val="75000"/>
                  </a:schemeClr>
                </a:solidFill>
              </a:rPr>
              <a:t>页</a:t>
            </a:r>
            <a:r>
              <a:rPr lang="zh-CN" altLang="en-US" dirty="0"/>
              <a:t>式存储管理方式</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accent2">
                    <a:lumMod val="75000"/>
                  </a:schemeClr>
                </a:solidFill>
              </a:rPr>
              <a:t>分页</a:t>
            </a:r>
            <a:r>
              <a:rPr lang="zh-CN" altLang="en-US" dirty="0"/>
              <a:t>可以提高内存利用率</a:t>
            </a:r>
          </a:p>
          <a:p>
            <a:pPr>
              <a:lnSpc>
                <a:spcPct val="150000"/>
              </a:lnSpc>
            </a:pPr>
            <a:r>
              <a:rPr lang="zh-CN" altLang="en-US" dirty="0">
                <a:solidFill>
                  <a:srgbClr val="00B0F0"/>
                </a:solidFill>
              </a:rPr>
              <a:t>分段</a:t>
            </a:r>
            <a:r>
              <a:rPr lang="zh-CN" altLang="en-US" dirty="0"/>
              <a:t>可以很好的满足用户的需求</a:t>
            </a:r>
          </a:p>
          <a:p>
            <a:pPr>
              <a:lnSpc>
                <a:spcPct val="150000"/>
              </a:lnSpc>
            </a:pPr>
            <a:r>
              <a:rPr lang="zh-CN" altLang="en-US" dirty="0"/>
              <a:t>段页式存储管理的基本思想：</a:t>
            </a:r>
          </a:p>
          <a:p>
            <a:pPr lvl="1">
              <a:lnSpc>
                <a:spcPct val="150000"/>
              </a:lnSpc>
            </a:pPr>
            <a:r>
              <a:rPr lang="zh-CN" altLang="en-US" dirty="0">
                <a:solidFill>
                  <a:srgbClr val="FF0000"/>
                </a:solidFill>
              </a:rPr>
              <a:t>将每个段进一步分成若干个页面，每个页面装入一个内存块，同一段的不同页面可以分到内存的不连续同块中</a:t>
            </a:r>
          </a:p>
          <a:p>
            <a:pPr>
              <a:lnSpc>
                <a:spcPct val="150000"/>
              </a:lnSpc>
            </a:pPr>
            <a:endParaRPr lang="en-US" dirty="0"/>
          </a:p>
        </p:txBody>
      </p:sp>
    </p:spTree>
    <p:extLst>
      <p:ext uri="{BB962C8B-B14F-4D97-AF65-F5344CB8AC3E}">
        <p14:creationId xmlns:p14="http://schemas.microsoft.com/office/powerpoint/2010/main" val="940449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763713" y="5229225"/>
            <a:ext cx="4262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zh-CN" altLang="en-US" sz="2400" dirty="0">
                <a:latin typeface="隶书" charset="0"/>
                <a:ea typeface="隶书" charset="0"/>
              </a:rPr>
              <a:t>利用段表和页表实现地址映射</a:t>
            </a:r>
            <a:r>
              <a:rPr lang="zh-CN" altLang="en-US" sz="2400" dirty="0">
                <a:latin typeface="Times New Roman" charset="0"/>
              </a:rPr>
              <a:t> </a:t>
            </a:r>
          </a:p>
        </p:txBody>
      </p:sp>
      <p:graphicFrame>
        <p:nvGraphicFramePr>
          <p:cNvPr id="136195" name="Object 3"/>
          <p:cNvGraphicFramePr>
            <a:graphicFrameLocks noChangeAspect="1"/>
          </p:cNvGraphicFramePr>
          <p:nvPr/>
        </p:nvGraphicFramePr>
        <p:xfrm>
          <a:off x="-252413" y="981075"/>
          <a:ext cx="9144001" cy="4046538"/>
        </p:xfrm>
        <a:graphic>
          <a:graphicData uri="http://schemas.openxmlformats.org/presentationml/2006/ole">
            <mc:AlternateContent xmlns:mc="http://schemas.openxmlformats.org/markup-compatibility/2006">
              <mc:Choice xmlns:v="urn:schemas-microsoft-com:vml" Requires="v">
                <p:oleObj spid="_x0000_s8563" name="VISIO" r:id="rId3" imgW="4457700" imgH="1973580" progId="Visio.Drawing.4">
                  <p:embed/>
                </p:oleObj>
              </mc:Choice>
              <mc:Fallback>
                <p:oleObj name="VISIO" r:id="rId3" imgW="4457700" imgH="19735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981075"/>
                        <a:ext cx="9144001"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3610808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20" name="Object 4"/>
          <p:cNvGraphicFramePr>
            <a:graphicFrameLocks noChangeAspect="1"/>
          </p:cNvGraphicFramePr>
          <p:nvPr/>
        </p:nvGraphicFramePr>
        <p:xfrm>
          <a:off x="0" y="1600200"/>
          <a:ext cx="9144000" cy="4398963"/>
        </p:xfrm>
        <a:graphic>
          <a:graphicData uri="http://schemas.openxmlformats.org/presentationml/2006/ole">
            <mc:AlternateContent xmlns:mc="http://schemas.openxmlformats.org/markup-compatibility/2006">
              <mc:Choice xmlns:v="urn:schemas-microsoft-com:vml" Requires="v">
                <p:oleObj spid="_x0000_s9587" name="VISIO" r:id="rId3" imgW="4023360" imgH="1935480" progId="Visio.Drawing.4">
                  <p:embed/>
                </p:oleObj>
              </mc:Choice>
              <mc:Fallback>
                <p:oleObj name="VISIO" r:id="rId3" imgW="4023360" imgH="19354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Title 1"/>
          <p:cNvSpPr txBox="1">
            <a:spLocks/>
          </p:cNvSpPr>
          <p:nvPr/>
        </p:nvSpPr>
        <p:spPr>
          <a:xfrm>
            <a:off x="374007" y="835486"/>
            <a:ext cx="7886700" cy="76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a:lstStyle>
          <a:p>
            <a:r>
              <a:rPr lang="en-US" altLang="zh-CN" dirty="0"/>
              <a:t>4.4.5</a:t>
            </a:r>
            <a:r>
              <a:rPr lang="zh-CN" altLang="en-US" dirty="0"/>
              <a:t>：段页式系统的地址变换</a:t>
            </a:r>
            <a:endParaRPr lang="en-US" dirty="0"/>
          </a:p>
        </p:txBody>
      </p:sp>
      <p:sp>
        <p:nvSpPr>
          <p:cNvPr id="2" name="TextBox 1"/>
          <p:cNvSpPr txBox="1"/>
          <p:nvPr/>
        </p:nvSpPr>
        <p:spPr>
          <a:xfrm>
            <a:off x="4838218" y="1739095"/>
            <a:ext cx="3318317" cy="369332"/>
          </a:xfrm>
          <a:prstGeom prst="rect">
            <a:avLst/>
          </a:prstGeom>
          <a:noFill/>
        </p:spPr>
        <p:txBody>
          <a:bodyPr wrap="square" rtlCol="0">
            <a:spAutoFit/>
          </a:bodyPr>
          <a:lstStyle/>
          <a:p>
            <a:pPr algn="ctr"/>
            <a:r>
              <a:rPr lang="zh-CN" altLang="en-US" spc="600">
                <a:solidFill>
                  <a:srgbClr val="FF0000"/>
                </a:solidFill>
              </a:rPr>
              <a:t>逻辑地址</a:t>
            </a:r>
            <a:endParaRPr lang="en-US" spc="600" dirty="0">
              <a:solidFill>
                <a:srgbClr val="FF0000"/>
              </a:solidFill>
            </a:endParaRPr>
          </a:p>
        </p:txBody>
      </p:sp>
    </p:spTree>
    <p:extLst>
      <p:ext uri="{BB962C8B-B14F-4D97-AF65-F5344CB8AC3E}">
        <p14:creationId xmlns:p14="http://schemas.microsoft.com/office/powerpoint/2010/main" val="3068805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：逻辑地址</a:t>
            </a:r>
            <a:endParaRPr lang="en-US" dirty="0"/>
          </a:p>
        </p:txBody>
      </p:sp>
      <p:sp>
        <p:nvSpPr>
          <p:cNvPr id="3" name="Content Placeholder 2"/>
          <p:cNvSpPr>
            <a:spLocks noGrp="1"/>
          </p:cNvSpPr>
          <p:nvPr>
            <p:ph idx="1"/>
          </p:nvPr>
        </p:nvSpPr>
        <p:spPr>
          <a:xfrm>
            <a:off x="628650" y="1825625"/>
            <a:ext cx="7886700" cy="850340"/>
          </a:xfrm>
        </p:spPr>
        <p:txBody>
          <a:bodyPr>
            <a:normAutofit lnSpcReduction="10000"/>
          </a:bodyPr>
          <a:lstStyle/>
          <a:p>
            <a:endParaRPr lang="zh-CN" altLang="en-US" dirty="0"/>
          </a:p>
          <a:p>
            <a:r>
              <a:rPr lang="zh-CN" altLang="en-US" dirty="0"/>
              <a:t>分页地址中的地址结构如下：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2234811"/>
              </p:ext>
            </p:extLst>
          </p:nvPr>
        </p:nvGraphicFramePr>
        <p:xfrm>
          <a:off x="1402976" y="3360270"/>
          <a:ext cx="6096000" cy="82804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2182906">
                  <a:extLst>
                    <a:ext uri="{9D8B030D-6E8A-4147-A177-3AD203B41FA5}">
                      <a16:colId xmlns="" xmlns:a16="http://schemas.microsoft.com/office/drawing/2014/main" val="20001"/>
                    </a:ext>
                  </a:extLst>
                </a:gridCol>
                <a:gridCol w="865094">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US" altLang="zh-CN" dirty="0">
                          <a:solidFill>
                            <a:schemeClr val="tx1"/>
                          </a:solidFill>
                        </a:rPr>
                        <a:t>31</a:t>
                      </a:r>
                      <a:endParaRPr lang="en-US" dirty="0">
                        <a:solidFill>
                          <a:schemeClr val="tx1"/>
                        </a:solidFill>
                      </a:endParaRPr>
                    </a:p>
                  </a:txBody>
                  <a:tcPr>
                    <a:noFill/>
                  </a:tcPr>
                </a:tc>
                <a:tc>
                  <a:txBody>
                    <a:bodyPr/>
                    <a:lstStyle/>
                    <a:p>
                      <a:pPr algn="r"/>
                      <a:r>
                        <a:rPr lang="en-US" altLang="zh-CN" dirty="0">
                          <a:solidFill>
                            <a:schemeClr val="tx1"/>
                          </a:solidFill>
                        </a:rPr>
                        <a:t>12</a:t>
                      </a:r>
                      <a:endParaRPr lang="en-US" dirty="0">
                        <a:solidFill>
                          <a:schemeClr val="tx1"/>
                        </a:solidFill>
                      </a:endParaRPr>
                    </a:p>
                  </a:txBody>
                  <a:tcPr>
                    <a:noFill/>
                  </a:tcPr>
                </a:tc>
                <a:tc>
                  <a:txBody>
                    <a:bodyPr/>
                    <a:lstStyle/>
                    <a:p>
                      <a:r>
                        <a:rPr lang="en-US" altLang="zh-CN" dirty="0">
                          <a:solidFill>
                            <a:schemeClr val="tx1"/>
                          </a:solidFill>
                        </a:rPr>
                        <a:t>11</a:t>
                      </a:r>
                      <a:endParaRPr lang="en-US" dirty="0">
                        <a:solidFill>
                          <a:schemeClr val="tx1"/>
                        </a:solidFill>
                      </a:endParaRPr>
                    </a:p>
                  </a:txBody>
                  <a:tcPr>
                    <a:noFill/>
                  </a:tcPr>
                </a:tc>
                <a:tc>
                  <a:txBody>
                    <a:bodyPr/>
                    <a:lstStyle/>
                    <a:p>
                      <a:pPr algn="r"/>
                      <a:r>
                        <a:rPr lang="en-US" altLang="zh-CN" dirty="0">
                          <a:solidFill>
                            <a:schemeClr val="tx1"/>
                          </a:solidFill>
                        </a:rPr>
                        <a:t>0</a:t>
                      </a:r>
                      <a:endParaRPr lang="en-US" dirty="0">
                        <a:solidFill>
                          <a:schemeClr val="tx1"/>
                        </a:solidFill>
                      </a:endParaRPr>
                    </a:p>
                  </a:txBody>
                  <a:tcPr>
                    <a:noFill/>
                  </a:tcPr>
                </a:tc>
                <a:extLst>
                  <a:ext uri="{0D108BD9-81ED-4DB2-BD59-A6C34878D82A}">
                    <a16:rowId xmlns="" xmlns:a16="http://schemas.microsoft.com/office/drawing/2014/main" val="10000"/>
                  </a:ext>
                </a:extLst>
              </a:tr>
              <a:tr h="370840">
                <a:tc gridSpan="2">
                  <a:txBody>
                    <a:bodyPr/>
                    <a:lstStyle/>
                    <a:p>
                      <a:r>
                        <a:rPr lang="zh-CN" altLang="en-US" sz="2400" dirty="0">
                          <a:solidFill>
                            <a:schemeClr val="bg1"/>
                          </a:solidFill>
                        </a:rPr>
                        <a:t>页号</a:t>
                      </a:r>
                      <a:endParaRPr lang="en-US" sz="2400" dirty="0">
                        <a:solidFill>
                          <a:schemeClr val="bg1"/>
                        </a:solidFill>
                      </a:endParaRPr>
                    </a:p>
                  </a:txBody>
                  <a:tcPr>
                    <a:solidFill>
                      <a:schemeClr val="accent1"/>
                    </a:solidFill>
                  </a:tcPr>
                </a:tc>
                <a:tc hMerge="1">
                  <a:txBody>
                    <a:bodyPr/>
                    <a:lstStyle/>
                    <a:p>
                      <a:endParaRPr lang="en-US" dirty="0"/>
                    </a:p>
                  </a:txBody>
                  <a:tcPr>
                    <a:solidFill>
                      <a:schemeClr val="accent1"/>
                    </a:solidFill>
                  </a:tcPr>
                </a:tc>
                <a:tc gridSpan="2">
                  <a:txBody>
                    <a:bodyPr/>
                    <a:lstStyle/>
                    <a:p>
                      <a:r>
                        <a:rPr lang="zh-CN" altLang="en-US" sz="2400" dirty="0">
                          <a:solidFill>
                            <a:schemeClr val="bg1"/>
                          </a:solidFill>
                        </a:rPr>
                        <a:t>页内位移</a:t>
                      </a:r>
                      <a:endParaRPr lang="en-US" sz="2400" dirty="0">
                        <a:solidFill>
                          <a:schemeClr val="bg1"/>
                        </a:solidFill>
                      </a:endParaRPr>
                    </a:p>
                  </a:txBody>
                  <a:tcPr>
                    <a:solidFill>
                      <a:schemeClr val="accent1"/>
                    </a:solidFill>
                  </a:tcPr>
                </a:tc>
                <a:tc hMerge="1">
                  <a:txBody>
                    <a:bodyPr/>
                    <a:lstStyle/>
                    <a:p>
                      <a:endParaRPr lang="en-US" dirty="0"/>
                    </a:p>
                  </a:txBody>
                  <a:tcPr>
                    <a:solidFill>
                      <a:schemeClr val="accent1"/>
                    </a:solidFill>
                  </a:tcPr>
                </a:tc>
                <a:extLst>
                  <a:ext uri="{0D108BD9-81ED-4DB2-BD59-A6C34878D82A}">
                    <a16:rowId xmlns="" xmlns:a16="http://schemas.microsoft.com/office/drawing/2014/main" val="10001"/>
                  </a:ext>
                </a:extLst>
              </a:tr>
            </a:tbl>
          </a:graphicData>
        </a:graphic>
      </p:graphicFrame>
      <p:sp>
        <p:nvSpPr>
          <p:cNvPr id="5" name="Rounded Rectangular Callout 4"/>
          <p:cNvSpPr/>
          <p:nvPr/>
        </p:nvSpPr>
        <p:spPr>
          <a:xfrm>
            <a:off x="5365376" y="4590227"/>
            <a:ext cx="2971800" cy="828938"/>
          </a:xfrm>
          <a:prstGeom prst="wedgeRoundRectCallout">
            <a:avLst>
              <a:gd name="adj1" fmla="val -28262"/>
              <a:gd name="adj2" fmla="val -61077"/>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dirty="0">
                <a:solidFill>
                  <a:schemeClr val="accent1">
                    <a:lumMod val="75000"/>
                  </a:schemeClr>
                </a:solidFill>
              </a:rPr>
              <a:t>页面大小的设置 </a:t>
            </a:r>
            <a:r>
              <a:rPr lang="zh-CN" altLang="en-US" sz="2400" i="1" dirty="0">
                <a:solidFill>
                  <a:schemeClr val="accent1">
                    <a:lumMod val="75000"/>
                  </a:schemeClr>
                </a:solidFill>
              </a:rPr>
              <a:t>？</a:t>
            </a:r>
            <a:endParaRPr lang="en-US" sz="2400" i="1" dirty="0">
              <a:solidFill>
                <a:schemeClr val="accent1">
                  <a:lumMod val="75000"/>
                </a:schemeClr>
              </a:solidFill>
            </a:endParaRPr>
          </a:p>
        </p:txBody>
      </p:sp>
    </p:spTree>
    <p:extLst>
      <p:ext uri="{BB962C8B-B14F-4D97-AF65-F5344CB8AC3E}">
        <p14:creationId xmlns:p14="http://schemas.microsoft.com/office/powerpoint/2010/main" val="1961308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0" indent="0">
              <a:buNone/>
            </a:pPr>
            <a:r>
              <a:rPr lang="zh-CN" altLang="en-US" dirty="0"/>
              <a:t>名词</a:t>
            </a:r>
            <a:r>
              <a:rPr lang="zh-CN" altLang="en-US" dirty="0" smtClean="0"/>
              <a:t>解释</a:t>
            </a:r>
            <a:endParaRPr lang="en-US" altLang="zh-CN" dirty="0" smtClean="0"/>
          </a:p>
          <a:p>
            <a:r>
              <a:rPr lang="zh-CN" altLang="en-US" dirty="0">
                <a:solidFill>
                  <a:srgbClr val="00B0F0"/>
                </a:solidFill>
              </a:rPr>
              <a:t>页框、页面、页表、快表、多级页表、反置页表、</a:t>
            </a:r>
            <a:r>
              <a:rPr lang="zh-CN" altLang="en-US" dirty="0" smtClean="0">
                <a:solidFill>
                  <a:srgbClr val="00B0F0"/>
                </a:solidFill>
              </a:rPr>
              <a:t>段</a:t>
            </a:r>
            <a:endParaRPr lang="en-US" altLang="zh-CN" dirty="0" smtClean="0">
              <a:solidFill>
                <a:srgbClr val="00B0F0"/>
              </a:solidFill>
            </a:endParaRPr>
          </a:p>
          <a:p>
            <a:pPr marL="0" indent="0">
              <a:buNone/>
            </a:pPr>
            <a:endParaRPr lang="en-US" altLang="zh-CN" dirty="0">
              <a:solidFill>
                <a:srgbClr val="00B0F0"/>
              </a:solidFill>
            </a:endParaRPr>
          </a:p>
          <a:p>
            <a:pPr marL="0" indent="0">
              <a:buNone/>
            </a:pPr>
            <a:r>
              <a:rPr lang="zh-CN" altLang="en-US" dirty="0" smtClean="0"/>
              <a:t>问答</a:t>
            </a:r>
            <a:endParaRPr lang="en-US" altLang="zh-CN" dirty="0" smtClean="0">
              <a:solidFill>
                <a:srgbClr val="00B0F0"/>
              </a:solidFill>
            </a:endParaRPr>
          </a:p>
          <a:p>
            <a:r>
              <a:rPr lang="zh-CN" altLang="en-US" dirty="0">
                <a:solidFill>
                  <a:srgbClr val="00B0F0"/>
                </a:solidFill>
              </a:rPr>
              <a:t>分段和分页的比较</a:t>
            </a:r>
            <a:endParaRPr lang="en-US" altLang="zh-CN" dirty="0">
              <a:solidFill>
                <a:srgbClr val="00B0F0"/>
              </a:solidFill>
            </a:endParaRPr>
          </a:p>
          <a:p>
            <a:endParaRPr lang="zh-CN" altLang="en-US" dirty="0"/>
          </a:p>
        </p:txBody>
      </p:sp>
    </p:spTree>
    <p:extLst>
      <p:ext uri="{BB962C8B-B14F-4D97-AF65-F5344CB8AC3E}">
        <p14:creationId xmlns:p14="http://schemas.microsoft.com/office/powerpoint/2010/main" val="224282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：页面大小设置</a:t>
            </a:r>
            <a:endParaRPr lang="en-US" dirty="0"/>
          </a:p>
        </p:txBody>
      </p:sp>
      <p:sp>
        <p:nvSpPr>
          <p:cNvPr id="3" name="Content Placeholder 2"/>
          <p:cNvSpPr>
            <a:spLocks noGrp="1"/>
          </p:cNvSpPr>
          <p:nvPr>
            <p:ph idx="1"/>
          </p:nvPr>
        </p:nvSpPr>
        <p:spPr/>
        <p:txBody>
          <a:bodyPr/>
          <a:lstStyle/>
          <a:p>
            <a:r>
              <a:rPr lang="zh-CN" altLang="en-US" dirty="0"/>
              <a:t>在分页系统中的页面其大小应适中</a:t>
            </a:r>
          </a:p>
          <a:p>
            <a:r>
              <a:rPr lang="zh-CN" altLang="en-US" dirty="0"/>
              <a:t>页面若太小，一方面虽然可使内存碎片减小，从而减少了内存碎片的总空间，有利于提高内存利用率</a:t>
            </a:r>
          </a:p>
          <a:p>
            <a:r>
              <a:rPr lang="zh-CN" altLang="en-US" dirty="0"/>
              <a:t>另一方面也会使每个进程占用较多的页面，从而导致进程的</a:t>
            </a:r>
            <a:r>
              <a:rPr lang="zh-CN" altLang="en-US" dirty="0">
                <a:solidFill>
                  <a:srgbClr val="FF0000"/>
                </a:solidFill>
              </a:rPr>
              <a:t>页表</a:t>
            </a:r>
            <a:r>
              <a:rPr lang="zh-CN" altLang="en-US" dirty="0"/>
              <a:t>过长，占用大量内存</a:t>
            </a:r>
          </a:p>
          <a:p>
            <a:r>
              <a:rPr lang="zh-CN" altLang="en-US" dirty="0"/>
              <a:t>此外，还会降低页面换进换出的效率</a:t>
            </a:r>
          </a:p>
          <a:p>
            <a:r>
              <a:rPr lang="zh-CN" altLang="en-US" dirty="0"/>
              <a:t>然而，如果选择的页面较大，虽然可以减少页表的长度，提高页面换进换出的速度，但却又会使</a:t>
            </a:r>
            <a:r>
              <a:rPr lang="zh-CN" altLang="en-US" dirty="0">
                <a:solidFill>
                  <a:srgbClr val="FF0000"/>
                </a:solidFill>
              </a:rPr>
              <a:t>页内碎片</a:t>
            </a:r>
            <a:r>
              <a:rPr lang="zh-CN" altLang="en-US" dirty="0"/>
              <a:t>增大</a:t>
            </a:r>
          </a:p>
          <a:p>
            <a:r>
              <a:rPr lang="zh-CN" altLang="en-US" dirty="0"/>
              <a:t>因此，页面的大小应选择得适中，且页面大小应是</a:t>
            </a:r>
            <a:r>
              <a:rPr lang="en-US" altLang="zh-CN" dirty="0"/>
              <a:t>2</a:t>
            </a:r>
            <a:r>
              <a:rPr lang="zh-CN" altLang="en-US" dirty="0"/>
              <a:t>的幂，通常为</a:t>
            </a:r>
            <a:r>
              <a:rPr lang="en-US" altLang="zh-CN" dirty="0"/>
              <a:t>512 B~8 KB</a:t>
            </a:r>
          </a:p>
        </p:txBody>
      </p:sp>
    </p:spTree>
    <p:extLst>
      <p:ext uri="{BB962C8B-B14F-4D97-AF65-F5344CB8AC3E}">
        <p14:creationId xmlns:p14="http://schemas.microsoft.com/office/powerpoint/2010/main" val="139542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：页号，页内偏移，地址</a:t>
            </a:r>
            <a:endParaRPr lang="en-US" dirty="0"/>
          </a:p>
        </p:txBody>
      </p:sp>
      <p:sp>
        <p:nvSpPr>
          <p:cNvPr id="3" name="Content Placeholder 2"/>
          <p:cNvSpPr>
            <a:spLocks noGrp="1"/>
          </p:cNvSpPr>
          <p:nvPr>
            <p:ph idx="1"/>
          </p:nvPr>
        </p:nvSpPr>
        <p:spPr>
          <a:xfrm>
            <a:off x="628650" y="1825625"/>
            <a:ext cx="7886700" cy="1845422"/>
          </a:xfrm>
        </p:spPr>
        <p:txBody>
          <a:bodyPr/>
          <a:lstStyle/>
          <a:p>
            <a:pPr>
              <a:lnSpc>
                <a:spcPct val="150000"/>
              </a:lnSpc>
            </a:pPr>
            <a:r>
              <a:rPr lang="zh-CN" altLang="en-US" dirty="0"/>
              <a:t>对某特定机器，其地址结构是一定的。若给定一个逻辑地址空间中的地址为</a:t>
            </a:r>
            <a:r>
              <a:rPr lang="en-US" altLang="zh-CN" dirty="0"/>
              <a:t>A</a:t>
            </a:r>
            <a:r>
              <a:rPr lang="zh-CN" altLang="en-US" dirty="0"/>
              <a:t>，页面的大小为</a:t>
            </a:r>
            <a:r>
              <a:rPr lang="en-US" altLang="zh-CN" dirty="0"/>
              <a:t>L</a:t>
            </a:r>
            <a:r>
              <a:rPr lang="zh-CN" altLang="en-US" dirty="0"/>
              <a:t>，则页号</a:t>
            </a:r>
            <a:r>
              <a:rPr lang="en-US" altLang="zh-CN" dirty="0"/>
              <a:t>P</a:t>
            </a:r>
            <a:r>
              <a:rPr lang="zh-CN" altLang="en-US" dirty="0"/>
              <a:t>和页内地址</a:t>
            </a:r>
            <a:r>
              <a:rPr lang="en-US" altLang="zh-CN" dirty="0"/>
              <a:t>d</a:t>
            </a:r>
            <a:r>
              <a:rPr lang="zh-CN" altLang="en-US" dirty="0"/>
              <a:t>可按下式求得：</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459731" y="3805983"/>
                <a:ext cx="17399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charset="0"/>
                        </a:rPr>
                        <m:t>A</m:t>
                      </m:r>
                      <m:r>
                        <a:rPr lang="el-GR" sz="2400" i="1" smtClean="0">
                          <a:latin typeface="Cambria Math" charset="0"/>
                        </a:rPr>
                        <m:t>=</m:t>
                      </m:r>
                      <m:r>
                        <a:rPr lang="en-US" altLang="zh-CN" sz="2400" b="0" i="1" smtClean="0">
                          <a:latin typeface="Cambria Math" charset="0"/>
                        </a:rPr>
                        <m:t>𝑃</m:t>
                      </m:r>
                      <m:r>
                        <a:rPr lang="en-US" altLang="zh-CN" sz="2400" b="0" i="1" smtClean="0">
                          <a:latin typeface="Cambria Math" charset="0"/>
                          <a:ea typeface="Cambria Math" charset="0"/>
                          <a:cs typeface="Cambria Math" charset="0"/>
                        </a:rPr>
                        <m:t>×</m:t>
                      </m:r>
                      <m:r>
                        <m:rPr>
                          <m:sty m:val="p"/>
                        </m:rPr>
                        <a:rPr lang="en-US" altLang="zh-CN" sz="2400" b="0" i="1" smtClean="0">
                          <a:latin typeface="Cambria Math" charset="0"/>
                          <a:ea typeface="Cambria Math" charset="0"/>
                          <a:cs typeface="Cambria Math" charset="0"/>
                        </a:rPr>
                        <m:t>L</m:t>
                      </m:r>
                      <m:r>
                        <a:rPr lang="zh-CN" altLang="en-US" sz="2400" b="0" i="1" smtClean="0">
                          <a:latin typeface="Cambria Math" charset="0"/>
                          <a:ea typeface="Cambria Math" charset="0"/>
                          <a:cs typeface="Cambria Math" charset="0"/>
                        </a:rPr>
                        <m:t>＋</m:t>
                      </m:r>
                      <m:r>
                        <a:rPr lang="en-US" altLang="zh-CN" sz="2400" b="0" i="1" smtClean="0">
                          <a:latin typeface="Cambria Math" charset="0"/>
                          <a:ea typeface="Cambria Math" charset="0"/>
                          <a:cs typeface="Cambria Math" charset="0"/>
                        </a:rPr>
                        <m:t>𝑑</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459731" y="3805983"/>
                <a:ext cx="1739900" cy="369332"/>
              </a:xfrm>
              <a:prstGeom prst="rect">
                <a:avLst/>
              </a:prstGeom>
              <a:blipFill rotWithShape="0">
                <a:blip r:embed="rId2"/>
                <a:stretch>
                  <a:fillRect l="-3497" r="-3147"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59731" y="4310251"/>
                <a:ext cx="163108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charset="0"/>
                        </a:rPr>
                        <m:t>𝑃</m:t>
                      </m:r>
                      <m:r>
                        <a:rPr lang="el-GR" sz="2400" i="1" smtClean="0">
                          <a:latin typeface="Cambria Math" charset="0"/>
                        </a:rPr>
                        <m:t>=</m:t>
                      </m:r>
                      <m:r>
                        <m:rPr>
                          <m:sty m:val="p"/>
                        </m:rPr>
                        <a:rPr lang="en-US" altLang="zh-CN" sz="2400" b="0" i="1" smtClean="0">
                          <a:latin typeface="Cambria Math" charset="0"/>
                        </a:rPr>
                        <m:t>I</m:t>
                      </m:r>
                      <m:r>
                        <a:rPr lang="en-US" altLang="zh-CN" sz="2400" b="0" i="1" smtClean="0">
                          <a:latin typeface="Cambria Math" charset="0"/>
                        </a:rPr>
                        <m:t>𝑁𝑇</m:t>
                      </m:r>
                      <m:r>
                        <a:rPr lang="en-US" altLang="zh-CN" sz="2400" b="0" i="1" smtClean="0">
                          <a:latin typeface="Cambria Math" charset="0"/>
                        </a:rPr>
                        <m:t>(</m:t>
                      </m:r>
                      <m:f>
                        <m:fPr>
                          <m:ctrlPr>
                            <a:rPr lang="en-US" altLang="zh-CN" sz="2400" b="0" i="1" smtClean="0">
                              <a:latin typeface="Cambria Math"/>
                            </a:rPr>
                          </m:ctrlPr>
                        </m:fPr>
                        <m:num>
                          <m:r>
                            <m:rPr>
                              <m:sty m:val="p"/>
                            </m:rPr>
                            <a:rPr lang="en-US" altLang="zh-CN" sz="2400" b="0" i="1" smtClean="0">
                              <a:latin typeface="Cambria Math" charset="0"/>
                            </a:rPr>
                            <m:t>A</m:t>
                          </m:r>
                        </m:num>
                        <m:den>
                          <m:r>
                            <a:rPr lang="en-US" altLang="zh-CN" sz="2400" b="0" i="1" smtClean="0">
                              <a:latin typeface="Cambria Math" charset="0"/>
                            </a:rPr>
                            <m:t>𝐿</m:t>
                          </m:r>
                        </m:den>
                      </m:f>
                      <m:r>
                        <a:rPr lang="en-US" altLang="zh-CN" sz="2400" b="0" i="1" smtClean="0">
                          <a:latin typeface="Cambria Math" charset="0"/>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59731" y="4310251"/>
                <a:ext cx="1631088" cy="69147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731" y="5136658"/>
                <a:ext cx="14230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charset="0"/>
                        </a:rPr>
                        <m:t>𝑑</m:t>
                      </m:r>
                      <m:r>
                        <a:rPr lang="el-GR" sz="2400" i="1" smtClean="0">
                          <a:latin typeface="Cambria Math" charset="0"/>
                        </a:rPr>
                        <m:t>=</m:t>
                      </m:r>
                      <m:r>
                        <m:rPr>
                          <m:sty m:val="p"/>
                        </m:rPr>
                        <a:rPr lang="en-US" altLang="zh-CN" sz="2400" b="0" i="1" smtClean="0">
                          <a:latin typeface="Cambria Math" charset="0"/>
                        </a:rPr>
                        <m:t>A</m:t>
                      </m:r>
                      <m:r>
                        <a:rPr lang="zh-CN" altLang="en-US" sz="2400" b="0" i="1" smtClean="0">
                          <a:latin typeface="Cambria Math" charset="0"/>
                        </a:rPr>
                        <m:t> </m:t>
                      </m:r>
                      <m:r>
                        <a:rPr lang="en-US" altLang="zh-CN" sz="2400" b="0" i="1" smtClean="0">
                          <a:latin typeface="Cambria Math" charset="0"/>
                          <a:ea typeface="Cambria Math" charset="0"/>
                          <a:cs typeface="Cambria Math" charset="0"/>
                        </a:rPr>
                        <m:t>%</m:t>
                      </m:r>
                      <m:r>
                        <a:rPr lang="zh-CN" altLang="en-US" sz="2400" b="0" i="1" smtClean="0">
                          <a:latin typeface="Cambria Math" charset="0"/>
                          <a:ea typeface="Cambria Math" charset="0"/>
                          <a:cs typeface="Cambria Math" charset="0"/>
                        </a:rPr>
                        <m:t> </m:t>
                      </m:r>
                      <m:r>
                        <m:rPr>
                          <m:sty m:val="p"/>
                        </m:rPr>
                        <a:rPr lang="en-US" altLang="zh-CN" sz="2400" b="0" i="1" smtClean="0">
                          <a:latin typeface="Cambria Math" charset="0"/>
                          <a:ea typeface="Cambria Math" charset="0"/>
                          <a:cs typeface="Cambria Math" charset="0"/>
                        </a:rPr>
                        <m:t>L</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59731" y="5136658"/>
                <a:ext cx="1423017" cy="369332"/>
              </a:xfrm>
              <a:prstGeom prst="rect">
                <a:avLst/>
              </a:prstGeom>
              <a:blipFill rotWithShape="0">
                <a:blip r:embed="rId4"/>
                <a:stretch>
                  <a:fillRect l="-4274" t="-143333" r="-4274" b="-178333"/>
                </a:stretch>
              </a:blipFill>
            </p:spPr>
            <p:txBody>
              <a:bodyPr/>
              <a:lstStyle/>
              <a:p>
                <a:r>
                  <a:rPr lang="en-US">
                    <a:noFill/>
                  </a:rPr>
                  <a:t> </a:t>
                </a:r>
              </a:p>
            </p:txBody>
          </p:sp>
        </mc:Fallback>
      </mc:AlternateContent>
    </p:spTree>
    <p:extLst>
      <p:ext uri="{BB962C8B-B14F-4D97-AF65-F5344CB8AC3E}">
        <p14:creationId xmlns:p14="http://schemas.microsoft.com/office/powerpoint/2010/main" val="27152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4.3.1</a:t>
            </a:r>
            <a:r>
              <a:rPr lang="zh-CN" altLang="en-US" dirty="0"/>
              <a:t>：练习</a:t>
            </a:r>
            <a:endParaRPr lang="en-US" dirty="0"/>
          </a:p>
        </p:txBody>
      </p:sp>
      <p:sp>
        <p:nvSpPr>
          <p:cNvPr id="3" name="Content Placeholder 2"/>
          <p:cNvSpPr>
            <a:spLocks noGrp="1"/>
          </p:cNvSpPr>
          <p:nvPr>
            <p:ph idx="1"/>
          </p:nvPr>
        </p:nvSpPr>
        <p:spPr/>
        <p:txBody>
          <a:bodyPr/>
          <a:lstStyle/>
          <a:p>
            <a:pPr>
              <a:lnSpc>
                <a:spcPct val="150000"/>
              </a:lnSpc>
            </a:pPr>
            <a:r>
              <a:rPr lang="zh-CN" altLang="en-US" dirty="0"/>
              <a:t>假设某系统有</a:t>
            </a:r>
            <a:r>
              <a:rPr lang="en-US" altLang="zh-CN" dirty="0"/>
              <a:t>64KB</a:t>
            </a:r>
            <a:r>
              <a:rPr lang="zh-CN" altLang="en-US" dirty="0"/>
              <a:t>的内存，页大小设置为</a:t>
            </a:r>
            <a:r>
              <a:rPr lang="en-US" altLang="zh-CN" dirty="0"/>
              <a:t>1024B</a:t>
            </a:r>
            <a:r>
              <a:rPr lang="zh-CN" altLang="en-US" dirty="0"/>
              <a:t>。</a:t>
            </a:r>
          </a:p>
          <a:p>
            <a:pPr>
              <a:lnSpc>
                <a:spcPct val="150000"/>
              </a:lnSpc>
            </a:pPr>
            <a:r>
              <a:rPr lang="zh-CN" altLang="en-US" dirty="0"/>
              <a:t>现在某进程</a:t>
            </a:r>
            <a:r>
              <a:rPr lang="en-US" altLang="zh-CN" dirty="0"/>
              <a:t>A</a:t>
            </a:r>
            <a:r>
              <a:rPr lang="zh-CN" altLang="en-US" dirty="0"/>
              <a:t>共占有</a:t>
            </a:r>
            <a:r>
              <a:rPr lang="en-US" altLang="zh-CN" dirty="0"/>
              <a:t>4</a:t>
            </a:r>
            <a:r>
              <a:rPr lang="zh-CN" altLang="en-US" dirty="0"/>
              <a:t>页：</a:t>
            </a:r>
            <a:r>
              <a:rPr lang="en-US" altLang="zh-CN" dirty="0"/>
              <a:t>2,4,6,7</a:t>
            </a:r>
            <a:endParaRPr lang="zh-CN" altLang="en-US" dirty="0"/>
          </a:p>
          <a:p>
            <a:pPr>
              <a:lnSpc>
                <a:spcPct val="150000"/>
              </a:lnSpc>
            </a:pPr>
            <a:r>
              <a:rPr lang="zh-CN" altLang="en-US" dirty="0"/>
              <a:t>需访问的逻辑地址为：</a:t>
            </a:r>
            <a:r>
              <a:rPr lang="en-US" altLang="zh-CN" dirty="0"/>
              <a:t>1023</a:t>
            </a:r>
            <a:r>
              <a:rPr lang="zh-CN" altLang="en-US" dirty="0"/>
              <a:t> ，</a:t>
            </a:r>
            <a:r>
              <a:rPr lang="en-US" altLang="zh-CN" dirty="0"/>
              <a:t>2500</a:t>
            </a:r>
            <a:r>
              <a:rPr lang="zh-CN" altLang="en-US" dirty="0"/>
              <a:t>，</a:t>
            </a:r>
            <a:r>
              <a:rPr lang="en-US" altLang="zh-CN" dirty="0"/>
              <a:t>3500</a:t>
            </a:r>
            <a:r>
              <a:rPr lang="zh-CN" altLang="en-US" dirty="0"/>
              <a:t>，</a:t>
            </a:r>
            <a:r>
              <a:rPr lang="en-US" altLang="zh-CN" dirty="0"/>
              <a:t>4500</a:t>
            </a:r>
            <a:endParaRPr lang="zh-CN" altLang="en-US" dirty="0"/>
          </a:p>
          <a:p>
            <a:pPr>
              <a:lnSpc>
                <a:spcPct val="150000"/>
              </a:lnSpc>
            </a:pPr>
            <a:r>
              <a:rPr lang="zh-CN" altLang="en-US" dirty="0"/>
              <a:t>其转换得到的物理地址为（十进制表示）？</a:t>
            </a:r>
            <a:endParaRPr lang="en-US" dirty="0"/>
          </a:p>
        </p:txBody>
      </p:sp>
    </p:spTree>
    <p:extLst>
      <p:ext uri="{BB962C8B-B14F-4D97-AF65-F5344CB8AC3E}">
        <p14:creationId xmlns:p14="http://schemas.microsoft.com/office/powerpoint/2010/main" val="902027342"/>
      </p:ext>
    </p:extLst>
  </p:cSld>
  <p:clrMapOvr>
    <a:masterClrMapping/>
  </p:clrMapOvr>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演示文稿1" id="{740DE533-3090-4C92-B8B7-636BEB643229}" vid="{4250B804-30A8-412C-8035-6C0CD589D0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3929</TotalTime>
  <Words>3604</Words>
  <Application>Microsoft Office PowerPoint</Application>
  <PresentationFormat>全屏显示(4:3)</PresentationFormat>
  <Paragraphs>503</Paragraphs>
  <Slides>60</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Office 主题​​</vt:lpstr>
      <vt:lpstr>VISIO</vt:lpstr>
      <vt:lpstr>4.3 分页式存储管理</vt:lpstr>
      <vt:lpstr>PowerPoint 演示文稿</vt:lpstr>
      <vt:lpstr>4.3.1：引入原因</vt:lpstr>
      <vt:lpstr>4.3.1：基本思想</vt:lpstr>
      <vt:lpstr>4.3.1：分页式存储</vt:lpstr>
      <vt:lpstr>4.3.1：逻辑地址</vt:lpstr>
      <vt:lpstr>4.3.1：页面大小设置</vt:lpstr>
      <vt:lpstr>4.3.1：页号，页内偏移，地址</vt:lpstr>
      <vt:lpstr>4.3.1：练习</vt:lpstr>
      <vt:lpstr>4.3.1：页表与地址转换</vt:lpstr>
      <vt:lpstr>4.3.1：页表与地址转换</vt:lpstr>
      <vt:lpstr>4.3.1：页表实现</vt:lpstr>
      <vt:lpstr>4.3.1：地址转换过程</vt:lpstr>
      <vt:lpstr>分页存储管理的地址转换</vt:lpstr>
      <vt:lpstr>4.3.1：软件实现页表的缺陷</vt:lpstr>
      <vt:lpstr>PowerPoint 演示文稿</vt:lpstr>
      <vt:lpstr>4.3.2：相联存储器 / 快表</vt:lpstr>
      <vt:lpstr>4.3.2：页块查询过程</vt:lpstr>
      <vt:lpstr>4.3.2：命中率</vt:lpstr>
      <vt:lpstr>4.3.2：命中率 示例</vt:lpstr>
      <vt:lpstr>PowerPoint 演示文稿</vt:lpstr>
      <vt:lpstr>4.3.3：页面分配和去配</vt:lpstr>
      <vt:lpstr>4.3.3：页面分配和去配</vt:lpstr>
      <vt:lpstr>PowerPoint 演示文稿</vt:lpstr>
      <vt:lpstr>4.3.4：页面共享和保护</vt:lpstr>
      <vt:lpstr>4.3.4：页面共享和保护</vt:lpstr>
      <vt:lpstr>4.3.4：动态链接</vt:lpstr>
      <vt:lpstr>4.3.4：动态链接</vt:lpstr>
      <vt:lpstr>PowerPoint 演示文稿</vt:lpstr>
      <vt:lpstr>4.3.5 多级页表：引入原因</vt:lpstr>
      <vt:lpstr>4.3.5：可能方法</vt:lpstr>
      <vt:lpstr>4.3.5：64-bit 实现</vt:lpstr>
      <vt:lpstr>4.3.5：物理机制</vt:lpstr>
      <vt:lpstr>4.3.5：多级页表</vt:lpstr>
      <vt:lpstr>4.3.5：逻辑地址</vt:lpstr>
      <vt:lpstr>4.3.5：地址转换</vt:lpstr>
      <vt:lpstr>PowerPoint 演示文稿</vt:lpstr>
      <vt:lpstr>4.3.6 反置页表</vt:lpstr>
      <vt:lpstr>4.3.6：地址转换</vt:lpstr>
      <vt:lpstr>4.3：分页存储管理的评价</vt:lpstr>
      <vt:lpstr>4.4 分段式存储管理</vt:lpstr>
      <vt:lpstr>PowerPoint 演示文稿</vt:lpstr>
      <vt:lpstr>4.4.1 程序的分段结构</vt:lpstr>
      <vt:lpstr>4.4.1（续）</vt:lpstr>
      <vt:lpstr>4.4.1：引入原因</vt:lpstr>
      <vt:lpstr>PowerPoint 演示文稿</vt:lpstr>
      <vt:lpstr>4.4.2 分段存储管理基本原理</vt:lpstr>
      <vt:lpstr>4.4.2（续）</vt:lpstr>
      <vt:lpstr>4.4.2（续）</vt:lpstr>
      <vt:lpstr>PowerPoint 演示文稿</vt:lpstr>
      <vt:lpstr>PowerPoint 演示文稿</vt:lpstr>
      <vt:lpstr>4.4.3 段的共享和保护</vt:lpstr>
      <vt:lpstr>PowerPoint 演示文稿</vt:lpstr>
      <vt:lpstr>PowerPoint 演示文稿</vt:lpstr>
      <vt:lpstr>4.4.4 分段和分页的比较</vt:lpstr>
      <vt:lpstr>PowerPoint 演示文稿</vt:lpstr>
      <vt:lpstr>4.4.5 段页式存储管理方式</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存储管理</dc:title>
  <dc:creator>陆佳民</dc:creator>
  <cp:lastModifiedBy>zpc</cp:lastModifiedBy>
  <cp:revision>714</cp:revision>
  <cp:lastPrinted>2016-11-15T02:16:20Z</cp:lastPrinted>
  <dcterms:created xsi:type="dcterms:W3CDTF">2015-11-17T05:31:33Z</dcterms:created>
  <dcterms:modified xsi:type="dcterms:W3CDTF">2018-10-07T08:12:29Z</dcterms:modified>
</cp:coreProperties>
</file>