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0"/>
  </p:notesMasterIdLst>
  <p:sldIdLst>
    <p:sldId id="401" r:id="rId2"/>
    <p:sldId id="402" r:id="rId3"/>
    <p:sldId id="406" r:id="rId4"/>
    <p:sldId id="407" r:id="rId5"/>
    <p:sldId id="408" r:id="rId6"/>
    <p:sldId id="411" r:id="rId7"/>
    <p:sldId id="413" r:id="rId8"/>
    <p:sldId id="409" r:id="rId9"/>
    <p:sldId id="410" r:id="rId10"/>
    <p:sldId id="412" r:id="rId11"/>
    <p:sldId id="414" r:id="rId12"/>
    <p:sldId id="415" r:id="rId13"/>
    <p:sldId id="403" r:id="rId14"/>
    <p:sldId id="503" r:id="rId15"/>
    <p:sldId id="421" r:id="rId16"/>
    <p:sldId id="418" r:id="rId17"/>
    <p:sldId id="422" r:id="rId18"/>
    <p:sldId id="423" r:id="rId19"/>
    <p:sldId id="424" r:id="rId20"/>
    <p:sldId id="425" r:id="rId21"/>
    <p:sldId id="426" r:id="rId22"/>
    <p:sldId id="427" r:id="rId23"/>
    <p:sldId id="428" r:id="rId24"/>
    <p:sldId id="429" r:id="rId25"/>
    <p:sldId id="504" r:id="rId26"/>
    <p:sldId id="430" r:id="rId27"/>
    <p:sldId id="431" r:id="rId28"/>
    <p:sldId id="432" r:id="rId29"/>
    <p:sldId id="433" r:id="rId30"/>
    <p:sldId id="434" r:id="rId31"/>
    <p:sldId id="436" r:id="rId32"/>
    <p:sldId id="437" r:id="rId33"/>
    <p:sldId id="438" r:id="rId34"/>
    <p:sldId id="439" r:id="rId35"/>
    <p:sldId id="440" r:id="rId36"/>
    <p:sldId id="505" r:id="rId37"/>
    <p:sldId id="506" r:id="rId38"/>
    <p:sldId id="507" r:id="rId39"/>
    <p:sldId id="442" r:id="rId40"/>
    <p:sldId id="443" r:id="rId41"/>
    <p:sldId id="444" r:id="rId42"/>
    <p:sldId id="445" r:id="rId43"/>
    <p:sldId id="446" r:id="rId44"/>
    <p:sldId id="449" r:id="rId45"/>
    <p:sldId id="450" r:id="rId46"/>
    <p:sldId id="451" r:id="rId47"/>
    <p:sldId id="468" r:id="rId48"/>
    <p:sldId id="469" r:id="rId49"/>
    <p:sldId id="512" r:id="rId50"/>
    <p:sldId id="448" r:id="rId51"/>
    <p:sldId id="453" r:id="rId52"/>
    <p:sldId id="508" r:id="rId53"/>
    <p:sldId id="511" r:id="rId54"/>
    <p:sldId id="458" r:id="rId55"/>
    <p:sldId id="459" r:id="rId56"/>
    <p:sldId id="460" r:id="rId57"/>
    <p:sldId id="461" r:id="rId58"/>
    <p:sldId id="463" r:id="rId59"/>
    <p:sldId id="462" r:id="rId60"/>
    <p:sldId id="455" r:id="rId61"/>
    <p:sldId id="510" r:id="rId62"/>
    <p:sldId id="456" r:id="rId63"/>
    <p:sldId id="464" r:id="rId64"/>
    <p:sldId id="465" r:id="rId65"/>
    <p:sldId id="466" r:id="rId66"/>
    <p:sldId id="467" r:id="rId67"/>
    <p:sldId id="470" r:id="rId68"/>
    <p:sldId id="472" r:id="rId69"/>
    <p:sldId id="473" r:id="rId70"/>
    <p:sldId id="474" r:id="rId71"/>
    <p:sldId id="475" r:id="rId72"/>
    <p:sldId id="476" r:id="rId73"/>
    <p:sldId id="477" r:id="rId74"/>
    <p:sldId id="478" r:id="rId75"/>
    <p:sldId id="479" r:id="rId76"/>
    <p:sldId id="480" r:id="rId77"/>
    <p:sldId id="519" r:id="rId78"/>
    <p:sldId id="520" r:id="rId79"/>
    <p:sldId id="521" r:id="rId80"/>
    <p:sldId id="523" r:id="rId81"/>
    <p:sldId id="481" r:id="rId82"/>
    <p:sldId id="522" r:id="rId83"/>
    <p:sldId id="482" r:id="rId84"/>
    <p:sldId id="483" r:id="rId85"/>
    <p:sldId id="484" r:id="rId86"/>
    <p:sldId id="486" r:id="rId87"/>
    <p:sldId id="485" r:id="rId88"/>
    <p:sldId id="487" r:id="rId89"/>
    <p:sldId id="489" r:id="rId90"/>
    <p:sldId id="488" r:id="rId91"/>
    <p:sldId id="490" r:id="rId92"/>
    <p:sldId id="491" r:id="rId93"/>
    <p:sldId id="493" r:id="rId94"/>
    <p:sldId id="524" r:id="rId95"/>
    <p:sldId id="525" r:id="rId96"/>
    <p:sldId id="404" r:id="rId97"/>
    <p:sldId id="405" r:id="rId98"/>
    <p:sldId id="420" r:id="rId9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D9D0"/>
    <a:srgbClr val="FCE9E8"/>
    <a:srgbClr val="F7D1CC"/>
    <a:srgbClr val="92D050"/>
    <a:srgbClr val="FEF1C3"/>
    <a:srgbClr val="76D6FF"/>
    <a:srgbClr val="FFD791"/>
    <a:srgbClr val="4E8828"/>
    <a:srgbClr val="F7D0CC"/>
    <a:srgbClr val="73FB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14" autoAdjust="0"/>
    <p:restoredTop sz="79936"/>
  </p:normalViewPr>
  <p:slideViewPr>
    <p:cSldViewPr snapToGrid="0">
      <p:cViewPr varScale="1">
        <p:scale>
          <a:sx n="67" d="100"/>
          <a:sy n="67" d="100"/>
        </p:scale>
        <p:origin x="-1794" y="-108"/>
      </p:cViewPr>
      <p:guideLst>
        <p:guide orient="horz" pos="2160"/>
        <p:guide pos="2880"/>
      </p:guideLst>
    </p:cSldViewPr>
  </p:slideViewPr>
  <p:outlineViewPr>
    <p:cViewPr>
      <p:scale>
        <a:sx n="33" d="100"/>
        <a:sy n="33" d="100"/>
      </p:scale>
      <p:origin x="0" y="-1150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30BF6925-D99B-4D32-9194-D438A633439C}">
      <dgm:prSet phldrT="[文本]"/>
      <dgm:spPr/>
      <dgm:t>
        <a:bodyPr/>
        <a:lstStyle/>
        <a:p>
          <a:pPr algn="l"/>
          <a:r>
            <a:rPr lang="zh-CN" altLang="en-US" dirty="0"/>
            <a:t>虚拟存储管理概念</a:t>
          </a:r>
        </a:p>
      </dgm:t>
    </dgm:pt>
    <dgm:pt modelId="{CB962869-80FD-4A2F-89D2-B75EA3DEA689}" type="parTrans" cxnId="{FADA9F5C-F4A1-4513-8A5D-D07578E926A4}">
      <dgm:prSet/>
      <dgm:spPr/>
      <dgm:t>
        <a:bodyPr/>
        <a:lstStyle/>
        <a:p>
          <a:endParaRPr lang="zh-CN" altLang="en-US"/>
        </a:p>
      </dgm:t>
    </dgm:pt>
    <dgm:pt modelId="{33B27A47-01A7-4E11-87EB-4C3E3F057E1E}" type="sibTrans" cxnId="{FADA9F5C-F4A1-4513-8A5D-D07578E926A4}">
      <dgm:prSet/>
      <dgm:spPr/>
      <dgm:t>
        <a:bodyPr/>
        <a:lstStyle/>
        <a:p>
          <a:endParaRPr lang="zh-CN" altLang="en-US"/>
        </a:p>
      </dgm:t>
    </dgm:pt>
    <dgm:pt modelId="{CFD2522A-C3AA-A644-B5E2-88AD801B05AF}">
      <dgm:prSet phldrT="[文本]"/>
      <dgm:spPr/>
      <dgm:t>
        <a:bodyPr/>
        <a:lstStyle/>
        <a:p>
          <a:pPr algn="l"/>
          <a:r>
            <a:rPr lang="zh-CN" altLang="en-US" dirty="0"/>
            <a:t>请求分页虚拟存储管理</a:t>
          </a:r>
        </a:p>
      </dgm:t>
    </dgm:pt>
    <dgm:pt modelId="{C0BF9928-7871-824A-9C6B-1B8A479B408D}" type="parTrans" cxnId="{E28FDD80-5A0E-A541-8F3B-0E95330172F2}">
      <dgm:prSet/>
      <dgm:spPr/>
      <dgm:t>
        <a:bodyPr/>
        <a:lstStyle/>
        <a:p>
          <a:endParaRPr lang="en-US"/>
        </a:p>
      </dgm:t>
    </dgm:pt>
    <dgm:pt modelId="{EB93F19C-2CA7-544E-AC76-A5D7C414AA42}" type="sibTrans" cxnId="{E28FDD80-5A0E-A541-8F3B-0E95330172F2}">
      <dgm:prSet/>
      <dgm:spPr/>
      <dgm:t>
        <a:bodyPr/>
        <a:lstStyle/>
        <a:p>
          <a:endParaRPr lang="en-US"/>
        </a:p>
      </dgm:t>
    </dgm:pt>
    <dgm:pt modelId="{D6023C53-2A12-4742-8CB8-BEB99BF26B19}">
      <dgm:prSet phldrT="[文本]"/>
      <dgm:spPr/>
      <dgm:t>
        <a:bodyPr/>
        <a:lstStyle/>
        <a:p>
          <a:pPr algn="l"/>
          <a:r>
            <a:rPr lang="zh-CN" altLang="en-US" dirty="0"/>
            <a:t>请求分段虚拟存储管理</a:t>
          </a:r>
        </a:p>
      </dgm:t>
    </dgm:pt>
    <dgm:pt modelId="{303C6BC5-0400-2644-9972-1E9A93386ECC}" type="parTrans" cxnId="{C49471EB-0F05-D147-8AF5-E888F86984C3}">
      <dgm:prSet/>
      <dgm:spPr/>
      <dgm:t>
        <a:bodyPr/>
        <a:lstStyle/>
        <a:p>
          <a:endParaRPr lang="en-US"/>
        </a:p>
      </dgm:t>
    </dgm:pt>
    <dgm:pt modelId="{821E3B38-36CE-3944-A8D9-682F07A7EDE1}" type="sibTrans" cxnId="{C49471EB-0F05-D147-8AF5-E888F86984C3}">
      <dgm:prSet/>
      <dgm:spPr/>
      <dgm:t>
        <a:bodyPr/>
        <a:lstStyle/>
        <a:p>
          <a:endParaRPr lang="en-US"/>
        </a:p>
      </dgm:t>
    </dgm:pt>
    <dgm:pt modelId="{4BB0729C-F378-9B4B-A459-DC45649FFFFB}">
      <dgm:prSet phldrT="[文本]"/>
      <dgm:spPr/>
      <dgm:t>
        <a:bodyPr/>
        <a:lstStyle/>
        <a:p>
          <a:pPr algn="l"/>
          <a:r>
            <a:rPr lang="zh-CN" altLang="en-US" dirty="0"/>
            <a:t>请求段页式虚拟存储管理</a:t>
          </a:r>
          <a:endParaRPr lang="en-US" altLang="zh-CN" dirty="0"/>
        </a:p>
      </dgm:t>
    </dgm:pt>
    <dgm:pt modelId="{58906C42-BB83-994D-825C-E99EB8BB3930}" type="parTrans" cxnId="{3838FB3F-E2E8-CF4C-9BB0-B2432EC9BB9A}">
      <dgm:prSet/>
      <dgm:spPr/>
      <dgm:t>
        <a:bodyPr/>
        <a:lstStyle/>
        <a:p>
          <a:endParaRPr lang="en-US"/>
        </a:p>
      </dgm:t>
    </dgm:pt>
    <dgm:pt modelId="{635F2513-55E8-E240-AF0B-FD8AD5559AB5}" type="sibTrans" cxnId="{3838FB3F-E2E8-CF4C-9BB0-B2432EC9BB9A}">
      <dgm:prSet/>
      <dgm:spPr/>
      <dgm:t>
        <a:bodyPr/>
        <a:lstStyle/>
        <a:p>
          <a:endParaRPr lang="en-US"/>
        </a:p>
      </dgm:t>
    </dgm:pt>
    <dgm:pt modelId="{2696C60F-9F61-474D-9B89-017D4FF8D6AE}" type="pres">
      <dgm:prSet presAssocID="{69D7C920-84A2-4007-B1B2-ECDAB0575FC2}" presName="linearFlow" presStyleCnt="0">
        <dgm:presLayoutVars>
          <dgm:dir/>
          <dgm:resizeHandles val="exact"/>
        </dgm:presLayoutVars>
      </dgm:prSet>
      <dgm:spPr/>
    </dgm:pt>
    <dgm:pt modelId="{8D031123-8EC3-4D53-8C49-A55ACC1E100D}" type="pres">
      <dgm:prSet presAssocID="{30BF6925-D99B-4D32-9194-D438A633439C}" presName="composite" presStyleCnt="0"/>
      <dgm:spPr/>
    </dgm:pt>
    <dgm:pt modelId="{E2307B95-B4F1-401D-8E71-1203B4CA7667}" type="pres">
      <dgm:prSet presAssocID="{30BF6925-D99B-4D32-9194-D438A633439C}" presName="imgShp" presStyleLbl="fgImgPlace1" presStyleIdx="0" presStyleCnt="4"/>
      <dgm:spPr/>
    </dgm:pt>
    <dgm:pt modelId="{3DA64E20-0AAD-4A57-B5DD-CECDF9552466}" type="pres">
      <dgm:prSet presAssocID="{30BF6925-D99B-4D32-9194-D438A633439C}" presName="txShp" presStyleLbl="node1" presStyleIdx="0" presStyleCnt="4">
        <dgm:presLayoutVars>
          <dgm:bulletEnabled val="1"/>
        </dgm:presLayoutVars>
      </dgm:prSet>
      <dgm:spPr/>
      <dgm:t>
        <a:bodyPr/>
        <a:lstStyle/>
        <a:p>
          <a:endParaRPr lang="zh-CN" altLang="en-US"/>
        </a:p>
      </dgm:t>
    </dgm:pt>
    <dgm:pt modelId="{A826F4CC-246C-8443-9C97-6C23D9FF1F02}" type="pres">
      <dgm:prSet presAssocID="{33B27A47-01A7-4E11-87EB-4C3E3F057E1E}" presName="spacing" presStyleCnt="0"/>
      <dgm:spPr/>
    </dgm:pt>
    <dgm:pt modelId="{C245D5FA-609D-DD46-87B6-EBD60279A29A}" type="pres">
      <dgm:prSet presAssocID="{CFD2522A-C3AA-A644-B5E2-88AD801B05AF}" presName="composite" presStyleCnt="0"/>
      <dgm:spPr/>
    </dgm:pt>
    <dgm:pt modelId="{87E5D0AD-D933-324D-B497-1116E596FFD3}" type="pres">
      <dgm:prSet presAssocID="{CFD2522A-C3AA-A644-B5E2-88AD801B05AF}" presName="imgShp" presStyleLbl="fgImgPlace1" presStyleIdx="1" presStyleCnt="4"/>
      <dgm:spPr/>
    </dgm:pt>
    <dgm:pt modelId="{BB0130C4-DE36-ED43-AAF5-71B8128F112A}" type="pres">
      <dgm:prSet presAssocID="{CFD2522A-C3AA-A644-B5E2-88AD801B05AF}" presName="txShp" presStyleLbl="node1" presStyleIdx="1" presStyleCnt="4">
        <dgm:presLayoutVars>
          <dgm:bulletEnabled val="1"/>
        </dgm:presLayoutVars>
      </dgm:prSet>
      <dgm:spPr/>
      <dgm:t>
        <a:bodyPr/>
        <a:lstStyle/>
        <a:p>
          <a:endParaRPr lang="zh-CN" altLang="en-US"/>
        </a:p>
      </dgm:t>
    </dgm:pt>
    <dgm:pt modelId="{455B4F9A-A0E8-4D4A-B42C-5B7F3EB48F73}" type="pres">
      <dgm:prSet presAssocID="{EB93F19C-2CA7-544E-AC76-A5D7C414AA42}" presName="spacing" presStyleCnt="0"/>
      <dgm:spPr/>
    </dgm:pt>
    <dgm:pt modelId="{8F3AECD7-4F67-B74C-965B-E2E4852A9E32}" type="pres">
      <dgm:prSet presAssocID="{D6023C53-2A12-4742-8CB8-BEB99BF26B19}" presName="composite" presStyleCnt="0"/>
      <dgm:spPr/>
    </dgm:pt>
    <dgm:pt modelId="{D2BBFF6E-34A6-4645-8050-5DA2AD6F21D1}" type="pres">
      <dgm:prSet presAssocID="{D6023C53-2A12-4742-8CB8-BEB99BF26B19}" presName="imgShp" presStyleLbl="fgImgPlace1" presStyleIdx="2" presStyleCnt="4"/>
      <dgm:spPr/>
    </dgm:pt>
    <dgm:pt modelId="{728CE203-E3E0-9947-AEFD-7B9092562AFC}" type="pres">
      <dgm:prSet presAssocID="{D6023C53-2A12-4742-8CB8-BEB99BF26B19}" presName="txShp" presStyleLbl="node1" presStyleIdx="2" presStyleCnt="4">
        <dgm:presLayoutVars>
          <dgm:bulletEnabled val="1"/>
        </dgm:presLayoutVars>
      </dgm:prSet>
      <dgm:spPr/>
      <dgm:t>
        <a:bodyPr/>
        <a:lstStyle/>
        <a:p>
          <a:endParaRPr lang="zh-CN" altLang="en-US"/>
        </a:p>
      </dgm:t>
    </dgm:pt>
    <dgm:pt modelId="{328D538D-0B43-EA4C-809D-16EB2B99A73F}" type="pres">
      <dgm:prSet presAssocID="{821E3B38-36CE-3944-A8D9-682F07A7EDE1}" presName="spacing" presStyleCnt="0"/>
      <dgm:spPr/>
    </dgm:pt>
    <dgm:pt modelId="{6475EF73-0A1B-BE46-99E6-01340DF367FE}" type="pres">
      <dgm:prSet presAssocID="{4BB0729C-F378-9B4B-A459-DC45649FFFFB}" presName="composite" presStyleCnt="0"/>
      <dgm:spPr/>
    </dgm:pt>
    <dgm:pt modelId="{0C5F8A23-B560-9E40-8E76-004760FDB9E3}" type="pres">
      <dgm:prSet presAssocID="{4BB0729C-F378-9B4B-A459-DC45649FFFFB}" presName="imgShp" presStyleLbl="fgImgPlace1" presStyleIdx="3" presStyleCnt="4"/>
      <dgm:spPr/>
    </dgm:pt>
    <dgm:pt modelId="{A7C23A5C-EEC8-944A-A79E-2A29767C8E7B}" type="pres">
      <dgm:prSet presAssocID="{4BB0729C-F378-9B4B-A459-DC45649FFFFB}" presName="txShp" presStyleLbl="node1" presStyleIdx="3" presStyleCnt="4">
        <dgm:presLayoutVars>
          <dgm:bulletEnabled val="1"/>
        </dgm:presLayoutVars>
      </dgm:prSet>
      <dgm:spPr/>
      <dgm:t>
        <a:bodyPr/>
        <a:lstStyle/>
        <a:p>
          <a:endParaRPr lang="zh-CN" altLang="en-US"/>
        </a:p>
      </dgm:t>
    </dgm:pt>
  </dgm:ptLst>
  <dgm:cxnLst>
    <dgm:cxn modelId="{4A0B7204-248D-1D40-B5FA-30891894D0B1}" type="presOf" srcId="{D6023C53-2A12-4742-8CB8-BEB99BF26B19}" destId="{728CE203-E3E0-9947-AEFD-7B9092562AFC}" srcOrd="0" destOrd="0" presId="urn:microsoft.com/office/officeart/2005/8/layout/vList3"/>
    <dgm:cxn modelId="{A242C02D-845B-5C4E-9CE6-A3F45CD56F65}" type="presOf" srcId="{30BF6925-D99B-4D32-9194-D438A633439C}" destId="{3DA64E20-0AAD-4A57-B5DD-CECDF9552466}" srcOrd="0" destOrd="0" presId="urn:microsoft.com/office/officeart/2005/8/layout/vList3"/>
    <dgm:cxn modelId="{7CCAB4A3-0289-3A43-BB02-AB8DFD1347E6}" type="presOf" srcId="{4BB0729C-F378-9B4B-A459-DC45649FFFFB}" destId="{A7C23A5C-EEC8-944A-A79E-2A29767C8E7B}" srcOrd="0" destOrd="0" presId="urn:microsoft.com/office/officeart/2005/8/layout/vList3"/>
    <dgm:cxn modelId="{42683B73-2809-ED47-832B-63025D0352A5}" type="presOf" srcId="{69D7C920-84A2-4007-B1B2-ECDAB0575FC2}" destId="{2696C60F-9F61-474D-9B89-017D4FF8D6AE}" srcOrd="0" destOrd="0" presId="urn:microsoft.com/office/officeart/2005/8/layout/vList3"/>
    <dgm:cxn modelId="{FADA9F5C-F4A1-4513-8A5D-D07578E926A4}" srcId="{69D7C920-84A2-4007-B1B2-ECDAB0575FC2}" destId="{30BF6925-D99B-4D32-9194-D438A633439C}" srcOrd="0" destOrd="0" parTransId="{CB962869-80FD-4A2F-89D2-B75EA3DEA689}" sibTransId="{33B27A47-01A7-4E11-87EB-4C3E3F057E1E}"/>
    <dgm:cxn modelId="{C49471EB-0F05-D147-8AF5-E888F86984C3}" srcId="{69D7C920-84A2-4007-B1B2-ECDAB0575FC2}" destId="{D6023C53-2A12-4742-8CB8-BEB99BF26B19}" srcOrd="2" destOrd="0" parTransId="{303C6BC5-0400-2644-9972-1E9A93386ECC}" sibTransId="{821E3B38-36CE-3944-A8D9-682F07A7EDE1}"/>
    <dgm:cxn modelId="{3838FB3F-E2E8-CF4C-9BB0-B2432EC9BB9A}" srcId="{69D7C920-84A2-4007-B1B2-ECDAB0575FC2}" destId="{4BB0729C-F378-9B4B-A459-DC45649FFFFB}" srcOrd="3" destOrd="0" parTransId="{58906C42-BB83-994D-825C-E99EB8BB3930}" sibTransId="{635F2513-55E8-E240-AF0B-FD8AD5559AB5}"/>
    <dgm:cxn modelId="{F39210D7-D839-4F4E-884E-C2558E2A1E99}" type="presOf" srcId="{CFD2522A-C3AA-A644-B5E2-88AD801B05AF}" destId="{BB0130C4-DE36-ED43-AAF5-71B8128F112A}" srcOrd="0" destOrd="0" presId="urn:microsoft.com/office/officeart/2005/8/layout/vList3"/>
    <dgm:cxn modelId="{E28FDD80-5A0E-A541-8F3B-0E95330172F2}" srcId="{69D7C920-84A2-4007-B1B2-ECDAB0575FC2}" destId="{CFD2522A-C3AA-A644-B5E2-88AD801B05AF}" srcOrd="1" destOrd="0" parTransId="{C0BF9928-7871-824A-9C6B-1B8A479B408D}" sibTransId="{EB93F19C-2CA7-544E-AC76-A5D7C414AA42}"/>
    <dgm:cxn modelId="{D16508B4-37D5-7D49-AA17-25522000C552}" type="presParOf" srcId="{2696C60F-9F61-474D-9B89-017D4FF8D6AE}" destId="{8D031123-8EC3-4D53-8C49-A55ACC1E100D}" srcOrd="0" destOrd="0" presId="urn:microsoft.com/office/officeart/2005/8/layout/vList3"/>
    <dgm:cxn modelId="{C63D443C-2588-754C-893A-5D7ADD07FDCC}" type="presParOf" srcId="{8D031123-8EC3-4D53-8C49-A55ACC1E100D}" destId="{E2307B95-B4F1-401D-8E71-1203B4CA7667}" srcOrd="0" destOrd="0" presId="urn:microsoft.com/office/officeart/2005/8/layout/vList3"/>
    <dgm:cxn modelId="{1C7E17A2-D034-3743-A861-C7ADEA754F82}" type="presParOf" srcId="{8D031123-8EC3-4D53-8C49-A55ACC1E100D}" destId="{3DA64E20-0AAD-4A57-B5DD-CECDF9552466}" srcOrd="1" destOrd="0" presId="urn:microsoft.com/office/officeart/2005/8/layout/vList3"/>
    <dgm:cxn modelId="{221B10DD-6872-6148-B9B8-2C76E12DE936}" type="presParOf" srcId="{2696C60F-9F61-474D-9B89-017D4FF8D6AE}" destId="{A826F4CC-246C-8443-9C97-6C23D9FF1F02}" srcOrd="1" destOrd="0" presId="urn:microsoft.com/office/officeart/2005/8/layout/vList3"/>
    <dgm:cxn modelId="{F6CF2A41-E6F2-7342-BDDD-C784BEF809B7}" type="presParOf" srcId="{2696C60F-9F61-474D-9B89-017D4FF8D6AE}" destId="{C245D5FA-609D-DD46-87B6-EBD60279A29A}" srcOrd="2" destOrd="0" presId="urn:microsoft.com/office/officeart/2005/8/layout/vList3"/>
    <dgm:cxn modelId="{48235AA9-183B-9749-AB69-C6467ADB1CA1}" type="presParOf" srcId="{C245D5FA-609D-DD46-87B6-EBD60279A29A}" destId="{87E5D0AD-D933-324D-B497-1116E596FFD3}" srcOrd="0" destOrd="0" presId="urn:microsoft.com/office/officeart/2005/8/layout/vList3"/>
    <dgm:cxn modelId="{97F3D43B-6E3A-394A-B0EC-01091025DD52}" type="presParOf" srcId="{C245D5FA-609D-DD46-87B6-EBD60279A29A}" destId="{BB0130C4-DE36-ED43-AAF5-71B8128F112A}" srcOrd="1" destOrd="0" presId="urn:microsoft.com/office/officeart/2005/8/layout/vList3"/>
    <dgm:cxn modelId="{615A9249-735D-B543-A2EC-C1D5047C2D58}" type="presParOf" srcId="{2696C60F-9F61-474D-9B89-017D4FF8D6AE}" destId="{455B4F9A-A0E8-4D4A-B42C-5B7F3EB48F73}" srcOrd="3" destOrd="0" presId="urn:microsoft.com/office/officeart/2005/8/layout/vList3"/>
    <dgm:cxn modelId="{F34C550F-5F1C-DC4A-865C-A4E9368E7E4B}" type="presParOf" srcId="{2696C60F-9F61-474D-9B89-017D4FF8D6AE}" destId="{8F3AECD7-4F67-B74C-965B-E2E4852A9E32}" srcOrd="4" destOrd="0" presId="urn:microsoft.com/office/officeart/2005/8/layout/vList3"/>
    <dgm:cxn modelId="{28FCE2CC-B5DB-734A-B7E2-179EB75657D7}" type="presParOf" srcId="{8F3AECD7-4F67-B74C-965B-E2E4852A9E32}" destId="{D2BBFF6E-34A6-4645-8050-5DA2AD6F21D1}" srcOrd="0" destOrd="0" presId="urn:microsoft.com/office/officeart/2005/8/layout/vList3"/>
    <dgm:cxn modelId="{7F5FC51C-D96C-2146-A4A1-91F5533859A9}" type="presParOf" srcId="{8F3AECD7-4F67-B74C-965B-E2E4852A9E32}" destId="{728CE203-E3E0-9947-AEFD-7B9092562AFC}" srcOrd="1" destOrd="0" presId="urn:microsoft.com/office/officeart/2005/8/layout/vList3"/>
    <dgm:cxn modelId="{C92D642F-A7CF-E54B-AD63-4C7447C78580}" type="presParOf" srcId="{2696C60F-9F61-474D-9B89-017D4FF8D6AE}" destId="{328D538D-0B43-EA4C-809D-16EB2B99A73F}" srcOrd="5" destOrd="0" presId="urn:microsoft.com/office/officeart/2005/8/layout/vList3"/>
    <dgm:cxn modelId="{99138809-0E3F-3447-99C4-F74CB79489CE}" type="presParOf" srcId="{2696C60F-9F61-474D-9B89-017D4FF8D6AE}" destId="{6475EF73-0A1B-BE46-99E6-01340DF367FE}" srcOrd="6" destOrd="0" presId="urn:microsoft.com/office/officeart/2005/8/layout/vList3"/>
    <dgm:cxn modelId="{91F54AAB-019C-E545-815D-AC333A499530}" type="presParOf" srcId="{6475EF73-0A1B-BE46-99E6-01340DF367FE}" destId="{0C5F8A23-B560-9E40-8E76-004760FDB9E3}" srcOrd="0" destOrd="0" presId="urn:microsoft.com/office/officeart/2005/8/layout/vList3"/>
    <dgm:cxn modelId="{179D9A37-57E4-0E49-BD08-029638C9649D}" type="presParOf" srcId="{6475EF73-0A1B-BE46-99E6-01340DF367FE}" destId="{A7C23A5C-EEC8-944A-A79E-2A29767C8E7B}"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3EB485-B2F3-4705-842B-3C13A8168AE1}" type="doc">
      <dgm:prSet loTypeId="urn:microsoft.com/office/officeart/2005/8/layout/pyramid1" loCatId="pyramid" qsTypeId="urn:microsoft.com/office/officeart/2005/8/quickstyle/simple1" qsCatId="simple" csTypeId="urn:microsoft.com/office/officeart/2005/8/colors/accent2_3" csCatId="accent2" phldr="1"/>
      <dgm:spPr/>
    </dgm:pt>
    <dgm:pt modelId="{9E43D7D0-1B4A-4AF3-AA19-0994F681BEB6}">
      <dgm:prSet phldrT="[文本]" custT="1"/>
      <dgm:spPr/>
      <dgm:t>
        <a:bodyPr/>
        <a:lstStyle/>
        <a:p>
          <a:r>
            <a:rPr lang="zh-CN" altLang="en-US" sz="1800" b="1"/>
            <a:t>高速缓存</a:t>
          </a:r>
          <a:endParaRPr lang="zh-CN" altLang="en-US" sz="1800" b="1" dirty="0"/>
        </a:p>
      </dgm:t>
    </dgm:pt>
    <dgm:pt modelId="{FEC32F47-817F-403B-928F-24CFC3D8BDB9}" type="parTrans" cxnId="{71DB31F9-2042-43D0-8B66-E3EAF0FCDAF3}">
      <dgm:prSet/>
      <dgm:spPr/>
      <dgm:t>
        <a:bodyPr/>
        <a:lstStyle/>
        <a:p>
          <a:endParaRPr lang="zh-CN" altLang="en-US" sz="1200" b="1">
            <a:solidFill>
              <a:schemeClr val="bg1">
                <a:lumMod val="95000"/>
              </a:schemeClr>
            </a:solidFill>
          </a:endParaRPr>
        </a:p>
      </dgm:t>
    </dgm:pt>
    <dgm:pt modelId="{5A752347-9548-4D9C-85E4-C5816BF0BA25}" type="sibTrans" cxnId="{71DB31F9-2042-43D0-8B66-E3EAF0FCDAF3}">
      <dgm:prSet/>
      <dgm:spPr/>
      <dgm:t>
        <a:bodyPr/>
        <a:lstStyle/>
        <a:p>
          <a:endParaRPr lang="zh-CN" altLang="en-US" sz="1200" b="1">
            <a:solidFill>
              <a:schemeClr val="bg1">
                <a:lumMod val="95000"/>
              </a:schemeClr>
            </a:solidFill>
          </a:endParaRPr>
        </a:p>
      </dgm:t>
    </dgm:pt>
    <dgm:pt modelId="{52E85FC5-CC84-4847-87A0-F0166ACD0591}">
      <dgm:prSet phldrT="[文本]" custT="1"/>
      <dgm:spPr/>
      <dgm:t>
        <a:bodyPr/>
        <a:lstStyle/>
        <a:p>
          <a:r>
            <a:rPr lang="zh-CN" altLang="en-US" sz="2000" b="1"/>
            <a:t>主存储器</a:t>
          </a:r>
          <a:endParaRPr lang="zh-CN" altLang="en-US" sz="2000" b="1" dirty="0"/>
        </a:p>
      </dgm:t>
    </dgm:pt>
    <dgm:pt modelId="{8DCDC1BE-8EE6-4EEE-9E62-3B7026D1D18C}" type="parTrans" cxnId="{3EFB0FA4-5AB3-416E-A243-42F48C557AE5}">
      <dgm:prSet/>
      <dgm:spPr/>
      <dgm:t>
        <a:bodyPr/>
        <a:lstStyle/>
        <a:p>
          <a:endParaRPr lang="zh-CN" altLang="en-US" sz="1200" b="1">
            <a:solidFill>
              <a:schemeClr val="bg1">
                <a:lumMod val="95000"/>
              </a:schemeClr>
            </a:solidFill>
          </a:endParaRPr>
        </a:p>
      </dgm:t>
    </dgm:pt>
    <dgm:pt modelId="{07FAC517-826B-4F4A-A5A2-9F5427ABC05C}" type="sibTrans" cxnId="{3EFB0FA4-5AB3-416E-A243-42F48C557AE5}">
      <dgm:prSet/>
      <dgm:spPr/>
      <dgm:t>
        <a:bodyPr/>
        <a:lstStyle/>
        <a:p>
          <a:endParaRPr lang="zh-CN" altLang="en-US" sz="1200" b="1">
            <a:solidFill>
              <a:schemeClr val="bg1">
                <a:lumMod val="95000"/>
              </a:schemeClr>
            </a:solidFill>
          </a:endParaRPr>
        </a:p>
      </dgm:t>
    </dgm:pt>
    <dgm:pt modelId="{0DCA8907-4009-4431-A813-F40B08A8D703}">
      <dgm:prSet phldrT="[文本]" custT="1"/>
      <dgm:spPr>
        <a:solidFill>
          <a:srgbClr val="FF0000"/>
        </a:solidFill>
      </dgm:spPr>
      <dgm:t>
        <a:bodyPr/>
        <a:lstStyle/>
        <a:p>
          <a:r>
            <a:rPr lang="zh-CN" altLang="en-US" sz="3200" b="1" dirty="0">
              <a:solidFill>
                <a:schemeClr val="bg1"/>
              </a:solidFill>
            </a:rPr>
            <a:t>磁盘缓存</a:t>
          </a:r>
        </a:p>
      </dgm:t>
    </dgm:pt>
    <dgm:pt modelId="{491C9189-98D1-48A8-A08F-9BECE034E591}" type="parTrans" cxnId="{5A32B541-3F66-42C5-9AC5-BFC7EF642258}">
      <dgm:prSet/>
      <dgm:spPr/>
      <dgm:t>
        <a:bodyPr/>
        <a:lstStyle/>
        <a:p>
          <a:endParaRPr lang="zh-CN" altLang="en-US" sz="1200" b="1">
            <a:solidFill>
              <a:schemeClr val="bg1">
                <a:lumMod val="95000"/>
              </a:schemeClr>
            </a:solidFill>
          </a:endParaRPr>
        </a:p>
      </dgm:t>
    </dgm:pt>
    <dgm:pt modelId="{660C3DE9-897A-4D34-8D00-F207D96E4F6A}" type="sibTrans" cxnId="{5A32B541-3F66-42C5-9AC5-BFC7EF642258}">
      <dgm:prSet/>
      <dgm:spPr/>
      <dgm:t>
        <a:bodyPr/>
        <a:lstStyle/>
        <a:p>
          <a:endParaRPr lang="zh-CN" altLang="en-US" sz="1200" b="1">
            <a:solidFill>
              <a:schemeClr val="bg1">
                <a:lumMod val="95000"/>
              </a:schemeClr>
            </a:solidFill>
          </a:endParaRPr>
        </a:p>
      </dgm:t>
    </dgm:pt>
    <dgm:pt modelId="{688CE0E0-AE35-4C02-8613-30301A8D83C2}">
      <dgm:prSet phldrT="[文本]" custT="1"/>
      <dgm:spPr/>
      <dgm:t>
        <a:bodyPr/>
        <a:lstStyle/>
        <a:p>
          <a:r>
            <a:rPr lang="zh-CN" altLang="en-US" sz="1600" b="1" dirty="0"/>
            <a:t>寄存器</a:t>
          </a:r>
        </a:p>
      </dgm:t>
    </dgm:pt>
    <dgm:pt modelId="{FD7375D9-0B24-44C2-9DCF-A07C347D8F7F}" type="sibTrans" cxnId="{31DC5493-88BE-4794-A2CE-859D5F2620FA}">
      <dgm:prSet/>
      <dgm:spPr/>
      <dgm:t>
        <a:bodyPr/>
        <a:lstStyle/>
        <a:p>
          <a:endParaRPr lang="zh-CN" altLang="en-US" sz="1200" b="1">
            <a:solidFill>
              <a:schemeClr val="bg1">
                <a:lumMod val="95000"/>
              </a:schemeClr>
            </a:solidFill>
          </a:endParaRPr>
        </a:p>
      </dgm:t>
    </dgm:pt>
    <dgm:pt modelId="{9D0996E7-7B61-4C24-9D77-C0A1BBCEA2CB}" type="parTrans" cxnId="{31DC5493-88BE-4794-A2CE-859D5F2620FA}">
      <dgm:prSet/>
      <dgm:spPr/>
      <dgm:t>
        <a:bodyPr/>
        <a:lstStyle/>
        <a:p>
          <a:endParaRPr lang="zh-CN" altLang="en-US" sz="1200" b="1">
            <a:solidFill>
              <a:schemeClr val="bg1">
                <a:lumMod val="95000"/>
              </a:schemeClr>
            </a:solidFill>
          </a:endParaRPr>
        </a:p>
      </dgm:t>
    </dgm:pt>
    <dgm:pt modelId="{E001958F-6EC9-ED4D-82C3-E9D458D54633}">
      <dgm:prSet phldrT="[文本]" custT="1"/>
      <dgm:spPr/>
      <dgm:t>
        <a:bodyPr/>
        <a:lstStyle/>
        <a:p>
          <a:r>
            <a:rPr lang="zh-CN" altLang="en-US" sz="2000" b="1" dirty="0"/>
            <a:t>固定磁盘</a:t>
          </a:r>
        </a:p>
      </dgm:t>
    </dgm:pt>
    <dgm:pt modelId="{2B520D4B-8DAE-B245-A41D-21696C050C92}" type="parTrans" cxnId="{F0FDA254-28B1-E440-B7B6-224928F390A2}">
      <dgm:prSet/>
      <dgm:spPr/>
      <dgm:t>
        <a:bodyPr/>
        <a:lstStyle/>
        <a:p>
          <a:endParaRPr lang="en-US"/>
        </a:p>
      </dgm:t>
    </dgm:pt>
    <dgm:pt modelId="{E438B481-D2B8-2B42-BBAE-091632B8C39D}" type="sibTrans" cxnId="{F0FDA254-28B1-E440-B7B6-224928F390A2}">
      <dgm:prSet/>
      <dgm:spPr/>
      <dgm:t>
        <a:bodyPr/>
        <a:lstStyle/>
        <a:p>
          <a:endParaRPr lang="en-US"/>
        </a:p>
      </dgm:t>
    </dgm:pt>
    <dgm:pt modelId="{E3F3B4C8-EAF2-4685-A4DA-D029CD577339}" type="pres">
      <dgm:prSet presAssocID="{7B3EB485-B2F3-4705-842B-3C13A8168AE1}" presName="Name0" presStyleCnt="0">
        <dgm:presLayoutVars>
          <dgm:dir/>
          <dgm:animLvl val="lvl"/>
          <dgm:resizeHandles val="exact"/>
        </dgm:presLayoutVars>
      </dgm:prSet>
      <dgm:spPr/>
    </dgm:pt>
    <dgm:pt modelId="{F61C4D0D-5DFC-432E-8031-CBD44AE0492E}" type="pres">
      <dgm:prSet presAssocID="{688CE0E0-AE35-4C02-8613-30301A8D83C2}" presName="Name8" presStyleCnt="0"/>
      <dgm:spPr/>
    </dgm:pt>
    <dgm:pt modelId="{572B649C-601B-4373-9E1E-E4EDB45FE88A}" type="pres">
      <dgm:prSet presAssocID="{688CE0E0-AE35-4C02-8613-30301A8D83C2}" presName="level" presStyleLbl="node1" presStyleIdx="0" presStyleCnt="5" custScaleX="90909" custScaleY="90909">
        <dgm:presLayoutVars>
          <dgm:chMax val="1"/>
          <dgm:bulletEnabled val="1"/>
        </dgm:presLayoutVars>
      </dgm:prSet>
      <dgm:spPr>
        <a:prstGeom prst="rect">
          <a:avLst/>
        </a:prstGeom>
      </dgm:spPr>
      <dgm:t>
        <a:bodyPr/>
        <a:lstStyle/>
        <a:p>
          <a:endParaRPr lang="zh-CN" altLang="en-US"/>
        </a:p>
      </dgm:t>
    </dgm:pt>
    <dgm:pt modelId="{4D79849D-2F12-4A86-AE24-B1BC7DD88CB9}" type="pres">
      <dgm:prSet presAssocID="{688CE0E0-AE35-4C02-8613-30301A8D83C2}" presName="levelTx" presStyleLbl="revTx" presStyleIdx="0" presStyleCnt="0">
        <dgm:presLayoutVars>
          <dgm:chMax val="1"/>
          <dgm:bulletEnabled val="1"/>
        </dgm:presLayoutVars>
      </dgm:prSet>
      <dgm:spPr>
        <a:prstGeom prst="rect">
          <a:avLst/>
        </a:prstGeom>
      </dgm:spPr>
      <dgm:t>
        <a:bodyPr/>
        <a:lstStyle/>
        <a:p>
          <a:endParaRPr lang="zh-CN" altLang="en-US"/>
        </a:p>
      </dgm:t>
    </dgm:pt>
    <dgm:pt modelId="{D79CE9F1-4025-48B2-974B-522169F6D8FB}" type="pres">
      <dgm:prSet presAssocID="{9E43D7D0-1B4A-4AF3-AA19-0994F681BEB6}" presName="Name8" presStyleCnt="0"/>
      <dgm:spPr/>
    </dgm:pt>
    <dgm:pt modelId="{72257676-7246-4845-96D2-D3646E7ABDF1}" type="pres">
      <dgm:prSet presAssocID="{9E43D7D0-1B4A-4AF3-AA19-0994F681BEB6}" presName="level" presStyleLbl="node1" presStyleIdx="1" presStyleCnt="5">
        <dgm:presLayoutVars>
          <dgm:chMax val="1"/>
          <dgm:bulletEnabled val="1"/>
        </dgm:presLayoutVars>
      </dgm:prSet>
      <dgm:spPr/>
      <dgm:t>
        <a:bodyPr/>
        <a:lstStyle/>
        <a:p>
          <a:endParaRPr lang="zh-CN" altLang="en-US"/>
        </a:p>
      </dgm:t>
    </dgm:pt>
    <dgm:pt modelId="{F8D1EA63-8B12-40A5-8212-38EA70743595}" type="pres">
      <dgm:prSet presAssocID="{9E43D7D0-1B4A-4AF3-AA19-0994F681BEB6}" presName="levelTx" presStyleLbl="revTx" presStyleIdx="0" presStyleCnt="0">
        <dgm:presLayoutVars>
          <dgm:chMax val="1"/>
          <dgm:bulletEnabled val="1"/>
        </dgm:presLayoutVars>
      </dgm:prSet>
      <dgm:spPr/>
      <dgm:t>
        <a:bodyPr/>
        <a:lstStyle/>
        <a:p>
          <a:endParaRPr lang="zh-CN" altLang="en-US"/>
        </a:p>
      </dgm:t>
    </dgm:pt>
    <dgm:pt modelId="{FEE01189-BA23-49AF-B92A-5ACB0EFE605F}" type="pres">
      <dgm:prSet presAssocID="{52E85FC5-CC84-4847-87A0-F0166ACD0591}" presName="Name8" presStyleCnt="0"/>
      <dgm:spPr/>
    </dgm:pt>
    <dgm:pt modelId="{E5F6EC49-98D9-42EE-B79E-CDB5BFA1925F}" type="pres">
      <dgm:prSet presAssocID="{52E85FC5-CC84-4847-87A0-F0166ACD0591}" presName="level" presStyleLbl="node1" presStyleIdx="2" presStyleCnt="5">
        <dgm:presLayoutVars>
          <dgm:chMax val="1"/>
          <dgm:bulletEnabled val="1"/>
        </dgm:presLayoutVars>
      </dgm:prSet>
      <dgm:spPr/>
      <dgm:t>
        <a:bodyPr/>
        <a:lstStyle/>
        <a:p>
          <a:endParaRPr lang="zh-CN" altLang="en-US"/>
        </a:p>
      </dgm:t>
    </dgm:pt>
    <dgm:pt modelId="{0144DA1D-4E4B-49AB-B34D-CC3F32E97D1D}" type="pres">
      <dgm:prSet presAssocID="{52E85FC5-CC84-4847-87A0-F0166ACD0591}" presName="levelTx" presStyleLbl="revTx" presStyleIdx="0" presStyleCnt="0">
        <dgm:presLayoutVars>
          <dgm:chMax val="1"/>
          <dgm:bulletEnabled val="1"/>
        </dgm:presLayoutVars>
      </dgm:prSet>
      <dgm:spPr/>
      <dgm:t>
        <a:bodyPr/>
        <a:lstStyle/>
        <a:p>
          <a:endParaRPr lang="zh-CN" altLang="en-US"/>
        </a:p>
      </dgm:t>
    </dgm:pt>
    <dgm:pt modelId="{7E71AAC0-A1B6-4E38-AD12-DBFA168BB4CF}" type="pres">
      <dgm:prSet presAssocID="{0DCA8907-4009-4431-A813-F40B08A8D703}" presName="Name8" presStyleCnt="0"/>
      <dgm:spPr/>
    </dgm:pt>
    <dgm:pt modelId="{6F5F1E6E-6C11-4E3F-AFB0-C84E5464426D}" type="pres">
      <dgm:prSet presAssocID="{0DCA8907-4009-4431-A813-F40B08A8D703}" presName="level" presStyleLbl="node1" presStyleIdx="3" presStyleCnt="5">
        <dgm:presLayoutVars>
          <dgm:chMax val="1"/>
          <dgm:bulletEnabled val="1"/>
        </dgm:presLayoutVars>
      </dgm:prSet>
      <dgm:spPr/>
      <dgm:t>
        <a:bodyPr/>
        <a:lstStyle/>
        <a:p>
          <a:endParaRPr lang="zh-CN" altLang="en-US"/>
        </a:p>
      </dgm:t>
    </dgm:pt>
    <dgm:pt modelId="{C857E33F-16D8-4266-AD66-47BA7D38512E}" type="pres">
      <dgm:prSet presAssocID="{0DCA8907-4009-4431-A813-F40B08A8D703}" presName="levelTx" presStyleLbl="revTx" presStyleIdx="0" presStyleCnt="0">
        <dgm:presLayoutVars>
          <dgm:chMax val="1"/>
          <dgm:bulletEnabled val="1"/>
        </dgm:presLayoutVars>
      </dgm:prSet>
      <dgm:spPr/>
      <dgm:t>
        <a:bodyPr/>
        <a:lstStyle/>
        <a:p>
          <a:endParaRPr lang="zh-CN" altLang="en-US"/>
        </a:p>
      </dgm:t>
    </dgm:pt>
    <dgm:pt modelId="{129E6512-31F3-D14A-987F-36589A67C38D}" type="pres">
      <dgm:prSet presAssocID="{E001958F-6EC9-ED4D-82C3-E9D458D54633}" presName="Name8" presStyleCnt="0"/>
      <dgm:spPr/>
    </dgm:pt>
    <dgm:pt modelId="{9D70FB5B-23A0-C941-A942-68794D0BE3BF}" type="pres">
      <dgm:prSet presAssocID="{E001958F-6EC9-ED4D-82C3-E9D458D54633}" presName="level" presStyleLbl="node1" presStyleIdx="4" presStyleCnt="5">
        <dgm:presLayoutVars>
          <dgm:chMax val="1"/>
          <dgm:bulletEnabled val="1"/>
        </dgm:presLayoutVars>
      </dgm:prSet>
      <dgm:spPr/>
      <dgm:t>
        <a:bodyPr/>
        <a:lstStyle/>
        <a:p>
          <a:endParaRPr lang="zh-CN" altLang="en-US"/>
        </a:p>
      </dgm:t>
    </dgm:pt>
    <dgm:pt modelId="{7360F068-2C1C-1D46-9650-52281623E425}" type="pres">
      <dgm:prSet presAssocID="{E001958F-6EC9-ED4D-82C3-E9D458D54633}" presName="levelTx" presStyleLbl="revTx" presStyleIdx="0" presStyleCnt="0">
        <dgm:presLayoutVars>
          <dgm:chMax val="1"/>
          <dgm:bulletEnabled val="1"/>
        </dgm:presLayoutVars>
      </dgm:prSet>
      <dgm:spPr/>
      <dgm:t>
        <a:bodyPr/>
        <a:lstStyle/>
        <a:p>
          <a:endParaRPr lang="zh-CN" altLang="en-US"/>
        </a:p>
      </dgm:t>
    </dgm:pt>
  </dgm:ptLst>
  <dgm:cxnLst>
    <dgm:cxn modelId="{5A32B541-3F66-42C5-9AC5-BFC7EF642258}" srcId="{7B3EB485-B2F3-4705-842B-3C13A8168AE1}" destId="{0DCA8907-4009-4431-A813-F40B08A8D703}" srcOrd="3" destOrd="0" parTransId="{491C9189-98D1-48A8-A08F-9BECE034E591}" sibTransId="{660C3DE9-897A-4D34-8D00-F207D96E4F6A}"/>
    <dgm:cxn modelId="{3E317AC9-1799-0743-9198-7765298F303E}" type="presOf" srcId="{E001958F-6EC9-ED4D-82C3-E9D458D54633}" destId="{9D70FB5B-23A0-C941-A942-68794D0BE3BF}" srcOrd="0" destOrd="0" presId="urn:microsoft.com/office/officeart/2005/8/layout/pyramid1"/>
    <dgm:cxn modelId="{E4B0942E-16A8-9943-B5A8-06BA4CAD8EAA}" type="presOf" srcId="{0DCA8907-4009-4431-A813-F40B08A8D703}" destId="{6F5F1E6E-6C11-4E3F-AFB0-C84E5464426D}" srcOrd="0" destOrd="0" presId="urn:microsoft.com/office/officeart/2005/8/layout/pyramid1"/>
    <dgm:cxn modelId="{7C4EB96F-A4D8-A148-BEFC-EC59177E90FE}" type="presOf" srcId="{688CE0E0-AE35-4C02-8613-30301A8D83C2}" destId="{4D79849D-2F12-4A86-AE24-B1BC7DD88CB9}" srcOrd="1" destOrd="0" presId="urn:microsoft.com/office/officeart/2005/8/layout/pyramid1"/>
    <dgm:cxn modelId="{71D8DB90-7123-4C4D-9F65-666D4EB9CC2D}" type="presOf" srcId="{9E43D7D0-1B4A-4AF3-AA19-0994F681BEB6}" destId="{F8D1EA63-8B12-40A5-8212-38EA70743595}" srcOrd="1" destOrd="0" presId="urn:microsoft.com/office/officeart/2005/8/layout/pyramid1"/>
    <dgm:cxn modelId="{FFC9455E-CD5A-DC4F-9A11-29895E80BFD3}" type="presOf" srcId="{7B3EB485-B2F3-4705-842B-3C13A8168AE1}" destId="{E3F3B4C8-EAF2-4685-A4DA-D029CD577339}" srcOrd="0" destOrd="0" presId="urn:microsoft.com/office/officeart/2005/8/layout/pyramid1"/>
    <dgm:cxn modelId="{F0FDA254-28B1-E440-B7B6-224928F390A2}" srcId="{7B3EB485-B2F3-4705-842B-3C13A8168AE1}" destId="{E001958F-6EC9-ED4D-82C3-E9D458D54633}" srcOrd="4" destOrd="0" parTransId="{2B520D4B-8DAE-B245-A41D-21696C050C92}" sibTransId="{E438B481-D2B8-2B42-BBAE-091632B8C39D}"/>
    <dgm:cxn modelId="{0D40ED79-0F3C-B24B-9265-19C91263F768}" type="presOf" srcId="{9E43D7D0-1B4A-4AF3-AA19-0994F681BEB6}" destId="{72257676-7246-4845-96D2-D3646E7ABDF1}" srcOrd="0" destOrd="0" presId="urn:microsoft.com/office/officeart/2005/8/layout/pyramid1"/>
    <dgm:cxn modelId="{BFB6BF7F-13E8-8648-A59E-84A494E21FA2}" type="presOf" srcId="{52E85FC5-CC84-4847-87A0-F0166ACD0591}" destId="{0144DA1D-4E4B-49AB-B34D-CC3F32E97D1D}" srcOrd="1" destOrd="0" presId="urn:microsoft.com/office/officeart/2005/8/layout/pyramid1"/>
    <dgm:cxn modelId="{B29A94DD-82A5-634C-8229-02FA657182EE}" type="presOf" srcId="{0DCA8907-4009-4431-A813-F40B08A8D703}" destId="{C857E33F-16D8-4266-AD66-47BA7D38512E}" srcOrd="1" destOrd="0" presId="urn:microsoft.com/office/officeart/2005/8/layout/pyramid1"/>
    <dgm:cxn modelId="{6BFBDF6D-8793-7B4C-963C-1B363FF60C19}" type="presOf" srcId="{688CE0E0-AE35-4C02-8613-30301A8D83C2}" destId="{572B649C-601B-4373-9E1E-E4EDB45FE88A}" srcOrd="0" destOrd="0" presId="urn:microsoft.com/office/officeart/2005/8/layout/pyramid1"/>
    <dgm:cxn modelId="{8ACCFC84-2604-DA43-8F28-7A72F4874158}" type="presOf" srcId="{52E85FC5-CC84-4847-87A0-F0166ACD0591}" destId="{E5F6EC49-98D9-42EE-B79E-CDB5BFA1925F}" srcOrd="0" destOrd="0" presId="urn:microsoft.com/office/officeart/2005/8/layout/pyramid1"/>
    <dgm:cxn modelId="{D647DA07-9D1A-DC4B-80A4-318B8B5CF84A}" type="presOf" srcId="{E001958F-6EC9-ED4D-82C3-E9D458D54633}" destId="{7360F068-2C1C-1D46-9650-52281623E425}" srcOrd="1" destOrd="0" presId="urn:microsoft.com/office/officeart/2005/8/layout/pyramid1"/>
    <dgm:cxn modelId="{31DC5493-88BE-4794-A2CE-859D5F2620FA}" srcId="{7B3EB485-B2F3-4705-842B-3C13A8168AE1}" destId="{688CE0E0-AE35-4C02-8613-30301A8D83C2}" srcOrd="0" destOrd="0" parTransId="{9D0996E7-7B61-4C24-9D77-C0A1BBCEA2CB}" sibTransId="{FD7375D9-0B24-44C2-9DCF-A07C347D8F7F}"/>
    <dgm:cxn modelId="{71DB31F9-2042-43D0-8B66-E3EAF0FCDAF3}" srcId="{7B3EB485-B2F3-4705-842B-3C13A8168AE1}" destId="{9E43D7D0-1B4A-4AF3-AA19-0994F681BEB6}" srcOrd="1" destOrd="0" parTransId="{FEC32F47-817F-403B-928F-24CFC3D8BDB9}" sibTransId="{5A752347-9548-4D9C-85E4-C5816BF0BA25}"/>
    <dgm:cxn modelId="{3EFB0FA4-5AB3-416E-A243-42F48C557AE5}" srcId="{7B3EB485-B2F3-4705-842B-3C13A8168AE1}" destId="{52E85FC5-CC84-4847-87A0-F0166ACD0591}" srcOrd="2" destOrd="0" parTransId="{8DCDC1BE-8EE6-4EEE-9E62-3B7026D1D18C}" sibTransId="{07FAC517-826B-4F4A-A5A2-9F5427ABC05C}"/>
    <dgm:cxn modelId="{FCD542EF-C132-B845-B285-5D5B8AD92D60}" type="presParOf" srcId="{E3F3B4C8-EAF2-4685-A4DA-D029CD577339}" destId="{F61C4D0D-5DFC-432E-8031-CBD44AE0492E}" srcOrd="0" destOrd="0" presId="urn:microsoft.com/office/officeart/2005/8/layout/pyramid1"/>
    <dgm:cxn modelId="{BD19E161-4F01-BB48-B1A5-39D0277F15C6}" type="presParOf" srcId="{F61C4D0D-5DFC-432E-8031-CBD44AE0492E}" destId="{572B649C-601B-4373-9E1E-E4EDB45FE88A}" srcOrd="0" destOrd="0" presId="urn:microsoft.com/office/officeart/2005/8/layout/pyramid1"/>
    <dgm:cxn modelId="{DCF10C80-1B75-AE45-B32A-CF3CE87EDB15}" type="presParOf" srcId="{F61C4D0D-5DFC-432E-8031-CBD44AE0492E}" destId="{4D79849D-2F12-4A86-AE24-B1BC7DD88CB9}" srcOrd="1" destOrd="0" presId="urn:microsoft.com/office/officeart/2005/8/layout/pyramid1"/>
    <dgm:cxn modelId="{4D5D62D7-1DED-7741-A4BF-A898BAF818FD}" type="presParOf" srcId="{E3F3B4C8-EAF2-4685-A4DA-D029CD577339}" destId="{D79CE9F1-4025-48B2-974B-522169F6D8FB}" srcOrd="1" destOrd="0" presId="urn:microsoft.com/office/officeart/2005/8/layout/pyramid1"/>
    <dgm:cxn modelId="{17B0CD0D-C440-3A4B-A2D4-4C61195304AF}" type="presParOf" srcId="{D79CE9F1-4025-48B2-974B-522169F6D8FB}" destId="{72257676-7246-4845-96D2-D3646E7ABDF1}" srcOrd="0" destOrd="0" presId="urn:microsoft.com/office/officeart/2005/8/layout/pyramid1"/>
    <dgm:cxn modelId="{513AE8D2-0A6C-3041-B033-122327313344}" type="presParOf" srcId="{D79CE9F1-4025-48B2-974B-522169F6D8FB}" destId="{F8D1EA63-8B12-40A5-8212-38EA70743595}" srcOrd="1" destOrd="0" presId="urn:microsoft.com/office/officeart/2005/8/layout/pyramid1"/>
    <dgm:cxn modelId="{F8DF41F8-CDF8-AF4C-A716-62F5363D1378}" type="presParOf" srcId="{E3F3B4C8-EAF2-4685-A4DA-D029CD577339}" destId="{FEE01189-BA23-49AF-B92A-5ACB0EFE605F}" srcOrd="2" destOrd="0" presId="urn:microsoft.com/office/officeart/2005/8/layout/pyramid1"/>
    <dgm:cxn modelId="{408C4853-7A7B-254E-BE87-96E97913593D}" type="presParOf" srcId="{FEE01189-BA23-49AF-B92A-5ACB0EFE605F}" destId="{E5F6EC49-98D9-42EE-B79E-CDB5BFA1925F}" srcOrd="0" destOrd="0" presId="urn:microsoft.com/office/officeart/2005/8/layout/pyramid1"/>
    <dgm:cxn modelId="{46CD8658-DD2D-E740-ABF7-3E49606E3916}" type="presParOf" srcId="{FEE01189-BA23-49AF-B92A-5ACB0EFE605F}" destId="{0144DA1D-4E4B-49AB-B34D-CC3F32E97D1D}" srcOrd="1" destOrd="0" presId="urn:microsoft.com/office/officeart/2005/8/layout/pyramid1"/>
    <dgm:cxn modelId="{48A7BCBC-EA67-C64B-B538-055F263A7CD5}" type="presParOf" srcId="{E3F3B4C8-EAF2-4685-A4DA-D029CD577339}" destId="{7E71AAC0-A1B6-4E38-AD12-DBFA168BB4CF}" srcOrd="3" destOrd="0" presId="urn:microsoft.com/office/officeart/2005/8/layout/pyramid1"/>
    <dgm:cxn modelId="{7A0F56B7-7EE4-6041-95B9-C4AE0C2D2E2C}" type="presParOf" srcId="{7E71AAC0-A1B6-4E38-AD12-DBFA168BB4CF}" destId="{6F5F1E6E-6C11-4E3F-AFB0-C84E5464426D}" srcOrd="0" destOrd="0" presId="urn:microsoft.com/office/officeart/2005/8/layout/pyramid1"/>
    <dgm:cxn modelId="{8B7B11DE-32EB-DF4D-A540-92722ADDE573}" type="presParOf" srcId="{7E71AAC0-A1B6-4E38-AD12-DBFA168BB4CF}" destId="{C857E33F-16D8-4266-AD66-47BA7D38512E}" srcOrd="1" destOrd="0" presId="urn:microsoft.com/office/officeart/2005/8/layout/pyramid1"/>
    <dgm:cxn modelId="{03B3C42D-63DB-3D43-B47C-1F18CACEEDE9}" type="presParOf" srcId="{E3F3B4C8-EAF2-4685-A4DA-D029CD577339}" destId="{129E6512-31F3-D14A-987F-36589A67C38D}" srcOrd="4" destOrd="0" presId="urn:microsoft.com/office/officeart/2005/8/layout/pyramid1"/>
    <dgm:cxn modelId="{66164BE7-11BF-1944-A05C-AA451708540F}" type="presParOf" srcId="{129E6512-31F3-D14A-987F-36589A67C38D}" destId="{9D70FB5B-23A0-C941-A942-68794D0BE3BF}" srcOrd="0" destOrd="0" presId="urn:microsoft.com/office/officeart/2005/8/layout/pyramid1"/>
    <dgm:cxn modelId="{E464B200-83CE-2847-88BB-6FCB76CE5947}" type="presParOf" srcId="{129E6512-31F3-D14A-987F-36589A67C38D}" destId="{7360F068-2C1C-1D46-9650-52281623E425}" srcOrd="1" destOrd="0" presId="urn:microsoft.com/office/officeart/2005/8/layout/pyramid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30BF6925-D99B-4D32-9194-D438A633439C}">
      <dgm:prSet phldrT="[文本]"/>
      <dgm:spPr/>
      <dgm:t>
        <a:bodyPr/>
        <a:lstStyle/>
        <a:p>
          <a:pPr algn="l"/>
          <a:r>
            <a:rPr lang="zh-CN" altLang="en-US" dirty="0">
              <a:solidFill>
                <a:schemeClr val="bg1"/>
              </a:solidFill>
            </a:rPr>
            <a:t>虚拟存储管理概念</a:t>
          </a:r>
        </a:p>
      </dgm:t>
    </dgm:pt>
    <dgm:pt modelId="{CB962869-80FD-4A2F-89D2-B75EA3DEA689}" type="parTrans" cxnId="{FADA9F5C-F4A1-4513-8A5D-D07578E926A4}">
      <dgm:prSet/>
      <dgm:spPr/>
      <dgm:t>
        <a:bodyPr/>
        <a:lstStyle/>
        <a:p>
          <a:endParaRPr lang="zh-CN" altLang="en-US"/>
        </a:p>
      </dgm:t>
    </dgm:pt>
    <dgm:pt modelId="{33B27A47-01A7-4E11-87EB-4C3E3F057E1E}" type="sibTrans" cxnId="{FADA9F5C-F4A1-4513-8A5D-D07578E926A4}">
      <dgm:prSet/>
      <dgm:spPr/>
      <dgm:t>
        <a:bodyPr/>
        <a:lstStyle/>
        <a:p>
          <a:endParaRPr lang="zh-CN" altLang="en-US"/>
        </a:p>
      </dgm:t>
    </dgm:pt>
    <dgm:pt modelId="{CFD2522A-C3AA-A644-B5E2-88AD801B05AF}">
      <dgm:prSet phldrT="[文本]"/>
      <dgm:spPr/>
      <dgm:t>
        <a:bodyPr/>
        <a:lstStyle/>
        <a:p>
          <a:pPr algn="l"/>
          <a:r>
            <a:rPr lang="zh-CN" altLang="en-US" dirty="0">
              <a:solidFill>
                <a:schemeClr val="bg1">
                  <a:lumMod val="50000"/>
                </a:schemeClr>
              </a:solidFill>
            </a:rPr>
            <a:t>请求分页虚拟存储管理</a:t>
          </a:r>
        </a:p>
      </dgm:t>
    </dgm:pt>
    <dgm:pt modelId="{C0BF9928-7871-824A-9C6B-1B8A479B408D}" type="parTrans" cxnId="{E28FDD80-5A0E-A541-8F3B-0E95330172F2}">
      <dgm:prSet/>
      <dgm:spPr/>
      <dgm:t>
        <a:bodyPr/>
        <a:lstStyle/>
        <a:p>
          <a:endParaRPr lang="en-US"/>
        </a:p>
      </dgm:t>
    </dgm:pt>
    <dgm:pt modelId="{EB93F19C-2CA7-544E-AC76-A5D7C414AA42}" type="sibTrans" cxnId="{E28FDD80-5A0E-A541-8F3B-0E95330172F2}">
      <dgm:prSet/>
      <dgm:spPr/>
      <dgm:t>
        <a:bodyPr/>
        <a:lstStyle/>
        <a:p>
          <a:endParaRPr lang="en-US"/>
        </a:p>
      </dgm:t>
    </dgm:pt>
    <dgm:pt modelId="{D6023C53-2A12-4742-8CB8-BEB99BF26B19}">
      <dgm:prSet phldrT="[文本]"/>
      <dgm:spPr/>
      <dgm:t>
        <a:bodyPr/>
        <a:lstStyle/>
        <a:p>
          <a:pPr algn="l"/>
          <a:r>
            <a:rPr lang="zh-CN" altLang="en-US" dirty="0">
              <a:solidFill>
                <a:schemeClr val="bg1">
                  <a:lumMod val="50000"/>
                </a:schemeClr>
              </a:solidFill>
            </a:rPr>
            <a:t>请求分段虚拟存储管理</a:t>
          </a:r>
        </a:p>
      </dgm:t>
    </dgm:pt>
    <dgm:pt modelId="{303C6BC5-0400-2644-9972-1E9A93386ECC}" type="parTrans" cxnId="{C49471EB-0F05-D147-8AF5-E888F86984C3}">
      <dgm:prSet/>
      <dgm:spPr/>
      <dgm:t>
        <a:bodyPr/>
        <a:lstStyle/>
        <a:p>
          <a:endParaRPr lang="en-US"/>
        </a:p>
      </dgm:t>
    </dgm:pt>
    <dgm:pt modelId="{821E3B38-36CE-3944-A8D9-682F07A7EDE1}" type="sibTrans" cxnId="{C49471EB-0F05-D147-8AF5-E888F86984C3}">
      <dgm:prSet/>
      <dgm:spPr/>
      <dgm:t>
        <a:bodyPr/>
        <a:lstStyle/>
        <a:p>
          <a:endParaRPr lang="en-US"/>
        </a:p>
      </dgm:t>
    </dgm:pt>
    <dgm:pt modelId="{4BB0729C-F378-9B4B-A459-DC45649FFFFB}">
      <dgm:prSet phldrT="[文本]"/>
      <dgm:spPr/>
      <dgm:t>
        <a:bodyPr/>
        <a:lstStyle/>
        <a:p>
          <a:pPr algn="l"/>
          <a:r>
            <a:rPr lang="zh-CN" altLang="en-US" dirty="0">
              <a:solidFill>
                <a:schemeClr val="bg1">
                  <a:lumMod val="50000"/>
                </a:schemeClr>
              </a:solidFill>
            </a:rPr>
            <a:t>请求段页式虚拟存储管理</a:t>
          </a:r>
          <a:endParaRPr lang="en-US" altLang="zh-CN" dirty="0">
            <a:solidFill>
              <a:schemeClr val="bg1">
                <a:lumMod val="50000"/>
              </a:schemeClr>
            </a:solidFill>
          </a:endParaRPr>
        </a:p>
      </dgm:t>
    </dgm:pt>
    <dgm:pt modelId="{58906C42-BB83-994D-825C-E99EB8BB3930}" type="parTrans" cxnId="{3838FB3F-E2E8-CF4C-9BB0-B2432EC9BB9A}">
      <dgm:prSet/>
      <dgm:spPr/>
      <dgm:t>
        <a:bodyPr/>
        <a:lstStyle/>
        <a:p>
          <a:endParaRPr lang="en-US"/>
        </a:p>
      </dgm:t>
    </dgm:pt>
    <dgm:pt modelId="{635F2513-55E8-E240-AF0B-FD8AD5559AB5}" type="sibTrans" cxnId="{3838FB3F-E2E8-CF4C-9BB0-B2432EC9BB9A}">
      <dgm:prSet/>
      <dgm:spPr/>
      <dgm:t>
        <a:bodyPr/>
        <a:lstStyle/>
        <a:p>
          <a:endParaRPr lang="en-US"/>
        </a:p>
      </dgm:t>
    </dgm:pt>
    <dgm:pt modelId="{2696C60F-9F61-474D-9B89-017D4FF8D6AE}" type="pres">
      <dgm:prSet presAssocID="{69D7C920-84A2-4007-B1B2-ECDAB0575FC2}" presName="linearFlow" presStyleCnt="0">
        <dgm:presLayoutVars>
          <dgm:dir/>
          <dgm:resizeHandles val="exact"/>
        </dgm:presLayoutVars>
      </dgm:prSet>
      <dgm:spPr/>
    </dgm:pt>
    <dgm:pt modelId="{8D031123-8EC3-4D53-8C49-A55ACC1E100D}" type="pres">
      <dgm:prSet presAssocID="{30BF6925-D99B-4D32-9194-D438A633439C}" presName="composite" presStyleCnt="0"/>
      <dgm:spPr/>
    </dgm:pt>
    <dgm:pt modelId="{E2307B95-B4F1-401D-8E71-1203B4CA7667}" type="pres">
      <dgm:prSet presAssocID="{30BF6925-D99B-4D32-9194-D438A633439C}" presName="imgShp" presStyleLbl="fgImgPlace1" presStyleIdx="0" presStyleCnt="4"/>
      <dgm:spPr/>
    </dgm:pt>
    <dgm:pt modelId="{3DA64E20-0AAD-4A57-B5DD-CECDF9552466}" type="pres">
      <dgm:prSet presAssocID="{30BF6925-D99B-4D32-9194-D438A633439C}" presName="txShp" presStyleLbl="node1" presStyleIdx="0" presStyleCnt="4">
        <dgm:presLayoutVars>
          <dgm:bulletEnabled val="1"/>
        </dgm:presLayoutVars>
      </dgm:prSet>
      <dgm:spPr/>
      <dgm:t>
        <a:bodyPr/>
        <a:lstStyle/>
        <a:p>
          <a:endParaRPr lang="zh-CN" altLang="en-US"/>
        </a:p>
      </dgm:t>
    </dgm:pt>
    <dgm:pt modelId="{A826F4CC-246C-8443-9C97-6C23D9FF1F02}" type="pres">
      <dgm:prSet presAssocID="{33B27A47-01A7-4E11-87EB-4C3E3F057E1E}" presName="spacing" presStyleCnt="0"/>
      <dgm:spPr/>
    </dgm:pt>
    <dgm:pt modelId="{C245D5FA-609D-DD46-87B6-EBD60279A29A}" type="pres">
      <dgm:prSet presAssocID="{CFD2522A-C3AA-A644-B5E2-88AD801B05AF}" presName="composite" presStyleCnt="0"/>
      <dgm:spPr/>
    </dgm:pt>
    <dgm:pt modelId="{87E5D0AD-D933-324D-B497-1116E596FFD3}" type="pres">
      <dgm:prSet presAssocID="{CFD2522A-C3AA-A644-B5E2-88AD801B05AF}" presName="imgShp" presStyleLbl="fgImgPlace1" presStyleIdx="1" presStyleCnt="4"/>
      <dgm:spPr/>
    </dgm:pt>
    <dgm:pt modelId="{BB0130C4-DE36-ED43-AAF5-71B8128F112A}" type="pres">
      <dgm:prSet presAssocID="{CFD2522A-C3AA-A644-B5E2-88AD801B05AF}" presName="txShp" presStyleLbl="node1" presStyleIdx="1" presStyleCnt="4">
        <dgm:presLayoutVars>
          <dgm:bulletEnabled val="1"/>
        </dgm:presLayoutVars>
      </dgm:prSet>
      <dgm:spPr/>
      <dgm:t>
        <a:bodyPr/>
        <a:lstStyle/>
        <a:p>
          <a:endParaRPr lang="zh-CN" altLang="en-US"/>
        </a:p>
      </dgm:t>
    </dgm:pt>
    <dgm:pt modelId="{455B4F9A-A0E8-4D4A-B42C-5B7F3EB48F73}" type="pres">
      <dgm:prSet presAssocID="{EB93F19C-2CA7-544E-AC76-A5D7C414AA42}" presName="spacing" presStyleCnt="0"/>
      <dgm:spPr/>
    </dgm:pt>
    <dgm:pt modelId="{8F3AECD7-4F67-B74C-965B-E2E4852A9E32}" type="pres">
      <dgm:prSet presAssocID="{D6023C53-2A12-4742-8CB8-BEB99BF26B19}" presName="composite" presStyleCnt="0"/>
      <dgm:spPr/>
    </dgm:pt>
    <dgm:pt modelId="{D2BBFF6E-34A6-4645-8050-5DA2AD6F21D1}" type="pres">
      <dgm:prSet presAssocID="{D6023C53-2A12-4742-8CB8-BEB99BF26B19}" presName="imgShp" presStyleLbl="fgImgPlace1" presStyleIdx="2" presStyleCnt="4"/>
      <dgm:spPr/>
    </dgm:pt>
    <dgm:pt modelId="{728CE203-E3E0-9947-AEFD-7B9092562AFC}" type="pres">
      <dgm:prSet presAssocID="{D6023C53-2A12-4742-8CB8-BEB99BF26B19}" presName="txShp" presStyleLbl="node1" presStyleIdx="2" presStyleCnt="4">
        <dgm:presLayoutVars>
          <dgm:bulletEnabled val="1"/>
        </dgm:presLayoutVars>
      </dgm:prSet>
      <dgm:spPr/>
      <dgm:t>
        <a:bodyPr/>
        <a:lstStyle/>
        <a:p>
          <a:endParaRPr lang="zh-CN" altLang="en-US"/>
        </a:p>
      </dgm:t>
    </dgm:pt>
    <dgm:pt modelId="{328D538D-0B43-EA4C-809D-16EB2B99A73F}" type="pres">
      <dgm:prSet presAssocID="{821E3B38-36CE-3944-A8D9-682F07A7EDE1}" presName="spacing" presStyleCnt="0"/>
      <dgm:spPr/>
    </dgm:pt>
    <dgm:pt modelId="{6475EF73-0A1B-BE46-99E6-01340DF367FE}" type="pres">
      <dgm:prSet presAssocID="{4BB0729C-F378-9B4B-A459-DC45649FFFFB}" presName="composite" presStyleCnt="0"/>
      <dgm:spPr/>
    </dgm:pt>
    <dgm:pt modelId="{0C5F8A23-B560-9E40-8E76-004760FDB9E3}" type="pres">
      <dgm:prSet presAssocID="{4BB0729C-F378-9B4B-A459-DC45649FFFFB}" presName="imgShp" presStyleLbl="fgImgPlace1" presStyleIdx="3" presStyleCnt="4"/>
      <dgm:spPr/>
    </dgm:pt>
    <dgm:pt modelId="{A7C23A5C-EEC8-944A-A79E-2A29767C8E7B}" type="pres">
      <dgm:prSet presAssocID="{4BB0729C-F378-9B4B-A459-DC45649FFFFB}" presName="txShp" presStyleLbl="node1" presStyleIdx="3" presStyleCnt="4">
        <dgm:presLayoutVars>
          <dgm:bulletEnabled val="1"/>
        </dgm:presLayoutVars>
      </dgm:prSet>
      <dgm:spPr/>
      <dgm:t>
        <a:bodyPr/>
        <a:lstStyle/>
        <a:p>
          <a:endParaRPr lang="zh-CN" altLang="en-US"/>
        </a:p>
      </dgm:t>
    </dgm:pt>
  </dgm:ptLst>
  <dgm:cxnLst>
    <dgm:cxn modelId="{FADA9F5C-F4A1-4513-8A5D-D07578E926A4}" srcId="{69D7C920-84A2-4007-B1B2-ECDAB0575FC2}" destId="{30BF6925-D99B-4D32-9194-D438A633439C}" srcOrd="0" destOrd="0" parTransId="{CB962869-80FD-4A2F-89D2-B75EA3DEA689}" sibTransId="{33B27A47-01A7-4E11-87EB-4C3E3F057E1E}"/>
    <dgm:cxn modelId="{C49471EB-0F05-D147-8AF5-E888F86984C3}" srcId="{69D7C920-84A2-4007-B1B2-ECDAB0575FC2}" destId="{D6023C53-2A12-4742-8CB8-BEB99BF26B19}" srcOrd="2" destOrd="0" parTransId="{303C6BC5-0400-2644-9972-1E9A93386ECC}" sibTransId="{821E3B38-36CE-3944-A8D9-682F07A7EDE1}"/>
    <dgm:cxn modelId="{3838FB3F-E2E8-CF4C-9BB0-B2432EC9BB9A}" srcId="{69D7C920-84A2-4007-B1B2-ECDAB0575FC2}" destId="{4BB0729C-F378-9B4B-A459-DC45649FFFFB}" srcOrd="3" destOrd="0" parTransId="{58906C42-BB83-994D-825C-E99EB8BB3930}" sibTransId="{635F2513-55E8-E240-AF0B-FD8AD5559AB5}"/>
    <dgm:cxn modelId="{B8D0CFDC-7615-144F-97FD-A5BDA5D98880}" type="presOf" srcId="{CFD2522A-C3AA-A644-B5E2-88AD801B05AF}" destId="{BB0130C4-DE36-ED43-AAF5-71B8128F112A}" srcOrd="0" destOrd="0" presId="urn:microsoft.com/office/officeart/2005/8/layout/vList3"/>
    <dgm:cxn modelId="{BB71E7C7-9D15-5849-84EF-A53020BDBCFD}" type="presOf" srcId="{D6023C53-2A12-4742-8CB8-BEB99BF26B19}" destId="{728CE203-E3E0-9947-AEFD-7B9092562AFC}" srcOrd="0" destOrd="0" presId="urn:microsoft.com/office/officeart/2005/8/layout/vList3"/>
    <dgm:cxn modelId="{8FFAD1FB-A0AE-7240-842A-8224F3BE457B}" type="presOf" srcId="{30BF6925-D99B-4D32-9194-D438A633439C}" destId="{3DA64E20-0AAD-4A57-B5DD-CECDF9552466}" srcOrd="0" destOrd="0" presId="urn:microsoft.com/office/officeart/2005/8/layout/vList3"/>
    <dgm:cxn modelId="{AF902A7D-5DEA-9646-A335-71910D3F875F}" type="presOf" srcId="{4BB0729C-F378-9B4B-A459-DC45649FFFFB}" destId="{A7C23A5C-EEC8-944A-A79E-2A29767C8E7B}" srcOrd="0" destOrd="0" presId="urn:microsoft.com/office/officeart/2005/8/layout/vList3"/>
    <dgm:cxn modelId="{937A226C-9F63-5146-A94F-C0D978E464ED}" type="presOf" srcId="{69D7C920-84A2-4007-B1B2-ECDAB0575FC2}" destId="{2696C60F-9F61-474D-9B89-017D4FF8D6AE}" srcOrd="0" destOrd="0" presId="urn:microsoft.com/office/officeart/2005/8/layout/vList3"/>
    <dgm:cxn modelId="{E28FDD80-5A0E-A541-8F3B-0E95330172F2}" srcId="{69D7C920-84A2-4007-B1B2-ECDAB0575FC2}" destId="{CFD2522A-C3AA-A644-B5E2-88AD801B05AF}" srcOrd="1" destOrd="0" parTransId="{C0BF9928-7871-824A-9C6B-1B8A479B408D}" sibTransId="{EB93F19C-2CA7-544E-AC76-A5D7C414AA42}"/>
    <dgm:cxn modelId="{8E20B0BB-AE04-F140-86B2-36E3A3244E0A}" type="presParOf" srcId="{2696C60F-9F61-474D-9B89-017D4FF8D6AE}" destId="{8D031123-8EC3-4D53-8C49-A55ACC1E100D}" srcOrd="0" destOrd="0" presId="urn:microsoft.com/office/officeart/2005/8/layout/vList3"/>
    <dgm:cxn modelId="{C6896D90-1300-2941-849F-A18E36A8A0FE}" type="presParOf" srcId="{8D031123-8EC3-4D53-8C49-A55ACC1E100D}" destId="{E2307B95-B4F1-401D-8E71-1203B4CA7667}" srcOrd="0" destOrd="0" presId="urn:microsoft.com/office/officeart/2005/8/layout/vList3"/>
    <dgm:cxn modelId="{1D1D5F4F-8068-4844-AACD-F25886F98F53}" type="presParOf" srcId="{8D031123-8EC3-4D53-8C49-A55ACC1E100D}" destId="{3DA64E20-0AAD-4A57-B5DD-CECDF9552466}" srcOrd="1" destOrd="0" presId="urn:microsoft.com/office/officeart/2005/8/layout/vList3"/>
    <dgm:cxn modelId="{5C4E3D01-E115-2340-931A-82E0CFF452EB}" type="presParOf" srcId="{2696C60F-9F61-474D-9B89-017D4FF8D6AE}" destId="{A826F4CC-246C-8443-9C97-6C23D9FF1F02}" srcOrd="1" destOrd="0" presId="urn:microsoft.com/office/officeart/2005/8/layout/vList3"/>
    <dgm:cxn modelId="{23C892BC-7E9C-B644-8283-07595D4793F9}" type="presParOf" srcId="{2696C60F-9F61-474D-9B89-017D4FF8D6AE}" destId="{C245D5FA-609D-DD46-87B6-EBD60279A29A}" srcOrd="2" destOrd="0" presId="urn:microsoft.com/office/officeart/2005/8/layout/vList3"/>
    <dgm:cxn modelId="{80C987CA-4133-ED4E-8159-A8458D8638EB}" type="presParOf" srcId="{C245D5FA-609D-DD46-87B6-EBD60279A29A}" destId="{87E5D0AD-D933-324D-B497-1116E596FFD3}" srcOrd="0" destOrd="0" presId="urn:microsoft.com/office/officeart/2005/8/layout/vList3"/>
    <dgm:cxn modelId="{85E2A25D-4C12-674A-8CE3-5D95F50DC293}" type="presParOf" srcId="{C245D5FA-609D-DD46-87B6-EBD60279A29A}" destId="{BB0130C4-DE36-ED43-AAF5-71B8128F112A}" srcOrd="1" destOrd="0" presId="urn:microsoft.com/office/officeart/2005/8/layout/vList3"/>
    <dgm:cxn modelId="{1BA6284B-16A1-3E41-B313-91FCB6FF8792}" type="presParOf" srcId="{2696C60F-9F61-474D-9B89-017D4FF8D6AE}" destId="{455B4F9A-A0E8-4D4A-B42C-5B7F3EB48F73}" srcOrd="3" destOrd="0" presId="urn:microsoft.com/office/officeart/2005/8/layout/vList3"/>
    <dgm:cxn modelId="{4D6B732D-250A-5845-8A8C-639C87226FFC}" type="presParOf" srcId="{2696C60F-9F61-474D-9B89-017D4FF8D6AE}" destId="{8F3AECD7-4F67-B74C-965B-E2E4852A9E32}" srcOrd="4" destOrd="0" presId="urn:microsoft.com/office/officeart/2005/8/layout/vList3"/>
    <dgm:cxn modelId="{077A3EDC-1D4D-BF4D-9392-8350CDC1CD1A}" type="presParOf" srcId="{8F3AECD7-4F67-B74C-965B-E2E4852A9E32}" destId="{D2BBFF6E-34A6-4645-8050-5DA2AD6F21D1}" srcOrd="0" destOrd="0" presId="urn:microsoft.com/office/officeart/2005/8/layout/vList3"/>
    <dgm:cxn modelId="{21F4D740-9874-5247-B1D9-D6A2B55CEC66}" type="presParOf" srcId="{8F3AECD7-4F67-B74C-965B-E2E4852A9E32}" destId="{728CE203-E3E0-9947-AEFD-7B9092562AFC}" srcOrd="1" destOrd="0" presId="urn:microsoft.com/office/officeart/2005/8/layout/vList3"/>
    <dgm:cxn modelId="{85144425-727C-1249-93D0-7DE77116B581}" type="presParOf" srcId="{2696C60F-9F61-474D-9B89-017D4FF8D6AE}" destId="{328D538D-0B43-EA4C-809D-16EB2B99A73F}" srcOrd="5" destOrd="0" presId="urn:microsoft.com/office/officeart/2005/8/layout/vList3"/>
    <dgm:cxn modelId="{A5602AE7-B3FC-AF44-806F-13BDFF666CFE}" type="presParOf" srcId="{2696C60F-9F61-474D-9B89-017D4FF8D6AE}" destId="{6475EF73-0A1B-BE46-99E6-01340DF367FE}" srcOrd="6" destOrd="0" presId="urn:microsoft.com/office/officeart/2005/8/layout/vList3"/>
    <dgm:cxn modelId="{33978006-F5AB-3F47-8D14-53A3F7E0C8CE}" type="presParOf" srcId="{6475EF73-0A1B-BE46-99E6-01340DF367FE}" destId="{0C5F8A23-B560-9E40-8E76-004760FDB9E3}" srcOrd="0" destOrd="0" presId="urn:microsoft.com/office/officeart/2005/8/layout/vList3"/>
    <dgm:cxn modelId="{38634555-1C9C-9440-8F52-A9A32BDBE668}" type="presParOf" srcId="{6475EF73-0A1B-BE46-99E6-01340DF367FE}" destId="{A7C23A5C-EEC8-944A-A79E-2A29767C8E7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30BF6925-D99B-4D32-9194-D438A633439C}">
      <dgm:prSet phldrT="[文本]"/>
      <dgm:spPr/>
      <dgm:t>
        <a:bodyPr/>
        <a:lstStyle/>
        <a:p>
          <a:pPr algn="l"/>
          <a:r>
            <a:rPr lang="zh-CN" altLang="en-US" dirty="0">
              <a:solidFill>
                <a:schemeClr val="bg1">
                  <a:lumMod val="50000"/>
                </a:schemeClr>
              </a:solidFill>
            </a:rPr>
            <a:t>虚拟存储管理概念</a:t>
          </a:r>
        </a:p>
      </dgm:t>
    </dgm:pt>
    <dgm:pt modelId="{CB962869-80FD-4A2F-89D2-B75EA3DEA689}" type="parTrans" cxnId="{FADA9F5C-F4A1-4513-8A5D-D07578E926A4}">
      <dgm:prSet/>
      <dgm:spPr/>
      <dgm:t>
        <a:bodyPr/>
        <a:lstStyle/>
        <a:p>
          <a:endParaRPr lang="zh-CN" altLang="en-US"/>
        </a:p>
      </dgm:t>
    </dgm:pt>
    <dgm:pt modelId="{33B27A47-01A7-4E11-87EB-4C3E3F057E1E}" type="sibTrans" cxnId="{FADA9F5C-F4A1-4513-8A5D-D07578E926A4}">
      <dgm:prSet/>
      <dgm:spPr/>
      <dgm:t>
        <a:bodyPr/>
        <a:lstStyle/>
        <a:p>
          <a:endParaRPr lang="zh-CN" altLang="en-US"/>
        </a:p>
      </dgm:t>
    </dgm:pt>
    <dgm:pt modelId="{CFD2522A-C3AA-A644-B5E2-88AD801B05AF}">
      <dgm:prSet phldrT="[文本]"/>
      <dgm:spPr/>
      <dgm:t>
        <a:bodyPr/>
        <a:lstStyle/>
        <a:p>
          <a:pPr algn="l"/>
          <a:r>
            <a:rPr lang="zh-CN" altLang="en-US" dirty="0">
              <a:solidFill>
                <a:schemeClr val="bg1"/>
              </a:solidFill>
            </a:rPr>
            <a:t>请求分页虚拟存储管理</a:t>
          </a:r>
        </a:p>
      </dgm:t>
    </dgm:pt>
    <dgm:pt modelId="{C0BF9928-7871-824A-9C6B-1B8A479B408D}" type="parTrans" cxnId="{E28FDD80-5A0E-A541-8F3B-0E95330172F2}">
      <dgm:prSet/>
      <dgm:spPr/>
      <dgm:t>
        <a:bodyPr/>
        <a:lstStyle/>
        <a:p>
          <a:endParaRPr lang="en-US"/>
        </a:p>
      </dgm:t>
    </dgm:pt>
    <dgm:pt modelId="{EB93F19C-2CA7-544E-AC76-A5D7C414AA42}" type="sibTrans" cxnId="{E28FDD80-5A0E-A541-8F3B-0E95330172F2}">
      <dgm:prSet/>
      <dgm:spPr/>
      <dgm:t>
        <a:bodyPr/>
        <a:lstStyle/>
        <a:p>
          <a:endParaRPr lang="en-US"/>
        </a:p>
      </dgm:t>
    </dgm:pt>
    <dgm:pt modelId="{D6023C53-2A12-4742-8CB8-BEB99BF26B19}">
      <dgm:prSet phldrT="[文本]"/>
      <dgm:spPr/>
      <dgm:t>
        <a:bodyPr/>
        <a:lstStyle/>
        <a:p>
          <a:pPr algn="l"/>
          <a:r>
            <a:rPr lang="zh-CN" altLang="en-US" dirty="0">
              <a:solidFill>
                <a:schemeClr val="bg1">
                  <a:lumMod val="50000"/>
                </a:schemeClr>
              </a:solidFill>
            </a:rPr>
            <a:t>请求分段虚拟存储管理</a:t>
          </a:r>
        </a:p>
      </dgm:t>
    </dgm:pt>
    <dgm:pt modelId="{303C6BC5-0400-2644-9972-1E9A93386ECC}" type="parTrans" cxnId="{C49471EB-0F05-D147-8AF5-E888F86984C3}">
      <dgm:prSet/>
      <dgm:spPr/>
      <dgm:t>
        <a:bodyPr/>
        <a:lstStyle/>
        <a:p>
          <a:endParaRPr lang="en-US"/>
        </a:p>
      </dgm:t>
    </dgm:pt>
    <dgm:pt modelId="{821E3B38-36CE-3944-A8D9-682F07A7EDE1}" type="sibTrans" cxnId="{C49471EB-0F05-D147-8AF5-E888F86984C3}">
      <dgm:prSet/>
      <dgm:spPr/>
      <dgm:t>
        <a:bodyPr/>
        <a:lstStyle/>
        <a:p>
          <a:endParaRPr lang="en-US"/>
        </a:p>
      </dgm:t>
    </dgm:pt>
    <dgm:pt modelId="{4BB0729C-F378-9B4B-A459-DC45649FFFFB}">
      <dgm:prSet phldrT="[文本]"/>
      <dgm:spPr/>
      <dgm:t>
        <a:bodyPr/>
        <a:lstStyle/>
        <a:p>
          <a:pPr algn="l"/>
          <a:r>
            <a:rPr lang="zh-CN" altLang="en-US" dirty="0">
              <a:solidFill>
                <a:schemeClr val="bg1">
                  <a:lumMod val="50000"/>
                </a:schemeClr>
              </a:solidFill>
            </a:rPr>
            <a:t>请求段页式虚拟存储管理</a:t>
          </a:r>
          <a:endParaRPr lang="en-US" altLang="zh-CN" dirty="0">
            <a:solidFill>
              <a:schemeClr val="bg1">
                <a:lumMod val="50000"/>
              </a:schemeClr>
            </a:solidFill>
          </a:endParaRPr>
        </a:p>
      </dgm:t>
    </dgm:pt>
    <dgm:pt modelId="{58906C42-BB83-994D-825C-E99EB8BB3930}" type="parTrans" cxnId="{3838FB3F-E2E8-CF4C-9BB0-B2432EC9BB9A}">
      <dgm:prSet/>
      <dgm:spPr/>
      <dgm:t>
        <a:bodyPr/>
        <a:lstStyle/>
        <a:p>
          <a:endParaRPr lang="en-US"/>
        </a:p>
      </dgm:t>
    </dgm:pt>
    <dgm:pt modelId="{635F2513-55E8-E240-AF0B-FD8AD5559AB5}" type="sibTrans" cxnId="{3838FB3F-E2E8-CF4C-9BB0-B2432EC9BB9A}">
      <dgm:prSet/>
      <dgm:spPr/>
      <dgm:t>
        <a:bodyPr/>
        <a:lstStyle/>
        <a:p>
          <a:endParaRPr lang="en-US"/>
        </a:p>
      </dgm:t>
    </dgm:pt>
    <dgm:pt modelId="{2696C60F-9F61-474D-9B89-017D4FF8D6AE}" type="pres">
      <dgm:prSet presAssocID="{69D7C920-84A2-4007-B1B2-ECDAB0575FC2}" presName="linearFlow" presStyleCnt="0">
        <dgm:presLayoutVars>
          <dgm:dir/>
          <dgm:resizeHandles val="exact"/>
        </dgm:presLayoutVars>
      </dgm:prSet>
      <dgm:spPr/>
    </dgm:pt>
    <dgm:pt modelId="{8D031123-8EC3-4D53-8C49-A55ACC1E100D}" type="pres">
      <dgm:prSet presAssocID="{30BF6925-D99B-4D32-9194-D438A633439C}" presName="composite" presStyleCnt="0"/>
      <dgm:spPr/>
    </dgm:pt>
    <dgm:pt modelId="{E2307B95-B4F1-401D-8E71-1203B4CA7667}" type="pres">
      <dgm:prSet presAssocID="{30BF6925-D99B-4D32-9194-D438A633439C}" presName="imgShp" presStyleLbl="fgImgPlace1" presStyleIdx="0" presStyleCnt="4"/>
      <dgm:spPr/>
    </dgm:pt>
    <dgm:pt modelId="{3DA64E20-0AAD-4A57-B5DD-CECDF9552466}" type="pres">
      <dgm:prSet presAssocID="{30BF6925-D99B-4D32-9194-D438A633439C}" presName="txShp" presStyleLbl="node1" presStyleIdx="0" presStyleCnt="4">
        <dgm:presLayoutVars>
          <dgm:bulletEnabled val="1"/>
        </dgm:presLayoutVars>
      </dgm:prSet>
      <dgm:spPr/>
      <dgm:t>
        <a:bodyPr/>
        <a:lstStyle/>
        <a:p>
          <a:endParaRPr lang="zh-CN" altLang="en-US"/>
        </a:p>
      </dgm:t>
    </dgm:pt>
    <dgm:pt modelId="{A826F4CC-246C-8443-9C97-6C23D9FF1F02}" type="pres">
      <dgm:prSet presAssocID="{33B27A47-01A7-4E11-87EB-4C3E3F057E1E}" presName="spacing" presStyleCnt="0"/>
      <dgm:spPr/>
    </dgm:pt>
    <dgm:pt modelId="{C245D5FA-609D-DD46-87B6-EBD60279A29A}" type="pres">
      <dgm:prSet presAssocID="{CFD2522A-C3AA-A644-B5E2-88AD801B05AF}" presName="composite" presStyleCnt="0"/>
      <dgm:spPr/>
    </dgm:pt>
    <dgm:pt modelId="{87E5D0AD-D933-324D-B497-1116E596FFD3}" type="pres">
      <dgm:prSet presAssocID="{CFD2522A-C3AA-A644-B5E2-88AD801B05AF}" presName="imgShp" presStyleLbl="fgImgPlace1" presStyleIdx="1" presStyleCnt="4"/>
      <dgm:spPr/>
    </dgm:pt>
    <dgm:pt modelId="{BB0130C4-DE36-ED43-AAF5-71B8128F112A}" type="pres">
      <dgm:prSet presAssocID="{CFD2522A-C3AA-A644-B5E2-88AD801B05AF}" presName="txShp" presStyleLbl="node1" presStyleIdx="1" presStyleCnt="4">
        <dgm:presLayoutVars>
          <dgm:bulletEnabled val="1"/>
        </dgm:presLayoutVars>
      </dgm:prSet>
      <dgm:spPr/>
      <dgm:t>
        <a:bodyPr/>
        <a:lstStyle/>
        <a:p>
          <a:endParaRPr lang="zh-CN" altLang="en-US"/>
        </a:p>
      </dgm:t>
    </dgm:pt>
    <dgm:pt modelId="{455B4F9A-A0E8-4D4A-B42C-5B7F3EB48F73}" type="pres">
      <dgm:prSet presAssocID="{EB93F19C-2CA7-544E-AC76-A5D7C414AA42}" presName="spacing" presStyleCnt="0"/>
      <dgm:spPr/>
    </dgm:pt>
    <dgm:pt modelId="{8F3AECD7-4F67-B74C-965B-E2E4852A9E32}" type="pres">
      <dgm:prSet presAssocID="{D6023C53-2A12-4742-8CB8-BEB99BF26B19}" presName="composite" presStyleCnt="0"/>
      <dgm:spPr/>
    </dgm:pt>
    <dgm:pt modelId="{D2BBFF6E-34A6-4645-8050-5DA2AD6F21D1}" type="pres">
      <dgm:prSet presAssocID="{D6023C53-2A12-4742-8CB8-BEB99BF26B19}" presName="imgShp" presStyleLbl="fgImgPlace1" presStyleIdx="2" presStyleCnt="4"/>
      <dgm:spPr/>
    </dgm:pt>
    <dgm:pt modelId="{728CE203-E3E0-9947-AEFD-7B9092562AFC}" type="pres">
      <dgm:prSet presAssocID="{D6023C53-2A12-4742-8CB8-BEB99BF26B19}" presName="txShp" presStyleLbl="node1" presStyleIdx="2" presStyleCnt="4">
        <dgm:presLayoutVars>
          <dgm:bulletEnabled val="1"/>
        </dgm:presLayoutVars>
      </dgm:prSet>
      <dgm:spPr/>
      <dgm:t>
        <a:bodyPr/>
        <a:lstStyle/>
        <a:p>
          <a:endParaRPr lang="zh-CN" altLang="en-US"/>
        </a:p>
      </dgm:t>
    </dgm:pt>
    <dgm:pt modelId="{328D538D-0B43-EA4C-809D-16EB2B99A73F}" type="pres">
      <dgm:prSet presAssocID="{821E3B38-36CE-3944-A8D9-682F07A7EDE1}" presName="spacing" presStyleCnt="0"/>
      <dgm:spPr/>
    </dgm:pt>
    <dgm:pt modelId="{6475EF73-0A1B-BE46-99E6-01340DF367FE}" type="pres">
      <dgm:prSet presAssocID="{4BB0729C-F378-9B4B-A459-DC45649FFFFB}" presName="composite" presStyleCnt="0"/>
      <dgm:spPr/>
    </dgm:pt>
    <dgm:pt modelId="{0C5F8A23-B560-9E40-8E76-004760FDB9E3}" type="pres">
      <dgm:prSet presAssocID="{4BB0729C-F378-9B4B-A459-DC45649FFFFB}" presName="imgShp" presStyleLbl="fgImgPlace1" presStyleIdx="3" presStyleCnt="4"/>
      <dgm:spPr/>
    </dgm:pt>
    <dgm:pt modelId="{A7C23A5C-EEC8-944A-A79E-2A29767C8E7B}" type="pres">
      <dgm:prSet presAssocID="{4BB0729C-F378-9B4B-A459-DC45649FFFFB}" presName="txShp" presStyleLbl="node1" presStyleIdx="3" presStyleCnt="4">
        <dgm:presLayoutVars>
          <dgm:bulletEnabled val="1"/>
        </dgm:presLayoutVars>
      </dgm:prSet>
      <dgm:spPr/>
      <dgm:t>
        <a:bodyPr/>
        <a:lstStyle/>
        <a:p>
          <a:endParaRPr lang="zh-CN" altLang="en-US"/>
        </a:p>
      </dgm:t>
    </dgm:pt>
  </dgm:ptLst>
  <dgm:cxnLst>
    <dgm:cxn modelId="{0A9F1100-6005-9848-8088-B635B39573FE}" type="presOf" srcId="{30BF6925-D99B-4D32-9194-D438A633439C}" destId="{3DA64E20-0AAD-4A57-B5DD-CECDF9552466}" srcOrd="0" destOrd="0" presId="urn:microsoft.com/office/officeart/2005/8/layout/vList3"/>
    <dgm:cxn modelId="{AACA7718-B4D3-AD46-9C5A-E2FDED947498}" type="presOf" srcId="{D6023C53-2A12-4742-8CB8-BEB99BF26B19}" destId="{728CE203-E3E0-9947-AEFD-7B9092562AFC}" srcOrd="0" destOrd="0" presId="urn:microsoft.com/office/officeart/2005/8/layout/vList3"/>
    <dgm:cxn modelId="{FADA9F5C-F4A1-4513-8A5D-D07578E926A4}" srcId="{69D7C920-84A2-4007-B1B2-ECDAB0575FC2}" destId="{30BF6925-D99B-4D32-9194-D438A633439C}" srcOrd="0" destOrd="0" parTransId="{CB962869-80FD-4A2F-89D2-B75EA3DEA689}" sibTransId="{33B27A47-01A7-4E11-87EB-4C3E3F057E1E}"/>
    <dgm:cxn modelId="{4EB943FF-FDD1-D841-B40D-B415D88A970B}" type="presOf" srcId="{4BB0729C-F378-9B4B-A459-DC45649FFFFB}" destId="{A7C23A5C-EEC8-944A-A79E-2A29767C8E7B}" srcOrd="0" destOrd="0" presId="urn:microsoft.com/office/officeart/2005/8/layout/vList3"/>
    <dgm:cxn modelId="{C49471EB-0F05-D147-8AF5-E888F86984C3}" srcId="{69D7C920-84A2-4007-B1B2-ECDAB0575FC2}" destId="{D6023C53-2A12-4742-8CB8-BEB99BF26B19}" srcOrd="2" destOrd="0" parTransId="{303C6BC5-0400-2644-9972-1E9A93386ECC}" sibTransId="{821E3B38-36CE-3944-A8D9-682F07A7EDE1}"/>
    <dgm:cxn modelId="{3838FB3F-E2E8-CF4C-9BB0-B2432EC9BB9A}" srcId="{69D7C920-84A2-4007-B1B2-ECDAB0575FC2}" destId="{4BB0729C-F378-9B4B-A459-DC45649FFFFB}" srcOrd="3" destOrd="0" parTransId="{58906C42-BB83-994D-825C-E99EB8BB3930}" sibTransId="{635F2513-55E8-E240-AF0B-FD8AD5559AB5}"/>
    <dgm:cxn modelId="{CE9CD38C-6265-9641-AB16-5C0BAA96AC76}" type="presOf" srcId="{69D7C920-84A2-4007-B1B2-ECDAB0575FC2}" destId="{2696C60F-9F61-474D-9B89-017D4FF8D6AE}" srcOrd="0" destOrd="0" presId="urn:microsoft.com/office/officeart/2005/8/layout/vList3"/>
    <dgm:cxn modelId="{2A7684A0-24ED-5E46-987F-BE796396E6DD}" type="presOf" srcId="{CFD2522A-C3AA-A644-B5E2-88AD801B05AF}" destId="{BB0130C4-DE36-ED43-AAF5-71B8128F112A}" srcOrd="0" destOrd="0" presId="urn:microsoft.com/office/officeart/2005/8/layout/vList3"/>
    <dgm:cxn modelId="{E28FDD80-5A0E-A541-8F3B-0E95330172F2}" srcId="{69D7C920-84A2-4007-B1B2-ECDAB0575FC2}" destId="{CFD2522A-C3AA-A644-B5E2-88AD801B05AF}" srcOrd="1" destOrd="0" parTransId="{C0BF9928-7871-824A-9C6B-1B8A479B408D}" sibTransId="{EB93F19C-2CA7-544E-AC76-A5D7C414AA42}"/>
    <dgm:cxn modelId="{5056CC78-D595-754B-A143-7854D197EBA4}" type="presParOf" srcId="{2696C60F-9F61-474D-9B89-017D4FF8D6AE}" destId="{8D031123-8EC3-4D53-8C49-A55ACC1E100D}" srcOrd="0" destOrd="0" presId="urn:microsoft.com/office/officeart/2005/8/layout/vList3"/>
    <dgm:cxn modelId="{81BD0ABA-84A2-E041-B8E5-53D6AE230678}" type="presParOf" srcId="{8D031123-8EC3-4D53-8C49-A55ACC1E100D}" destId="{E2307B95-B4F1-401D-8E71-1203B4CA7667}" srcOrd="0" destOrd="0" presId="urn:microsoft.com/office/officeart/2005/8/layout/vList3"/>
    <dgm:cxn modelId="{CBF9D454-A5FF-3B42-B753-DF8676208F3C}" type="presParOf" srcId="{8D031123-8EC3-4D53-8C49-A55ACC1E100D}" destId="{3DA64E20-0AAD-4A57-B5DD-CECDF9552466}" srcOrd="1" destOrd="0" presId="urn:microsoft.com/office/officeart/2005/8/layout/vList3"/>
    <dgm:cxn modelId="{4DC3171C-4C79-1645-9C3E-1C52D9C2B276}" type="presParOf" srcId="{2696C60F-9F61-474D-9B89-017D4FF8D6AE}" destId="{A826F4CC-246C-8443-9C97-6C23D9FF1F02}" srcOrd="1" destOrd="0" presId="urn:microsoft.com/office/officeart/2005/8/layout/vList3"/>
    <dgm:cxn modelId="{2EBC61A5-E947-DA42-BDFA-70BD1BD6F5E1}" type="presParOf" srcId="{2696C60F-9F61-474D-9B89-017D4FF8D6AE}" destId="{C245D5FA-609D-DD46-87B6-EBD60279A29A}" srcOrd="2" destOrd="0" presId="urn:microsoft.com/office/officeart/2005/8/layout/vList3"/>
    <dgm:cxn modelId="{F58E8EDD-AFB3-8E44-8BE7-1DCA7B498581}" type="presParOf" srcId="{C245D5FA-609D-DD46-87B6-EBD60279A29A}" destId="{87E5D0AD-D933-324D-B497-1116E596FFD3}" srcOrd="0" destOrd="0" presId="urn:microsoft.com/office/officeart/2005/8/layout/vList3"/>
    <dgm:cxn modelId="{1EFC82D8-E350-0046-8073-DD1CD64CBEB9}" type="presParOf" srcId="{C245D5FA-609D-DD46-87B6-EBD60279A29A}" destId="{BB0130C4-DE36-ED43-AAF5-71B8128F112A}" srcOrd="1" destOrd="0" presId="urn:microsoft.com/office/officeart/2005/8/layout/vList3"/>
    <dgm:cxn modelId="{541E717C-1CC4-9648-9378-09BE3ABF9C7C}" type="presParOf" srcId="{2696C60F-9F61-474D-9B89-017D4FF8D6AE}" destId="{455B4F9A-A0E8-4D4A-B42C-5B7F3EB48F73}" srcOrd="3" destOrd="0" presId="urn:microsoft.com/office/officeart/2005/8/layout/vList3"/>
    <dgm:cxn modelId="{AB63A996-059B-2D40-B838-A4C89ED54A5C}" type="presParOf" srcId="{2696C60F-9F61-474D-9B89-017D4FF8D6AE}" destId="{8F3AECD7-4F67-B74C-965B-E2E4852A9E32}" srcOrd="4" destOrd="0" presId="urn:microsoft.com/office/officeart/2005/8/layout/vList3"/>
    <dgm:cxn modelId="{FD2383E5-AD2C-2345-942F-B316A7D6CB7D}" type="presParOf" srcId="{8F3AECD7-4F67-B74C-965B-E2E4852A9E32}" destId="{D2BBFF6E-34A6-4645-8050-5DA2AD6F21D1}" srcOrd="0" destOrd="0" presId="urn:microsoft.com/office/officeart/2005/8/layout/vList3"/>
    <dgm:cxn modelId="{90E2FC79-5732-9940-8D16-34455CDAB69B}" type="presParOf" srcId="{8F3AECD7-4F67-B74C-965B-E2E4852A9E32}" destId="{728CE203-E3E0-9947-AEFD-7B9092562AFC}" srcOrd="1" destOrd="0" presId="urn:microsoft.com/office/officeart/2005/8/layout/vList3"/>
    <dgm:cxn modelId="{4170E67C-4966-9C44-B6DA-92ADBB17A609}" type="presParOf" srcId="{2696C60F-9F61-474D-9B89-017D4FF8D6AE}" destId="{328D538D-0B43-EA4C-809D-16EB2B99A73F}" srcOrd="5" destOrd="0" presId="urn:microsoft.com/office/officeart/2005/8/layout/vList3"/>
    <dgm:cxn modelId="{8A6331BB-1556-A34E-9405-9FDBD7BB2F13}" type="presParOf" srcId="{2696C60F-9F61-474D-9B89-017D4FF8D6AE}" destId="{6475EF73-0A1B-BE46-99E6-01340DF367FE}" srcOrd="6" destOrd="0" presId="urn:microsoft.com/office/officeart/2005/8/layout/vList3"/>
    <dgm:cxn modelId="{5868E83E-5EEA-314D-8A73-3D096ED703B3}" type="presParOf" srcId="{6475EF73-0A1B-BE46-99E6-01340DF367FE}" destId="{0C5F8A23-B560-9E40-8E76-004760FDB9E3}" srcOrd="0" destOrd="0" presId="urn:microsoft.com/office/officeart/2005/8/layout/vList3"/>
    <dgm:cxn modelId="{390A9D6E-223E-9C40-AFF0-F5010039A5EB}" type="presParOf" srcId="{6475EF73-0A1B-BE46-99E6-01340DF367FE}" destId="{A7C23A5C-EEC8-944A-A79E-2A29767C8E7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1E3C91-D2C9-0E4D-AFEE-A6BC46778F06}" type="doc">
      <dgm:prSet loTypeId="urn:microsoft.com/office/officeart/2005/8/layout/vList2" loCatId="" qsTypeId="urn:microsoft.com/office/officeart/2005/8/quickstyle/simple4" qsCatId="simple" csTypeId="urn:microsoft.com/office/officeart/2005/8/colors/accent6_3" csCatId="accent6" phldr="1"/>
      <dgm:spPr/>
      <dgm:t>
        <a:bodyPr/>
        <a:lstStyle/>
        <a:p>
          <a:endParaRPr lang="en-US"/>
        </a:p>
      </dgm:t>
    </dgm:pt>
    <dgm:pt modelId="{78B32D26-7863-7B46-8A5E-6EC44EB0ED93}">
      <dgm:prSet phldrT="[Text]"/>
      <dgm:spPr/>
      <dgm:t>
        <a:bodyPr/>
        <a:lstStyle/>
        <a:p>
          <a:r>
            <a:rPr lang="en-US" altLang="zh-CN" dirty="0"/>
            <a:t>1.</a:t>
          </a:r>
          <a:r>
            <a:rPr lang="zh-CN" altLang="en-US" dirty="0"/>
            <a:t> 分页式虚拟存储系统的硬件支撑</a:t>
          </a:r>
          <a:endParaRPr lang="en-US" dirty="0"/>
        </a:p>
      </dgm:t>
    </dgm:pt>
    <dgm:pt modelId="{F340F8AB-792F-AA44-9E6B-CBDD89364C3E}" type="parTrans" cxnId="{87256BFF-0237-514B-895B-22656D74F70F}">
      <dgm:prSet/>
      <dgm:spPr/>
      <dgm:t>
        <a:bodyPr/>
        <a:lstStyle/>
        <a:p>
          <a:endParaRPr lang="en-US"/>
        </a:p>
      </dgm:t>
    </dgm:pt>
    <dgm:pt modelId="{88B0F6B2-ECB9-CA42-B7F4-1C3E6C3110BC}" type="sibTrans" cxnId="{87256BFF-0237-514B-895B-22656D74F70F}">
      <dgm:prSet/>
      <dgm:spPr/>
      <dgm:t>
        <a:bodyPr/>
        <a:lstStyle/>
        <a:p>
          <a:endParaRPr lang="en-US"/>
        </a:p>
      </dgm:t>
    </dgm:pt>
    <dgm:pt modelId="{3A0E42FB-AD51-8E42-BD14-2233E57462E7}">
      <dgm:prSet/>
      <dgm:spPr/>
      <dgm:t>
        <a:bodyPr/>
        <a:lstStyle/>
        <a:p>
          <a:r>
            <a:rPr lang="en-US" altLang="zh-CN" dirty="0"/>
            <a:t>2.</a:t>
          </a:r>
          <a:r>
            <a:rPr lang="zh-CN" altLang="en-US" dirty="0"/>
            <a:t> 请求分页虚拟存储系统的基本原理</a:t>
          </a:r>
        </a:p>
      </dgm:t>
    </dgm:pt>
    <dgm:pt modelId="{FFFAFB9F-6067-454B-A6B3-9A5BAD214B4E}" type="parTrans" cxnId="{A3F36A4B-1315-124F-A6E5-C55B8E4D4639}">
      <dgm:prSet/>
      <dgm:spPr/>
      <dgm:t>
        <a:bodyPr/>
        <a:lstStyle/>
        <a:p>
          <a:endParaRPr lang="en-US"/>
        </a:p>
      </dgm:t>
    </dgm:pt>
    <dgm:pt modelId="{7D9F0BB7-B03D-BA46-B575-1A9FA6406BEC}" type="sibTrans" cxnId="{A3F36A4B-1315-124F-A6E5-C55B8E4D4639}">
      <dgm:prSet/>
      <dgm:spPr/>
      <dgm:t>
        <a:bodyPr/>
        <a:lstStyle/>
        <a:p>
          <a:endParaRPr lang="en-US"/>
        </a:p>
      </dgm:t>
    </dgm:pt>
    <dgm:pt modelId="{A3B5FEA6-5210-E441-BBC1-70086D76CEB7}">
      <dgm:prSet/>
      <dgm:spPr/>
      <dgm:t>
        <a:bodyPr/>
        <a:lstStyle/>
        <a:p>
          <a:r>
            <a:rPr lang="en-US" altLang="zh-CN" dirty="0"/>
            <a:t>4.</a:t>
          </a:r>
          <a:r>
            <a:rPr lang="zh-CN" altLang="en-US" dirty="0"/>
            <a:t> 页面装入策略和清除策略</a:t>
          </a:r>
        </a:p>
      </dgm:t>
    </dgm:pt>
    <dgm:pt modelId="{5195771B-3508-444E-B5A1-B7E479E4ED1C}" type="parTrans" cxnId="{629DE809-A12F-0440-9796-333401513C10}">
      <dgm:prSet/>
      <dgm:spPr/>
      <dgm:t>
        <a:bodyPr/>
        <a:lstStyle/>
        <a:p>
          <a:endParaRPr lang="en-US"/>
        </a:p>
      </dgm:t>
    </dgm:pt>
    <dgm:pt modelId="{2EF4A0A7-D828-1C45-B9E9-84990E96382E}" type="sibTrans" cxnId="{629DE809-A12F-0440-9796-333401513C10}">
      <dgm:prSet/>
      <dgm:spPr/>
      <dgm:t>
        <a:bodyPr/>
        <a:lstStyle/>
        <a:p>
          <a:endParaRPr lang="en-US"/>
        </a:p>
      </dgm:t>
    </dgm:pt>
    <dgm:pt modelId="{0B475599-E89C-BF45-94D4-04F3C53E70A6}">
      <dgm:prSet/>
      <dgm:spPr/>
      <dgm:t>
        <a:bodyPr/>
        <a:lstStyle/>
        <a:p>
          <a:r>
            <a:rPr lang="en-US" altLang="zh-CN" dirty="0"/>
            <a:t>5.</a:t>
          </a:r>
          <a:r>
            <a:rPr lang="zh-CN" altLang="en-US" dirty="0"/>
            <a:t> 页面分配策略</a:t>
          </a:r>
        </a:p>
      </dgm:t>
    </dgm:pt>
    <dgm:pt modelId="{F0B1CD56-0C9B-0349-B2F7-0E63D52DED49}" type="parTrans" cxnId="{91F3E797-0687-B842-A8CE-BF471DD9ABA7}">
      <dgm:prSet/>
      <dgm:spPr/>
      <dgm:t>
        <a:bodyPr/>
        <a:lstStyle/>
        <a:p>
          <a:endParaRPr lang="en-US"/>
        </a:p>
      </dgm:t>
    </dgm:pt>
    <dgm:pt modelId="{8FB2759C-3984-8242-A78E-17C94D881EA5}" type="sibTrans" cxnId="{91F3E797-0687-B842-A8CE-BF471DD9ABA7}">
      <dgm:prSet/>
      <dgm:spPr/>
      <dgm:t>
        <a:bodyPr/>
        <a:lstStyle/>
        <a:p>
          <a:endParaRPr lang="en-US"/>
        </a:p>
      </dgm:t>
    </dgm:pt>
    <dgm:pt modelId="{CE02A651-1EE9-7A4B-B304-C56E0EEDC0FB}">
      <dgm:prSet/>
      <dgm:spPr/>
      <dgm:t>
        <a:bodyPr/>
        <a:lstStyle/>
        <a:p>
          <a:r>
            <a:rPr lang="en-US" altLang="zh-CN" dirty="0"/>
            <a:t>6.</a:t>
          </a:r>
          <a:r>
            <a:rPr lang="zh-CN" altLang="en-US" dirty="0"/>
            <a:t> 缺页中断率</a:t>
          </a:r>
        </a:p>
      </dgm:t>
    </dgm:pt>
    <dgm:pt modelId="{E47526A0-28FB-3C4A-8BA9-D896B5AD133D}" type="parTrans" cxnId="{1EA524E4-9EDC-344D-B51B-E0D8678B4BBF}">
      <dgm:prSet/>
      <dgm:spPr/>
      <dgm:t>
        <a:bodyPr/>
        <a:lstStyle/>
        <a:p>
          <a:endParaRPr lang="en-US"/>
        </a:p>
      </dgm:t>
    </dgm:pt>
    <dgm:pt modelId="{069A4D0D-3AAF-D149-9A70-B4F7674AC2FE}" type="sibTrans" cxnId="{1EA524E4-9EDC-344D-B51B-E0D8678B4BBF}">
      <dgm:prSet/>
      <dgm:spPr/>
      <dgm:t>
        <a:bodyPr/>
        <a:lstStyle/>
        <a:p>
          <a:endParaRPr lang="en-US"/>
        </a:p>
      </dgm:t>
    </dgm:pt>
    <dgm:pt modelId="{423C7B0D-631E-F34E-8148-FC690C876F49}">
      <dgm:prSet/>
      <dgm:spPr/>
      <dgm:t>
        <a:bodyPr/>
        <a:lstStyle/>
        <a:p>
          <a:r>
            <a:rPr lang="en-US" altLang="zh-CN" dirty="0"/>
            <a:t>7.</a:t>
          </a:r>
          <a:r>
            <a:rPr lang="zh-CN" altLang="en-US" dirty="0"/>
            <a:t> 全局页面替换算法</a:t>
          </a:r>
          <a:endParaRPr lang="en-US" dirty="0"/>
        </a:p>
      </dgm:t>
    </dgm:pt>
    <dgm:pt modelId="{3B858DF7-618C-0A4F-ABA5-4C792507388E}" type="parTrans" cxnId="{584A86E1-A1FD-194C-8D59-F98DD6B3F0C8}">
      <dgm:prSet/>
      <dgm:spPr/>
      <dgm:t>
        <a:bodyPr/>
        <a:lstStyle/>
        <a:p>
          <a:endParaRPr lang="zh-CN" altLang="en-US"/>
        </a:p>
      </dgm:t>
    </dgm:pt>
    <dgm:pt modelId="{01877BD7-2359-C349-AF33-8903CADD75D1}" type="sibTrans" cxnId="{584A86E1-A1FD-194C-8D59-F98DD6B3F0C8}">
      <dgm:prSet/>
      <dgm:spPr/>
      <dgm:t>
        <a:bodyPr/>
        <a:lstStyle/>
        <a:p>
          <a:endParaRPr lang="zh-CN" altLang="en-US"/>
        </a:p>
      </dgm:t>
    </dgm:pt>
    <dgm:pt modelId="{4B1E407F-E065-427F-A2E3-7E8D2AD56966}">
      <dgm:prSet/>
      <dgm:spPr/>
      <dgm:t>
        <a:bodyPr/>
        <a:lstStyle/>
        <a:p>
          <a:r>
            <a:rPr lang="en-US" altLang="zh-CN" dirty="0"/>
            <a:t>8</a:t>
          </a:r>
          <a:r>
            <a:rPr lang="en-US" dirty="0"/>
            <a:t>. </a:t>
          </a:r>
          <a:r>
            <a:rPr lang="zh-CN" altLang="en-US" dirty="0"/>
            <a:t>局部页面替换算法</a:t>
          </a:r>
          <a:endParaRPr lang="en-US" dirty="0"/>
        </a:p>
      </dgm:t>
    </dgm:pt>
    <dgm:pt modelId="{F0174458-3B78-4B10-9C10-697FCC9F9702}" type="parTrans" cxnId="{6B6BAA7B-8DE0-477A-AA47-48EC4175FF25}">
      <dgm:prSet/>
      <dgm:spPr/>
      <dgm:t>
        <a:bodyPr/>
        <a:lstStyle/>
        <a:p>
          <a:endParaRPr lang="zh-CN" altLang="en-US"/>
        </a:p>
      </dgm:t>
    </dgm:pt>
    <dgm:pt modelId="{B52F3635-3171-440E-A080-F1049DFAEDEC}" type="sibTrans" cxnId="{6B6BAA7B-8DE0-477A-AA47-48EC4175FF25}">
      <dgm:prSet/>
      <dgm:spPr/>
      <dgm:t>
        <a:bodyPr/>
        <a:lstStyle/>
        <a:p>
          <a:endParaRPr lang="zh-CN" altLang="en-US"/>
        </a:p>
      </dgm:t>
    </dgm:pt>
    <dgm:pt modelId="{84A96378-FC9F-034F-9236-BC570FB7C8FE}">
      <dgm:prSet/>
      <dgm:spPr/>
      <dgm:t>
        <a:bodyPr/>
        <a:lstStyle/>
        <a:p>
          <a:r>
            <a:rPr lang="en-US" altLang="zh-CN" dirty="0"/>
            <a:t>3. </a:t>
          </a:r>
          <a:r>
            <a:rPr lang="zh-CN" altLang="en-US" dirty="0"/>
            <a:t>交换区</a:t>
          </a:r>
        </a:p>
      </dgm:t>
    </dgm:pt>
    <dgm:pt modelId="{CCFA36AF-FBB4-4040-88EF-3842355FC65A}" type="parTrans" cxnId="{40A0A67D-96F7-B340-AB53-AE28DC78445D}">
      <dgm:prSet/>
      <dgm:spPr/>
      <dgm:t>
        <a:bodyPr/>
        <a:lstStyle/>
        <a:p>
          <a:endParaRPr lang="zh-CN" altLang="en-US"/>
        </a:p>
      </dgm:t>
    </dgm:pt>
    <dgm:pt modelId="{36B3C030-F7EE-EE48-A232-DD4FB8CB163D}" type="sibTrans" cxnId="{40A0A67D-96F7-B340-AB53-AE28DC78445D}">
      <dgm:prSet/>
      <dgm:spPr/>
      <dgm:t>
        <a:bodyPr/>
        <a:lstStyle/>
        <a:p>
          <a:endParaRPr lang="zh-CN" altLang="en-US"/>
        </a:p>
      </dgm:t>
    </dgm:pt>
    <dgm:pt modelId="{FD8783E5-E150-CE47-9ACB-21A07A15DB1F}" type="pres">
      <dgm:prSet presAssocID="{691E3C91-D2C9-0E4D-AFEE-A6BC46778F06}" presName="linear" presStyleCnt="0">
        <dgm:presLayoutVars>
          <dgm:animLvl val="lvl"/>
          <dgm:resizeHandles val="exact"/>
        </dgm:presLayoutVars>
      </dgm:prSet>
      <dgm:spPr/>
      <dgm:t>
        <a:bodyPr/>
        <a:lstStyle/>
        <a:p>
          <a:endParaRPr lang="zh-CN" altLang="en-US"/>
        </a:p>
      </dgm:t>
    </dgm:pt>
    <dgm:pt modelId="{9319333A-7389-F643-931A-548FFE428380}" type="pres">
      <dgm:prSet presAssocID="{78B32D26-7863-7B46-8A5E-6EC44EB0ED93}" presName="parentText" presStyleLbl="node1" presStyleIdx="0" presStyleCnt="8">
        <dgm:presLayoutVars>
          <dgm:chMax val="0"/>
          <dgm:bulletEnabled val="1"/>
        </dgm:presLayoutVars>
      </dgm:prSet>
      <dgm:spPr/>
      <dgm:t>
        <a:bodyPr/>
        <a:lstStyle/>
        <a:p>
          <a:endParaRPr lang="zh-CN" altLang="en-US"/>
        </a:p>
      </dgm:t>
    </dgm:pt>
    <dgm:pt modelId="{4098B8ED-41F9-6548-9829-034E69B774BD}" type="pres">
      <dgm:prSet presAssocID="{88B0F6B2-ECB9-CA42-B7F4-1C3E6C3110BC}" presName="spacer" presStyleCnt="0"/>
      <dgm:spPr/>
    </dgm:pt>
    <dgm:pt modelId="{9ECD765E-AC3F-0F48-91C5-F6FAFA017BD2}" type="pres">
      <dgm:prSet presAssocID="{3A0E42FB-AD51-8E42-BD14-2233E57462E7}" presName="parentText" presStyleLbl="node1" presStyleIdx="1" presStyleCnt="8">
        <dgm:presLayoutVars>
          <dgm:chMax val="0"/>
          <dgm:bulletEnabled val="1"/>
        </dgm:presLayoutVars>
      </dgm:prSet>
      <dgm:spPr/>
      <dgm:t>
        <a:bodyPr/>
        <a:lstStyle/>
        <a:p>
          <a:endParaRPr lang="zh-CN" altLang="en-US"/>
        </a:p>
      </dgm:t>
    </dgm:pt>
    <dgm:pt modelId="{354E8E3F-3452-7147-926D-294547ECD1F4}" type="pres">
      <dgm:prSet presAssocID="{7D9F0BB7-B03D-BA46-B575-1A9FA6406BEC}" presName="spacer" presStyleCnt="0"/>
      <dgm:spPr/>
    </dgm:pt>
    <dgm:pt modelId="{B2492958-1564-FC41-9906-8E1B88419FC8}" type="pres">
      <dgm:prSet presAssocID="{84A96378-FC9F-034F-9236-BC570FB7C8FE}" presName="parentText" presStyleLbl="node1" presStyleIdx="2" presStyleCnt="8">
        <dgm:presLayoutVars>
          <dgm:chMax val="0"/>
          <dgm:bulletEnabled val="1"/>
        </dgm:presLayoutVars>
      </dgm:prSet>
      <dgm:spPr/>
      <dgm:t>
        <a:bodyPr/>
        <a:lstStyle/>
        <a:p>
          <a:endParaRPr lang="zh-CN" altLang="en-US"/>
        </a:p>
      </dgm:t>
    </dgm:pt>
    <dgm:pt modelId="{4508297F-C68A-DF4C-B16D-7B6725FD23F8}" type="pres">
      <dgm:prSet presAssocID="{36B3C030-F7EE-EE48-A232-DD4FB8CB163D}" presName="spacer" presStyleCnt="0"/>
      <dgm:spPr/>
    </dgm:pt>
    <dgm:pt modelId="{08C2FA74-8A97-284B-97CA-DA62F7F7AB91}" type="pres">
      <dgm:prSet presAssocID="{A3B5FEA6-5210-E441-BBC1-70086D76CEB7}" presName="parentText" presStyleLbl="node1" presStyleIdx="3" presStyleCnt="8">
        <dgm:presLayoutVars>
          <dgm:chMax val="0"/>
          <dgm:bulletEnabled val="1"/>
        </dgm:presLayoutVars>
      </dgm:prSet>
      <dgm:spPr/>
      <dgm:t>
        <a:bodyPr/>
        <a:lstStyle/>
        <a:p>
          <a:endParaRPr lang="zh-CN" altLang="en-US"/>
        </a:p>
      </dgm:t>
    </dgm:pt>
    <dgm:pt modelId="{18206F90-58B9-5940-BA41-5A9A0BF092E9}" type="pres">
      <dgm:prSet presAssocID="{2EF4A0A7-D828-1C45-B9E9-84990E96382E}" presName="spacer" presStyleCnt="0"/>
      <dgm:spPr/>
    </dgm:pt>
    <dgm:pt modelId="{1FBC6354-B0F6-9A4E-9493-A7809CB54E00}" type="pres">
      <dgm:prSet presAssocID="{0B475599-E89C-BF45-94D4-04F3C53E70A6}" presName="parentText" presStyleLbl="node1" presStyleIdx="4" presStyleCnt="8">
        <dgm:presLayoutVars>
          <dgm:chMax val="0"/>
          <dgm:bulletEnabled val="1"/>
        </dgm:presLayoutVars>
      </dgm:prSet>
      <dgm:spPr/>
      <dgm:t>
        <a:bodyPr/>
        <a:lstStyle/>
        <a:p>
          <a:endParaRPr lang="zh-CN" altLang="en-US"/>
        </a:p>
      </dgm:t>
    </dgm:pt>
    <dgm:pt modelId="{9574365E-BCFA-964D-94AE-84083CE495AD}" type="pres">
      <dgm:prSet presAssocID="{8FB2759C-3984-8242-A78E-17C94D881EA5}" presName="spacer" presStyleCnt="0"/>
      <dgm:spPr/>
    </dgm:pt>
    <dgm:pt modelId="{DD094810-B155-7D48-B863-E9BCAA920B04}" type="pres">
      <dgm:prSet presAssocID="{CE02A651-1EE9-7A4B-B304-C56E0EEDC0FB}" presName="parentText" presStyleLbl="node1" presStyleIdx="5" presStyleCnt="8">
        <dgm:presLayoutVars>
          <dgm:chMax val="0"/>
          <dgm:bulletEnabled val="1"/>
        </dgm:presLayoutVars>
      </dgm:prSet>
      <dgm:spPr/>
      <dgm:t>
        <a:bodyPr/>
        <a:lstStyle/>
        <a:p>
          <a:endParaRPr lang="zh-CN" altLang="en-US"/>
        </a:p>
      </dgm:t>
    </dgm:pt>
    <dgm:pt modelId="{0754937C-12B6-0441-A9CD-61362B4483C4}" type="pres">
      <dgm:prSet presAssocID="{069A4D0D-3AAF-D149-9A70-B4F7674AC2FE}" presName="spacer" presStyleCnt="0"/>
      <dgm:spPr/>
    </dgm:pt>
    <dgm:pt modelId="{5A49B7C9-7E4D-1341-9B29-E8925A45571F}" type="pres">
      <dgm:prSet presAssocID="{423C7B0D-631E-F34E-8148-FC690C876F49}" presName="parentText" presStyleLbl="node1" presStyleIdx="6" presStyleCnt="8">
        <dgm:presLayoutVars>
          <dgm:chMax val="0"/>
          <dgm:bulletEnabled val="1"/>
        </dgm:presLayoutVars>
      </dgm:prSet>
      <dgm:spPr/>
      <dgm:t>
        <a:bodyPr/>
        <a:lstStyle/>
        <a:p>
          <a:endParaRPr lang="zh-CN" altLang="en-US"/>
        </a:p>
      </dgm:t>
    </dgm:pt>
    <dgm:pt modelId="{00D6DECA-A70F-5C44-AA6C-735548B3C9ED}" type="pres">
      <dgm:prSet presAssocID="{01877BD7-2359-C349-AF33-8903CADD75D1}" presName="spacer" presStyleCnt="0"/>
      <dgm:spPr/>
    </dgm:pt>
    <dgm:pt modelId="{B09F12A4-32F0-4F70-95AE-BBE303222075}" type="pres">
      <dgm:prSet presAssocID="{4B1E407F-E065-427F-A2E3-7E8D2AD56966}" presName="parentText" presStyleLbl="node1" presStyleIdx="7" presStyleCnt="8">
        <dgm:presLayoutVars>
          <dgm:chMax val="0"/>
          <dgm:bulletEnabled val="1"/>
        </dgm:presLayoutVars>
      </dgm:prSet>
      <dgm:spPr/>
      <dgm:t>
        <a:bodyPr/>
        <a:lstStyle/>
        <a:p>
          <a:endParaRPr lang="zh-CN" altLang="en-US"/>
        </a:p>
      </dgm:t>
    </dgm:pt>
  </dgm:ptLst>
  <dgm:cxnLst>
    <dgm:cxn modelId="{6B6BAA7B-8DE0-477A-AA47-48EC4175FF25}" srcId="{691E3C91-D2C9-0E4D-AFEE-A6BC46778F06}" destId="{4B1E407F-E065-427F-A2E3-7E8D2AD56966}" srcOrd="7" destOrd="0" parTransId="{F0174458-3B78-4B10-9C10-697FCC9F9702}" sibTransId="{B52F3635-3171-440E-A080-F1049DFAEDEC}"/>
    <dgm:cxn modelId="{A3F36A4B-1315-124F-A6E5-C55B8E4D4639}" srcId="{691E3C91-D2C9-0E4D-AFEE-A6BC46778F06}" destId="{3A0E42FB-AD51-8E42-BD14-2233E57462E7}" srcOrd="1" destOrd="0" parTransId="{FFFAFB9F-6067-454B-A6B3-9A5BAD214B4E}" sibTransId="{7D9F0BB7-B03D-BA46-B575-1A9FA6406BEC}"/>
    <dgm:cxn modelId="{1E12C866-C6EA-7440-B58D-B01ED544512F}" type="presOf" srcId="{423C7B0D-631E-F34E-8148-FC690C876F49}" destId="{5A49B7C9-7E4D-1341-9B29-E8925A45571F}" srcOrd="0" destOrd="0" presId="urn:microsoft.com/office/officeart/2005/8/layout/vList2"/>
    <dgm:cxn modelId="{40A0A67D-96F7-B340-AB53-AE28DC78445D}" srcId="{691E3C91-D2C9-0E4D-AFEE-A6BC46778F06}" destId="{84A96378-FC9F-034F-9236-BC570FB7C8FE}" srcOrd="2" destOrd="0" parTransId="{CCFA36AF-FBB4-4040-88EF-3842355FC65A}" sibTransId="{36B3C030-F7EE-EE48-A232-DD4FB8CB163D}"/>
    <dgm:cxn modelId="{31CDA6D8-62C0-9A45-89B3-E0AE2EBD7DE4}" type="presOf" srcId="{4B1E407F-E065-427F-A2E3-7E8D2AD56966}" destId="{B09F12A4-32F0-4F70-95AE-BBE303222075}" srcOrd="0" destOrd="0" presId="urn:microsoft.com/office/officeart/2005/8/layout/vList2"/>
    <dgm:cxn modelId="{87256BFF-0237-514B-895B-22656D74F70F}" srcId="{691E3C91-D2C9-0E4D-AFEE-A6BC46778F06}" destId="{78B32D26-7863-7B46-8A5E-6EC44EB0ED93}" srcOrd="0" destOrd="0" parTransId="{F340F8AB-792F-AA44-9E6B-CBDD89364C3E}" sibTransId="{88B0F6B2-ECB9-CA42-B7F4-1C3E6C3110BC}"/>
    <dgm:cxn modelId="{96489411-17F3-404F-B9A8-B3C32B6BE8E9}" type="presOf" srcId="{0B475599-E89C-BF45-94D4-04F3C53E70A6}" destId="{1FBC6354-B0F6-9A4E-9493-A7809CB54E00}" srcOrd="0" destOrd="0" presId="urn:microsoft.com/office/officeart/2005/8/layout/vList2"/>
    <dgm:cxn modelId="{1EA524E4-9EDC-344D-B51B-E0D8678B4BBF}" srcId="{691E3C91-D2C9-0E4D-AFEE-A6BC46778F06}" destId="{CE02A651-1EE9-7A4B-B304-C56E0EEDC0FB}" srcOrd="5" destOrd="0" parTransId="{E47526A0-28FB-3C4A-8BA9-D896B5AD133D}" sibTransId="{069A4D0D-3AAF-D149-9A70-B4F7674AC2FE}"/>
    <dgm:cxn modelId="{91F3E797-0687-B842-A8CE-BF471DD9ABA7}" srcId="{691E3C91-D2C9-0E4D-AFEE-A6BC46778F06}" destId="{0B475599-E89C-BF45-94D4-04F3C53E70A6}" srcOrd="4" destOrd="0" parTransId="{F0B1CD56-0C9B-0349-B2F7-0E63D52DED49}" sibTransId="{8FB2759C-3984-8242-A78E-17C94D881EA5}"/>
    <dgm:cxn modelId="{584A86E1-A1FD-194C-8D59-F98DD6B3F0C8}" srcId="{691E3C91-D2C9-0E4D-AFEE-A6BC46778F06}" destId="{423C7B0D-631E-F34E-8148-FC690C876F49}" srcOrd="6" destOrd="0" parTransId="{3B858DF7-618C-0A4F-ABA5-4C792507388E}" sibTransId="{01877BD7-2359-C349-AF33-8903CADD75D1}"/>
    <dgm:cxn modelId="{870D459C-82BD-AE4A-89F8-7D597275A1C7}" type="presOf" srcId="{84A96378-FC9F-034F-9236-BC570FB7C8FE}" destId="{B2492958-1564-FC41-9906-8E1B88419FC8}" srcOrd="0" destOrd="0" presId="urn:microsoft.com/office/officeart/2005/8/layout/vList2"/>
    <dgm:cxn modelId="{04461CB5-75B3-3F48-B248-97AFBD83F065}" type="presOf" srcId="{3A0E42FB-AD51-8E42-BD14-2233E57462E7}" destId="{9ECD765E-AC3F-0F48-91C5-F6FAFA017BD2}" srcOrd="0" destOrd="0" presId="urn:microsoft.com/office/officeart/2005/8/layout/vList2"/>
    <dgm:cxn modelId="{629DE809-A12F-0440-9796-333401513C10}" srcId="{691E3C91-D2C9-0E4D-AFEE-A6BC46778F06}" destId="{A3B5FEA6-5210-E441-BBC1-70086D76CEB7}" srcOrd="3" destOrd="0" parTransId="{5195771B-3508-444E-B5A1-B7E479E4ED1C}" sibTransId="{2EF4A0A7-D828-1C45-B9E9-84990E96382E}"/>
    <dgm:cxn modelId="{65DEA6F4-0E1B-DA4D-B35C-62DC035F88BA}" type="presOf" srcId="{A3B5FEA6-5210-E441-BBC1-70086D76CEB7}" destId="{08C2FA74-8A97-284B-97CA-DA62F7F7AB91}" srcOrd="0" destOrd="0" presId="urn:microsoft.com/office/officeart/2005/8/layout/vList2"/>
    <dgm:cxn modelId="{974754E1-FCE5-684C-ABE3-62D27A748BE2}" type="presOf" srcId="{CE02A651-1EE9-7A4B-B304-C56E0EEDC0FB}" destId="{DD094810-B155-7D48-B863-E9BCAA920B04}" srcOrd="0" destOrd="0" presId="urn:microsoft.com/office/officeart/2005/8/layout/vList2"/>
    <dgm:cxn modelId="{CFA05BF7-F6A1-A04F-86D3-97B424AC98F1}" type="presOf" srcId="{691E3C91-D2C9-0E4D-AFEE-A6BC46778F06}" destId="{FD8783E5-E150-CE47-9ACB-21A07A15DB1F}" srcOrd="0" destOrd="0" presId="urn:microsoft.com/office/officeart/2005/8/layout/vList2"/>
    <dgm:cxn modelId="{419C0D06-20EA-BF46-856F-B5A8738F8C28}" type="presOf" srcId="{78B32D26-7863-7B46-8A5E-6EC44EB0ED93}" destId="{9319333A-7389-F643-931A-548FFE428380}" srcOrd="0" destOrd="0" presId="urn:microsoft.com/office/officeart/2005/8/layout/vList2"/>
    <dgm:cxn modelId="{069E8E82-CAC3-624C-A832-050AFB96EC46}" type="presParOf" srcId="{FD8783E5-E150-CE47-9ACB-21A07A15DB1F}" destId="{9319333A-7389-F643-931A-548FFE428380}" srcOrd="0" destOrd="0" presId="urn:microsoft.com/office/officeart/2005/8/layout/vList2"/>
    <dgm:cxn modelId="{76E9DC0D-7D5E-0D41-ABEC-CE64D82FFE23}" type="presParOf" srcId="{FD8783E5-E150-CE47-9ACB-21A07A15DB1F}" destId="{4098B8ED-41F9-6548-9829-034E69B774BD}" srcOrd="1" destOrd="0" presId="urn:microsoft.com/office/officeart/2005/8/layout/vList2"/>
    <dgm:cxn modelId="{0C0E2B7B-4BE6-EA48-8152-E90D9A177F64}" type="presParOf" srcId="{FD8783E5-E150-CE47-9ACB-21A07A15DB1F}" destId="{9ECD765E-AC3F-0F48-91C5-F6FAFA017BD2}" srcOrd="2" destOrd="0" presId="urn:microsoft.com/office/officeart/2005/8/layout/vList2"/>
    <dgm:cxn modelId="{E102F9B5-F9B1-E34C-9C0C-53DF886EA398}" type="presParOf" srcId="{FD8783E5-E150-CE47-9ACB-21A07A15DB1F}" destId="{354E8E3F-3452-7147-926D-294547ECD1F4}" srcOrd="3" destOrd="0" presId="urn:microsoft.com/office/officeart/2005/8/layout/vList2"/>
    <dgm:cxn modelId="{E915BF17-5208-F84A-BB9B-0AF043E2BAB8}" type="presParOf" srcId="{FD8783E5-E150-CE47-9ACB-21A07A15DB1F}" destId="{B2492958-1564-FC41-9906-8E1B88419FC8}" srcOrd="4" destOrd="0" presId="urn:microsoft.com/office/officeart/2005/8/layout/vList2"/>
    <dgm:cxn modelId="{1AB3DF2D-2E04-DD4A-ABE9-9E857F486598}" type="presParOf" srcId="{FD8783E5-E150-CE47-9ACB-21A07A15DB1F}" destId="{4508297F-C68A-DF4C-B16D-7B6725FD23F8}" srcOrd="5" destOrd="0" presId="urn:microsoft.com/office/officeart/2005/8/layout/vList2"/>
    <dgm:cxn modelId="{E1EAD48B-A3A8-064E-A948-F55E057A0446}" type="presParOf" srcId="{FD8783E5-E150-CE47-9ACB-21A07A15DB1F}" destId="{08C2FA74-8A97-284B-97CA-DA62F7F7AB91}" srcOrd="6" destOrd="0" presId="urn:microsoft.com/office/officeart/2005/8/layout/vList2"/>
    <dgm:cxn modelId="{A3F4DDCB-F90D-DA4F-8991-F9F4380CB091}" type="presParOf" srcId="{FD8783E5-E150-CE47-9ACB-21A07A15DB1F}" destId="{18206F90-58B9-5940-BA41-5A9A0BF092E9}" srcOrd="7" destOrd="0" presId="urn:microsoft.com/office/officeart/2005/8/layout/vList2"/>
    <dgm:cxn modelId="{97460D99-533A-1544-8123-38D04576A095}" type="presParOf" srcId="{FD8783E5-E150-CE47-9ACB-21A07A15DB1F}" destId="{1FBC6354-B0F6-9A4E-9493-A7809CB54E00}" srcOrd="8" destOrd="0" presId="urn:microsoft.com/office/officeart/2005/8/layout/vList2"/>
    <dgm:cxn modelId="{01C62486-187C-F047-B974-0893F9EB3144}" type="presParOf" srcId="{FD8783E5-E150-CE47-9ACB-21A07A15DB1F}" destId="{9574365E-BCFA-964D-94AE-84083CE495AD}" srcOrd="9" destOrd="0" presId="urn:microsoft.com/office/officeart/2005/8/layout/vList2"/>
    <dgm:cxn modelId="{430BAFAB-3471-A646-A698-A432280E3480}" type="presParOf" srcId="{FD8783E5-E150-CE47-9ACB-21A07A15DB1F}" destId="{DD094810-B155-7D48-B863-E9BCAA920B04}" srcOrd="10" destOrd="0" presId="urn:microsoft.com/office/officeart/2005/8/layout/vList2"/>
    <dgm:cxn modelId="{17213C67-B2E9-5C4D-8D70-EB0079A9D1D0}" type="presParOf" srcId="{FD8783E5-E150-CE47-9ACB-21A07A15DB1F}" destId="{0754937C-12B6-0441-A9CD-61362B4483C4}" srcOrd="11" destOrd="0" presId="urn:microsoft.com/office/officeart/2005/8/layout/vList2"/>
    <dgm:cxn modelId="{E3CDABC6-3337-C347-9B9F-C6F9633D208F}" type="presParOf" srcId="{FD8783E5-E150-CE47-9ACB-21A07A15DB1F}" destId="{5A49B7C9-7E4D-1341-9B29-E8925A45571F}" srcOrd="12" destOrd="0" presId="urn:microsoft.com/office/officeart/2005/8/layout/vList2"/>
    <dgm:cxn modelId="{5EC223F9-A6A3-4940-8A97-211F83FC9C67}" type="presParOf" srcId="{FD8783E5-E150-CE47-9ACB-21A07A15DB1F}" destId="{00D6DECA-A70F-5C44-AA6C-735548B3C9ED}" srcOrd="13" destOrd="0" presId="urn:microsoft.com/office/officeart/2005/8/layout/vList2"/>
    <dgm:cxn modelId="{9A91E179-E3BD-0648-BEE2-5259B968E504}" type="presParOf" srcId="{FD8783E5-E150-CE47-9ACB-21A07A15DB1F}" destId="{B09F12A4-32F0-4F70-95AE-BBE303222075}"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30BF6925-D99B-4D32-9194-D438A633439C}">
      <dgm:prSet phldrT="[文本]"/>
      <dgm:spPr/>
      <dgm:t>
        <a:bodyPr/>
        <a:lstStyle/>
        <a:p>
          <a:pPr algn="l"/>
          <a:r>
            <a:rPr lang="zh-CN" altLang="en-US" dirty="0">
              <a:solidFill>
                <a:schemeClr val="bg1">
                  <a:lumMod val="50000"/>
                </a:schemeClr>
              </a:solidFill>
            </a:rPr>
            <a:t>虚拟存储管理概念</a:t>
          </a:r>
        </a:p>
      </dgm:t>
    </dgm:pt>
    <dgm:pt modelId="{CB962869-80FD-4A2F-89D2-B75EA3DEA689}" type="parTrans" cxnId="{FADA9F5C-F4A1-4513-8A5D-D07578E926A4}">
      <dgm:prSet/>
      <dgm:spPr/>
      <dgm:t>
        <a:bodyPr/>
        <a:lstStyle/>
        <a:p>
          <a:endParaRPr lang="zh-CN" altLang="en-US"/>
        </a:p>
      </dgm:t>
    </dgm:pt>
    <dgm:pt modelId="{33B27A47-01A7-4E11-87EB-4C3E3F057E1E}" type="sibTrans" cxnId="{FADA9F5C-F4A1-4513-8A5D-D07578E926A4}">
      <dgm:prSet/>
      <dgm:spPr/>
      <dgm:t>
        <a:bodyPr/>
        <a:lstStyle/>
        <a:p>
          <a:endParaRPr lang="zh-CN" altLang="en-US"/>
        </a:p>
      </dgm:t>
    </dgm:pt>
    <dgm:pt modelId="{CFD2522A-C3AA-A644-B5E2-88AD801B05AF}">
      <dgm:prSet phldrT="[文本]"/>
      <dgm:spPr/>
      <dgm:t>
        <a:bodyPr/>
        <a:lstStyle/>
        <a:p>
          <a:pPr algn="l"/>
          <a:r>
            <a:rPr lang="zh-CN" altLang="en-US" dirty="0">
              <a:solidFill>
                <a:schemeClr val="bg1">
                  <a:lumMod val="50000"/>
                </a:schemeClr>
              </a:solidFill>
            </a:rPr>
            <a:t>请求分页虚拟存储管理</a:t>
          </a:r>
        </a:p>
      </dgm:t>
    </dgm:pt>
    <dgm:pt modelId="{C0BF9928-7871-824A-9C6B-1B8A479B408D}" type="parTrans" cxnId="{E28FDD80-5A0E-A541-8F3B-0E95330172F2}">
      <dgm:prSet/>
      <dgm:spPr/>
      <dgm:t>
        <a:bodyPr/>
        <a:lstStyle/>
        <a:p>
          <a:endParaRPr lang="en-US"/>
        </a:p>
      </dgm:t>
    </dgm:pt>
    <dgm:pt modelId="{EB93F19C-2CA7-544E-AC76-A5D7C414AA42}" type="sibTrans" cxnId="{E28FDD80-5A0E-A541-8F3B-0E95330172F2}">
      <dgm:prSet/>
      <dgm:spPr/>
      <dgm:t>
        <a:bodyPr/>
        <a:lstStyle/>
        <a:p>
          <a:endParaRPr lang="en-US"/>
        </a:p>
      </dgm:t>
    </dgm:pt>
    <dgm:pt modelId="{D6023C53-2A12-4742-8CB8-BEB99BF26B19}">
      <dgm:prSet phldrT="[文本]"/>
      <dgm:spPr/>
      <dgm:t>
        <a:bodyPr/>
        <a:lstStyle/>
        <a:p>
          <a:pPr algn="l"/>
          <a:r>
            <a:rPr lang="zh-CN" altLang="en-US" dirty="0">
              <a:solidFill>
                <a:schemeClr val="bg1"/>
              </a:solidFill>
            </a:rPr>
            <a:t>请求分段虚拟存储管理</a:t>
          </a:r>
        </a:p>
      </dgm:t>
    </dgm:pt>
    <dgm:pt modelId="{303C6BC5-0400-2644-9972-1E9A93386ECC}" type="parTrans" cxnId="{C49471EB-0F05-D147-8AF5-E888F86984C3}">
      <dgm:prSet/>
      <dgm:spPr/>
      <dgm:t>
        <a:bodyPr/>
        <a:lstStyle/>
        <a:p>
          <a:endParaRPr lang="en-US"/>
        </a:p>
      </dgm:t>
    </dgm:pt>
    <dgm:pt modelId="{821E3B38-36CE-3944-A8D9-682F07A7EDE1}" type="sibTrans" cxnId="{C49471EB-0F05-D147-8AF5-E888F86984C3}">
      <dgm:prSet/>
      <dgm:spPr/>
      <dgm:t>
        <a:bodyPr/>
        <a:lstStyle/>
        <a:p>
          <a:endParaRPr lang="en-US"/>
        </a:p>
      </dgm:t>
    </dgm:pt>
    <dgm:pt modelId="{4BB0729C-F378-9B4B-A459-DC45649FFFFB}">
      <dgm:prSet phldrT="[文本]"/>
      <dgm:spPr/>
      <dgm:t>
        <a:bodyPr/>
        <a:lstStyle/>
        <a:p>
          <a:pPr algn="l"/>
          <a:r>
            <a:rPr lang="zh-CN" altLang="en-US" dirty="0">
              <a:solidFill>
                <a:schemeClr val="bg1">
                  <a:lumMod val="50000"/>
                </a:schemeClr>
              </a:solidFill>
            </a:rPr>
            <a:t>请求段页式虚拟存储管理</a:t>
          </a:r>
          <a:endParaRPr lang="en-US" altLang="zh-CN" dirty="0">
            <a:solidFill>
              <a:schemeClr val="bg1">
                <a:lumMod val="50000"/>
              </a:schemeClr>
            </a:solidFill>
          </a:endParaRPr>
        </a:p>
      </dgm:t>
    </dgm:pt>
    <dgm:pt modelId="{58906C42-BB83-994D-825C-E99EB8BB3930}" type="parTrans" cxnId="{3838FB3F-E2E8-CF4C-9BB0-B2432EC9BB9A}">
      <dgm:prSet/>
      <dgm:spPr/>
      <dgm:t>
        <a:bodyPr/>
        <a:lstStyle/>
        <a:p>
          <a:endParaRPr lang="en-US"/>
        </a:p>
      </dgm:t>
    </dgm:pt>
    <dgm:pt modelId="{635F2513-55E8-E240-AF0B-FD8AD5559AB5}" type="sibTrans" cxnId="{3838FB3F-E2E8-CF4C-9BB0-B2432EC9BB9A}">
      <dgm:prSet/>
      <dgm:spPr/>
      <dgm:t>
        <a:bodyPr/>
        <a:lstStyle/>
        <a:p>
          <a:endParaRPr lang="en-US"/>
        </a:p>
      </dgm:t>
    </dgm:pt>
    <dgm:pt modelId="{2696C60F-9F61-474D-9B89-017D4FF8D6AE}" type="pres">
      <dgm:prSet presAssocID="{69D7C920-84A2-4007-B1B2-ECDAB0575FC2}" presName="linearFlow" presStyleCnt="0">
        <dgm:presLayoutVars>
          <dgm:dir/>
          <dgm:resizeHandles val="exact"/>
        </dgm:presLayoutVars>
      </dgm:prSet>
      <dgm:spPr/>
    </dgm:pt>
    <dgm:pt modelId="{8D031123-8EC3-4D53-8C49-A55ACC1E100D}" type="pres">
      <dgm:prSet presAssocID="{30BF6925-D99B-4D32-9194-D438A633439C}" presName="composite" presStyleCnt="0"/>
      <dgm:spPr/>
    </dgm:pt>
    <dgm:pt modelId="{E2307B95-B4F1-401D-8E71-1203B4CA7667}" type="pres">
      <dgm:prSet presAssocID="{30BF6925-D99B-4D32-9194-D438A633439C}" presName="imgShp" presStyleLbl="fgImgPlace1" presStyleIdx="0" presStyleCnt="4"/>
      <dgm:spPr/>
    </dgm:pt>
    <dgm:pt modelId="{3DA64E20-0AAD-4A57-B5DD-CECDF9552466}" type="pres">
      <dgm:prSet presAssocID="{30BF6925-D99B-4D32-9194-D438A633439C}" presName="txShp" presStyleLbl="node1" presStyleIdx="0" presStyleCnt="4">
        <dgm:presLayoutVars>
          <dgm:bulletEnabled val="1"/>
        </dgm:presLayoutVars>
      </dgm:prSet>
      <dgm:spPr/>
      <dgm:t>
        <a:bodyPr/>
        <a:lstStyle/>
        <a:p>
          <a:endParaRPr lang="zh-CN" altLang="en-US"/>
        </a:p>
      </dgm:t>
    </dgm:pt>
    <dgm:pt modelId="{A826F4CC-246C-8443-9C97-6C23D9FF1F02}" type="pres">
      <dgm:prSet presAssocID="{33B27A47-01A7-4E11-87EB-4C3E3F057E1E}" presName="spacing" presStyleCnt="0"/>
      <dgm:spPr/>
    </dgm:pt>
    <dgm:pt modelId="{C245D5FA-609D-DD46-87B6-EBD60279A29A}" type="pres">
      <dgm:prSet presAssocID="{CFD2522A-C3AA-A644-B5E2-88AD801B05AF}" presName="composite" presStyleCnt="0"/>
      <dgm:spPr/>
    </dgm:pt>
    <dgm:pt modelId="{87E5D0AD-D933-324D-B497-1116E596FFD3}" type="pres">
      <dgm:prSet presAssocID="{CFD2522A-C3AA-A644-B5E2-88AD801B05AF}" presName="imgShp" presStyleLbl="fgImgPlace1" presStyleIdx="1" presStyleCnt="4"/>
      <dgm:spPr/>
    </dgm:pt>
    <dgm:pt modelId="{BB0130C4-DE36-ED43-AAF5-71B8128F112A}" type="pres">
      <dgm:prSet presAssocID="{CFD2522A-C3AA-A644-B5E2-88AD801B05AF}" presName="txShp" presStyleLbl="node1" presStyleIdx="1" presStyleCnt="4">
        <dgm:presLayoutVars>
          <dgm:bulletEnabled val="1"/>
        </dgm:presLayoutVars>
      </dgm:prSet>
      <dgm:spPr/>
      <dgm:t>
        <a:bodyPr/>
        <a:lstStyle/>
        <a:p>
          <a:endParaRPr lang="zh-CN" altLang="en-US"/>
        </a:p>
      </dgm:t>
    </dgm:pt>
    <dgm:pt modelId="{455B4F9A-A0E8-4D4A-B42C-5B7F3EB48F73}" type="pres">
      <dgm:prSet presAssocID="{EB93F19C-2CA7-544E-AC76-A5D7C414AA42}" presName="spacing" presStyleCnt="0"/>
      <dgm:spPr/>
    </dgm:pt>
    <dgm:pt modelId="{8F3AECD7-4F67-B74C-965B-E2E4852A9E32}" type="pres">
      <dgm:prSet presAssocID="{D6023C53-2A12-4742-8CB8-BEB99BF26B19}" presName="composite" presStyleCnt="0"/>
      <dgm:spPr/>
    </dgm:pt>
    <dgm:pt modelId="{D2BBFF6E-34A6-4645-8050-5DA2AD6F21D1}" type="pres">
      <dgm:prSet presAssocID="{D6023C53-2A12-4742-8CB8-BEB99BF26B19}" presName="imgShp" presStyleLbl="fgImgPlace1" presStyleIdx="2" presStyleCnt="4"/>
      <dgm:spPr/>
    </dgm:pt>
    <dgm:pt modelId="{728CE203-E3E0-9947-AEFD-7B9092562AFC}" type="pres">
      <dgm:prSet presAssocID="{D6023C53-2A12-4742-8CB8-BEB99BF26B19}" presName="txShp" presStyleLbl="node1" presStyleIdx="2" presStyleCnt="4">
        <dgm:presLayoutVars>
          <dgm:bulletEnabled val="1"/>
        </dgm:presLayoutVars>
      </dgm:prSet>
      <dgm:spPr/>
      <dgm:t>
        <a:bodyPr/>
        <a:lstStyle/>
        <a:p>
          <a:endParaRPr lang="zh-CN" altLang="en-US"/>
        </a:p>
      </dgm:t>
    </dgm:pt>
    <dgm:pt modelId="{328D538D-0B43-EA4C-809D-16EB2B99A73F}" type="pres">
      <dgm:prSet presAssocID="{821E3B38-36CE-3944-A8D9-682F07A7EDE1}" presName="spacing" presStyleCnt="0"/>
      <dgm:spPr/>
    </dgm:pt>
    <dgm:pt modelId="{6475EF73-0A1B-BE46-99E6-01340DF367FE}" type="pres">
      <dgm:prSet presAssocID="{4BB0729C-F378-9B4B-A459-DC45649FFFFB}" presName="composite" presStyleCnt="0"/>
      <dgm:spPr/>
    </dgm:pt>
    <dgm:pt modelId="{0C5F8A23-B560-9E40-8E76-004760FDB9E3}" type="pres">
      <dgm:prSet presAssocID="{4BB0729C-F378-9B4B-A459-DC45649FFFFB}" presName="imgShp" presStyleLbl="fgImgPlace1" presStyleIdx="3" presStyleCnt="4"/>
      <dgm:spPr/>
    </dgm:pt>
    <dgm:pt modelId="{A7C23A5C-EEC8-944A-A79E-2A29767C8E7B}" type="pres">
      <dgm:prSet presAssocID="{4BB0729C-F378-9B4B-A459-DC45649FFFFB}" presName="txShp" presStyleLbl="node1" presStyleIdx="3" presStyleCnt="4">
        <dgm:presLayoutVars>
          <dgm:bulletEnabled val="1"/>
        </dgm:presLayoutVars>
      </dgm:prSet>
      <dgm:spPr/>
      <dgm:t>
        <a:bodyPr/>
        <a:lstStyle/>
        <a:p>
          <a:endParaRPr lang="zh-CN" altLang="en-US"/>
        </a:p>
      </dgm:t>
    </dgm:pt>
  </dgm:ptLst>
  <dgm:cxnLst>
    <dgm:cxn modelId="{FADA9F5C-F4A1-4513-8A5D-D07578E926A4}" srcId="{69D7C920-84A2-4007-B1B2-ECDAB0575FC2}" destId="{30BF6925-D99B-4D32-9194-D438A633439C}" srcOrd="0" destOrd="0" parTransId="{CB962869-80FD-4A2F-89D2-B75EA3DEA689}" sibTransId="{33B27A47-01A7-4E11-87EB-4C3E3F057E1E}"/>
    <dgm:cxn modelId="{C49471EB-0F05-D147-8AF5-E888F86984C3}" srcId="{69D7C920-84A2-4007-B1B2-ECDAB0575FC2}" destId="{D6023C53-2A12-4742-8CB8-BEB99BF26B19}" srcOrd="2" destOrd="0" parTransId="{303C6BC5-0400-2644-9972-1E9A93386ECC}" sibTransId="{821E3B38-36CE-3944-A8D9-682F07A7EDE1}"/>
    <dgm:cxn modelId="{33C0B4C5-8CC4-844A-AEEF-C44374D19248}" type="presOf" srcId="{69D7C920-84A2-4007-B1B2-ECDAB0575FC2}" destId="{2696C60F-9F61-474D-9B89-017D4FF8D6AE}" srcOrd="0" destOrd="0" presId="urn:microsoft.com/office/officeart/2005/8/layout/vList3"/>
    <dgm:cxn modelId="{A83481D7-FE3E-8E4A-951C-8C5154514491}" type="presOf" srcId="{D6023C53-2A12-4742-8CB8-BEB99BF26B19}" destId="{728CE203-E3E0-9947-AEFD-7B9092562AFC}" srcOrd="0" destOrd="0" presId="urn:microsoft.com/office/officeart/2005/8/layout/vList3"/>
    <dgm:cxn modelId="{3838FB3F-E2E8-CF4C-9BB0-B2432EC9BB9A}" srcId="{69D7C920-84A2-4007-B1B2-ECDAB0575FC2}" destId="{4BB0729C-F378-9B4B-A459-DC45649FFFFB}" srcOrd="3" destOrd="0" parTransId="{58906C42-BB83-994D-825C-E99EB8BB3930}" sibTransId="{635F2513-55E8-E240-AF0B-FD8AD5559AB5}"/>
    <dgm:cxn modelId="{92041EFE-CE6A-9F44-A83A-A88BF746C316}" type="presOf" srcId="{4BB0729C-F378-9B4B-A459-DC45649FFFFB}" destId="{A7C23A5C-EEC8-944A-A79E-2A29767C8E7B}" srcOrd="0" destOrd="0" presId="urn:microsoft.com/office/officeart/2005/8/layout/vList3"/>
    <dgm:cxn modelId="{466526E0-D620-4645-A4C4-1D8F2DC53080}" type="presOf" srcId="{30BF6925-D99B-4D32-9194-D438A633439C}" destId="{3DA64E20-0AAD-4A57-B5DD-CECDF9552466}" srcOrd="0" destOrd="0" presId="urn:microsoft.com/office/officeart/2005/8/layout/vList3"/>
    <dgm:cxn modelId="{D21E63FB-7AB1-1A46-BABE-37AD845D096F}" type="presOf" srcId="{CFD2522A-C3AA-A644-B5E2-88AD801B05AF}" destId="{BB0130C4-DE36-ED43-AAF5-71B8128F112A}" srcOrd="0" destOrd="0" presId="urn:microsoft.com/office/officeart/2005/8/layout/vList3"/>
    <dgm:cxn modelId="{E28FDD80-5A0E-A541-8F3B-0E95330172F2}" srcId="{69D7C920-84A2-4007-B1B2-ECDAB0575FC2}" destId="{CFD2522A-C3AA-A644-B5E2-88AD801B05AF}" srcOrd="1" destOrd="0" parTransId="{C0BF9928-7871-824A-9C6B-1B8A479B408D}" sibTransId="{EB93F19C-2CA7-544E-AC76-A5D7C414AA42}"/>
    <dgm:cxn modelId="{6790519C-16F9-7A46-88E9-D3D25F82891B}" type="presParOf" srcId="{2696C60F-9F61-474D-9B89-017D4FF8D6AE}" destId="{8D031123-8EC3-4D53-8C49-A55ACC1E100D}" srcOrd="0" destOrd="0" presId="urn:microsoft.com/office/officeart/2005/8/layout/vList3"/>
    <dgm:cxn modelId="{C5287F39-A08E-0E4F-BFFA-012A52F48A18}" type="presParOf" srcId="{8D031123-8EC3-4D53-8C49-A55ACC1E100D}" destId="{E2307B95-B4F1-401D-8E71-1203B4CA7667}" srcOrd="0" destOrd="0" presId="urn:microsoft.com/office/officeart/2005/8/layout/vList3"/>
    <dgm:cxn modelId="{EA351073-D6F8-E04E-824F-3E55CD28985C}" type="presParOf" srcId="{8D031123-8EC3-4D53-8C49-A55ACC1E100D}" destId="{3DA64E20-0AAD-4A57-B5DD-CECDF9552466}" srcOrd="1" destOrd="0" presId="urn:microsoft.com/office/officeart/2005/8/layout/vList3"/>
    <dgm:cxn modelId="{B67937CF-1525-3E42-8998-02AC9BD5F0B6}" type="presParOf" srcId="{2696C60F-9F61-474D-9B89-017D4FF8D6AE}" destId="{A826F4CC-246C-8443-9C97-6C23D9FF1F02}" srcOrd="1" destOrd="0" presId="urn:microsoft.com/office/officeart/2005/8/layout/vList3"/>
    <dgm:cxn modelId="{CDC9284B-0309-484B-9CB4-0705199D9EAC}" type="presParOf" srcId="{2696C60F-9F61-474D-9B89-017D4FF8D6AE}" destId="{C245D5FA-609D-DD46-87B6-EBD60279A29A}" srcOrd="2" destOrd="0" presId="urn:microsoft.com/office/officeart/2005/8/layout/vList3"/>
    <dgm:cxn modelId="{9B9A6899-DD02-8049-B745-822EA53173F4}" type="presParOf" srcId="{C245D5FA-609D-DD46-87B6-EBD60279A29A}" destId="{87E5D0AD-D933-324D-B497-1116E596FFD3}" srcOrd="0" destOrd="0" presId="urn:microsoft.com/office/officeart/2005/8/layout/vList3"/>
    <dgm:cxn modelId="{0B82D028-9D7E-BC43-ACA2-28199B6A0667}" type="presParOf" srcId="{C245D5FA-609D-DD46-87B6-EBD60279A29A}" destId="{BB0130C4-DE36-ED43-AAF5-71B8128F112A}" srcOrd="1" destOrd="0" presId="urn:microsoft.com/office/officeart/2005/8/layout/vList3"/>
    <dgm:cxn modelId="{B1DD2C9B-E1CD-3B43-8BBF-FC8AEEA444B2}" type="presParOf" srcId="{2696C60F-9F61-474D-9B89-017D4FF8D6AE}" destId="{455B4F9A-A0E8-4D4A-B42C-5B7F3EB48F73}" srcOrd="3" destOrd="0" presId="urn:microsoft.com/office/officeart/2005/8/layout/vList3"/>
    <dgm:cxn modelId="{032876F3-0BD7-7D4E-A879-6A89D1CBD1E5}" type="presParOf" srcId="{2696C60F-9F61-474D-9B89-017D4FF8D6AE}" destId="{8F3AECD7-4F67-B74C-965B-E2E4852A9E32}" srcOrd="4" destOrd="0" presId="urn:microsoft.com/office/officeart/2005/8/layout/vList3"/>
    <dgm:cxn modelId="{1D644F06-9AE2-A34B-AC53-C50550BEA13A}" type="presParOf" srcId="{8F3AECD7-4F67-B74C-965B-E2E4852A9E32}" destId="{D2BBFF6E-34A6-4645-8050-5DA2AD6F21D1}" srcOrd="0" destOrd="0" presId="urn:microsoft.com/office/officeart/2005/8/layout/vList3"/>
    <dgm:cxn modelId="{963FE4BE-859C-674D-ADB0-9117B7779D85}" type="presParOf" srcId="{8F3AECD7-4F67-B74C-965B-E2E4852A9E32}" destId="{728CE203-E3E0-9947-AEFD-7B9092562AFC}" srcOrd="1" destOrd="0" presId="urn:microsoft.com/office/officeart/2005/8/layout/vList3"/>
    <dgm:cxn modelId="{17838A00-60E6-E741-A328-D1F887B9856C}" type="presParOf" srcId="{2696C60F-9F61-474D-9B89-017D4FF8D6AE}" destId="{328D538D-0B43-EA4C-809D-16EB2B99A73F}" srcOrd="5" destOrd="0" presId="urn:microsoft.com/office/officeart/2005/8/layout/vList3"/>
    <dgm:cxn modelId="{85D984B8-8064-2849-ACF1-FCA1CA2DD05F}" type="presParOf" srcId="{2696C60F-9F61-474D-9B89-017D4FF8D6AE}" destId="{6475EF73-0A1B-BE46-99E6-01340DF367FE}" srcOrd="6" destOrd="0" presId="urn:microsoft.com/office/officeart/2005/8/layout/vList3"/>
    <dgm:cxn modelId="{7DA95D39-1311-E94F-A78D-9A2961210D84}" type="presParOf" srcId="{6475EF73-0A1B-BE46-99E6-01340DF367FE}" destId="{0C5F8A23-B560-9E40-8E76-004760FDB9E3}" srcOrd="0" destOrd="0" presId="urn:microsoft.com/office/officeart/2005/8/layout/vList3"/>
    <dgm:cxn modelId="{18DA1EFB-985A-8C40-ACF4-13B9EAA28050}" type="presParOf" srcId="{6475EF73-0A1B-BE46-99E6-01340DF367FE}" destId="{A7C23A5C-EEC8-944A-A79E-2A29767C8E7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9D7C920-84A2-4007-B1B2-ECDAB0575FC2}" type="doc">
      <dgm:prSet loTypeId="urn:microsoft.com/office/officeart/2005/8/layout/vList3" loCatId="list" qsTypeId="urn:microsoft.com/office/officeart/2005/8/quickstyle/simple1" qsCatId="simple" csTypeId="urn:microsoft.com/office/officeart/2005/8/colors/accent1_2" csCatId="accent1" phldr="1"/>
      <dgm:spPr/>
    </dgm:pt>
    <dgm:pt modelId="{30BF6925-D99B-4D32-9194-D438A633439C}">
      <dgm:prSet phldrT="[文本]"/>
      <dgm:spPr/>
      <dgm:t>
        <a:bodyPr/>
        <a:lstStyle/>
        <a:p>
          <a:pPr algn="l"/>
          <a:r>
            <a:rPr lang="zh-CN" altLang="en-US" dirty="0">
              <a:solidFill>
                <a:schemeClr val="bg1">
                  <a:lumMod val="50000"/>
                </a:schemeClr>
              </a:solidFill>
            </a:rPr>
            <a:t>虚拟存储管理概念</a:t>
          </a:r>
        </a:p>
      </dgm:t>
    </dgm:pt>
    <dgm:pt modelId="{CB962869-80FD-4A2F-89D2-B75EA3DEA689}" type="parTrans" cxnId="{FADA9F5C-F4A1-4513-8A5D-D07578E926A4}">
      <dgm:prSet/>
      <dgm:spPr/>
      <dgm:t>
        <a:bodyPr/>
        <a:lstStyle/>
        <a:p>
          <a:endParaRPr lang="zh-CN" altLang="en-US"/>
        </a:p>
      </dgm:t>
    </dgm:pt>
    <dgm:pt modelId="{33B27A47-01A7-4E11-87EB-4C3E3F057E1E}" type="sibTrans" cxnId="{FADA9F5C-F4A1-4513-8A5D-D07578E926A4}">
      <dgm:prSet/>
      <dgm:spPr/>
      <dgm:t>
        <a:bodyPr/>
        <a:lstStyle/>
        <a:p>
          <a:endParaRPr lang="zh-CN" altLang="en-US"/>
        </a:p>
      </dgm:t>
    </dgm:pt>
    <dgm:pt modelId="{CFD2522A-C3AA-A644-B5E2-88AD801B05AF}">
      <dgm:prSet phldrT="[文本]"/>
      <dgm:spPr/>
      <dgm:t>
        <a:bodyPr/>
        <a:lstStyle/>
        <a:p>
          <a:pPr algn="l"/>
          <a:r>
            <a:rPr lang="zh-CN" altLang="en-US" dirty="0">
              <a:solidFill>
                <a:schemeClr val="bg1">
                  <a:lumMod val="50000"/>
                </a:schemeClr>
              </a:solidFill>
            </a:rPr>
            <a:t>请求分页虚拟存储管理</a:t>
          </a:r>
        </a:p>
      </dgm:t>
    </dgm:pt>
    <dgm:pt modelId="{C0BF9928-7871-824A-9C6B-1B8A479B408D}" type="parTrans" cxnId="{E28FDD80-5A0E-A541-8F3B-0E95330172F2}">
      <dgm:prSet/>
      <dgm:spPr/>
      <dgm:t>
        <a:bodyPr/>
        <a:lstStyle/>
        <a:p>
          <a:endParaRPr lang="en-US"/>
        </a:p>
      </dgm:t>
    </dgm:pt>
    <dgm:pt modelId="{EB93F19C-2CA7-544E-AC76-A5D7C414AA42}" type="sibTrans" cxnId="{E28FDD80-5A0E-A541-8F3B-0E95330172F2}">
      <dgm:prSet/>
      <dgm:spPr/>
      <dgm:t>
        <a:bodyPr/>
        <a:lstStyle/>
        <a:p>
          <a:endParaRPr lang="en-US"/>
        </a:p>
      </dgm:t>
    </dgm:pt>
    <dgm:pt modelId="{D6023C53-2A12-4742-8CB8-BEB99BF26B19}">
      <dgm:prSet phldrT="[文本]"/>
      <dgm:spPr/>
      <dgm:t>
        <a:bodyPr/>
        <a:lstStyle/>
        <a:p>
          <a:pPr algn="l"/>
          <a:r>
            <a:rPr lang="zh-CN" altLang="en-US" dirty="0">
              <a:solidFill>
                <a:schemeClr val="bg1">
                  <a:lumMod val="50000"/>
                </a:schemeClr>
              </a:solidFill>
            </a:rPr>
            <a:t>请求分段虚拟存储管理</a:t>
          </a:r>
        </a:p>
      </dgm:t>
    </dgm:pt>
    <dgm:pt modelId="{303C6BC5-0400-2644-9972-1E9A93386ECC}" type="parTrans" cxnId="{C49471EB-0F05-D147-8AF5-E888F86984C3}">
      <dgm:prSet/>
      <dgm:spPr/>
      <dgm:t>
        <a:bodyPr/>
        <a:lstStyle/>
        <a:p>
          <a:endParaRPr lang="en-US"/>
        </a:p>
      </dgm:t>
    </dgm:pt>
    <dgm:pt modelId="{821E3B38-36CE-3944-A8D9-682F07A7EDE1}" type="sibTrans" cxnId="{C49471EB-0F05-D147-8AF5-E888F86984C3}">
      <dgm:prSet/>
      <dgm:spPr/>
      <dgm:t>
        <a:bodyPr/>
        <a:lstStyle/>
        <a:p>
          <a:endParaRPr lang="en-US"/>
        </a:p>
      </dgm:t>
    </dgm:pt>
    <dgm:pt modelId="{4BB0729C-F378-9B4B-A459-DC45649FFFFB}">
      <dgm:prSet phldrT="[文本]"/>
      <dgm:spPr/>
      <dgm:t>
        <a:bodyPr/>
        <a:lstStyle/>
        <a:p>
          <a:pPr algn="l"/>
          <a:r>
            <a:rPr lang="zh-CN" altLang="en-US" dirty="0">
              <a:solidFill>
                <a:schemeClr val="bg1"/>
              </a:solidFill>
            </a:rPr>
            <a:t>请求段页式虚拟存储管理</a:t>
          </a:r>
          <a:endParaRPr lang="en-US" altLang="zh-CN" dirty="0">
            <a:solidFill>
              <a:schemeClr val="bg1"/>
            </a:solidFill>
          </a:endParaRPr>
        </a:p>
      </dgm:t>
    </dgm:pt>
    <dgm:pt modelId="{58906C42-BB83-994D-825C-E99EB8BB3930}" type="parTrans" cxnId="{3838FB3F-E2E8-CF4C-9BB0-B2432EC9BB9A}">
      <dgm:prSet/>
      <dgm:spPr/>
      <dgm:t>
        <a:bodyPr/>
        <a:lstStyle/>
        <a:p>
          <a:endParaRPr lang="en-US"/>
        </a:p>
      </dgm:t>
    </dgm:pt>
    <dgm:pt modelId="{635F2513-55E8-E240-AF0B-FD8AD5559AB5}" type="sibTrans" cxnId="{3838FB3F-E2E8-CF4C-9BB0-B2432EC9BB9A}">
      <dgm:prSet/>
      <dgm:spPr/>
      <dgm:t>
        <a:bodyPr/>
        <a:lstStyle/>
        <a:p>
          <a:endParaRPr lang="en-US"/>
        </a:p>
      </dgm:t>
    </dgm:pt>
    <dgm:pt modelId="{2696C60F-9F61-474D-9B89-017D4FF8D6AE}" type="pres">
      <dgm:prSet presAssocID="{69D7C920-84A2-4007-B1B2-ECDAB0575FC2}" presName="linearFlow" presStyleCnt="0">
        <dgm:presLayoutVars>
          <dgm:dir/>
          <dgm:resizeHandles val="exact"/>
        </dgm:presLayoutVars>
      </dgm:prSet>
      <dgm:spPr/>
    </dgm:pt>
    <dgm:pt modelId="{8D031123-8EC3-4D53-8C49-A55ACC1E100D}" type="pres">
      <dgm:prSet presAssocID="{30BF6925-D99B-4D32-9194-D438A633439C}" presName="composite" presStyleCnt="0"/>
      <dgm:spPr/>
    </dgm:pt>
    <dgm:pt modelId="{E2307B95-B4F1-401D-8E71-1203B4CA7667}" type="pres">
      <dgm:prSet presAssocID="{30BF6925-D99B-4D32-9194-D438A633439C}" presName="imgShp" presStyleLbl="fgImgPlace1" presStyleIdx="0" presStyleCnt="4"/>
      <dgm:spPr/>
    </dgm:pt>
    <dgm:pt modelId="{3DA64E20-0AAD-4A57-B5DD-CECDF9552466}" type="pres">
      <dgm:prSet presAssocID="{30BF6925-D99B-4D32-9194-D438A633439C}" presName="txShp" presStyleLbl="node1" presStyleIdx="0" presStyleCnt="4">
        <dgm:presLayoutVars>
          <dgm:bulletEnabled val="1"/>
        </dgm:presLayoutVars>
      </dgm:prSet>
      <dgm:spPr/>
      <dgm:t>
        <a:bodyPr/>
        <a:lstStyle/>
        <a:p>
          <a:endParaRPr lang="zh-CN" altLang="en-US"/>
        </a:p>
      </dgm:t>
    </dgm:pt>
    <dgm:pt modelId="{A826F4CC-246C-8443-9C97-6C23D9FF1F02}" type="pres">
      <dgm:prSet presAssocID="{33B27A47-01A7-4E11-87EB-4C3E3F057E1E}" presName="spacing" presStyleCnt="0"/>
      <dgm:spPr/>
    </dgm:pt>
    <dgm:pt modelId="{C245D5FA-609D-DD46-87B6-EBD60279A29A}" type="pres">
      <dgm:prSet presAssocID="{CFD2522A-C3AA-A644-B5E2-88AD801B05AF}" presName="composite" presStyleCnt="0"/>
      <dgm:spPr/>
    </dgm:pt>
    <dgm:pt modelId="{87E5D0AD-D933-324D-B497-1116E596FFD3}" type="pres">
      <dgm:prSet presAssocID="{CFD2522A-C3AA-A644-B5E2-88AD801B05AF}" presName="imgShp" presStyleLbl="fgImgPlace1" presStyleIdx="1" presStyleCnt="4"/>
      <dgm:spPr/>
    </dgm:pt>
    <dgm:pt modelId="{BB0130C4-DE36-ED43-AAF5-71B8128F112A}" type="pres">
      <dgm:prSet presAssocID="{CFD2522A-C3AA-A644-B5E2-88AD801B05AF}" presName="txShp" presStyleLbl="node1" presStyleIdx="1" presStyleCnt="4">
        <dgm:presLayoutVars>
          <dgm:bulletEnabled val="1"/>
        </dgm:presLayoutVars>
      </dgm:prSet>
      <dgm:spPr/>
      <dgm:t>
        <a:bodyPr/>
        <a:lstStyle/>
        <a:p>
          <a:endParaRPr lang="zh-CN" altLang="en-US"/>
        </a:p>
      </dgm:t>
    </dgm:pt>
    <dgm:pt modelId="{455B4F9A-A0E8-4D4A-B42C-5B7F3EB48F73}" type="pres">
      <dgm:prSet presAssocID="{EB93F19C-2CA7-544E-AC76-A5D7C414AA42}" presName="spacing" presStyleCnt="0"/>
      <dgm:spPr/>
    </dgm:pt>
    <dgm:pt modelId="{8F3AECD7-4F67-B74C-965B-E2E4852A9E32}" type="pres">
      <dgm:prSet presAssocID="{D6023C53-2A12-4742-8CB8-BEB99BF26B19}" presName="composite" presStyleCnt="0"/>
      <dgm:spPr/>
    </dgm:pt>
    <dgm:pt modelId="{D2BBFF6E-34A6-4645-8050-5DA2AD6F21D1}" type="pres">
      <dgm:prSet presAssocID="{D6023C53-2A12-4742-8CB8-BEB99BF26B19}" presName="imgShp" presStyleLbl="fgImgPlace1" presStyleIdx="2" presStyleCnt="4"/>
      <dgm:spPr/>
    </dgm:pt>
    <dgm:pt modelId="{728CE203-E3E0-9947-AEFD-7B9092562AFC}" type="pres">
      <dgm:prSet presAssocID="{D6023C53-2A12-4742-8CB8-BEB99BF26B19}" presName="txShp" presStyleLbl="node1" presStyleIdx="2" presStyleCnt="4">
        <dgm:presLayoutVars>
          <dgm:bulletEnabled val="1"/>
        </dgm:presLayoutVars>
      </dgm:prSet>
      <dgm:spPr/>
      <dgm:t>
        <a:bodyPr/>
        <a:lstStyle/>
        <a:p>
          <a:endParaRPr lang="zh-CN" altLang="en-US"/>
        </a:p>
      </dgm:t>
    </dgm:pt>
    <dgm:pt modelId="{328D538D-0B43-EA4C-809D-16EB2B99A73F}" type="pres">
      <dgm:prSet presAssocID="{821E3B38-36CE-3944-A8D9-682F07A7EDE1}" presName="spacing" presStyleCnt="0"/>
      <dgm:spPr/>
    </dgm:pt>
    <dgm:pt modelId="{6475EF73-0A1B-BE46-99E6-01340DF367FE}" type="pres">
      <dgm:prSet presAssocID="{4BB0729C-F378-9B4B-A459-DC45649FFFFB}" presName="composite" presStyleCnt="0"/>
      <dgm:spPr/>
    </dgm:pt>
    <dgm:pt modelId="{0C5F8A23-B560-9E40-8E76-004760FDB9E3}" type="pres">
      <dgm:prSet presAssocID="{4BB0729C-F378-9B4B-A459-DC45649FFFFB}" presName="imgShp" presStyleLbl="fgImgPlace1" presStyleIdx="3" presStyleCnt="4"/>
      <dgm:spPr/>
    </dgm:pt>
    <dgm:pt modelId="{A7C23A5C-EEC8-944A-A79E-2A29767C8E7B}" type="pres">
      <dgm:prSet presAssocID="{4BB0729C-F378-9B4B-A459-DC45649FFFFB}" presName="txShp" presStyleLbl="node1" presStyleIdx="3" presStyleCnt="4">
        <dgm:presLayoutVars>
          <dgm:bulletEnabled val="1"/>
        </dgm:presLayoutVars>
      </dgm:prSet>
      <dgm:spPr/>
      <dgm:t>
        <a:bodyPr/>
        <a:lstStyle/>
        <a:p>
          <a:endParaRPr lang="zh-CN" altLang="en-US"/>
        </a:p>
      </dgm:t>
    </dgm:pt>
  </dgm:ptLst>
  <dgm:cxnLst>
    <dgm:cxn modelId="{0276F903-EAAD-644A-95F1-C282AA1EF32E}" type="presOf" srcId="{30BF6925-D99B-4D32-9194-D438A633439C}" destId="{3DA64E20-0AAD-4A57-B5DD-CECDF9552466}" srcOrd="0" destOrd="0" presId="urn:microsoft.com/office/officeart/2005/8/layout/vList3"/>
    <dgm:cxn modelId="{10F15C5A-9EFA-AF49-B071-9FF848B12413}" type="presOf" srcId="{CFD2522A-C3AA-A644-B5E2-88AD801B05AF}" destId="{BB0130C4-DE36-ED43-AAF5-71B8128F112A}" srcOrd="0" destOrd="0" presId="urn:microsoft.com/office/officeart/2005/8/layout/vList3"/>
    <dgm:cxn modelId="{FADA9F5C-F4A1-4513-8A5D-D07578E926A4}" srcId="{69D7C920-84A2-4007-B1B2-ECDAB0575FC2}" destId="{30BF6925-D99B-4D32-9194-D438A633439C}" srcOrd="0" destOrd="0" parTransId="{CB962869-80FD-4A2F-89D2-B75EA3DEA689}" sibTransId="{33B27A47-01A7-4E11-87EB-4C3E3F057E1E}"/>
    <dgm:cxn modelId="{C49471EB-0F05-D147-8AF5-E888F86984C3}" srcId="{69D7C920-84A2-4007-B1B2-ECDAB0575FC2}" destId="{D6023C53-2A12-4742-8CB8-BEB99BF26B19}" srcOrd="2" destOrd="0" parTransId="{303C6BC5-0400-2644-9972-1E9A93386ECC}" sibTransId="{821E3B38-36CE-3944-A8D9-682F07A7EDE1}"/>
    <dgm:cxn modelId="{331B1C79-9FE8-424C-95BA-8E1B32E11E79}" type="presOf" srcId="{69D7C920-84A2-4007-B1B2-ECDAB0575FC2}" destId="{2696C60F-9F61-474D-9B89-017D4FF8D6AE}" srcOrd="0" destOrd="0" presId="urn:microsoft.com/office/officeart/2005/8/layout/vList3"/>
    <dgm:cxn modelId="{3838FB3F-E2E8-CF4C-9BB0-B2432EC9BB9A}" srcId="{69D7C920-84A2-4007-B1B2-ECDAB0575FC2}" destId="{4BB0729C-F378-9B4B-A459-DC45649FFFFB}" srcOrd="3" destOrd="0" parTransId="{58906C42-BB83-994D-825C-E99EB8BB3930}" sibTransId="{635F2513-55E8-E240-AF0B-FD8AD5559AB5}"/>
    <dgm:cxn modelId="{9D8FB027-4B10-1E43-918F-8CD076CD6C44}" type="presOf" srcId="{4BB0729C-F378-9B4B-A459-DC45649FFFFB}" destId="{A7C23A5C-EEC8-944A-A79E-2A29767C8E7B}" srcOrd="0" destOrd="0" presId="urn:microsoft.com/office/officeart/2005/8/layout/vList3"/>
    <dgm:cxn modelId="{2926972C-D8BC-9E49-8518-710FE9176AE3}" type="presOf" srcId="{D6023C53-2A12-4742-8CB8-BEB99BF26B19}" destId="{728CE203-E3E0-9947-AEFD-7B9092562AFC}" srcOrd="0" destOrd="0" presId="urn:microsoft.com/office/officeart/2005/8/layout/vList3"/>
    <dgm:cxn modelId="{E28FDD80-5A0E-A541-8F3B-0E95330172F2}" srcId="{69D7C920-84A2-4007-B1B2-ECDAB0575FC2}" destId="{CFD2522A-C3AA-A644-B5E2-88AD801B05AF}" srcOrd="1" destOrd="0" parTransId="{C0BF9928-7871-824A-9C6B-1B8A479B408D}" sibTransId="{EB93F19C-2CA7-544E-AC76-A5D7C414AA42}"/>
    <dgm:cxn modelId="{6A6EE154-EA10-694A-8DA8-BFC5F06FF3E6}" type="presParOf" srcId="{2696C60F-9F61-474D-9B89-017D4FF8D6AE}" destId="{8D031123-8EC3-4D53-8C49-A55ACC1E100D}" srcOrd="0" destOrd="0" presId="urn:microsoft.com/office/officeart/2005/8/layout/vList3"/>
    <dgm:cxn modelId="{14D52E7F-4B3A-0742-8A87-65BE90AAC627}" type="presParOf" srcId="{8D031123-8EC3-4D53-8C49-A55ACC1E100D}" destId="{E2307B95-B4F1-401D-8E71-1203B4CA7667}" srcOrd="0" destOrd="0" presId="urn:microsoft.com/office/officeart/2005/8/layout/vList3"/>
    <dgm:cxn modelId="{24BBF463-29B1-8640-B96A-F7C95E882D97}" type="presParOf" srcId="{8D031123-8EC3-4D53-8C49-A55ACC1E100D}" destId="{3DA64E20-0AAD-4A57-B5DD-CECDF9552466}" srcOrd="1" destOrd="0" presId="urn:microsoft.com/office/officeart/2005/8/layout/vList3"/>
    <dgm:cxn modelId="{55EBA593-C6B9-8947-AEB9-1ED3C75EF7FD}" type="presParOf" srcId="{2696C60F-9F61-474D-9B89-017D4FF8D6AE}" destId="{A826F4CC-246C-8443-9C97-6C23D9FF1F02}" srcOrd="1" destOrd="0" presId="urn:microsoft.com/office/officeart/2005/8/layout/vList3"/>
    <dgm:cxn modelId="{5AF3117F-56A0-8944-8034-9A316D696F5F}" type="presParOf" srcId="{2696C60F-9F61-474D-9B89-017D4FF8D6AE}" destId="{C245D5FA-609D-DD46-87B6-EBD60279A29A}" srcOrd="2" destOrd="0" presId="urn:microsoft.com/office/officeart/2005/8/layout/vList3"/>
    <dgm:cxn modelId="{2809EF86-C039-5547-BF94-7AB4DD9E1EAD}" type="presParOf" srcId="{C245D5FA-609D-DD46-87B6-EBD60279A29A}" destId="{87E5D0AD-D933-324D-B497-1116E596FFD3}" srcOrd="0" destOrd="0" presId="urn:microsoft.com/office/officeart/2005/8/layout/vList3"/>
    <dgm:cxn modelId="{54126BA9-67C7-5747-8F3B-F9D11057D010}" type="presParOf" srcId="{C245D5FA-609D-DD46-87B6-EBD60279A29A}" destId="{BB0130C4-DE36-ED43-AAF5-71B8128F112A}" srcOrd="1" destOrd="0" presId="urn:microsoft.com/office/officeart/2005/8/layout/vList3"/>
    <dgm:cxn modelId="{C88D9FF9-059E-9047-BB9F-633069F4EAEC}" type="presParOf" srcId="{2696C60F-9F61-474D-9B89-017D4FF8D6AE}" destId="{455B4F9A-A0E8-4D4A-B42C-5B7F3EB48F73}" srcOrd="3" destOrd="0" presId="urn:microsoft.com/office/officeart/2005/8/layout/vList3"/>
    <dgm:cxn modelId="{4BA39BDE-5E6F-AF4E-BF45-967D8311DCEB}" type="presParOf" srcId="{2696C60F-9F61-474D-9B89-017D4FF8D6AE}" destId="{8F3AECD7-4F67-B74C-965B-E2E4852A9E32}" srcOrd="4" destOrd="0" presId="urn:microsoft.com/office/officeart/2005/8/layout/vList3"/>
    <dgm:cxn modelId="{865E30B9-67E7-284D-9336-99519516FFD7}" type="presParOf" srcId="{8F3AECD7-4F67-B74C-965B-E2E4852A9E32}" destId="{D2BBFF6E-34A6-4645-8050-5DA2AD6F21D1}" srcOrd="0" destOrd="0" presId="urn:microsoft.com/office/officeart/2005/8/layout/vList3"/>
    <dgm:cxn modelId="{F8E5BFB3-84F0-3A49-A2C2-2BDEB9E66D8A}" type="presParOf" srcId="{8F3AECD7-4F67-B74C-965B-E2E4852A9E32}" destId="{728CE203-E3E0-9947-AEFD-7B9092562AFC}" srcOrd="1" destOrd="0" presId="urn:microsoft.com/office/officeart/2005/8/layout/vList3"/>
    <dgm:cxn modelId="{A6FBBDD0-1E00-2A4F-9651-594C749BEC91}" type="presParOf" srcId="{2696C60F-9F61-474D-9B89-017D4FF8D6AE}" destId="{328D538D-0B43-EA4C-809D-16EB2B99A73F}" srcOrd="5" destOrd="0" presId="urn:microsoft.com/office/officeart/2005/8/layout/vList3"/>
    <dgm:cxn modelId="{F658A21E-8E5F-2D44-8B54-F023B89D7EDB}" type="presParOf" srcId="{2696C60F-9F61-474D-9B89-017D4FF8D6AE}" destId="{6475EF73-0A1B-BE46-99E6-01340DF367FE}" srcOrd="6" destOrd="0" presId="urn:microsoft.com/office/officeart/2005/8/layout/vList3"/>
    <dgm:cxn modelId="{1ED08D33-EF59-254F-9491-97442DED4FDF}" type="presParOf" srcId="{6475EF73-0A1B-BE46-99E6-01340DF367FE}" destId="{0C5F8A23-B560-9E40-8E76-004760FDB9E3}" srcOrd="0" destOrd="0" presId="urn:microsoft.com/office/officeart/2005/8/layout/vList3"/>
    <dgm:cxn modelId="{E94ECA89-49D3-5B4E-A886-C24CA3AE7BE7}" type="presParOf" srcId="{6475EF73-0A1B-BE46-99E6-01340DF367FE}" destId="{A7C23A5C-EEC8-944A-A79E-2A29767C8E7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64E20-0AAD-4A57-B5DD-CECDF9552466}">
      <dsp:nvSpPr>
        <dsp:cNvPr id="0" name=""/>
        <dsp:cNvSpPr/>
      </dsp:nvSpPr>
      <dsp:spPr>
        <a:xfrm rot="10800000">
          <a:off x="1111054" y="959"/>
          <a:ext cx="3719156" cy="69709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400" tIns="83820" rIns="156464" bIns="83820" numCol="1" spcCol="1270" anchor="ctr" anchorCtr="0">
          <a:noAutofit/>
        </a:bodyPr>
        <a:lstStyle/>
        <a:p>
          <a:pPr lvl="0" algn="l" defTabSz="977900">
            <a:lnSpc>
              <a:spcPct val="90000"/>
            </a:lnSpc>
            <a:spcBef>
              <a:spcPct val="0"/>
            </a:spcBef>
            <a:spcAft>
              <a:spcPct val="35000"/>
            </a:spcAft>
          </a:pPr>
          <a:r>
            <a:rPr lang="zh-CN" altLang="en-US" sz="2200" kern="1200" dirty="0"/>
            <a:t>虚拟存储管理概念</a:t>
          </a:r>
        </a:p>
      </dsp:txBody>
      <dsp:txXfrm rot="10800000">
        <a:off x="1285328" y="959"/>
        <a:ext cx="3544882" cy="697096"/>
      </dsp:txXfrm>
    </dsp:sp>
    <dsp:sp modelId="{E2307B95-B4F1-401D-8E71-1203B4CA7667}">
      <dsp:nvSpPr>
        <dsp:cNvPr id="0" name=""/>
        <dsp:cNvSpPr/>
      </dsp:nvSpPr>
      <dsp:spPr>
        <a:xfrm>
          <a:off x="762506" y="959"/>
          <a:ext cx="697096" cy="69709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0130C4-DE36-ED43-AAF5-71B8128F112A}">
      <dsp:nvSpPr>
        <dsp:cNvPr id="0" name=""/>
        <dsp:cNvSpPr/>
      </dsp:nvSpPr>
      <dsp:spPr>
        <a:xfrm rot="10800000">
          <a:off x="1111054" y="906143"/>
          <a:ext cx="3719156" cy="69709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400" tIns="83820" rIns="156464" bIns="83820" numCol="1" spcCol="1270" anchor="ctr" anchorCtr="0">
          <a:noAutofit/>
        </a:bodyPr>
        <a:lstStyle/>
        <a:p>
          <a:pPr lvl="0" algn="l" defTabSz="977900">
            <a:lnSpc>
              <a:spcPct val="90000"/>
            </a:lnSpc>
            <a:spcBef>
              <a:spcPct val="0"/>
            </a:spcBef>
            <a:spcAft>
              <a:spcPct val="35000"/>
            </a:spcAft>
          </a:pPr>
          <a:r>
            <a:rPr lang="zh-CN" altLang="en-US" sz="2200" kern="1200" dirty="0"/>
            <a:t>请求分页虚拟存储管理</a:t>
          </a:r>
        </a:p>
      </dsp:txBody>
      <dsp:txXfrm rot="10800000">
        <a:off x="1285328" y="906143"/>
        <a:ext cx="3544882" cy="697096"/>
      </dsp:txXfrm>
    </dsp:sp>
    <dsp:sp modelId="{87E5D0AD-D933-324D-B497-1116E596FFD3}">
      <dsp:nvSpPr>
        <dsp:cNvPr id="0" name=""/>
        <dsp:cNvSpPr/>
      </dsp:nvSpPr>
      <dsp:spPr>
        <a:xfrm>
          <a:off x="762506" y="906143"/>
          <a:ext cx="697096" cy="69709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8CE203-E3E0-9947-AEFD-7B9092562AFC}">
      <dsp:nvSpPr>
        <dsp:cNvPr id="0" name=""/>
        <dsp:cNvSpPr/>
      </dsp:nvSpPr>
      <dsp:spPr>
        <a:xfrm rot="10800000">
          <a:off x="1111054" y="1811328"/>
          <a:ext cx="3719156" cy="69709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400" tIns="83820" rIns="156464" bIns="83820" numCol="1" spcCol="1270" anchor="ctr" anchorCtr="0">
          <a:noAutofit/>
        </a:bodyPr>
        <a:lstStyle/>
        <a:p>
          <a:pPr lvl="0" algn="l" defTabSz="977900">
            <a:lnSpc>
              <a:spcPct val="90000"/>
            </a:lnSpc>
            <a:spcBef>
              <a:spcPct val="0"/>
            </a:spcBef>
            <a:spcAft>
              <a:spcPct val="35000"/>
            </a:spcAft>
          </a:pPr>
          <a:r>
            <a:rPr lang="zh-CN" altLang="en-US" sz="2200" kern="1200" dirty="0"/>
            <a:t>请求分段虚拟存储管理</a:t>
          </a:r>
        </a:p>
      </dsp:txBody>
      <dsp:txXfrm rot="10800000">
        <a:off x="1285328" y="1811328"/>
        <a:ext cx="3544882" cy="697096"/>
      </dsp:txXfrm>
    </dsp:sp>
    <dsp:sp modelId="{D2BBFF6E-34A6-4645-8050-5DA2AD6F21D1}">
      <dsp:nvSpPr>
        <dsp:cNvPr id="0" name=""/>
        <dsp:cNvSpPr/>
      </dsp:nvSpPr>
      <dsp:spPr>
        <a:xfrm>
          <a:off x="762506" y="1811328"/>
          <a:ext cx="697096" cy="69709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C23A5C-EEC8-944A-A79E-2A29767C8E7B}">
      <dsp:nvSpPr>
        <dsp:cNvPr id="0" name=""/>
        <dsp:cNvSpPr/>
      </dsp:nvSpPr>
      <dsp:spPr>
        <a:xfrm rot="10800000">
          <a:off x="1111054" y="2716512"/>
          <a:ext cx="3719156" cy="69709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400" tIns="83820" rIns="156464" bIns="83820" numCol="1" spcCol="1270" anchor="ctr" anchorCtr="0">
          <a:noAutofit/>
        </a:bodyPr>
        <a:lstStyle/>
        <a:p>
          <a:pPr lvl="0" algn="l" defTabSz="977900">
            <a:lnSpc>
              <a:spcPct val="90000"/>
            </a:lnSpc>
            <a:spcBef>
              <a:spcPct val="0"/>
            </a:spcBef>
            <a:spcAft>
              <a:spcPct val="35000"/>
            </a:spcAft>
          </a:pPr>
          <a:r>
            <a:rPr lang="zh-CN" altLang="en-US" sz="2200" kern="1200" dirty="0"/>
            <a:t>请求段页式虚拟存储管理</a:t>
          </a:r>
          <a:endParaRPr lang="en-US" altLang="zh-CN" sz="2200" kern="1200" dirty="0"/>
        </a:p>
      </dsp:txBody>
      <dsp:txXfrm rot="10800000">
        <a:off x="1285328" y="2716512"/>
        <a:ext cx="3544882" cy="697096"/>
      </dsp:txXfrm>
    </dsp:sp>
    <dsp:sp modelId="{0C5F8A23-B560-9E40-8E76-004760FDB9E3}">
      <dsp:nvSpPr>
        <dsp:cNvPr id="0" name=""/>
        <dsp:cNvSpPr/>
      </dsp:nvSpPr>
      <dsp:spPr>
        <a:xfrm>
          <a:off x="762506" y="2716512"/>
          <a:ext cx="697096" cy="69709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B649C-601B-4373-9E1E-E4EDB45FE88A}">
      <dsp:nvSpPr>
        <dsp:cNvPr id="0" name=""/>
        <dsp:cNvSpPr/>
      </dsp:nvSpPr>
      <dsp:spPr>
        <a:xfrm>
          <a:off x="2031108" y="0"/>
          <a:ext cx="822309" cy="632326"/>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a:t>寄存器</a:t>
          </a:r>
        </a:p>
      </dsp:txBody>
      <dsp:txXfrm>
        <a:off x="2031108" y="0"/>
        <a:ext cx="822309" cy="632326"/>
      </dsp:txXfrm>
    </dsp:sp>
    <dsp:sp modelId="{72257676-7246-4845-96D2-D3646E7ABDF1}">
      <dsp:nvSpPr>
        <dsp:cNvPr id="0" name=""/>
        <dsp:cNvSpPr/>
      </dsp:nvSpPr>
      <dsp:spPr>
        <a:xfrm>
          <a:off x="1492494" y="632326"/>
          <a:ext cx="1899537" cy="695560"/>
        </a:xfrm>
        <a:prstGeom prst="trapezoid">
          <a:avLst>
            <a:gd name="adj" fmla="val 71525"/>
          </a:avLst>
        </a:prstGeom>
        <a:solidFill>
          <a:schemeClr val="accent2">
            <a:shade val="80000"/>
            <a:hueOff val="-80910"/>
            <a:satOff val="5544"/>
            <a:lumOff val="58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a:t>高速缓存</a:t>
          </a:r>
          <a:endParaRPr lang="zh-CN" altLang="en-US" sz="1800" b="1" kern="1200" dirty="0"/>
        </a:p>
      </dsp:txBody>
      <dsp:txXfrm>
        <a:off x="1824913" y="632326"/>
        <a:ext cx="1234699" cy="695560"/>
      </dsp:txXfrm>
    </dsp:sp>
    <dsp:sp modelId="{E5F6EC49-98D9-42EE-B79E-CDB5BFA1925F}">
      <dsp:nvSpPr>
        <dsp:cNvPr id="0" name=""/>
        <dsp:cNvSpPr/>
      </dsp:nvSpPr>
      <dsp:spPr>
        <a:xfrm>
          <a:off x="994996" y="1327886"/>
          <a:ext cx="2894533" cy="695560"/>
        </a:xfrm>
        <a:prstGeom prst="trapezoid">
          <a:avLst>
            <a:gd name="adj" fmla="val 71525"/>
          </a:avLst>
        </a:prstGeom>
        <a:solidFill>
          <a:schemeClr val="accent2">
            <a:shade val="80000"/>
            <a:hueOff val="-161820"/>
            <a:satOff val="11087"/>
            <a:lumOff val="116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a:t>主存储器</a:t>
          </a:r>
          <a:endParaRPr lang="zh-CN" altLang="en-US" sz="2000" b="1" kern="1200" dirty="0"/>
        </a:p>
      </dsp:txBody>
      <dsp:txXfrm>
        <a:off x="1501539" y="1327886"/>
        <a:ext cx="1881446" cy="695560"/>
      </dsp:txXfrm>
    </dsp:sp>
    <dsp:sp modelId="{6F5F1E6E-6C11-4E3F-AFB0-C84E5464426D}">
      <dsp:nvSpPr>
        <dsp:cNvPr id="0" name=""/>
        <dsp:cNvSpPr/>
      </dsp:nvSpPr>
      <dsp:spPr>
        <a:xfrm>
          <a:off x="497498" y="2023446"/>
          <a:ext cx="3889529" cy="695560"/>
        </a:xfrm>
        <a:prstGeom prst="trapezoid">
          <a:avLst>
            <a:gd name="adj" fmla="val 71525"/>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b="1" kern="1200" dirty="0">
              <a:solidFill>
                <a:schemeClr val="bg1"/>
              </a:solidFill>
            </a:rPr>
            <a:t>磁盘缓存</a:t>
          </a:r>
        </a:p>
      </dsp:txBody>
      <dsp:txXfrm>
        <a:off x="1178165" y="2023446"/>
        <a:ext cx="2528194" cy="695560"/>
      </dsp:txXfrm>
    </dsp:sp>
    <dsp:sp modelId="{9D70FB5B-23A0-C941-A942-68794D0BE3BF}">
      <dsp:nvSpPr>
        <dsp:cNvPr id="0" name=""/>
        <dsp:cNvSpPr/>
      </dsp:nvSpPr>
      <dsp:spPr>
        <a:xfrm>
          <a:off x="0" y="2719006"/>
          <a:ext cx="4884526" cy="695560"/>
        </a:xfrm>
        <a:prstGeom prst="trapezoid">
          <a:avLst>
            <a:gd name="adj" fmla="val 71525"/>
          </a:avLst>
        </a:prstGeom>
        <a:solidFill>
          <a:schemeClr val="accent2">
            <a:shade val="80000"/>
            <a:hueOff val="-323641"/>
            <a:satOff val="22174"/>
            <a:lumOff val="233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a:t>固定磁盘</a:t>
          </a:r>
        </a:p>
      </dsp:txBody>
      <dsp:txXfrm>
        <a:off x="854792" y="2719006"/>
        <a:ext cx="3174941" cy="695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64E20-0AAD-4A57-B5DD-CECDF9552466}">
      <dsp:nvSpPr>
        <dsp:cNvPr id="0" name=""/>
        <dsp:cNvSpPr/>
      </dsp:nvSpPr>
      <dsp:spPr>
        <a:xfrm rot="10800000">
          <a:off x="1588095" y="1371"/>
          <a:ext cx="5316012" cy="99640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9385" tIns="118110" rIns="220472" bIns="118110" numCol="1" spcCol="1270" anchor="ctr" anchorCtr="0">
          <a:noAutofit/>
        </a:bodyPr>
        <a:lstStyle/>
        <a:p>
          <a:pPr lvl="0" algn="l" defTabSz="1377950">
            <a:lnSpc>
              <a:spcPct val="90000"/>
            </a:lnSpc>
            <a:spcBef>
              <a:spcPct val="0"/>
            </a:spcBef>
            <a:spcAft>
              <a:spcPct val="35000"/>
            </a:spcAft>
          </a:pPr>
          <a:r>
            <a:rPr lang="zh-CN" altLang="en-US" sz="3100" kern="1200" dirty="0">
              <a:solidFill>
                <a:schemeClr val="bg1"/>
              </a:solidFill>
            </a:rPr>
            <a:t>虚拟存储管理概念</a:t>
          </a:r>
        </a:p>
      </dsp:txBody>
      <dsp:txXfrm rot="10800000">
        <a:off x="1837195" y="1371"/>
        <a:ext cx="5066912" cy="996401"/>
      </dsp:txXfrm>
    </dsp:sp>
    <dsp:sp modelId="{E2307B95-B4F1-401D-8E71-1203B4CA7667}">
      <dsp:nvSpPr>
        <dsp:cNvPr id="0" name=""/>
        <dsp:cNvSpPr/>
      </dsp:nvSpPr>
      <dsp:spPr>
        <a:xfrm>
          <a:off x="1089895" y="1371"/>
          <a:ext cx="996401" cy="99640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0130C4-DE36-ED43-AAF5-71B8128F112A}">
      <dsp:nvSpPr>
        <dsp:cNvPr id="0" name=""/>
        <dsp:cNvSpPr/>
      </dsp:nvSpPr>
      <dsp:spPr>
        <a:xfrm rot="10800000">
          <a:off x="1588095" y="1295205"/>
          <a:ext cx="5316012" cy="99640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9385" tIns="118110" rIns="220472" bIns="118110" numCol="1" spcCol="1270" anchor="ctr" anchorCtr="0">
          <a:noAutofit/>
        </a:bodyPr>
        <a:lstStyle/>
        <a:p>
          <a:pPr lvl="0" algn="l" defTabSz="1377950">
            <a:lnSpc>
              <a:spcPct val="90000"/>
            </a:lnSpc>
            <a:spcBef>
              <a:spcPct val="0"/>
            </a:spcBef>
            <a:spcAft>
              <a:spcPct val="35000"/>
            </a:spcAft>
          </a:pPr>
          <a:r>
            <a:rPr lang="zh-CN" altLang="en-US" sz="3100" kern="1200" dirty="0">
              <a:solidFill>
                <a:schemeClr val="bg1">
                  <a:lumMod val="50000"/>
                </a:schemeClr>
              </a:solidFill>
            </a:rPr>
            <a:t>请求分页虚拟存储管理</a:t>
          </a:r>
        </a:p>
      </dsp:txBody>
      <dsp:txXfrm rot="10800000">
        <a:off x="1837195" y="1295205"/>
        <a:ext cx="5066912" cy="996401"/>
      </dsp:txXfrm>
    </dsp:sp>
    <dsp:sp modelId="{87E5D0AD-D933-324D-B497-1116E596FFD3}">
      <dsp:nvSpPr>
        <dsp:cNvPr id="0" name=""/>
        <dsp:cNvSpPr/>
      </dsp:nvSpPr>
      <dsp:spPr>
        <a:xfrm>
          <a:off x="1089895" y="1295205"/>
          <a:ext cx="996401" cy="99640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8CE203-E3E0-9947-AEFD-7B9092562AFC}">
      <dsp:nvSpPr>
        <dsp:cNvPr id="0" name=""/>
        <dsp:cNvSpPr/>
      </dsp:nvSpPr>
      <dsp:spPr>
        <a:xfrm rot="10800000">
          <a:off x="1588095" y="2589039"/>
          <a:ext cx="5316012" cy="99640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9385" tIns="118110" rIns="220472" bIns="118110" numCol="1" spcCol="1270" anchor="ctr" anchorCtr="0">
          <a:noAutofit/>
        </a:bodyPr>
        <a:lstStyle/>
        <a:p>
          <a:pPr lvl="0" algn="l" defTabSz="1377950">
            <a:lnSpc>
              <a:spcPct val="90000"/>
            </a:lnSpc>
            <a:spcBef>
              <a:spcPct val="0"/>
            </a:spcBef>
            <a:spcAft>
              <a:spcPct val="35000"/>
            </a:spcAft>
          </a:pPr>
          <a:r>
            <a:rPr lang="zh-CN" altLang="en-US" sz="3100" kern="1200" dirty="0">
              <a:solidFill>
                <a:schemeClr val="bg1">
                  <a:lumMod val="50000"/>
                </a:schemeClr>
              </a:solidFill>
            </a:rPr>
            <a:t>请求分段虚拟存储管理</a:t>
          </a:r>
        </a:p>
      </dsp:txBody>
      <dsp:txXfrm rot="10800000">
        <a:off x="1837195" y="2589039"/>
        <a:ext cx="5066912" cy="996401"/>
      </dsp:txXfrm>
    </dsp:sp>
    <dsp:sp modelId="{D2BBFF6E-34A6-4645-8050-5DA2AD6F21D1}">
      <dsp:nvSpPr>
        <dsp:cNvPr id="0" name=""/>
        <dsp:cNvSpPr/>
      </dsp:nvSpPr>
      <dsp:spPr>
        <a:xfrm>
          <a:off x="1089895" y="2589039"/>
          <a:ext cx="996401" cy="99640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C23A5C-EEC8-944A-A79E-2A29767C8E7B}">
      <dsp:nvSpPr>
        <dsp:cNvPr id="0" name=""/>
        <dsp:cNvSpPr/>
      </dsp:nvSpPr>
      <dsp:spPr>
        <a:xfrm rot="10800000">
          <a:off x="1588095" y="3882873"/>
          <a:ext cx="5316012" cy="99640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9385" tIns="118110" rIns="220472" bIns="118110" numCol="1" spcCol="1270" anchor="ctr" anchorCtr="0">
          <a:noAutofit/>
        </a:bodyPr>
        <a:lstStyle/>
        <a:p>
          <a:pPr lvl="0" algn="l" defTabSz="1377950">
            <a:lnSpc>
              <a:spcPct val="90000"/>
            </a:lnSpc>
            <a:spcBef>
              <a:spcPct val="0"/>
            </a:spcBef>
            <a:spcAft>
              <a:spcPct val="35000"/>
            </a:spcAft>
          </a:pPr>
          <a:r>
            <a:rPr lang="zh-CN" altLang="en-US" sz="3100" kern="1200" dirty="0">
              <a:solidFill>
                <a:schemeClr val="bg1">
                  <a:lumMod val="50000"/>
                </a:schemeClr>
              </a:solidFill>
            </a:rPr>
            <a:t>请求段页式虚拟存储管理</a:t>
          </a:r>
          <a:endParaRPr lang="en-US" altLang="zh-CN" sz="3100" kern="1200" dirty="0">
            <a:solidFill>
              <a:schemeClr val="bg1">
                <a:lumMod val="50000"/>
              </a:schemeClr>
            </a:solidFill>
          </a:endParaRPr>
        </a:p>
      </dsp:txBody>
      <dsp:txXfrm rot="10800000">
        <a:off x="1837195" y="3882873"/>
        <a:ext cx="5066912" cy="996401"/>
      </dsp:txXfrm>
    </dsp:sp>
    <dsp:sp modelId="{0C5F8A23-B560-9E40-8E76-004760FDB9E3}">
      <dsp:nvSpPr>
        <dsp:cNvPr id="0" name=""/>
        <dsp:cNvSpPr/>
      </dsp:nvSpPr>
      <dsp:spPr>
        <a:xfrm>
          <a:off x="1089895" y="3882873"/>
          <a:ext cx="996401" cy="99640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64E20-0AAD-4A57-B5DD-CECDF9552466}">
      <dsp:nvSpPr>
        <dsp:cNvPr id="0" name=""/>
        <dsp:cNvSpPr/>
      </dsp:nvSpPr>
      <dsp:spPr>
        <a:xfrm rot="10800000">
          <a:off x="1588095" y="1371"/>
          <a:ext cx="5316012" cy="99640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9385" tIns="118110" rIns="220472" bIns="118110" numCol="1" spcCol="1270" anchor="ctr" anchorCtr="0">
          <a:noAutofit/>
        </a:bodyPr>
        <a:lstStyle/>
        <a:p>
          <a:pPr lvl="0" algn="l" defTabSz="1377950">
            <a:lnSpc>
              <a:spcPct val="90000"/>
            </a:lnSpc>
            <a:spcBef>
              <a:spcPct val="0"/>
            </a:spcBef>
            <a:spcAft>
              <a:spcPct val="35000"/>
            </a:spcAft>
          </a:pPr>
          <a:r>
            <a:rPr lang="zh-CN" altLang="en-US" sz="3100" kern="1200" dirty="0">
              <a:solidFill>
                <a:schemeClr val="bg1">
                  <a:lumMod val="50000"/>
                </a:schemeClr>
              </a:solidFill>
            </a:rPr>
            <a:t>虚拟存储管理概念</a:t>
          </a:r>
        </a:p>
      </dsp:txBody>
      <dsp:txXfrm rot="10800000">
        <a:off x="1837195" y="1371"/>
        <a:ext cx="5066912" cy="996401"/>
      </dsp:txXfrm>
    </dsp:sp>
    <dsp:sp modelId="{E2307B95-B4F1-401D-8E71-1203B4CA7667}">
      <dsp:nvSpPr>
        <dsp:cNvPr id="0" name=""/>
        <dsp:cNvSpPr/>
      </dsp:nvSpPr>
      <dsp:spPr>
        <a:xfrm>
          <a:off x="1089895" y="1371"/>
          <a:ext cx="996401" cy="99640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0130C4-DE36-ED43-AAF5-71B8128F112A}">
      <dsp:nvSpPr>
        <dsp:cNvPr id="0" name=""/>
        <dsp:cNvSpPr/>
      </dsp:nvSpPr>
      <dsp:spPr>
        <a:xfrm rot="10800000">
          <a:off x="1588095" y="1295205"/>
          <a:ext cx="5316012" cy="99640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9385" tIns="118110" rIns="220472" bIns="118110" numCol="1" spcCol="1270" anchor="ctr" anchorCtr="0">
          <a:noAutofit/>
        </a:bodyPr>
        <a:lstStyle/>
        <a:p>
          <a:pPr lvl="0" algn="l" defTabSz="1377950">
            <a:lnSpc>
              <a:spcPct val="90000"/>
            </a:lnSpc>
            <a:spcBef>
              <a:spcPct val="0"/>
            </a:spcBef>
            <a:spcAft>
              <a:spcPct val="35000"/>
            </a:spcAft>
          </a:pPr>
          <a:r>
            <a:rPr lang="zh-CN" altLang="en-US" sz="3100" kern="1200" dirty="0">
              <a:solidFill>
                <a:schemeClr val="bg1"/>
              </a:solidFill>
            </a:rPr>
            <a:t>请求分页虚拟存储管理</a:t>
          </a:r>
        </a:p>
      </dsp:txBody>
      <dsp:txXfrm rot="10800000">
        <a:off x="1837195" y="1295205"/>
        <a:ext cx="5066912" cy="996401"/>
      </dsp:txXfrm>
    </dsp:sp>
    <dsp:sp modelId="{87E5D0AD-D933-324D-B497-1116E596FFD3}">
      <dsp:nvSpPr>
        <dsp:cNvPr id="0" name=""/>
        <dsp:cNvSpPr/>
      </dsp:nvSpPr>
      <dsp:spPr>
        <a:xfrm>
          <a:off x="1089895" y="1295205"/>
          <a:ext cx="996401" cy="99640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8CE203-E3E0-9947-AEFD-7B9092562AFC}">
      <dsp:nvSpPr>
        <dsp:cNvPr id="0" name=""/>
        <dsp:cNvSpPr/>
      </dsp:nvSpPr>
      <dsp:spPr>
        <a:xfrm rot="10800000">
          <a:off x="1588095" y="2589039"/>
          <a:ext cx="5316012" cy="99640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9385" tIns="118110" rIns="220472" bIns="118110" numCol="1" spcCol="1270" anchor="ctr" anchorCtr="0">
          <a:noAutofit/>
        </a:bodyPr>
        <a:lstStyle/>
        <a:p>
          <a:pPr lvl="0" algn="l" defTabSz="1377950">
            <a:lnSpc>
              <a:spcPct val="90000"/>
            </a:lnSpc>
            <a:spcBef>
              <a:spcPct val="0"/>
            </a:spcBef>
            <a:spcAft>
              <a:spcPct val="35000"/>
            </a:spcAft>
          </a:pPr>
          <a:r>
            <a:rPr lang="zh-CN" altLang="en-US" sz="3100" kern="1200" dirty="0">
              <a:solidFill>
                <a:schemeClr val="bg1">
                  <a:lumMod val="50000"/>
                </a:schemeClr>
              </a:solidFill>
            </a:rPr>
            <a:t>请求分段虚拟存储管理</a:t>
          </a:r>
        </a:p>
      </dsp:txBody>
      <dsp:txXfrm rot="10800000">
        <a:off x="1837195" y="2589039"/>
        <a:ext cx="5066912" cy="996401"/>
      </dsp:txXfrm>
    </dsp:sp>
    <dsp:sp modelId="{D2BBFF6E-34A6-4645-8050-5DA2AD6F21D1}">
      <dsp:nvSpPr>
        <dsp:cNvPr id="0" name=""/>
        <dsp:cNvSpPr/>
      </dsp:nvSpPr>
      <dsp:spPr>
        <a:xfrm>
          <a:off x="1089895" y="2589039"/>
          <a:ext cx="996401" cy="99640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C23A5C-EEC8-944A-A79E-2A29767C8E7B}">
      <dsp:nvSpPr>
        <dsp:cNvPr id="0" name=""/>
        <dsp:cNvSpPr/>
      </dsp:nvSpPr>
      <dsp:spPr>
        <a:xfrm rot="10800000">
          <a:off x="1588095" y="3882873"/>
          <a:ext cx="5316012" cy="99640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9385" tIns="118110" rIns="220472" bIns="118110" numCol="1" spcCol="1270" anchor="ctr" anchorCtr="0">
          <a:noAutofit/>
        </a:bodyPr>
        <a:lstStyle/>
        <a:p>
          <a:pPr lvl="0" algn="l" defTabSz="1377950">
            <a:lnSpc>
              <a:spcPct val="90000"/>
            </a:lnSpc>
            <a:spcBef>
              <a:spcPct val="0"/>
            </a:spcBef>
            <a:spcAft>
              <a:spcPct val="35000"/>
            </a:spcAft>
          </a:pPr>
          <a:r>
            <a:rPr lang="zh-CN" altLang="en-US" sz="3100" kern="1200" dirty="0">
              <a:solidFill>
                <a:schemeClr val="bg1">
                  <a:lumMod val="50000"/>
                </a:schemeClr>
              </a:solidFill>
            </a:rPr>
            <a:t>请求段页式虚拟存储管理</a:t>
          </a:r>
          <a:endParaRPr lang="en-US" altLang="zh-CN" sz="3100" kern="1200" dirty="0">
            <a:solidFill>
              <a:schemeClr val="bg1">
                <a:lumMod val="50000"/>
              </a:schemeClr>
            </a:solidFill>
          </a:endParaRPr>
        </a:p>
      </dsp:txBody>
      <dsp:txXfrm rot="10800000">
        <a:off x="1837195" y="3882873"/>
        <a:ext cx="5066912" cy="996401"/>
      </dsp:txXfrm>
    </dsp:sp>
    <dsp:sp modelId="{0C5F8A23-B560-9E40-8E76-004760FDB9E3}">
      <dsp:nvSpPr>
        <dsp:cNvPr id="0" name=""/>
        <dsp:cNvSpPr/>
      </dsp:nvSpPr>
      <dsp:spPr>
        <a:xfrm>
          <a:off x="1089895" y="3882873"/>
          <a:ext cx="996401" cy="99640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9333A-7389-F643-931A-548FFE428380}">
      <dsp:nvSpPr>
        <dsp:cNvPr id="0" name=""/>
        <dsp:cNvSpPr/>
      </dsp:nvSpPr>
      <dsp:spPr>
        <a:xfrm>
          <a:off x="0" y="39381"/>
          <a:ext cx="6329829" cy="504343"/>
        </a:xfrm>
        <a:prstGeom prst="round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a:t>1.</a:t>
          </a:r>
          <a:r>
            <a:rPr lang="zh-CN" altLang="en-US" sz="1900" kern="1200" dirty="0"/>
            <a:t> 分页式虚拟存储系统的硬件支撑</a:t>
          </a:r>
          <a:endParaRPr lang="en-US" sz="1900" kern="1200" dirty="0"/>
        </a:p>
      </dsp:txBody>
      <dsp:txXfrm>
        <a:off x="24620" y="64001"/>
        <a:ext cx="6280589" cy="455103"/>
      </dsp:txXfrm>
    </dsp:sp>
    <dsp:sp modelId="{9ECD765E-AC3F-0F48-91C5-F6FAFA017BD2}">
      <dsp:nvSpPr>
        <dsp:cNvPr id="0" name=""/>
        <dsp:cNvSpPr/>
      </dsp:nvSpPr>
      <dsp:spPr>
        <a:xfrm>
          <a:off x="0" y="598444"/>
          <a:ext cx="6329829" cy="504343"/>
        </a:xfrm>
        <a:prstGeom prst="roundRect">
          <a:avLst/>
        </a:prstGeom>
        <a:gradFill rotWithShape="0">
          <a:gsLst>
            <a:gs pos="0">
              <a:schemeClr val="accent6">
                <a:shade val="80000"/>
                <a:hueOff val="-78951"/>
                <a:satOff val="-9129"/>
                <a:lumOff val="5409"/>
                <a:alphaOff val="0"/>
                <a:satMod val="103000"/>
                <a:lumMod val="102000"/>
                <a:tint val="94000"/>
              </a:schemeClr>
            </a:gs>
            <a:gs pos="50000">
              <a:schemeClr val="accent6">
                <a:shade val="80000"/>
                <a:hueOff val="-78951"/>
                <a:satOff val="-9129"/>
                <a:lumOff val="5409"/>
                <a:alphaOff val="0"/>
                <a:satMod val="110000"/>
                <a:lumMod val="100000"/>
                <a:shade val="100000"/>
              </a:schemeClr>
            </a:gs>
            <a:gs pos="100000">
              <a:schemeClr val="accent6">
                <a:shade val="80000"/>
                <a:hueOff val="-78951"/>
                <a:satOff val="-9129"/>
                <a:lumOff val="54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a:t>2.</a:t>
          </a:r>
          <a:r>
            <a:rPr lang="zh-CN" altLang="en-US" sz="1900" kern="1200" dirty="0"/>
            <a:t> 请求分页虚拟存储系统的基本原理</a:t>
          </a:r>
        </a:p>
      </dsp:txBody>
      <dsp:txXfrm>
        <a:off x="24620" y="623064"/>
        <a:ext cx="6280589" cy="455103"/>
      </dsp:txXfrm>
    </dsp:sp>
    <dsp:sp modelId="{B2492958-1564-FC41-9906-8E1B88419FC8}">
      <dsp:nvSpPr>
        <dsp:cNvPr id="0" name=""/>
        <dsp:cNvSpPr/>
      </dsp:nvSpPr>
      <dsp:spPr>
        <a:xfrm>
          <a:off x="0" y="1157507"/>
          <a:ext cx="6329829" cy="504343"/>
        </a:xfrm>
        <a:prstGeom prst="roundRect">
          <a:avLst/>
        </a:prstGeom>
        <a:gradFill rotWithShape="0">
          <a:gsLst>
            <a:gs pos="0">
              <a:schemeClr val="accent6">
                <a:shade val="80000"/>
                <a:hueOff val="-157901"/>
                <a:satOff val="-18258"/>
                <a:lumOff val="10818"/>
                <a:alphaOff val="0"/>
                <a:satMod val="103000"/>
                <a:lumMod val="102000"/>
                <a:tint val="94000"/>
              </a:schemeClr>
            </a:gs>
            <a:gs pos="50000">
              <a:schemeClr val="accent6">
                <a:shade val="80000"/>
                <a:hueOff val="-157901"/>
                <a:satOff val="-18258"/>
                <a:lumOff val="10818"/>
                <a:alphaOff val="0"/>
                <a:satMod val="110000"/>
                <a:lumMod val="100000"/>
                <a:shade val="100000"/>
              </a:schemeClr>
            </a:gs>
            <a:gs pos="100000">
              <a:schemeClr val="accent6">
                <a:shade val="80000"/>
                <a:hueOff val="-157901"/>
                <a:satOff val="-18258"/>
                <a:lumOff val="1081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a:t>3. </a:t>
          </a:r>
          <a:r>
            <a:rPr lang="zh-CN" altLang="en-US" sz="1900" kern="1200" dirty="0"/>
            <a:t>交换区</a:t>
          </a:r>
        </a:p>
      </dsp:txBody>
      <dsp:txXfrm>
        <a:off x="24620" y="1182127"/>
        <a:ext cx="6280589" cy="455103"/>
      </dsp:txXfrm>
    </dsp:sp>
    <dsp:sp modelId="{08C2FA74-8A97-284B-97CA-DA62F7F7AB91}">
      <dsp:nvSpPr>
        <dsp:cNvPr id="0" name=""/>
        <dsp:cNvSpPr/>
      </dsp:nvSpPr>
      <dsp:spPr>
        <a:xfrm>
          <a:off x="0" y="1716570"/>
          <a:ext cx="6329829" cy="504343"/>
        </a:xfrm>
        <a:prstGeom prst="roundRect">
          <a:avLst/>
        </a:prstGeom>
        <a:gradFill rotWithShape="0">
          <a:gsLst>
            <a:gs pos="0">
              <a:schemeClr val="accent6">
                <a:shade val="80000"/>
                <a:hueOff val="-236852"/>
                <a:satOff val="-27387"/>
                <a:lumOff val="16227"/>
                <a:alphaOff val="0"/>
                <a:satMod val="103000"/>
                <a:lumMod val="102000"/>
                <a:tint val="94000"/>
              </a:schemeClr>
            </a:gs>
            <a:gs pos="50000">
              <a:schemeClr val="accent6">
                <a:shade val="80000"/>
                <a:hueOff val="-236852"/>
                <a:satOff val="-27387"/>
                <a:lumOff val="16227"/>
                <a:alphaOff val="0"/>
                <a:satMod val="110000"/>
                <a:lumMod val="100000"/>
                <a:shade val="100000"/>
              </a:schemeClr>
            </a:gs>
            <a:gs pos="100000">
              <a:schemeClr val="accent6">
                <a:shade val="80000"/>
                <a:hueOff val="-236852"/>
                <a:satOff val="-27387"/>
                <a:lumOff val="1622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a:t>4.</a:t>
          </a:r>
          <a:r>
            <a:rPr lang="zh-CN" altLang="en-US" sz="1900" kern="1200" dirty="0"/>
            <a:t> 页面装入策略和清除策略</a:t>
          </a:r>
        </a:p>
      </dsp:txBody>
      <dsp:txXfrm>
        <a:off x="24620" y="1741190"/>
        <a:ext cx="6280589" cy="455103"/>
      </dsp:txXfrm>
    </dsp:sp>
    <dsp:sp modelId="{1FBC6354-B0F6-9A4E-9493-A7809CB54E00}">
      <dsp:nvSpPr>
        <dsp:cNvPr id="0" name=""/>
        <dsp:cNvSpPr/>
      </dsp:nvSpPr>
      <dsp:spPr>
        <a:xfrm>
          <a:off x="0" y="2275633"/>
          <a:ext cx="6329829" cy="504343"/>
        </a:xfrm>
        <a:prstGeom prst="roundRect">
          <a:avLst/>
        </a:prstGeom>
        <a:gradFill rotWithShape="0">
          <a:gsLst>
            <a:gs pos="0">
              <a:schemeClr val="accent6">
                <a:shade val="80000"/>
                <a:hueOff val="-315803"/>
                <a:satOff val="-36516"/>
                <a:lumOff val="21635"/>
                <a:alphaOff val="0"/>
                <a:satMod val="103000"/>
                <a:lumMod val="102000"/>
                <a:tint val="94000"/>
              </a:schemeClr>
            </a:gs>
            <a:gs pos="50000">
              <a:schemeClr val="accent6">
                <a:shade val="80000"/>
                <a:hueOff val="-315803"/>
                <a:satOff val="-36516"/>
                <a:lumOff val="21635"/>
                <a:alphaOff val="0"/>
                <a:satMod val="110000"/>
                <a:lumMod val="100000"/>
                <a:shade val="100000"/>
              </a:schemeClr>
            </a:gs>
            <a:gs pos="100000">
              <a:schemeClr val="accent6">
                <a:shade val="80000"/>
                <a:hueOff val="-315803"/>
                <a:satOff val="-36516"/>
                <a:lumOff val="2163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a:t>5.</a:t>
          </a:r>
          <a:r>
            <a:rPr lang="zh-CN" altLang="en-US" sz="1900" kern="1200" dirty="0"/>
            <a:t> 页面分配策略</a:t>
          </a:r>
        </a:p>
      </dsp:txBody>
      <dsp:txXfrm>
        <a:off x="24620" y="2300253"/>
        <a:ext cx="6280589" cy="455103"/>
      </dsp:txXfrm>
    </dsp:sp>
    <dsp:sp modelId="{DD094810-B155-7D48-B863-E9BCAA920B04}">
      <dsp:nvSpPr>
        <dsp:cNvPr id="0" name=""/>
        <dsp:cNvSpPr/>
      </dsp:nvSpPr>
      <dsp:spPr>
        <a:xfrm>
          <a:off x="0" y="2834696"/>
          <a:ext cx="6329829" cy="504343"/>
        </a:xfrm>
        <a:prstGeom prst="roundRect">
          <a:avLst/>
        </a:prstGeom>
        <a:gradFill rotWithShape="0">
          <a:gsLst>
            <a:gs pos="0">
              <a:schemeClr val="accent6">
                <a:shade val="80000"/>
                <a:hueOff val="-394754"/>
                <a:satOff val="-45645"/>
                <a:lumOff val="27044"/>
                <a:alphaOff val="0"/>
                <a:satMod val="103000"/>
                <a:lumMod val="102000"/>
                <a:tint val="94000"/>
              </a:schemeClr>
            </a:gs>
            <a:gs pos="50000">
              <a:schemeClr val="accent6">
                <a:shade val="80000"/>
                <a:hueOff val="-394754"/>
                <a:satOff val="-45645"/>
                <a:lumOff val="27044"/>
                <a:alphaOff val="0"/>
                <a:satMod val="110000"/>
                <a:lumMod val="100000"/>
                <a:shade val="100000"/>
              </a:schemeClr>
            </a:gs>
            <a:gs pos="100000">
              <a:schemeClr val="accent6">
                <a:shade val="80000"/>
                <a:hueOff val="-394754"/>
                <a:satOff val="-45645"/>
                <a:lumOff val="270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a:t>6.</a:t>
          </a:r>
          <a:r>
            <a:rPr lang="zh-CN" altLang="en-US" sz="1900" kern="1200" dirty="0"/>
            <a:t> 缺页中断率</a:t>
          </a:r>
        </a:p>
      </dsp:txBody>
      <dsp:txXfrm>
        <a:off x="24620" y="2859316"/>
        <a:ext cx="6280589" cy="455103"/>
      </dsp:txXfrm>
    </dsp:sp>
    <dsp:sp modelId="{5A49B7C9-7E4D-1341-9B29-E8925A45571F}">
      <dsp:nvSpPr>
        <dsp:cNvPr id="0" name=""/>
        <dsp:cNvSpPr/>
      </dsp:nvSpPr>
      <dsp:spPr>
        <a:xfrm>
          <a:off x="0" y="3393759"/>
          <a:ext cx="6329829" cy="504343"/>
        </a:xfrm>
        <a:prstGeom prst="roundRect">
          <a:avLst/>
        </a:prstGeom>
        <a:gradFill rotWithShape="0">
          <a:gsLst>
            <a:gs pos="0">
              <a:schemeClr val="accent6">
                <a:shade val="80000"/>
                <a:hueOff val="-473704"/>
                <a:satOff val="-54774"/>
                <a:lumOff val="32453"/>
                <a:alphaOff val="0"/>
                <a:satMod val="103000"/>
                <a:lumMod val="102000"/>
                <a:tint val="94000"/>
              </a:schemeClr>
            </a:gs>
            <a:gs pos="50000">
              <a:schemeClr val="accent6">
                <a:shade val="80000"/>
                <a:hueOff val="-473704"/>
                <a:satOff val="-54774"/>
                <a:lumOff val="32453"/>
                <a:alphaOff val="0"/>
                <a:satMod val="110000"/>
                <a:lumMod val="100000"/>
                <a:shade val="100000"/>
              </a:schemeClr>
            </a:gs>
            <a:gs pos="100000">
              <a:schemeClr val="accent6">
                <a:shade val="80000"/>
                <a:hueOff val="-473704"/>
                <a:satOff val="-54774"/>
                <a:lumOff val="324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a:t>7.</a:t>
          </a:r>
          <a:r>
            <a:rPr lang="zh-CN" altLang="en-US" sz="1900" kern="1200" dirty="0"/>
            <a:t> 全局页面替换算法</a:t>
          </a:r>
          <a:endParaRPr lang="en-US" sz="1900" kern="1200" dirty="0"/>
        </a:p>
      </dsp:txBody>
      <dsp:txXfrm>
        <a:off x="24620" y="3418379"/>
        <a:ext cx="6280589" cy="455103"/>
      </dsp:txXfrm>
    </dsp:sp>
    <dsp:sp modelId="{B09F12A4-32F0-4F70-95AE-BBE303222075}">
      <dsp:nvSpPr>
        <dsp:cNvPr id="0" name=""/>
        <dsp:cNvSpPr/>
      </dsp:nvSpPr>
      <dsp:spPr>
        <a:xfrm>
          <a:off x="0" y="3952822"/>
          <a:ext cx="6329829" cy="504343"/>
        </a:xfrm>
        <a:prstGeom prst="roundRect">
          <a:avLst/>
        </a:prstGeom>
        <a:gradFill rotWithShape="0">
          <a:gsLst>
            <a:gs pos="0">
              <a:schemeClr val="accent6">
                <a:shade val="80000"/>
                <a:hueOff val="-552655"/>
                <a:satOff val="-63903"/>
                <a:lumOff val="37862"/>
                <a:alphaOff val="0"/>
                <a:satMod val="103000"/>
                <a:lumMod val="102000"/>
                <a:tint val="94000"/>
              </a:schemeClr>
            </a:gs>
            <a:gs pos="50000">
              <a:schemeClr val="accent6">
                <a:shade val="80000"/>
                <a:hueOff val="-552655"/>
                <a:satOff val="-63903"/>
                <a:lumOff val="37862"/>
                <a:alphaOff val="0"/>
                <a:satMod val="110000"/>
                <a:lumMod val="100000"/>
                <a:shade val="100000"/>
              </a:schemeClr>
            </a:gs>
            <a:gs pos="100000">
              <a:schemeClr val="accent6">
                <a:shade val="80000"/>
                <a:hueOff val="-552655"/>
                <a:satOff val="-63903"/>
                <a:lumOff val="3786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a:t>8</a:t>
          </a:r>
          <a:r>
            <a:rPr lang="en-US" sz="1900" kern="1200" dirty="0"/>
            <a:t>. </a:t>
          </a:r>
          <a:r>
            <a:rPr lang="zh-CN" altLang="en-US" sz="1900" kern="1200" dirty="0"/>
            <a:t>局部页面替换算法</a:t>
          </a:r>
          <a:endParaRPr lang="en-US" sz="1900" kern="1200" dirty="0"/>
        </a:p>
      </dsp:txBody>
      <dsp:txXfrm>
        <a:off x="24620" y="3977442"/>
        <a:ext cx="6280589" cy="4551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2FCF90-777E-4949-BDEA-A1E27E465764}" type="datetimeFigureOut">
              <a:rPr lang="zh-CN" altLang="en-US" smtClean="0"/>
              <a:t>2018-10-7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09D48-733A-497A-873E-006B16A5F441}" type="slidenum">
              <a:rPr lang="zh-CN" altLang="en-US" smtClean="0"/>
              <a:t>‹#›</a:t>
            </a:fld>
            <a:endParaRPr lang="zh-CN" altLang="en-US"/>
          </a:p>
        </p:txBody>
      </p:sp>
    </p:spTree>
    <p:extLst>
      <p:ext uri="{BB962C8B-B14F-4D97-AF65-F5344CB8AC3E}">
        <p14:creationId xmlns:p14="http://schemas.microsoft.com/office/powerpoint/2010/main" val="3862972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F09D48-733A-497A-873E-006B16A5F441}" type="slidenum">
              <a:rPr lang="zh-CN" altLang="en-US" smtClean="0"/>
              <a:t>1</a:t>
            </a:fld>
            <a:endParaRPr lang="zh-CN" altLang="en-US"/>
          </a:p>
        </p:txBody>
      </p:sp>
    </p:spTree>
    <p:extLst>
      <p:ext uri="{BB962C8B-B14F-4D97-AF65-F5344CB8AC3E}">
        <p14:creationId xmlns:p14="http://schemas.microsoft.com/office/powerpoint/2010/main" val="559054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a:t>对于</a:t>
            </a:r>
            <a:r>
              <a:rPr kumimoji="1" lang="en-US" altLang="zh-CN" dirty="0"/>
              <a:t>LRU</a:t>
            </a:r>
            <a:r>
              <a:rPr kumimoji="1" lang="zh-CN" altLang="en-US" dirty="0"/>
              <a:t>算法而言，前者是</a:t>
            </a:r>
            <a:r>
              <a:rPr kumimoji="1" lang="en-US" altLang="zh-CN" dirty="0"/>
              <a:t>n</a:t>
            </a:r>
            <a:r>
              <a:rPr kumimoji="1" lang="zh-CN" altLang="en-US" dirty="0"/>
              <a:t>个常被使用的页面，后者是 </a:t>
            </a:r>
            <a:r>
              <a:rPr kumimoji="1" lang="en-US" altLang="zh-CN" dirty="0"/>
              <a:t>n+1</a:t>
            </a:r>
            <a:r>
              <a:rPr kumimoji="1" lang="zh-CN" altLang="en-US" dirty="0"/>
              <a:t>个常被使用的页面，当然前者是后者的集合。</a:t>
            </a:r>
            <a:endParaRPr kumimoji="1" lang="en-US" altLang="zh-CN" dirty="0"/>
          </a:p>
          <a:p>
            <a:endParaRPr kumimoji="1" lang="en-US" altLang="zh-CN" dirty="0"/>
          </a:p>
          <a:p>
            <a:r>
              <a:rPr kumimoji="1" lang="zh-CN" altLang="en-US" dirty="0"/>
              <a:t>因此，当页框越多时，越能多容纳一些后续会用到的页面，自然不会遇到</a:t>
            </a:r>
            <a:r>
              <a:rPr kumimoji="1" lang="en-US" altLang="zh-CN" dirty="0"/>
              <a:t>Belady</a:t>
            </a:r>
            <a:r>
              <a:rPr kumimoji="1" lang="zh-CN" altLang="en-US" dirty="0"/>
              <a:t>现象</a:t>
            </a:r>
          </a:p>
        </p:txBody>
      </p:sp>
      <p:sp>
        <p:nvSpPr>
          <p:cNvPr id="4" name="Slide Number Placeholder 3"/>
          <p:cNvSpPr>
            <a:spLocks noGrp="1"/>
          </p:cNvSpPr>
          <p:nvPr>
            <p:ph type="sldNum" sz="quarter" idx="10"/>
          </p:nvPr>
        </p:nvSpPr>
        <p:spPr/>
        <p:txBody>
          <a:bodyPr/>
          <a:lstStyle/>
          <a:p>
            <a:fld id="{CCF09D48-733A-497A-873E-006B16A5F441}" type="slidenum">
              <a:rPr lang="zh-CN" altLang="en-US" smtClean="0"/>
              <a:t>53</a:t>
            </a:fld>
            <a:endParaRPr lang="zh-CN" altLang="en-US"/>
          </a:p>
        </p:txBody>
      </p:sp>
    </p:spTree>
    <p:extLst>
      <p:ext uri="{BB962C8B-B14F-4D97-AF65-F5344CB8AC3E}">
        <p14:creationId xmlns:p14="http://schemas.microsoft.com/office/powerpoint/2010/main" val="1738316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a:t>清零后，所有当前页面才能重新站在相同的起跑线上</a:t>
            </a:r>
          </a:p>
        </p:txBody>
      </p:sp>
      <p:sp>
        <p:nvSpPr>
          <p:cNvPr id="4" name="Slide Number Placeholder 3"/>
          <p:cNvSpPr>
            <a:spLocks noGrp="1"/>
          </p:cNvSpPr>
          <p:nvPr>
            <p:ph type="sldNum" sz="quarter" idx="10"/>
          </p:nvPr>
        </p:nvSpPr>
        <p:spPr/>
        <p:txBody>
          <a:bodyPr/>
          <a:lstStyle/>
          <a:p>
            <a:fld id="{CCF09D48-733A-497A-873E-006B16A5F441}" type="slidenum">
              <a:rPr lang="zh-CN" altLang="en-US" smtClean="0"/>
              <a:t>55</a:t>
            </a:fld>
            <a:endParaRPr lang="zh-CN" altLang="en-US"/>
          </a:p>
        </p:txBody>
      </p:sp>
    </p:spTree>
    <p:extLst>
      <p:ext uri="{BB962C8B-B14F-4D97-AF65-F5344CB8AC3E}">
        <p14:creationId xmlns:p14="http://schemas.microsoft.com/office/powerpoint/2010/main" val="59638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dirty="0">
                <a:solidFill>
                  <a:schemeClr val="tx1"/>
                </a:solidFill>
                <a:latin typeface="黑体" panose="02010609060101010101" pitchFamily="49" charset="-122"/>
                <a:ea typeface="黑体" panose="02010609060101010101" pitchFamily="49" charset="-122"/>
              </a:rPr>
              <a:t>时钟位数长，</a:t>
            </a:r>
            <a:endParaRPr kumimoji="1" lang="zh-CN" altLang="en-US"/>
          </a:p>
        </p:txBody>
      </p:sp>
      <p:sp>
        <p:nvSpPr>
          <p:cNvPr id="4" name="Slide Number Placeholder 3"/>
          <p:cNvSpPr>
            <a:spLocks noGrp="1"/>
          </p:cNvSpPr>
          <p:nvPr>
            <p:ph type="sldNum" sz="quarter" idx="10"/>
          </p:nvPr>
        </p:nvSpPr>
        <p:spPr/>
        <p:txBody>
          <a:bodyPr/>
          <a:lstStyle/>
          <a:p>
            <a:fld id="{CCF09D48-733A-497A-873E-006B16A5F441}" type="slidenum">
              <a:rPr lang="zh-CN" altLang="en-US" smtClean="0"/>
              <a:t>56</a:t>
            </a:fld>
            <a:endParaRPr lang="zh-CN" altLang="en-US"/>
          </a:p>
        </p:txBody>
      </p:sp>
    </p:spTree>
    <p:extLst>
      <p:ext uri="{BB962C8B-B14F-4D97-AF65-F5344CB8AC3E}">
        <p14:creationId xmlns:p14="http://schemas.microsoft.com/office/powerpoint/2010/main" val="1905649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a:t>这种方法，通过周期性的操作，降低了工作集检查的频率，以提高系统效率</a:t>
            </a:r>
          </a:p>
        </p:txBody>
      </p:sp>
      <p:sp>
        <p:nvSpPr>
          <p:cNvPr id="4" name="Slide Number Placeholder 3"/>
          <p:cNvSpPr>
            <a:spLocks noGrp="1"/>
          </p:cNvSpPr>
          <p:nvPr>
            <p:ph type="sldNum" sz="quarter" idx="10"/>
          </p:nvPr>
        </p:nvSpPr>
        <p:spPr/>
        <p:txBody>
          <a:bodyPr/>
          <a:lstStyle/>
          <a:p>
            <a:fld id="{CCF09D48-733A-497A-873E-006B16A5F441}" type="slidenum">
              <a:rPr lang="zh-CN" altLang="en-US" smtClean="0"/>
              <a:t>95</a:t>
            </a:fld>
            <a:endParaRPr lang="zh-CN" altLang="en-US"/>
          </a:p>
        </p:txBody>
      </p:sp>
    </p:spTree>
    <p:extLst>
      <p:ext uri="{BB962C8B-B14F-4D97-AF65-F5344CB8AC3E}">
        <p14:creationId xmlns:p14="http://schemas.microsoft.com/office/powerpoint/2010/main" val="2125611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9144000" cy="1876476"/>
          </a:xfrm>
          <a:solidFill>
            <a:srgbClr val="C3370B"/>
          </a:solidFill>
          <a:ln w="57150">
            <a:solidFill>
              <a:schemeClr val="bg1">
                <a:lumMod val="95000"/>
              </a:schemeClr>
            </a:solidFill>
          </a:ln>
        </p:spPr>
        <p:style>
          <a:lnRef idx="2">
            <a:schemeClr val="accent4"/>
          </a:lnRef>
          <a:fillRef idx="1">
            <a:schemeClr val="lt1"/>
          </a:fillRef>
          <a:effectRef idx="0">
            <a:schemeClr val="accent4"/>
          </a:effectRef>
          <a:fontRef idx="none"/>
        </p:style>
        <p:txBody>
          <a:bodyPr anchor="ctr" anchorCtr="0">
            <a:normAutofit/>
          </a:bodyPr>
          <a:lstStyle>
            <a:lvl1pPr algn="ctr">
              <a:defRPr sz="4000">
                <a:solidFill>
                  <a:schemeClr val="bg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021833"/>
            <a:ext cx="6858000" cy="1655762"/>
          </a:xfrm>
        </p:spPr>
        <p:txBody>
          <a:bodyPr anchor="ctr" anchorCtr="0">
            <a:normAutofit/>
          </a:bodyPr>
          <a:lstStyle>
            <a:lvl1pPr marL="0" indent="0" algn="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2018-10-7</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noFill/>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118448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2018-10-7</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865990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2018-10-7</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3897338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2018-10-7</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2292638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2018-10-7</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238910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2018-10-7</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409066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2018-10-7</a:t>
            </a:fld>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71844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2018-10-7</a:t>
            </a:fld>
            <a:endParaRPr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31930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2018-10-7</a:t>
            </a:fld>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2893225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2018-10-7</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363509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2018-10-7</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163450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b" anchorCtr="0">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400" b="1">
                <a:solidFill>
                  <a:schemeClr val="tx1"/>
                </a:solidFill>
                <a:latin typeface="黑体" panose="02010609060101010101" pitchFamily="49" charset="-122"/>
                <a:ea typeface="黑体" panose="02010609060101010101" pitchFamily="49" charset="-122"/>
              </a:defRPr>
            </a:lvl1pPr>
          </a:lstStyle>
          <a:p>
            <a:fld id="{34092F63-8B6C-460B-A80B-DEB5EE2B9D04}" type="slidenum">
              <a:rPr lang="zh-CN" altLang="en-US" smtClean="0"/>
              <a:pPr/>
              <a:t>‹#›</a:t>
            </a:fld>
            <a:endParaRPr lang="zh-CN" altLang="en-US" dirty="0"/>
          </a:p>
        </p:txBody>
      </p:sp>
      <p:pic>
        <p:nvPicPr>
          <p:cNvPr id="10"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extLst>
      <p:ext uri="{BB962C8B-B14F-4D97-AF65-F5344CB8AC3E}">
        <p14:creationId xmlns:p14="http://schemas.microsoft.com/office/powerpoint/2010/main" val="552903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4.5 </a:t>
            </a:r>
            <a:r>
              <a:rPr lang="zh-CN" altLang="en-US" dirty="0"/>
              <a:t>虚拟存储管理</a:t>
            </a:r>
          </a:p>
        </p:txBody>
      </p:sp>
      <p:graphicFrame>
        <p:nvGraphicFramePr>
          <p:cNvPr id="4" name="图示 3"/>
          <p:cNvGraphicFramePr/>
          <p:nvPr>
            <p:extLst>
              <p:ext uri="{D42A27DB-BD31-4B8C-83A1-F6EECF244321}">
                <p14:modId xmlns:p14="http://schemas.microsoft.com/office/powerpoint/2010/main" val="395281042"/>
              </p:ext>
            </p:extLst>
          </p:nvPr>
        </p:nvGraphicFramePr>
        <p:xfrm>
          <a:off x="-549049" y="3183854"/>
          <a:ext cx="5592717" cy="3414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图示 3"/>
          <p:cNvGraphicFramePr/>
          <p:nvPr>
            <p:extLst>
              <p:ext uri="{D42A27DB-BD31-4B8C-83A1-F6EECF244321}">
                <p14:modId xmlns:p14="http://schemas.microsoft.com/office/powerpoint/2010/main" val="1490965467"/>
              </p:ext>
            </p:extLst>
          </p:nvPr>
        </p:nvGraphicFramePr>
        <p:xfrm>
          <a:off x="4259474" y="3323554"/>
          <a:ext cx="4884526" cy="34145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99038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4.5.1</a:t>
            </a:r>
            <a:r>
              <a:rPr lang="zh-CN" altLang="en-US" dirty="0"/>
              <a:t>：虚拟存储器</a:t>
            </a:r>
            <a:endParaRPr lang="en-US" dirty="0"/>
          </a:p>
        </p:txBody>
      </p:sp>
      <p:grpSp>
        <p:nvGrpSpPr>
          <p:cNvPr id="4" name="Group 3"/>
          <p:cNvGrpSpPr>
            <a:grpSpLocks/>
          </p:cNvGrpSpPr>
          <p:nvPr/>
        </p:nvGrpSpPr>
        <p:grpSpPr bwMode="auto">
          <a:xfrm>
            <a:off x="395288" y="1773238"/>
            <a:ext cx="8229600" cy="4751387"/>
            <a:chOff x="240" y="912"/>
            <a:chExt cx="5184" cy="2993"/>
          </a:xfrm>
        </p:grpSpPr>
        <p:sp>
          <p:nvSpPr>
            <p:cNvPr id="5" name="Rectangle 4"/>
            <p:cNvSpPr>
              <a:spLocks noChangeArrowheads="1"/>
            </p:cNvSpPr>
            <p:nvPr/>
          </p:nvSpPr>
          <p:spPr bwMode="auto">
            <a:xfrm>
              <a:off x="487" y="1797"/>
              <a:ext cx="733" cy="1518"/>
            </a:xfrm>
            <a:prstGeom prst="rect">
              <a:avLst/>
            </a:prstGeom>
            <a:solidFill>
              <a:srgbClr val="FFFFFF"/>
            </a:solidFill>
            <a:ln w="19050">
              <a:solidFill>
                <a:srgbClr val="000000"/>
              </a:solidFill>
              <a:miter lim="800000"/>
              <a:headEnd/>
              <a:tailEnd/>
            </a:ln>
            <a:effectLst>
              <a:outerShdw blurRad="63500" dist="107763" dir="2700000" algn="ctr" rotWithShape="0">
                <a:srgbClr val="000000">
                  <a:alpha val="74998"/>
                </a:srgbClr>
              </a:outerShdw>
            </a:effectLst>
          </p:spPr>
          <p:txBody>
            <a:bodyPr lIns="0" tIns="0" rIns="0" bIns="0"/>
            <a:lstStyle>
              <a:lvl1pPr algn="ctr">
                <a:defRPr kumimoji="1" sz="2000">
                  <a:solidFill>
                    <a:schemeClr val="tx1"/>
                  </a:solidFill>
                  <a:latin typeface="Arial" charset="0"/>
                  <a:ea typeface="隶书" charset="0"/>
                </a:defRPr>
              </a:lvl1pPr>
              <a:lvl2pPr marL="742950" indent="-285750" algn="ctr">
                <a:defRPr kumimoji="1" sz="2000">
                  <a:solidFill>
                    <a:schemeClr val="tx1"/>
                  </a:solidFill>
                  <a:latin typeface="Arial" charset="0"/>
                  <a:ea typeface="隶书" charset="0"/>
                </a:defRPr>
              </a:lvl2pPr>
              <a:lvl3pPr marL="1143000" indent="-228600" algn="ctr">
                <a:defRPr kumimoji="1" sz="2000">
                  <a:solidFill>
                    <a:schemeClr val="tx1"/>
                  </a:solidFill>
                  <a:latin typeface="Arial" charset="0"/>
                  <a:ea typeface="隶书" charset="0"/>
                </a:defRPr>
              </a:lvl3pPr>
              <a:lvl4pPr marL="1600200" indent="-228600" algn="ctr">
                <a:defRPr kumimoji="1" sz="2000">
                  <a:solidFill>
                    <a:schemeClr val="tx1"/>
                  </a:solidFill>
                  <a:latin typeface="Arial" charset="0"/>
                  <a:ea typeface="隶书" charset="0"/>
                </a:defRPr>
              </a:lvl4pPr>
              <a:lvl5pPr marL="2057400" indent="-228600" algn="ctr">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pPr eaLnBrk="1" hangingPunct="1"/>
              <a:endParaRPr lang="zh-CN" altLang="en-US"/>
            </a:p>
          </p:txBody>
        </p:sp>
        <p:sp>
          <p:nvSpPr>
            <p:cNvPr id="6" name="Rectangle 5"/>
            <p:cNvSpPr>
              <a:spLocks noChangeArrowheads="1"/>
            </p:cNvSpPr>
            <p:nvPr/>
          </p:nvSpPr>
          <p:spPr bwMode="auto">
            <a:xfrm>
              <a:off x="4105" y="1417"/>
              <a:ext cx="1319" cy="2087"/>
            </a:xfrm>
            <a:prstGeom prst="rect">
              <a:avLst/>
            </a:prstGeom>
            <a:solidFill>
              <a:srgbClr val="FFFFFF"/>
            </a:solidFill>
            <a:ln w="19050">
              <a:solidFill>
                <a:srgbClr val="000000"/>
              </a:solidFill>
              <a:miter lim="800000"/>
              <a:headEnd/>
              <a:tailEnd/>
            </a:ln>
            <a:effectLst>
              <a:outerShdw blurRad="63500" dist="107763" dir="2700000" algn="ctr" rotWithShape="0">
                <a:srgbClr val="000000">
                  <a:alpha val="74998"/>
                </a:srgbClr>
              </a:outerShdw>
            </a:effectLst>
          </p:spPr>
          <p:txBody>
            <a:bodyPr lIns="0" tIns="0" rIns="0" bIns="0"/>
            <a:lstStyle>
              <a:lvl1pPr algn="ctr">
                <a:defRPr kumimoji="1" sz="2000">
                  <a:solidFill>
                    <a:schemeClr val="tx1"/>
                  </a:solidFill>
                  <a:latin typeface="Arial" charset="0"/>
                  <a:ea typeface="隶书" charset="0"/>
                </a:defRPr>
              </a:lvl1pPr>
              <a:lvl2pPr marL="742950" indent="-285750" algn="ctr">
                <a:defRPr kumimoji="1" sz="2000">
                  <a:solidFill>
                    <a:schemeClr val="tx1"/>
                  </a:solidFill>
                  <a:latin typeface="Arial" charset="0"/>
                  <a:ea typeface="隶书" charset="0"/>
                </a:defRPr>
              </a:lvl2pPr>
              <a:lvl3pPr marL="1143000" indent="-228600" algn="ctr">
                <a:defRPr kumimoji="1" sz="2000">
                  <a:solidFill>
                    <a:schemeClr val="tx1"/>
                  </a:solidFill>
                  <a:latin typeface="Arial" charset="0"/>
                  <a:ea typeface="隶书" charset="0"/>
                </a:defRPr>
              </a:lvl3pPr>
              <a:lvl4pPr marL="1600200" indent="-228600" algn="ctr">
                <a:defRPr kumimoji="1" sz="2000">
                  <a:solidFill>
                    <a:schemeClr val="tx1"/>
                  </a:solidFill>
                  <a:latin typeface="Arial" charset="0"/>
                  <a:ea typeface="隶书" charset="0"/>
                </a:defRPr>
              </a:lvl4pPr>
              <a:lvl5pPr marL="2057400" indent="-228600" algn="ctr">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pPr eaLnBrk="1" hangingPunct="1"/>
              <a:endParaRPr lang="zh-CN" altLang="en-US"/>
            </a:p>
          </p:txBody>
        </p:sp>
        <p:sp>
          <p:nvSpPr>
            <p:cNvPr id="7" name="Text Box 6"/>
            <p:cNvSpPr txBox="1">
              <a:spLocks noChangeArrowheads="1"/>
            </p:cNvSpPr>
            <p:nvPr/>
          </p:nvSpPr>
          <p:spPr bwMode="auto">
            <a:xfrm>
              <a:off x="240" y="1292"/>
              <a:ext cx="1358" cy="398"/>
            </a:xfrm>
            <a:prstGeom prst="rect">
              <a:avLst/>
            </a:prstGeom>
            <a:solidFill>
              <a:srgbClr val="FFFFFF"/>
            </a:solidFill>
            <a:ln w="19050">
              <a:solidFill>
                <a:srgbClr val="FFFFFF"/>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kumimoji="0" lang="zh-CN" altLang="en-US">
                  <a:solidFill>
                    <a:srgbClr val="FF0000"/>
                  </a:solidFill>
                  <a:latin typeface="Times New Roman" charset="0"/>
                  <a:ea typeface="隶书" charset="0"/>
                </a:rPr>
                <a:t>虚拟地址空间</a:t>
              </a:r>
            </a:p>
          </p:txBody>
        </p:sp>
        <p:sp>
          <p:nvSpPr>
            <p:cNvPr id="8" name="Text Box 7"/>
            <p:cNvSpPr txBox="1">
              <a:spLocks noChangeArrowheads="1"/>
            </p:cNvSpPr>
            <p:nvPr/>
          </p:nvSpPr>
          <p:spPr bwMode="auto">
            <a:xfrm>
              <a:off x="1659" y="2403"/>
              <a:ext cx="618" cy="389"/>
            </a:xfrm>
            <a:prstGeom prst="rect">
              <a:avLst/>
            </a:prstGeom>
            <a:solidFill>
              <a:srgbClr val="FFFFFF"/>
            </a:solidFill>
            <a:ln w="19050">
              <a:solidFill>
                <a:srgbClr val="000000"/>
              </a:solidFill>
              <a:miter lim="800000"/>
              <a:headEnd/>
              <a:tailEnd/>
            </a:ln>
            <a:effectLst>
              <a:outerShdw blurRad="63500" dist="107763" dir="2700000" algn="ctr" rotWithShape="0">
                <a:srgbClr val="000000">
                  <a:alpha val="74998"/>
                </a:srgbClr>
              </a:outerShdw>
            </a:effectLst>
          </p:spPr>
          <p:txBody>
            <a:bodyPr wrap="none" lIns="0" tIns="0" rIns="0" bIns="0"/>
            <a:lstStyle>
              <a:lvl1pPr algn="ctr">
                <a:defRPr kumimoji="1" sz="2000">
                  <a:solidFill>
                    <a:schemeClr val="tx1"/>
                  </a:solidFill>
                  <a:latin typeface="Arial" charset="0"/>
                  <a:ea typeface="隶书" charset="0"/>
                </a:defRPr>
              </a:lvl1pPr>
              <a:lvl2pPr marL="742950" indent="-285750" algn="ctr">
                <a:defRPr kumimoji="1" sz="2000">
                  <a:solidFill>
                    <a:schemeClr val="tx1"/>
                  </a:solidFill>
                  <a:latin typeface="Arial" charset="0"/>
                  <a:ea typeface="隶书" charset="0"/>
                </a:defRPr>
              </a:lvl2pPr>
              <a:lvl3pPr marL="1143000" indent="-228600" algn="ctr">
                <a:defRPr kumimoji="1" sz="2000">
                  <a:solidFill>
                    <a:schemeClr val="tx1"/>
                  </a:solidFill>
                  <a:latin typeface="Arial" charset="0"/>
                  <a:ea typeface="隶书" charset="0"/>
                </a:defRPr>
              </a:lvl3pPr>
              <a:lvl4pPr marL="1600200" indent="-228600" algn="ctr">
                <a:defRPr kumimoji="1" sz="2000">
                  <a:solidFill>
                    <a:schemeClr val="tx1"/>
                  </a:solidFill>
                  <a:latin typeface="Arial" charset="0"/>
                  <a:ea typeface="隶书" charset="0"/>
                </a:defRPr>
              </a:lvl4pPr>
              <a:lvl5pPr marL="2057400" indent="-228600" algn="ctr">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pPr algn="l"/>
              <a:r>
                <a:rPr kumimoji="0" lang="zh-CN" altLang="en-US" sz="2600">
                  <a:solidFill>
                    <a:srgbClr val="FF0000"/>
                  </a:solidFill>
                  <a:latin typeface="Times New Roman" charset="0"/>
                </a:rPr>
                <a:t>处理器</a:t>
              </a:r>
            </a:p>
          </p:txBody>
        </p:sp>
        <p:sp>
          <p:nvSpPr>
            <p:cNvPr id="9" name="Text Box 8"/>
            <p:cNvSpPr txBox="1">
              <a:spLocks noChangeArrowheads="1"/>
            </p:cNvSpPr>
            <p:nvPr/>
          </p:nvSpPr>
          <p:spPr bwMode="auto">
            <a:xfrm>
              <a:off x="2160" y="2079"/>
              <a:ext cx="664" cy="288"/>
            </a:xfrm>
            <a:prstGeom prst="rect">
              <a:avLst/>
            </a:prstGeom>
            <a:solidFill>
              <a:srgbClr val="FFFFFF"/>
            </a:solidFill>
            <a:ln w="19050">
              <a:solidFill>
                <a:srgbClr val="FFFFFF"/>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kumimoji="0" lang="zh-CN" altLang="en-US">
                  <a:solidFill>
                    <a:srgbClr val="FF0000"/>
                  </a:solidFill>
                  <a:latin typeface="Times New Roman" charset="0"/>
                  <a:ea typeface="隶书" charset="0"/>
                </a:rPr>
                <a:t>虚地址</a:t>
              </a:r>
            </a:p>
          </p:txBody>
        </p:sp>
        <p:sp>
          <p:nvSpPr>
            <p:cNvPr id="10" name="Line 9"/>
            <p:cNvSpPr>
              <a:spLocks noChangeShapeType="1"/>
            </p:cNvSpPr>
            <p:nvPr/>
          </p:nvSpPr>
          <p:spPr bwMode="auto">
            <a:xfrm>
              <a:off x="1227" y="2556"/>
              <a:ext cx="44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Line 10"/>
            <p:cNvSpPr>
              <a:spLocks noChangeShapeType="1"/>
            </p:cNvSpPr>
            <p:nvPr/>
          </p:nvSpPr>
          <p:spPr bwMode="auto">
            <a:xfrm>
              <a:off x="2284" y="2556"/>
              <a:ext cx="587"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Text Box 11"/>
            <p:cNvSpPr txBox="1">
              <a:spLocks noChangeArrowheads="1"/>
            </p:cNvSpPr>
            <p:nvPr/>
          </p:nvSpPr>
          <p:spPr bwMode="auto">
            <a:xfrm>
              <a:off x="2871" y="1986"/>
              <a:ext cx="516" cy="1130"/>
            </a:xfrm>
            <a:prstGeom prst="rect">
              <a:avLst/>
            </a:prstGeom>
            <a:solidFill>
              <a:srgbClr val="FFFFFF"/>
            </a:solidFill>
            <a:ln w="19050">
              <a:solidFill>
                <a:srgbClr val="000000"/>
              </a:solidFill>
              <a:miter lim="800000"/>
              <a:headEnd/>
              <a:tailEnd/>
            </a:ln>
            <a:effectLst>
              <a:outerShdw blurRad="63500" dist="107763" dir="2700000" algn="ctr" rotWithShape="0">
                <a:srgbClr val="000000">
                  <a:alpha val="74998"/>
                </a:srgbClr>
              </a:outerShdw>
            </a:effectLst>
          </p:spPr>
          <p:txBody>
            <a:bodyPr lIns="0" tIns="0" rIns="0" bIns="0"/>
            <a:lstStyle>
              <a:lvl1pPr algn="ctr">
                <a:defRPr kumimoji="1" sz="2000">
                  <a:solidFill>
                    <a:schemeClr val="tx1"/>
                  </a:solidFill>
                  <a:latin typeface="Arial" charset="0"/>
                  <a:ea typeface="隶书" charset="0"/>
                </a:defRPr>
              </a:lvl1pPr>
              <a:lvl2pPr marL="742950" indent="-285750" algn="ctr">
                <a:defRPr kumimoji="1" sz="2000">
                  <a:solidFill>
                    <a:schemeClr val="tx1"/>
                  </a:solidFill>
                  <a:latin typeface="Arial" charset="0"/>
                  <a:ea typeface="隶书" charset="0"/>
                </a:defRPr>
              </a:lvl2pPr>
              <a:lvl3pPr marL="1143000" indent="-228600" algn="ctr">
                <a:defRPr kumimoji="1" sz="2000">
                  <a:solidFill>
                    <a:schemeClr val="tx1"/>
                  </a:solidFill>
                  <a:latin typeface="Arial" charset="0"/>
                  <a:ea typeface="隶书" charset="0"/>
                </a:defRPr>
              </a:lvl3pPr>
              <a:lvl4pPr marL="1600200" indent="-228600" algn="ctr">
                <a:defRPr kumimoji="1" sz="2000">
                  <a:solidFill>
                    <a:schemeClr val="tx1"/>
                  </a:solidFill>
                  <a:latin typeface="Arial" charset="0"/>
                  <a:ea typeface="隶书" charset="0"/>
                </a:defRPr>
              </a:lvl4pPr>
              <a:lvl5pPr marL="2057400" indent="-228600" algn="ctr">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pPr algn="l"/>
              <a:endParaRPr kumimoji="0" lang="en-US" altLang="zh-CN" sz="2600">
                <a:solidFill>
                  <a:srgbClr val="FF0000"/>
                </a:solidFill>
                <a:latin typeface="Times New Roman" charset="0"/>
                <a:ea typeface="华文新魏" charset="0"/>
              </a:endParaRPr>
            </a:p>
            <a:p>
              <a:pPr algn="l"/>
              <a:r>
                <a:rPr kumimoji="0" lang="zh-CN" altLang="en-US" sz="2600">
                  <a:solidFill>
                    <a:srgbClr val="FF0000"/>
                  </a:solidFill>
                  <a:latin typeface="Times New Roman" charset="0"/>
                </a:rPr>
                <a:t>存储</a:t>
              </a:r>
            </a:p>
            <a:p>
              <a:pPr algn="l"/>
              <a:r>
                <a:rPr kumimoji="0" lang="zh-CN" altLang="en-US" sz="2600">
                  <a:solidFill>
                    <a:srgbClr val="FF0000"/>
                  </a:solidFill>
                  <a:latin typeface="Times New Roman" charset="0"/>
                </a:rPr>
                <a:t>管理</a:t>
              </a:r>
            </a:p>
            <a:p>
              <a:pPr algn="l"/>
              <a:r>
                <a:rPr kumimoji="0" lang="zh-CN" altLang="en-US" sz="2600">
                  <a:solidFill>
                    <a:srgbClr val="FF0000"/>
                  </a:solidFill>
                  <a:latin typeface="Times New Roman" charset="0"/>
                </a:rPr>
                <a:t>部件</a:t>
              </a:r>
            </a:p>
          </p:txBody>
        </p:sp>
        <p:sp>
          <p:nvSpPr>
            <p:cNvPr id="13" name="Text Box 12"/>
            <p:cNvSpPr txBox="1">
              <a:spLocks noChangeArrowheads="1"/>
            </p:cNvSpPr>
            <p:nvPr/>
          </p:nvSpPr>
          <p:spPr bwMode="auto">
            <a:xfrm>
              <a:off x="3449" y="2079"/>
              <a:ext cx="617" cy="324"/>
            </a:xfrm>
            <a:prstGeom prst="rect">
              <a:avLst/>
            </a:prstGeom>
            <a:solidFill>
              <a:srgbClr val="FFFFFF"/>
            </a:solidFill>
            <a:ln w="19050">
              <a:solidFill>
                <a:srgbClr val="FFFFFF"/>
              </a:solidFill>
              <a:miter lim="800000"/>
              <a:headEnd/>
              <a:tailEnd/>
            </a:ln>
          </p:spPr>
          <p:txBody>
            <a:bodyPr wrap="none"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kumimoji="0" lang="zh-CN" altLang="en-US">
                  <a:solidFill>
                    <a:srgbClr val="FF0000"/>
                  </a:solidFill>
                  <a:latin typeface="Times New Roman" charset="0"/>
                  <a:ea typeface="隶书" charset="0"/>
                </a:rPr>
                <a:t>实地址</a:t>
              </a:r>
            </a:p>
          </p:txBody>
        </p:sp>
        <p:sp>
          <p:nvSpPr>
            <p:cNvPr id="14" name="Rectangle 13"/>
            <p:cNvSpPr>
              <a:spLocks noChangeArrowheads="1"/>
            </p:cNvSpPr>
            <p:nvPr/>
          </p:nvSpPr>
          <p:spPr bwMode="auto">
            <a:xfrm>
              <a:off x="4267" y="2176"/>
              <a:ext cx="293" cy="569"/>
            </a:xfrm>
            <a:prstGeom prst="rect">
              <a:avLst/>
            </a:prstGeom>
            <a:solidFill>
              <a:srgbClr val="FFFFFF"/>
            </a:solidFill>
            <a:ln w="19050">
              <a:solidFill>
                <a:srgbClr val="000000"/>
              </a:solidFill>
              <a:miter lim="800000"/>
              <a:headEnd/>
              <a:tailEnd/>
            </a:ln>
            <a:effectLst>
              <a:outerShdw blurRad="63500" dist="107763" dir="2700000" algn="ctr" rotWithShape="0">
                <a:srgbClr val="000000">
                  <a:alpha val="74998"/>
                </a:srgbClr>
              </a:outerShdw>
            </a:effectLst>
          </p:spPr>
          <p:txBody>
            <a:bodyPr lIns="0" tIns="0" rIns="0" bIns="0"/>
            <a:lstStyle>
              <a:lvl1pPr algn="ctr">
                <a:defRPr kumimoji="1" sz="2000">
                  <a:solidFill>
                    <a:schemeClr val="tx1"/>
                  </a:solidFill>
                  <a:latin typeface="Arial" charset="0"/>
                  <a:ea typeface="隶书" charset="0"/>
                </a:defRPr>
              </a:lvl1pPr>
              <a:lvl2pPr marL="742950" indent="-285750" algn="ctr">
                <a:defRPr kumimoji="1" sz="2000">
                  <a:solidFill>
                    <a:schemeClr val="tx1"/>
                  </a:solidFill>
                  <a:latin typeface="Arial" charset="0"/>
                  <a:ea typeface="隶书" charset="0"/>
                </a:defRPr>
              </a:lvl2pPr>
              <a:lvl3pPr marL="1143000" indent="-228600" algn="ctr">
                <a:defRPr kumimoji="1" sz="2000">
                  <a:solidFill>
                    <a:schemeClr val="tx1"/>
                  </a:solidFill>
                  <a:latin typeface="Arial" charset="0"/>
                  <a:ea typeface="隶书" charset="0"/>
                </a:defRPr>
              </a:lvl3pPr>
              <a:lvl4pPr marL="1600200" indent="-228600" algn="ctr">
                <a:defRPr kumimoji="1" sz="2000">
                  <a:solidFill>
                    <a:schemeClr val="tx1"/>
                  </a:solidFill>
                  <a:latin typeface="Arial" charset="0"/>
                  <a:ea typeface="隶书" charset="0"/>
                </a:defRPr>
              </a:lvl4pPr>
              <a:lvl5pPr marL="2057400" indent="-228600" algn="ctr">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pPr eaLnBrk="1" hangingPunct="1"/>
              <a:endParaRPr lang="zh-CN" altLang="en-US"/>
            </a:p>
          </p:txBody>
        </p:sp>
        <p:sp>
          <p:nvSpPr>
            <p:cNvPr id="15" name="Rectangle 14"/>
            <p:cNvSpPr>
              <a:spLocks noChangeArrowheads="1"/>
            </p:cNvSpPr>
            <p:nvPr/>
          </p:nvSpPr>
          <p:spPr bwMode="auto">
            <a:xfrm>
              <a:off x="4861" y="1986"/>
              <a:ext cx="440" cy="1138"/>
            </a:xfrm>
            <a:prstGeom prst="rect">
              <a:avLst/>
            </a:prstGeom>
            <a:solidFill>
              <a:srgbClr val="FFFFFF"/>
            </a:solidFill>
            <a:ln w="19050">
              <a:solidFill>
                <a:srgbClr val="000000"/>
              </a:solidFill>
              <a:miter lim="800000"/>
              <a:headEnd/>
              <a:tailEnd/>
            </a:ln>
            <a:effectLst>
              <a:outerShdw blurRad="63500" dist="107763" dir="2700000" algn="ctr" rotWithShape="0">
                <a:srgbClr val="000000">
                  <a:alpha val="74998"/>
                </a:srgbClr>
              </a:outerShdw>
            </a:effectLst>
          </p:spPr>
          <p:txBody>
            <a:bodyPr lIns="0" tIns="0" rIns="0" bIns="0"/>
            <a:lstStyle>
              <a:lvl1pPr algn="ctr">
                <a:defRPr kumimoji="1" sz="2000">
                  <a:solidFill>
                    <a:schemeClr val="tx1"/>
                  </a:solidFill>
                  <a:latin typeface="Arial" charset="0"/>
                  <a:ea typeface="隶书" charset="0"/>
                </a:defRPr>
              </a:lvl1pPr>
              <a:lvl2pPr marL="742950" indent="-285750" algn="ctr">
                <a:defRPr kumimoji="1" sz="2000">
                  <a:solidFill>
                    <a:schemeClr val="tx1"/>
                  </a:solidFill>
                  <a:latin typeface="Arial" charset="0"/>
                  <a:ea typeface="隶书" charset="0"/>
                </a:defRPr>
              </a:lvl2pPr>
              <a:lvl3pPr marL="1143000" indent="-228600" algn="ctr">
                <a:defRPr kumimoji="1" sz="2000">
                  <a:solidFill>
                    <a:schemeClr val="tx1"/>
                  </a:solidFill>
                  <a:latin typeface="Arial" charset="0"/>
                  <a:ea typeface="隶书" charset="0"/>
                </a:defRPr>
              </a:lvl3pPr>
              <a:lvl4pPr marL="1600200" indent="-228600" algn="ctr">
                <a:defRPr kumimoji="1" sz="2000">
                  <a:solidFill>
                    <a:schemeClr val="tx1"/>
                  </a:solidFill>
                  <a:latin typeface="Arial" charset="0"/>
                  <a:ea typeface="隶书" charset="0"/>
                </a:defRPr>
              </a:lvl4pPr>
              <a:lvl5pPr marL="2057400" indent="-228600" algn="ctr">
                <a:defRPr kumimoji="1" sz="2000">
                  <a:solidFill>
                    <a:schemeClr val="tx1"/>
                  </a:solidFill>
                  <a:latin typeface="Arial" charset="0"/>
                  <a:ea typeface="隶书" charset="0"/>
                </a:defRPr>
              </a:lvl5pPr>
              <a:lvl6pPr marL="2514600" indent="-228600" algn="ctr" eaLnBrk="0" fontAlgn="base" hangingPunct="0">
                <a:spcBef>
                  <a:spcPct val="0"/>
                </a:spcBef>
                <a:spcAft>
                  <a:spcPct val="0"/>
                </a:spcAft>
                <a:defRPr kumimoji="1" sz="2000">
                  <a:solidFill>
                    <a:schemeClr val="tx1"/>
                  </a:solidFill>
                  <a:latin typeface="Arial" charset="0"/>
                  <a:ea typeface="隶书" charset="0"/>
                </a:defRPr>
              </a:lvl6pPr>
              <a:lvl7pPr marL="2971800" indent="-228600" algn="ctr" eaLnBrk="0" fontAlgn="base" hangingPunct="0">
                <a:spcBef>
                  <a:spcPct val="0"/>
                </a:spcBef>
                <a:spcAft>
                  <a:spcPct val="0"/>
                </a:spcAft>
                <a:defRPr kumimoji="1" sz="2000">
                  <a:solidFill>
                    <a:schemeClr val="tx1"/>
                  </a:solidFill>
                  <a:latin typeface="Arial" charset="0"/>
                  <a:ea typeface="隶书" charset="0"/>
                </a:defRPr>
              </a:lvl7pPr>
              <a:lvl8pPr marL="3429000" indent="-228600" algn="ctr" eaLnBrk="0" fontAlgn="base" hangingPunct="0">
                <a:spcBef>
                  <a:spcPct val="0"/>
                </a:spcBef>
                <a:spcAft>
                  <a:spcPct val="0"/>
                </a:spcAft>
                <a:defRPr kumimoji="1" sz="2000">
                  <a:solidFill>
                    <a:schemeClr val="tx1"/>
                  </a:solidFill>
                  <a:latin typeface="Arial" charset="0"/>
                  <a:ea typeface="隶书" charset="0"/>
                </a:defRPr>
              </a:lvl8pPr>
              <a:lvl9pPr marL="3886200" indent="-228600" algn="ctr" eaLnBrk="0" fontAlgn="base" hangingPunct="0">
                <a:spcBef>
                  <a:spcPct val="0"/>
                </a:spcBef>
                <a:spcAft>
                  <a:spcPct val="0"/>
                </a:spcAft>
                <a:defRPr kumimoji="1" sz="2000">
                  <a:solidFill>
                    <a:schemeClr val="tx1"/>
                  </a:solidFill>
                  <a:latin typeface="Arial" charset="0"/>
                  <a:ea typeface="隶书" charset="0"/>
                </a:defRPr>
              </a:lvl9pPr>
            </a:lstStyle>
            <a:p>
              <a:pPr eaLnBrk="1" hangingPunct="1"/>
              <a:endParaRPr lang="zh-CN" altLang="en-US"/>
            </a:p>
          </p:txBody>
        </p:sp>
        <p:sp>
          <p:nvSpPr>
            <p:cNvPr id="16" name="AutoShape 15"/>
            <p:cNvSpPr>
              <a:spLocks noChangeArrowheads="1"/>
            </p:cNvSpPr>
            <p:nvPr/>
          </p:nvSpPr>
          <p:spPr bwMode="auto">
            <a:xfrm>
              <a:off x="4575" y="2365"/>
              <a:ext cx="294" cy="191"/>
            </a:xfrm>
            <a:prstGeom prst="leftRightArrow">
              <a:avLst>
                <a:gd name="adj1" fmla="val 50000"/>
                <a:gd name="adj2" fmla="val 30785"/>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0"/>
                </a:spcBef>
                <a:buClrTx/>
                <a:buSzTx/>
                <a:buFontTx/>
                <a:buNone/>
              </a:pPr>
              <a:endParaRPr lang="zh-CN" altLang="en-US" sz="2000">
                <a:latin typeface="Arial" charset="0"/>
                <a:ea typeface="隶书" charset="0"/>
              </a:endParaRPr>
            </a:p>
          </p:txBody>
        </p:sp>
        <p:sp>
          <p:nvSpPr>
            <p:cNvPr id="17" name="Text Box 16"/>
            <p:cNvSpPr txBox="1">
              <a:spLocks noChangeArrowheads="1"/>
            </p:cNvSpPr>
            <p:nvPr/>
          </p:nvSpPr>
          <p:spPr bwMode="auto">
            <a:xfrm>
              <a:off x="4190" y="1560"/>
              <a:ext cx="432" cy="325"/>
            </a:xfrm>
            <a:prstGeom prst="rect">
              <a:avLst/>
            </a:prstGeom>
            <a:solidFill>
              <a:srgbClr val="FFFFFF"/>
            </a:solidFill>
            <a:ln w="19050">
              <a:solidFill>
                <a:srgbClr val="FFFFFF"/>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kumimoji="0" lang="zh-CN" altLang="en-US">
                  <a:solidFill>
                    <a:srgbClr val="FF0000"/>
                  </a:solidFill>
                  <a:latin typeface="Times New Roman" charset="0"/>
                  <a:ea typeface="隶书" charset="0"/>
                </a:rPr>
                <a:t>主存</a:t>
              </a:r>
            </a:p>
          </p:txBody>
        </p:sp>
        <p:sp>
          <p:nvSpPr>
            <p:cNvPr id="18" name="Text Box 17"/>
            <p:cNvSpPr txBox="1">
              <a:spLocks noChangeArrowheads="1"/>
            </p:cNvSpPr>
            <p:nvPr/>
          </p:nvSpPr>
          <p:spPr bwMode="auto">
            <a:xfrm>
              <a:off x="4838" y="1560"/>
              <a:ext cx="463" cy="343"/>
            </a:xfrm>
            <a:prstGeom prst="rect">
              <a:avLst/>
            </a:prstGeom>
            <a:solidFill>
              <a:srgbClr val="FFFFFF"/>
            </a:solidFill>
            <a:ln w="19050">
              <a:solidFill>
                <a:srgbClr val="FFFFFF"/>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kumimoji="0" lang="zh-CN" altLang="en-US">
                  <a:solidFill>
                    <a:srgbClr val="FF0000"/>
                  </a:solidFill>
                  <a:latin typeface="Times New Roman" charset="0"/>
                  <a:ea typeface="隶书" charset="0"/>
                </a:rPr>
                <a:t>辅存</a:t>
              </a:r>
            </a:p>
          </p:txBody>
        </p:sp>
        <p:sp>
          <p:nvSpPr>
            <p:cNvPr id="19" name="Text Box 18"/>
            <p:cNvSpPr txBox="1">
              <a:spLocks noChangeArrowheads="1"/>
            </p:cNvSpPr>
            <p:nvPr/>
          </p:nvSpPr>
          <p:spPr bwMode="auto">
            <a:xfrm>
              <a:off x="4066" y="912"/>
              <a:ext cx="1296" cy="389"/>
            </a:xfrm>
            <a:prstGeom prst="rect">
              <a:avLst/>
            </a:prstGeom>
            <a:solidFill>
              <a:srgbClr val="FFFFFF"/>
            </a:solidFill>
            <a:ln w="19050">
              <a:solidFill>
                <a:srgbClr val="FFFFFF"/>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kumimoji="0" lang="zh-CN" altLang="en-US" dirty="0">
                  <a:solidFill>
                    <a:srgbClr val="FF0000"/>
                  </a:solidFill>
                  <a:latin typeface="Times New Roman" charset="0"/>
                  <a:ea typeface="隶书" charset="0"/>
                </a:rPr>
                <a:t>物理地址空间</a:t>
              </a:r>
            </a:p>
          </p:txBody>
        </p:sp>
        <p:sp>
          <p:nvSpPr>
            <p:cNvPr id="20" name="Line 19"/>
            <p:cNvSpPr>
              <a:spLocks noChangeShapeType="1"/>
            </p:cNvSpPr>
            <p:nvPr/>
          </p:nvSpPr>
          <p:spPr bwMode="auto">
            <a:xfrm>
              <a:off x="3387" y="2533"/>
              <a:ext cx="8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Rectangle 20"/>
            <p:cNvSpPr>
              <a:spLocks noChangeArrowheads="1"/>
            </p:cNvSpPr>
            <p:nvPr/>
          </p:nvSpPr>
          <p:spPr bwMode="auto">
            <a:xfrm>
              <a:off x="1324" y="3501"/>
              <a:ext cx="21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r>
                <a:rPr lang="zh-CN" altLang="en-US" sz="3600">
                  <a:latin typeface="隶书" charset="0"/>
                  <a:ea typeface="隶书" charset="0"/>
                </a:rPr>
                <a:t>虚拟存储器原理</a:t>
              </a:r>
            </a:p>
          </p:txBody>
        </p:sp>
      </p:grpSp>
    </p:spTree>
    <p:extLst>
      <p:ext uri="{BB962C8B-B14F-4D97-AF65-F5344CB8AC3E}">
        <p14:creationId xmlns:p14="http://schemas.microsoft.com/office/powerpoint/2010/main" val="722661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4.5.1</a:t>
            </a:r>
            <a:r>
              <a:rPr lang="zh-CN" altLang="en-US" dirty="0"/>
              <a:t>：需解决问题</a:t>
            </a:r>
            <a:endParaRPr lang="en-US" dirty="0"/>
          </a:p>
        </p:txBody>
      </p:sp>
      <p:sp>
        <p:nvSpPr>
          <p:cNvPr id="3" name="Content Placeholder 2"/>
          <p:cNvSpPr>
            <a:spLocks noGrp="1"/>
          </p:cNvSpPr>
          <p:nvPr>
            <p:ph idx="1"/>
          </p:nvPr>
        </p:nvSpPr>
        <p:spPr/>
        <p:txBody>
          <a:bodyPr/>
          <a:lstStyle/>
          <a:p>
            <a:pPr>
              <a:lnSpc>
                <a:spcPct val="150000"/>
              </a:lnSpc>
            </a:pPr>
            <a:r>
              <a:rPr lang="zh-CN" altLang="en-US" dirty="0"/>
              <a:t>主存辅存</a:t>
            </a:r>
            <a:r>
              <a:rPr lang="zh-CN" altLang="en-US" dirty="0">
                <a:solidFill>
                  <a:srgbClr val="0070C0"/>
                </a:solidFill>
              </a:rPr>
              <a:t>统一管理</a:t>
            </a:r>
            <a:r>
              <a:rPr lang="zh-CN" altLang="en-US" dirty="0"/>
              <a:t>问题</a:t>
            </a:r>
          </a:p>
          <a:p>
            <a:pPr>
              <a:lnSpc>
                <a:spcPct val="150000"/>
              </a:lnSpc>
            </a:pPr>
            <a:r>
              <a:rPr lang="zh-CN" altLang="en-US" dirty="0"/>
              <a:t>逻辑地址到物理地址的</a:t>
            </a:r>
            <a:r>
              <a:rPr lang="zh-CN" altLang="en-US" dirty="0">
                <a:solidFill>
                  <a:srgbClr val="0070C0"/>
                </a:solidFill>
              </a:rPr>
              <a:t>转换</a:t>
            </a:r>
            <a:r>
              <a:rPr lang="zh-CN" altLang="en-US" dirty="0"/>
              <a:t>问题</a:t>
            </a:r>
          </a:p>
          <a:p>
            <a:pPr>
              <a:lnSpc>
                <a:spcPct val="150000"/>
              </a:lnSpc>
            </a:pPr>
            <a:r>
              <a:rPr lang="zh-CN" altLang="en-US" dirty="0"/>
              <a:t>部分</a:t>
            </a:r>
            <a:r>
              <a:rPr lang="zh-CN" altLang="en-US" dirty="0">
                <a:solidFill>
                  <a:srgbClr val="0070C0"/>
                </a:solidFill>
              </a:rPr>
              <a:t>装入</a:t>
            </a:r>
            <a:r>
              <a:rPr lang="zh-CN" altLang="en-US" dirty="0"/>
              <a:t>和部分</a:t>
            </a:r>
            <a:r>
              <a:rPr lang="zh-CN" altLang="en-US" dirty="0">
                <a:solidFill>
                  <a:srgbClr val="0070C0"/>
                </a:solidFill>
              </a:rPr>
              <a:t>对换</a:t>
            </a:r>
            <a:r>
              <a:rPr lang="zh-CN" altLang="en-US" dirty="0"/>
              <a:t>问题</a:t>
            </a:r>
          </a:p>
          <a:p>
            <a:pPr>
              <a:lnSpc>
                <a:spcPct val="150000"/>
              </a:lnSpc>
            </a:pPr>
            <a:endParaRPr lang="en-US" dirty="0"/>
          </a:p>
        </p:txBody>
      </p:sp>
    </p:spTree>
    <p:extLst>
      <p:ext uri="{BB962C8B-B14F-4D97-AF65-F5344CB8AC3E}">
        <p14:creationId xmlns:p14="http://schemas.microsoft.com/office/powerpoint/2010/main" val="1239075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4.5.1</a:t>
            </a:r>
            <a:r>
              <a:rPr lang="zh-CN" altLang="en-US" dirty="0"/>
              <a:t>：实现方式</a:t>
            </a:r>
            <a:endParaRPr lang="en-US" dirty="0"/>
          </a:p>
        </p:txBody>
      </p:sp>
      <p:sp>
        <p:nvSpPr>
          <p:cNvPr id="3" name="Content Placeholder 2"/>
          <p:cNvSpPr>
            <a:spLocks noGrp="1"/>
          </p:cNvSpPr>
          <p:nvPr>
            <p:ph idx="1"/>
          </p:nvPr>
        </p:nvSpPr>
        <p:spPr/>
        <p:txBody>
          <a:bodyPr/>
          <a:lstStyle/>
          <a:p>
            <a:pPr>
              <a:lnSpc>
                <a:spcPct val="150000"/>
              </a:lnSpc>
            </a:pPr>
            <a:r>
              <a:rPr lang="zh-CN" altLang="en-US" dirty="0"/>
              <a:t>请求分页式</a:t>
            </a:r>
          </a:p>
          <a:p>
            <a:pPr>
              <a:lnSpc>
                <a:spcPct val="150000"/>
              </a:lnSpc>
            </a:pPr>
            <a:r>
              <a:rPr lang="zh-CN" altLang="en-US" dirty="0"/>
              <a:t>请求分段式</a:t>
            </a:r>
          </a:p>
          <a:p>
            <a:pPr>
              <a:lnSpc>
                <a:spcPct val="150000"/>
              </a:lnSpc>
            </a:pPr>
            <a:r>
              <a:rPr lang="zh-CN" altLang="en-US" dirty="0"/>
              <a:t>请求段页式虚拟存储管理</a:t>
            </a:r>
          </a:p>
          <a:p>
            <a:pPr>
              <a:lnSpc>
                <a:spcPct val="150000"/>
              </a:lnSpc>
            </a:pPr>
            <a:endParaRPr lang="en-US" dirty="0"/>
          </a:p>
        </p:txBody>
      </p:sp>
    </p:spTree>
    <p:extLst>
      <p:ext uri="{BB962C8B-B14F-4D97-AF65-F5344CB8AC3E}">
        <p14:creationId xmlns:p14="http://schemas.microsoft.com/office/powerpoint/2010/main" val="837665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3"/>
          <p:cNvGraphicFramePr/>
          <p:nvPr>
            <p:extLst>
              <p:ext uri="{D42A27DB-BD31-4B8C-83A1-F6EECF244321}">
                <p14:modId xmlns:p14="http://schemas.microsoft.com/office/powerpoint/2010/main" val="323928765"/>
              </p:ext>
            </p:extLst>
          </p:nvPr>
        </p:nvGraphicFramePr>
        <p:xfrm>
          <a:off x="187551" y="1456654"/>
          <a:ext cx="7994004" cy="4880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2688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4.5.2</a:t>
            </a:r>
            <a:r>
              <a:rPr lang="zh-CN" altLang="en-US" dirty="0"/>
              <a:t> 请求分页虚拟存储管理</a:t>
            </a:r>
            <a:endParaRPr lang="en-US" dirty="0"/>
          </a:p>
        </p:txBody>
      </p:sp>
      <p:graphicFrame>
        <p:nvGraphicFramePr>
          <p:cNvPr id="5" name="Diagram 4"/>
          <p:cNvGraphicFramePr/>
          <p:nvPr>
            <p:extLst>
              <p:ext uri="{D42A27DB-BD31-4B8C-83A1-F6EECF244321}">
                <p14:modId xmlns:p14="http://schemas.microsoft.com/office/powerpoint/2010/main" val="39458915"/>
              </p:ext>
            </p:extLst>
          </p:nvPr>
        </p:nvGraphicFramePr>
        <p:xfrm>
          <a:off x="622299" y="1917699"/>
          <a:ext cx="6329829" cy="4496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8287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4.5.2</a:t>
            </a:r>
            <a:r>
              <a:rPr lang="zh-CN" altLang="en-US" dirty="0"/>
              <a:t>（</a:t>
            </a:r>
            <a:r>
              <a:rPr lang="en-US" altLang="zh-CN" dirty="0"/>
              <a:t>1</a:t>
            </a:r>
            <a:r>
              <a:rPr lang="zh-CN" altLang="en-US" dirty="0"/>
              <a:t>）：硬件支撑</a:t>
            </a:r>
            <a:endParaRPr lang="en-US" dirty="0"/>
          </a:p>
        </p:txBody>
      </p:sp>
      <p:sp>
        <p:nvSpPr>
          <p:cNvPr id="3" name="Content Placeholder 2"/>
          <p:cNvSpPr>
            <a:spLocks noGrp="1"/>
          </p:cNvSpPr>
          <p:nvPr>
            <p:ph idx="1"/>
          </p:nvPr>
        </p:nvSpPr>
        <p:spPr/>
        <p:txBody>
          <a:bodyPr/>
          <a:lstStyle/>
          <a:p>
            <a:pPr>
              <a:lnSpc>
                <a:spcPct val="200000"/>
              </a:lnSpc>
            </a:pPr>
            <a:r>
              <a:rPr lang="zh-CN" altLang="en-US" dirty="0"/>
              <a:t>由内存管理部件</a:t>
            </a:r>
            <a:r>
              <a:rPr lang="en-US" altLang="zh-CN" dirty="0">
                <a:solidFill>
                  <a:srgbClr val="FF0000"/>
                </a:solidFill>
              </a:rPr>
              <a:t>MMU</a:t>
            </a:r>
            <a:r>
              <a:rPr lang="zh-CN" altLang="en-US" dirty="0"/>
              <a:t>（</a:t>
            </a:r>
            <a:r>
              <a:rPr lang="en-US" altLang="zh-CN" dirty="0"/>
              <a:t>Memory Management Unit</a:t>
            </a:r>
            <a:r>
              <a:rPr lang="zh-CN" altLang="en-US" dirty="0"/>
              <a:t>）提供地址转换和存储保护功能，并支持虚拟存储和多任务管理</a:t>
            </a:r>
          </a:p>
          <a:p>
            <a:pPr>
              <a:lnSpc>
                <a:spcPct val="200000"/>
              </a:lnSpc>
            </a:pPr>
            <a:r>
              <a:rPr lang="en-US" altLang="zh-CN" dirty="0"/>
              <a:t>MMU</a:t>
            </a:r>
            <a:r>
              <a:rPr lang="zh-CN" altLang="en-US" dirty="0"/>
              <a:t>通常由一个或一组芯片组成，它接受虚拟地址（逻辑地址）作为输入，输出物理地址，直接送达总线</a:t>
            </a:r>
          </a:p>
          <a:p>
            <a:pPr>
              <a:lnSpc>
                <a:spcPct val="200000"/>
              </a:lnSpc>
            </a:pPr>
            <a:endParaRPr lang="en-US" dirty="0"/>
          </a:p>
        </p:txBody>
      </p:sp>
    </p:spTree>
    <p:extLst>
      <p:ext uri="{BB962C8B-B14F-4D97-AF65-F5344CB8AC3E}">
        <p14:creationId xmlns:p14="http://schemas.microsoft.com/office/powerpoint/2010/main" val="1270817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9505" name="Group 2"/>
          <p:cNvGrpSpPr>
            <a:grpSpLocks/>
          </p:cNvGrpSpPr>
          <p:nvPr/>
        </p:nvGrpSpPr>
        <p:grpSpPr bwMode="auto">
          <a:xfrm>
            <a:off x="395288" y="1196975"/>
            <a:ext cx="7993062" cy="4953000"/>
            <a:chOff x="432" y="960"/>
            <a:chExt cx="4512" cy="3120"/>
          </a:xfrm>
        </p:grpSpPr>
        <p:sp>
          <p:nvSpPr>
            <p:cNvPr id="149506" name="Rectangle 3"/>
            <p:cNvSpPr>
              <a:spLocks noChangeArrowheads="1"/>
            </p:cNvSpPr>
            <p:nvPr/>
          </p:nvSpPr>
          <p:spPr bwMode="auto">
            <a:xfrm>
              <a:off x="3252" y="1848"/>
              <a:ext cx="1500" cy="1566"/>
            </a:xfrm>
            <a:prstGeom prst="rect">
              <a:avLst/>
            </a:prstGeom>
            <a:solidFill>
              <a:srgbClr val="FFFFFF"/>
            </a:solidFill>
            <a:ln w="28575">
              <a:solidFill>
                <a:srgbClr val="000000"/>
              </a:solidFill>
              <a:prstDash val="dash"/>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0"/>
                </a:spcBef>
                <a:buClrTx/>
                <a:buSzTx/>
                <a:buFontTx/>
                <a:buNone/>
              </a:pPr>
              <a:endParaRPr lang="zh-CN" altLang="en-US" sz="2000">
                <a:latin typeface="Arial" charset="0"/>
                <a:ea typeface="隶书" charset="0"/>
              </a:endParaRPr>
            </a:p>
          </p:txBody>
        </p:sp>
        <p:sp>
          <p:nvSpPr>
            <p:cNvPr id="149507" name="Rectangle 4"/>
            <p:cNvSpPr>
              <a:spLocks noChangeArrowheads="1"/>
            </p:cNvSpPr>
            <p:nvPr/>
          </p:nvSpPr>
          <p:spPr bwMode="auto">
            <a:xfrm>
              <a:off x="814" y="1450"/>
              <a:ext cx="750" cy="1131"/>
            </a:xfrm>
            <a:prstGeom prst="rect">
              <a:avLst/>
            </a:prstGeom>
            <a:solidFill>
              <a:srgbClr val="FFFFFF"/>
            </a:solidFill>
            <a:ln w="28575">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0"/>
                </a:spcBef>
                <a:buClrTx/>
                <a:buSzTx/>
                <a:buFontTx/>
                <a:buNone/>
              </a:pPr>
              <a:endParaRPr lang="zh-CN" altLang="en-US" sz="2000">
                <a:latin typeface="Arial" charset="0"/>
                <a:ea typeface="隶书" charset="0"/>
              </a:endParaRPr>
            </a:p>
          </p:txBody>
        </p:sp>
        <p:sp>
          <p:nvSpPr>
            <p:cNvPr id="149508" name="Text Box 5"/>
            <p:cNvSpPr txBox="1">
              <a:spLocks noChangeArrowheads="1"/>
            </p:cNvSpPr>
            <p:nvPr/>
          </p:nvSpPr>
          <p:spPr bwMode="auto">
            <a:xfrm>
              <a:off x="1001" y="1624"/>
              <a:ext cx="375" cy="261"/>
            </a:xfrm>
            <a:prstGeom prst="rect">
              <a:avLst/>
            </a:prstGeom>
            <a:solidFill>
              <a:srgbClr val="FFFFFF"/>
            </a:solidFill>
            <a:ln w="28575">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altLang="zh-CN" sz="2000" noProof="1">
                  <a:solidFill>
                    <a:srgbClr val="0000CC"/>
                  </a:solidFill>
                  <a:latin typeface="Times New Roman" charset="0"/>
                  <a:ea typeface="隶书" charset="0"/>
                </a:rPr>
                <a:t>CPU</a:t>
              </a:r>
            </a:p>
          </p:txBody>
        </p:sp>
        <p:sp>
          <p:nvSpPr>
            <p:cNvPr id="149509" name="Text Box 6"/>
            <p:cNvSpPr txBox="1">
              <a:spLocks noChangeArrowheads="1"/>
            </p:cNvSpPr>
            <p:nvPr/>
          </p:nvSpPr>
          <p:spPr bwMode="auto">
            <a:xfrm>
              <a:off x="1001" y="2146"/>
              <a:ext cx="391" cy="261"/>
            </a:xfrm>
            <a:prstGeom prst="rect">
              <a:avLst/>
            </a:prstGeom>
            <a:solidFill>
              <a:srgbClr val="FFFFFF"/>
            </a:solidFill>
            <a:ln w="28575">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altLang="zh-CN" sz="2000" noProof="1">
                  <a:solidFill>
                    <a:srgbClr val="0000CC"/>
                  </a:solidFill>
                  <a:latin typeface="Times New Roman" charset="0"/>
                  <a:ea typeface="隶书" charset="0"/>
                </a:rPr>
                <a:t>MMU</a:t>
              </a:r>
            </a:p>
          </p:txBody>
        </p:sp>
        <p:sp>
          <p:nvSpPr>
            <p:cNvPr id="149510" name="Line 7"/>
            <p:cNvSpPr>
              <a:spLocks noChangeShapeType="1"/>
            </p:cNvSpPr>
            <p:nvPr/>
          </p:nvSpPr>
          <p:spPr bwMode="auto">
            <a:xfrm>
              <a:off x="1189" y="1885"/>
              <a:ext cx="0" cy="261"/>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49511" name="Rectangle 8"/>
            <p:cNvSpPr>
              <a:spLocks noChangeArrowheads="1"/>
            </p:cNvSpPr>
            <p:nvPr/>
          </p:nvSpPr>
          <p:spPr bwMode="auto">
            <a:xfrm>
              <a:off x="2033" y="1537"/>
              <a:ext cx="562" cy="920"/>
            </a:xfrm>
            <a:prstGeom prst="rect">
              <a:avLst/>
            </a:prstGeom>
            <a:solidFill>
              <a:srgbClr val="FFFFFF"/>
            </a:solidFill>
            <a:ln w="28575">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0"/>
                </a:spcBef>
                <a:buClrTx/>
                <a:buSzTx/>
                <a:buFontTx/>
                <a:buNone/>
              </a:pPr>
              <a:endParaRPr lang="zh-CN" altLang="en-US" sz="2000">
                <a:latin typeface="Arial" charset="0"/>
                <a:ea typeface="隶书" charset="0"/>
              </a:endParaRPr>
            </a:p>
          </p:txBody>
        </p:sp>
        <p:sp>
          <p:nvSpPr>
            <p:cNvPr id="149512" name="Line 9"/>
            <p:cNvSpPr>
              <a:spLocks noChangeShapeType="1"/>
            </p:cNvSpPr>
            <p:nvPr/>
          </p:nvSpPr>
          <p:spPr bwMode="auto">
            <a:xfrm>
              <a:off x="1189" y="2407"/>
              <a:ext cx="0" cy="39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9513" name="Line 10"/>
            <p:cNvSpPr>
              <a:spLocks noChangeShapeType="1"/>
            </p:cNvSpPr>
            <p:nvPr/>
          </p:nvSpPr>
          <p:spPr bwMode="auto">
            <a:xfrm>
              <a:off x="720" y="2805"/>
              <a:ext cx="18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9514" name="Text Box 11"/>
            <p:cNvSpPr txBox="1">
              <a:spLocks noChangeArrowheads="1"/>
            </p:cNvSpPr>
            <p:nvPr/>
          </p:nvSpPr>
          <p:spPr bwMode="auto">
            <a:xfrm>
              <a:off x="2220" y="1674"/>
              <a:ext cx="282" cy="609"/>
            </a:xfrm>
            <a:prstGeom prst="rect">
              <a:avLst/>
            </a:prstGeom>
            <a:solidFill>
              <a:srgbClr val="FFFFFF"/>
            </a:solidFill>
            <a:ln w="28575">
              <a:solidFill>
                <a:srgbClr val="FFFFFF"/>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just">
                <a:spcBef>
                  <a:spcPct val="0"/>
                </a:spcBef>
                <a:buClrTx/>
                <a:buSzTx/>
                <a:buFontTx/>
                <a:buNone/>
              </a:pPr>
              <a:r>
                <a:rPr kumimoji="0" lang="zh-CN" altLang="en-US" sz="2000">
                  <a:solidFill>
                    <a:srgbClr val="0000CC"/>
                  </a:solidFill>
                  <a:latin typeface="Times New Roman" charset="0"/>
                  <a:ea typeface="隶书" charset="0"/>
                </a:rPr>
                <a:t>内</a:t>
              </a:r>
            </a:p>
            <a:p>
              <a:pPr algn="just">
                <a:spcBef>
                  <a:spcPct val="0"/>
                </a:spcBef>
                <a:buClrTx/>
                <a:buSzTx/>
                <a:buFontTx/>
                <a:buNone/>
              </a:pPr>
              <a:endParaRPr kumimoji="0" lang="zh-CN" altLang="en-US" sz="2000">
                <a:solidFill>
                  <a:srgbClr val="0000CC"/>
                </a:solidFill>
                <a:latin typeface="Times New Roman" charset="0"/>
                <a:ea typeface="隶书" charset="0"/>
              </a:endParaRPr>
            </a:p>
            <a:p>
              <a:pPr algn="just">
                <a:spcBef>
                  <a:spcPct val="0"/>
                </a:spcBef>
                <a:buClrTx/>
                <a:buSzTx/>
                <a:buFontTx/>
                <a:buNone/>
              </a:pPr>
              <a:r>
                <a:rPr kumimoji="0" lang="zh-CN" altLang="en-US" sz="2000">
                  <a:solidFill>
                    <a:srgbClr val="0000CC"/>
                  </a:solidFill>
                  <a:latin typeface="Times New Roman" charset="0"/>
                  <a:ea typeface="隶书" charset="0"/>
                </a:rPr>
                <a:t>存</a:t>
              </a:r>
            </a:p>
          </p:txBody>
        </p:sp>
        <p:sp>
          <p:nvSpPr>
            <p:cNvPr id="149515" name="Line 12"/>
            <p:cNvSpPr>
              <a:spLocks noChangeShapeType="1"/>
            </p:cNvSpPr>
            <p:nvPr/>
          </p:nvSpPr>
          <p:spPr bwMode="auto">
            <a:xfrm flipV="1">
              <a:off x="1584" y="2688"/>
              <a:ext cx="576" cy="2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useBgFill="1">
          <p:nvSpPr>
            <p:cNvPr id="149516" name="Text Box 13"/>
            <p:cNvSpPr txBox="1">
              <a:spLocks noChangeArrowheads="1"/>
            </p:cNvSpPr>
            <p:nvPr/>
          </p:nvSpPr>
          <p:spPr bwMode="auto">
            <a:xfrm>
              <a:off x="1488" y="1056"/>
              <a:ext cx="1152" cy="384"/>
            </a:xfrm>
            <a:prstGeom prst="rect">
              <a:avLst/>
            </a:prstGeom>
            <a:ln w="9525">
              <a:solidFill>
                <a:srgbClr val="8BFFC5"/>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en-US" altLang="zh-CN" sz="2000">
                  <a:solidFill>
                    <a:srgbClr val="0000CC"/>
                  </a:solidFill>
                  <a:latin typeface="Times New Roman" charset="0"/>
                  <a:ea typeface="隶书" charset="0"/>
                </a:rPr>
                <a:t>CPU</a:t>
              </a:r>
              <a:r>
                <a:rPr kumimoji="0" lang="zh-CN" altLang="en-US" sz="2000">
                  <a:solidFill>
                    <a:srgbClr val="0000CC"/>
                  </a:solidFill>
                  <a:latin typeface="Times New Roman" charset="0"/>
                  <a:ea typeface="隶书" charset="0"/>
                </a:rPr>
                <a:t>把逻辑地</a:t>
              </a:r>
            </a:p>
            <a:p>
              <a:pPr algn="ctr">
                <a:spcBef>
                  <a:spcPct val="0"/>
                </a:spcBef>
                <a:buClrTx/>
                <a:buSzTx/>
                <a:buFontTx/>
                <a:buNone/>
              </a:pPr>
              <a:r>
                <a:rPr kumimoji="0" lang="zh-CN" altLang="en-US" sz="2000">
                  <a:solidFill>
                    <a:srgbClr val="0000CC"/>
                  </a:solidFill>
                  <a:latin typeface="Times New Roman" charset="0"/>
                  <a:ea typeface="隶书" charset="0"/>
                </a:rPr>
                <a:t>址送至</a:t>
              </a:r>
              <a:r>
                <a:rPr kumimoji="0" lang="en-US" altLang="zh-CN" sz="2000">
                  <a:solidFill>
                    <a:srgbClr val="0000CC"/>
                  </a:solidFill>
                  <a:latin typeface="Times New Roman" charset="0"/>
                  <a:ea typeface="隶书" charset="0"/>
                </a:rPr>
                <a:t>MMU</a:t>
              </a:r>
            </a:p>
          </p:txBody>
        </p:sp>
        <p:sp>
          <p:nvSpPr>
            <p:cNvPr id="149517" name="Text Box 14"/>
            <p:cNvSpPr txBox="1">
              <a:spLocks noChangeArrowheads="1"/>
            </p:cNvSpPr>
            <p:nvPr/>
          </p:nvSpPr>
          <p:spPr bwMode="auto">
            <a:xfrm>
              <a:off x="768" y="2977"/>
              <a:ext cx="1872" cy="239"/>
            </a:xfrm>
            <a:prstGeom prst="rect">
              <a:avLst/>
            </a:prstGeom>
            <a:solidFill>
              <a:srgbClr val="FFFFFF"/>
            </a:solidFill>
            <a:ln w="9525">
              <a:solidFill>
                <a:srgbClr val="8BFFC5"/>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just">
                <a:spcBef>
                  <a:spcPct val="0"/>
                </a:spcBef>
                <a:buClrTx/>
                <a:buSzTx/>
                <a:buFontTx/>
                <a:buNone/>
              </a:pPr>
              <a:r>
                <a:rPr kumimoji="0" lang="en-US" altLang="zh-CN" sz="2000">
                  <a:solidFill>
                    <a:srgbClr val="0000CC"/>
                  </a:solidFill>
                  <a:latin typeface="Times New Roman" charset="0"/>
                  <a:ea typeface="隶书" charset="0"/>
                </a:rPr>
                <a:t>MMU</a:t>
              </a:r>
              <a:r>
                <a:rPr kumimoji="0" lang="zh-CN" altLang="en-US" sz="2000">
                  <a:solidFill>
                    <a:srgbClr val="0000CC"/>
                  </a:solidFill>
                  <a:latin typeface="Times New Roman" charset="0"/>
                  <a:ea typeface="隶书" charset="0"/>
                </a:rPr>
                <a:t>把物理地址送至内存</a:t>
              </a:r>
            </a:p>
          </p:txBody>
        </p:sp>
        <p:sp useBgFill="1">
          <p:nvSpPr>
            <p:cNvPr id="149518" name="Text Box 15"/>
            <p:cNvSpPr txBox="1">
              <a:spLocks noChangeArrowheads="1"/>
            </p:cNvSpPr>
            <p:nvPr/>
          </p:nvSpPr>
          <p:spPr bwMode="auto">
            <a:xfrm>
              <a:off x="432" y="3504"/>
              <a:ext cx="2736" cy="528"/>
            </a:xfrm>
            <a:prstGeom prst="rect">
              <a:avLst/>
            </a:prstGeom>
            <a:ln w="9525">
              <a:solidFill>
                <a:srgbClr val="8BFFC5"/>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en-US" altLang="zh-CN" sz="2000" b="1">
                  <a:solidFill>
                    <a:schemeClr val="tx2"/>
                  </a:solidFill>
                  <a:latin typeface="Times New Roman" charset="0"/>
                  <a:ea typeface="华文中宋" charset="0"/>
                </a:rPr>
                <a:t> </a:t>
              </a:r>
              <a:r>
                <a:rPr kumimoji="0" lang="en-US" altLang="zh-CN" sz="2000">
                  <a:solidFill>
                    <a:srgbClr val="0000CC"/>
                  </a:solidFill>
                  <a:latin typeface="Times New Roman" charset="0"/>
                  <a:ea typeface="隶书" charset="0"/>
                </a:rPr>
                <a:t>MMU</a:t>
              </a:r>
              <a:r>
                <a:rPr kumimoji="0" lang="zh-CN" altLang="en-US" sz="2000">
                  <a:solidFill>
                    <a:srgbClr val="0000CC"/>
                  </a:solidFill>
                  <a:latin typeface="Times New Roman" charset="0"/>
                  <a:ea typeface="隶书" charset="0"/>
                </a:rPr>
                <a:t>的位置和功能</a:t>
              </a:r>
            </a:p>
            <a:p>
              <a:pPr algn="ctr">
                <a:spcBef>
                  <a:spcPct val="0"/>
                </a:spcBef>
                <a:buClrTx/>
                <a:buSzTx/>
                <a:buFontTx/>
                <a:buNone/>
              </a:pPr>
              <a:r>
                <a:rPr kumimoji="0" lang="en-US" altLang="zh-CN" sz="2000">
                  <a:solidFill>
                    <a:srgbClr val="0000CC"/>
                  </a:solidFill>
                  <a:latin typeface="Times New Roman" charset="0"/>
                  <a:ea typeface="隶书" charset="0"/>
                </a:rPr>
                <a:t>16</a:t>
              </a:r>
              <a:r>
                <a:rPr kumimoji="0" lang="zh-CN" altLang="en-US" sz="2000">
                  <a:solidFill>
                    <a:srgbClr val="0000CC"/>
                  </a:solidFill>
                  <a:latin typeface="Times New Roman" charset="0"/>
                  <a:ea typeface="隶书" charset="0"/>
                </a:rPr>
                <a:t>个</a:t>
              </a:r>
              <a:r>
                <a:rPr kumimoji="0" lang="en-US" altLang="zh-CN" sz="2000">
                  <a:solidFill>
                    <a:srgbClr val="0000CC"/>
                  </a:solidFill>
                  <a:latin typeface="Times New Roman" charset="0"/>
                  <a:ea typeface="隶书" charset="0"/>
                </a:rPr>
                <a:t>4KB</a:t>
              </a:r>
              <a:r>
                <a:rPr kumimoji="0" lang="zh-CN" altLang="en-US" sz="2000">
                  <a:solidFill>
                    <a:srgbClr val="0000CC"/>
                  </a:solidFill>
                  <a:latin typeface="Times New Roman" charset="0"/>
                  <a:ea typeface="隶书" charset="0"/>
                </a:rPr>
                <a:t>页面情况下</a:t>
              </a:r>
              <a:r>
                <a:rPr kumimoji="0" lang="en-US" altLang="zh-CN" sz="2000">
                  <a:solidFill>
                    <a:srgbClr val="0000CC"/>
                  </a:solidFill>
                  <a:latin typeface="Times New Roman" charset="0"/>
                  <a:ea typeface="隶书" charset="0"/>
                </a:rPr>
                <a:t>MMU</a:t>
              </a:r>
              <a:r>
                <a:rPr kumimoji="0" lang="zh-CN" altLang="en-US" sz="2000">
                  <a:solidFill>
                    <a:srgbClr val="0000CC"/>
                  </a:solidFill>
                  <a:latin typeface="Times New Roman" charset="0"/>
                  <a:ea typeface="隶书" charset="0"/>
                </a:rPr>
                <a:t>的内部操作</a:t>
              </a:r>
            </a:p>
          </p:txBody>
        </p:sp>
        <p:sp>
          <p:nvSpPr>
            <p:cNvPr id="149519" name="Line 16"/>
            <p:cNvSpPr>
              <a:spLocks noChangeShapeType="1"/>
            </p:cNvSpPr>
            <p:nvPr/>
          </p:nvSpPr>
          <p:spPr bwMode="auto">
            <a:xfrm flipH="1">
              <a:off x="1283" y="1440"/>
              <a:ext cx="637" cy="582"/>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49520" name="Line 17"/>
            <p:cNvSpPr>
              <a:spLocks noChangeShapeType="1"/>
            </p:cNvSpPr>
            <p:nvPr/>
          </p:nvSpPr>
          <p:spPr bwMode="auto">
            <a:xfrm>
              <a:off x="2314" y="2457"/>
              <a:ext cx="0" cy="34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useBgFill="1">
          <p:nvSpPr>
            <p:cNvPr id="149521" name="Text Box 18"/>
            <p:cNvSpPr txBox="1">
              <a:spLocks noChangeArrowheads="1"/>
            </p:cNvSpPr>
            <p:nvPr/>
          </p:nvSpPr>
          <p:spPr bwMode="auto">
            <a:xfrm>
              <a:off x="3456" y="960"/>
              <a:ext cx="1248" cy="384"/>
            </a:xfrm>
            <a:prstGeom prst="rect">
              <a:avLst/>
            </a:prstGeom>
            <a:ln w="9525">
              <a:solidFill>
                <a:srgbClr val="8BFFC5"/>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en-US" altLang="zh-CN" sz="2000">
                  <a:solidFill>
                    <a:srgbClr val="0000CC"/>
                  </a:solidFill>
                  <a:latin typeface="Times New Roman" charset="0"/>
                  <a:ea typeface="隶书" charset="0"/>
                </a:rPr>
                <a:t>CPU</a:t>
              </a:r>
              <a:r>
                <a:rPr kumimoji="0" lang="zh-CN" altLang="en-US" sz="2000">
                  <a:solidFill>
                    <a:srgbClr val="0000CC"/>
                  </a:solidFill>
                  <a:latin typeface="Times New Roman" charset="0"/>
                  <a:ea typeface="隶书" charset="0"/>
                </a:rPr>
                <a:t>送入的</a:t>
              </a:r>
            </a:p>
            <a:p>
              <a:pPr algn="ctr">
                <a:spcBef>
                  <a:spcPct val="0"/>
                </a:spcBef>
                <a:buClrTx/>
                <a:buSzTx/>
                <a:buFontTx/>
                <a:buNone/>
              </a:pPr>
              <a:r>
                <a:rPr kumimoji="0" lang="zh-CN" altLang="en-US" sz="2000">
                  <a:solidFill>
                    <a:srgbClr val="0000CC"/>
                  </a:solidFill>
                  <a:latin typeface="Times New Roman" charset="0"/>
                  <a:ea typeface="隶书" charset="0"/>
                </a:rPr>
                <a:t>逻辑地址</a:t>
              </a:r>
              <a:r>
                <a:rPr kumimoji="0" lang="en-US" altLang="zh-CN" sz="2000">
                  <a:solidFill>
                    <a:srgbClr val="0000CC"/>
                  </a:solidFill>
                  <a:latin typeface="Times New Roman" charset="0"/>
                  <a:ea typeface="隶书" charset="0"/>
                </a:rPr>
                <a:t>(8196)</a:t>
              </a:r>
            </a:p>
          </p:txBody>
        </p:sp>
        <p:sp>
          <p:nvSpPr>
            <p:cNvPr id="149522" name="Text Box 19"/>
            <p:cNvSpPr txBox="1">
              <a:spLocks noChangeArrowheads="1"/>
            </p:cNvSpPr>
            <p:nvPr/>
          </p:nvSpPr>
          <p:spPr bwMode="auto">
            <a:xfrm>
              <a:off x="2928" y="1392"/>
              <a:ext cx="2016" cy="192"/>
            </a:xfrm>
            <a:prstGeom prst="rect">
              <a:avLst/>
            </a:prstGeom>
            <a:solidFill>
              <a:srgbClr val="FFFFFF"/>
            </a:solidFill>
            <a:ln w="28575">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en-US" altLang="zh-CN" sz="1800" b="1">
                  <a:solidFill>
                    <a:srgbClr val="0000CC"/>
                  </a:solidFill>
                  <a:latin typeface="Times New Roman" charset="0"/>
                  <a:ea typeface="华文中宋" charset="0"/>
                </a:rPr>
                <a:t>  0 0 1 0    0 0 0 0 0 0 0 0 0 1 0 0</a:t>
              </a:r>
            </a:p>
          </p:txBody>
        </p:sp>
        <p:sp>
          <p:nvSpPr>
            <p:cNvPr id="149523" name="Text Box 20"/>
            <p:cNvSpPr txBox="1">
              <a:spLocks noChangeArrowheads="1"/>
            </p:cNvSpPr>
            <p:nvPr/>
          </p:nvSpPr>
          <p:spPr bwMode="auto">
            <a:xfrm>
              <a:off x="3168" y="3480"/>
              <a:ext cx="1776" cy="168"/>
            </a:xfrm>
            <a:prstGeom prst="rect">
              <a:avLst/>
            </a:prstGeom>
            <a:solidFill>
              <a:srgbClr val="FFFFFF"/>
            </a:solidFill>
            <a:ln w="28575">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just">
                <a:spcBef>
                  <a:spcPct val="0"/>
                </a:spcBef>
                <a:buClrTx/>
                <a:buSzTx/>
                <a:buFontTx/>
                <a:buNone/>
              </a:pPr>
              <a:r>
                <a:rPr kumimoji="0" lang="en-US" altLang="zh-CN" sz="1600" b="1">
                  <a:solidFill>
                    <a:srgbClr val="0000CC"/>
                  </a:solidFill>
                  <a:latin typeface="Times New Roman" charset="0"/>
                  <a:ea typeface="华文中宋" charset="0"/>
                </a:rPr>
                <a:t> 0 1 1 0      0 0 0 0 0 0 0 0 0 1 0 0</a:t>
              </a:r>
            </a:p>
          </p:txBody>
        </p:sp>
        <p:sp>
          <p:nvSpPr>
            <p:cNvPr id="149524" name="Text Box 21"/>
            <p:cNvSpPr txBox="1">
              <a:spLocks noChangeArrowheads="1"/>
            </p:cNvSpPr>
            <p:nvPr/>
          </p:nvSpPr>
          <p:spPr bwMode="auto">
            <a:xfrm>
              <a:off x="3346" y="3741"/>
              <a:ext cx="1262" cy="339"/>
            </a:xfrm>
            <a:prstGeom prst="rect">
              <a:avLst/>
            </a:prstGeom>
            <a:solidFill>
              <a:srgbClr val="FFFFFF"/>
            </a:solidFill>
            <a:ln w="9525">
              <a:solidFill>
                <a:srgbClr val="8BFFC5"/>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en-US" altLang="zh-CN" sz="2000">
                  <a:solidFill>
                    <a:srgbClr val="0000CC"/>
                  </a:solidFill>
                  <a:latin typeface="Times New Roman" charset="0"/>
                  <a:ea typeface="隶书" charset="0"/>
                </a:rPr>
                <a:t>MMU</a:t>
              </a:r>
              <a:r>
                <a:rPr kumimoji="0" lang="zh-CN" altLang="en-US" sz="2000">
                  <a:solidFill>
                    <a:srgbClr val="0000CC"/>
                  </a:solidFill>
                  <a:latin typeface="Times New Roman" charset="0"/>
                  <a:ea typeface="隶书" charset="0"/>
                </a:rPr>
                <a:t>送出的物理地址</a:t>
              </a:r>
              <a:r>
                <a:rPr kumimoji="0" lang="en-US" altLang="zh-CN" sz="2000">
                  <a:solidFill>
                    <a:srgbClr val="0000CC"/>
                  </a:solidFill>
                  <a:latin typeface="Times New Roman" charset="0"/>
                  <a:ea typeface="隶书" charset="0"/>
                </a:rPr>
                <a:t>(24580)</a:t>
              </a:r>
            </a:p>
          </p:txBody>
        </p:sp>
        <p:sp>
          <p:nvSpPr>
            <p:cNvPr id="149525" name="Text Box 22"/>
            <p:cNvSpPr txBox="1">
              <a:spLocks noChangeArrowheads="1"/>
            </p:cNvSpPr>
            <p:nvPr/>
          </p:nvSpPr>
          <p:spPr bwMode="auto">
            <a:xfrm>
              <a:off x="3600" y="1914"/>
              <a:ext cx="672" cy="1350"/>
            </a:xfrm>
            <a:prstGeom prst="rect">
              <a:avLst/>
            </a:prstGeom>
            <a:solidFill>
              <a:srgbClr val="FFFFFF"/>
            </a:solidFill>
            <a:ln w="28575">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just">
                <a:spcBef>
                  <a:spcPct val="0"/>
                </a:spcBef>
                <a:buClrTx/>
                <a:buSzTx/>
                <a:buFontTx/>
                <a:buNone/>
              </a:pPr>
              <a:r>
                <a:rPr kumimoji="0" lang="en-US" altLang="zh-CN" sz="1400" b="1">
                  <a:solidFill>
                    <a:srgbClr val="0000CC"/>
                  </a:solidFill>
                  <a:latin typeface="Times New Roman" charset="0"/>
                  <a:ea typeface="华文中宋" charset="0"/>
                </a:rPr>
                <a:t>  0    010    1</a:t>
              </a:r>
            </a:p>
            <a:p>
              <a:pPr>
                <a:spcBef>
                  <a:spcPct val="0"/>
                </a:spcBef>
                <a:buClrTx/>
                <a:buSzTx/>
                <a:buFontTx/>
                <a:buNone/>
              </a:pPr>
              <a:r>
                <a:rPr kumimoji="0" lang="en-US" altLang="zh-CN" sz="1400" b="1">
                  <a:solidFill>
                    <a:srgbClr val="0000CC"/>
                  </a:solidFill>
                  <a:latin typeface="Times New Roman" charset="0"/>
                  <a:ea typeface="华文中宋" charset="0"/>
                </a:rPr>
                <a:t>  1    001    1</a:t>
              </a:r>
            </a:p>
            <a:p>
              <a:pPr>
                <a:spcBef>
                  <a:spcPct val="0"/>
                </a:spcBef>
                <a:buClrTx/>
                <a:buSzTx/>
                <a:buFontTx/>
                <a:buNone/>
              </a:pPr>
              <a:r>
                <a:rPr kumimoji="0" lang="en-US" altLang="zh-CN" sz="1400" b="1">
                  <a:solidFill>
                    <a:srgbClr val="0000CC"/>
                  </a:solidFill>
                  <a:latin typeface="Times New Roman" charset="0"/>
                  <a:ea typeface="华文中宋" charset="0"/>
                </a:rPr>
                <a:t>  2    110    1</a:t>
              </a:r>
            </a:p>
            <a:p>
              <a:pPr>
                <a:spcBef>
                  <a:spcPct val="0"/>
                </a:spcBef>
                <a:buClrTx/>
                <a:buSzTx/>
                <a:buFontTx/>
                <a:buNone/>
              </a:pPr>
              <a:r>
                <a:rPr kumimoji="0" lang="en-US" altLang="zh-CN" sz="1400" b="1">
                  <a:solidFill>
                    <a:srgbClr val="0000CC"/>
                  </a:solidFill>
                  <a:latin typeface="Times New Roman" charset="0"/>
                  <a:ea typeface="华文中宋" charset="0"/>
                </a:rPr>
                <a:t>  3    000    1</a:t>
              </a:r>
            </a:p>
            <a:p>
              <a:pPr>
                <a:spcBef>
                  <a:spcPct val="0"/>
                </a:spcBef>
                <a:buClrTx/>
                <a:buSzTx/>
                <a:buFontTx/>
                <a:buNone/>
              </a:pPr>
              <a:r>
                <a:rPr kumimoji="0" lang="en-US" altLang="zh-CN" sz="1400" b="1">
                  <a:solidFill>
                    <a:srgbClr val="0000CC"/>
                  </a:solidFill>
                  <a:latin typeface="Times New Roman" charset="0"/>
                  <a:ea typeface="华文中宋" charset="0"/>
                </a:rPr>
                <a:t>  4    100    1</a:t>
              </a:r>
            </a:p>
            <a:p>
              <a:pPr>
                <a:spcBef>
                  <a:spcPct val="0"/>
                </a:spcBef>
                <a:buClrTx/>
                <a:buSzTx/>
                <a:buFontTx/>
                <a:buNone/>
              </a:pPr>
              <a:r>
                <a:rPr kumimoji="0" lang="en-US" altLang="zh-CN" sz="1400" b="1">
                  <a:solidFill>
                    <a:srgbClr val="0000CC"/>
                  </a:solidFill>
                  <a:latin typeface="Times New Roman" charset="0"/>
                  <a:ea typeface="华文中宋" charset="0"/>
                </a:rPr>
                <a:t>  5    011    1</a:t>
              </a:r>
            </a:p>
            <a:p>
              <a:pPr>
                <a:spcBef>
                  <a:spcPct val="0"/>
                </a:spcBef>
                <a:buClrTx/>
                <a:buSzTx/>
                <a:buFontTx/>
                <a:buNone/>
              </a:pPr>
              <a:r>
                <a:rPr kumimoji="0" lang="en-US" altLang="zh-CN" sz="1400" b="1">
                  <a:solidFill>
                    <a:srgbClr val="0000CC"/>
                  </a:solidFill>
                  <a:latin typeface="Times New Roman" charset="0"/>
                  <a:ea typeface="华文中宋" charset="0"/>
                </a:rPr>
                <a:t>  6    000    0</a:t>
              </a:r>
            </a:p>
            <a:p>
              <a:pPr>
                <a:spcBef>
                  <a:spcPct val="0"/>
                </a:spcBef>
                <a:buClrTx/>
                <a:buSzTx/>
                <a:buFontTx/>
                <a:buNone/>
              </a:pPr>
              <a:r>
                <a:rPr kumimoji="0" lang="en-US" altLang="zh-CN" sz="1400" b="1">
                  <a:solidFill>
                    <a:srgbClr val="0000CC"/>
                  </a:solidFill>
                  <a:latin typeface="Times New Roman" charset="0"/>
                  <a:ea typeface="华文中宋" charset="0"/>
                </a:rPr>
                <a:t>  7    000    0</a:t>
              </a:r>
            </a:p>
            <a:p>
              <a:pPr>
                <a:spcBef>
                  <a:spcPct val="0"/>
                </a:spcBef>
                <a:buClrTx/>
                <a:buSzTx/>
                <a:buFontTx/>
                <a:buNone/>
              </a:pPr>
              <a:r>
                <a:rPr kumimoji="0" lang="en-US" altLang="zh-CN" sz="1400" b="1">
                  <a:solidFill>
                    <a:srgbClr val="0000CC"/>
                  </a:solidFill>
                  <a:latin typeface="Times New Roman" charset="0"/>
                  <a:ea typeface="华文中宋" charset="0"/>
                </a:rPr>
                <a:t>  8    101    1</a:t>
              </a:r>
            </a:p>
            <a:p>
              <a:pPr>
                <a:spcBef>
                  <a:spcPct val="0"/>
                </a:spcBef>
                <a:buClrTx/>
                <a:buSzTx/>
                <a:buFontTx/>
                <a:buNone/>
              </a:pPr>
              <a:r>
                <a:rPr kumimoji="0" lang="en-US" altLang="zh-CN" sz="1400" b="1">
                  <a:solidFill>
                    <a:srgbClr val="0000CC"/>
                  </a:solidFill>
                  <a:latin typeface="Times New Roman" charset="0"/>
                  <a:ea typeface="华文中宋" charset="0"/>
                </a:rPr>
                <a:t>  9    000    0</a:t>
              </a:r>
            </a:p>
            <a:p>
              <a:pPr algn="ctr">
                <a:spcBef>
                  <a:spcPct val="0"/>
                </a:spcBef>
                <a:buClrTx/>
                <a:buSzTx/>
                <a:buFontTx/>
                <a:buNone/>
              </a:pPr>
              <a:r>
                <a:rPr kumimoji="0" lang="en-US" altLang="zh-CN" sz="1400" b="1">
                  <a:solidFill>
                    <a:srgbClr val="0000CC"/>
                  </a:solidFill>
                  <a:latin typeface="Times New Roman" charset="0"/>
                  <a:ea typeface="华文中宋" charset="0"/>
                </a:rPr>
                <a:t>…</a:t>
              </a:r>
              <a:endParaRPr kumimoji="0" lang="en-US" altLang="zh-CN" sz="900" b="1">
                <a:solidFill>
                  <a:srgbClr val="0000CC"/>
                </a:solidFill>
                <a:latin typeface="Times New Roman" charset="0"/>
                <a:ea typeface="华文中宋" charset="0"/>
              </a:endParaRPr>
            </a:p>
          </p:txBody>
        </p:sp>
        <p:sp useBgFill="1">
          <p:nvSpPr>
            <p:cNvPr id="149526" name="Text Box 23"/>
            <p:cNvSpPr txBox="1">
              <a:spLocks noChangeArrowheads="1"/>
            </p:cNvSpPr>
            <p:nvPr/>
          </p:nvSpPr>
          <p:spPr bwMode="auto">
            <a:xfrm>
              <a:off x="3312" y="1653"/>
              <a:ext cx="1296" cy="171"/>
            </a:xfrm>
            <a:prstGeom prst="rect">
              <a:avLst/>
            </a:prstGeom>
            <a:ln w="28575">
              <a:solidFill>
                <a:srgbClr val="8BFFC5"/>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r">
                <a:spcBef>
                  <a:spcPct val="0"/>
                </a:spcBef>
                <a:buClrTx/>
                <a:buSzTx/>
                <a:buFontTx/>
                <a:buNone/>
              </a:pPr>
              <a:r>
                <a:rPr kumimoji="0" lang="zh-CN" altLang="en-US" sz="2000">
                  <a:solidFill>
                    <a:srgbClr val="0000CC"/>
                  </a:solidFill>
                  <a:latin typeface="Times New Roman" charset="0"/>
                  <a:ea typeface="隶书" charset="0"/>
                </a:rPr>
                <a:t>页号 页框号 在主存否</a:t>
              </a:r>
            </a:p>
          </p:txBody>
        </p:sp>
        <p:sp>
          <p:nvSpPr>
            <p:cNvPr id="149527" name="Line 24"/>
            <p:cNvSpPr>
              <a:spLocks noChangeShapeType="1"/>
            </p:cNvSpPr>
            <p:nvPr/>
          </p:nvSpPr>
          <p:spPr bwMode="auto">
            <a:xfrm>
              <a:off x="3552" y="1392"/>
              <a:ext cx="0" cy="19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9528" name="Line 25"/>
            <p:cNvSpPr>
              <a:spLocks noChangeShapeType="1"/>
            </p:cNvSpPr>
            <p:nvPr/>
          </p:nvSpPr>
          <p:spPr bwMode="auto">
            <a:xfrm>
              <a:off x="3648" y="3456"/>
              <a:ext cx="0" cy="17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9529" name="Line 26"/>
            <p:cNvSpPr>
              <a:spLocks noChangeShapeType="1"/>
            </p:cNvSpPr>
            <p:nvPr/>
          </p:nvSpPr>
          <p:spPr bwMode="auto">
            <a:xfrm>
              <a:off x="3312" y="1584"/>
              <a:ext cx="0" cy="6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9530" name="Line 27"/>
            <p:cNvSpPr>
              <a:spLocks noChangeShapeType="1"/>
            </p:cNvSpPr>
            <p:nvPr/>
          </p:nvSpPr>
          <p:spPr bwMode="auto">
            <a:xfrm flipV="1">
              <a:off x="3312" y="2256"/>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49531" name="Line 28"/>
            <p:cNvSpPr>
              <a:spLocks noChangeShapeType="1"/>
            </p:cNvSpPr>
            <p:nvPr/>
          </p:nvSpPr>
          <p:spPr bwMode="auto">
            <a:xfrm>
              <a:off x="4272" y="2256"/>
              <a:ext cx="9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9532" name="Line 29"/>
            <p:cNvSpPr>
              <a:spLocks noChangeShapeType="1"/>
            </p:cNvSpPr>
            <p:nvPr/>
          </p:nvSpPr>
          <p:spPr bwMode="auto">
            <a:xfrm>
              <a:off x="4368" y="2256"/>
              <a:ext cx="9" cy="10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9533" name="Line 30"/>
            <p:cNvSpPr>
              <a:spLocks noChangeShapeType="1"/>
            </p:cNvSpPr>
            <p:nvPr/>
          </p:nvSpPr>
          <p:spPr bwMode="auto">
            <a:xfrm>
              <a:off x="3439" y="3306"/>
              <a:ext cx="9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9534" name="Line 31"/>
            <p:cNvSpPr>
              <a:spLocks noChangeShapeType="1"/>
            </p:cNvSpPr>
            <p:nvPr/>
          </p:nvSpPr>
          <p:spPr bwMode="auto">
            <a:xfrm>
              <a:off x="3439" y="3306"/>
              <a:ext cx="0" cy="174"/>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49535" name="Line 32"/>
            <p:cNvSpPr>
              <a:spLocks noChangeShapeType="1"/>
            </p:cNvSpPr>
            <p:nvPr/>
          </p:nvSpPr>
          <p:spPr bwMode="auto">
            <a:xfrm>
              <a:off x="4656" y="1584"/>
              <a:ext cx="0" cy="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9536" name="Line 33"/>
            <p:cNvSpPr>
              <a:spLocks noChangeShapeType="1"/>
            </p:cNvSpPr>
            <p:nvPr/>
          </p:nvSpPr>
          <p:spPr bwMode="auto">
            <a:xfrm>
              <a:off x="4656" y="1632"/>
              <a:ext cx="0" cy="165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9537" name="Line 34"/>
            <p:cNvSpPr>
              <a:spLocks noChangeShapeType="1"/>
            </p:cNvSpPr>
            <p:nvPr/>
          </p:nvSpPr>
          <p:spPr bwMode="auto">
            <a:xfrm flipH="1">
              <a:off x="4416" y="3264"/>
              <a:ext cx="240" cy="192"/>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spTree>
    <p:extLst>
      <p:ext uri="{BB962C8B-B14F-4D97-AF65-F5344CB8AC3E}">
        <p14:creationId xmlns:p14="http://schemas.microsoft.com/office/powerpoint/2010/main" val="63865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4.5.2</a:t>
            </a:r>
            <a:r>
              <a:rPr lang="zh-CN" altLang="en-US" dirty="0"/>
              <a:t>（</a:t>
            </a:r>
            <a:r>
              <a:rPr lang="en-US" altLang="zh-CN" dirty="0"/>
              <a:t>1</a:t>
            </a:r>
            <a:r>
              <a:rPr lang="zh-CN" altLang="en-US" dirty="0"/>
              <a:t>）：</a:t>
            </a:r>
            <a:r>
              <a:rPr lang="en-US" altLang="zh-CN" dirty="0"/>
              <a:t>MMU </a:t>
            </a:r>
            <a:r>
              <a:rPr lang="zh-CN" altLang="en-US" dirty="0"/>
              <a:t>主要功能</a:t>
            </a:r>
            <a:endParaRPr lang="en-US" dirty="0"/>
          </a:p>
        </p:txBody>
      </p:sp>
      <p:sp>
        <p:nvSpPr>
          <p:cNvPr id="3" name="Content Placeholder 2"/>
          <p:cNvSpPr>
            <a:spLocks noGrp="1"/>
          </p:cNvSpPr>
          <p:nvPr>
            <p:ph idx="1"/>
          </p:nvPr>
        </p:nvSpPr>
        <p:spPr/>
        <p:txBody>
          <a:bodyPr>
            <a:normAutofit fontScale="85000" lnSpcReduction="10000"/>
          </a:bodyPr>
          <a:lstStyle/>
          <a:p>
            <a:pPr marL="457200" indent="-457200">
              <a:lnSpc>
                <a:spcPct val="150000"/>
              </a:lnSpc>
              <a:buFont typeface="+mj-lt"/>
              <a:buAutoNum type="arabicPeriod"/>
            </a:pPr>
            <a:r>
              <a:rPr lang="zh-CN" altLang="en-US" dirty="0">
                <a:solidFill>
                  <a:srgbClr val="FF0000"/>
                </a:solidFill>
              </a:rPr>
              <a:t>管理硬件页表寄存器：</a:t>
            </a:r>
            <a:r>
              <a:rPr lang="zh-CN" altLang="en-US" dirty="0"/>
              <a:t>负责装入将要占用处理器的进程的页表</a:t>
            </a:r>
          </a:p>
          <a:p>
            <a:pPr marL="457200" indent="-457200">
              <a:lnSpc>
                <a:spcPct val="150000"/>
              </a:lnSpc>
              <a:buFont typeface="+mj-lt"/>
              <a:buAutoNum type="arabicPeriod"/>
            </a:pPr>
            <a:r>
              <a:rPr lang="zh-CN" altLang="en-US" dirty="0">
                <a:solidFill>
                  <a:srgbClr val="FF0000"/>
                </a:solidFill>
              </a:rPr>
              <a:t>分解逻辑地址：</a:t>
            </a:r>
            <a:r>
              <a:rPr lang="zh-CN" altLang="en-US" dirty="0"/>
              <a:t>把逻辑地址分解为页号和页内地址</a:t>
            </a:r>
          </a:p>
          <a:p>
            <a:pPr marL="457200" indent="-457200">
              <a:lnSpc>
                <a:spcPct val="150000"/>
              </a:lnSpc>
              <a:buFont typeface="+mj-lt"/>
              <a:buAutoNum type="arabicPeriod"/>
            </a:pPr>
            <a:r>
              <a:rPr lang="zh-CN" altLang="en-US" dirty="0">
                <a:solidFill>
                  <a:srgbClr val="FF0000"/>
                </a:solidFill>
              </a:rPr>
              <a:t>管理快表：</a:t>
            </a:r>
            <a:r>
              <a:rPr lang="zh-CN" altLang="en-US" dirty="0"/>
              <a:t>查找快表、装入表目和清除表目</a:t>
            </a:r>
          </a:p>
          <a:p>
            <a:pPr marL="457200" indent="-457200">
              <a:lnSpc>
                <a:spcPct val="150000"/>
              </a:lnSpc>
              <a:buFont typeface="+mj-lt"/>
              <a:buAutoNum type="arabicPeriod"/>
            </a:pPr>
            <a:r>
              <a:rPr lang="zh-CN" altLang="en-US" dirty="0">
                <a:solidFill>
                  <a:srgbClr val="FF0000"/>
                </a:solidFill>
              </a:rPr>
              <a:t>访问页表</a:t>
            </a:r>
          </a:p>
          <a:p>
            <a:pPr marL="457200" indent="-457200">
              <a:lnSpc>
                <a:spcPct val="150000"/>
              </a:lnSpc>
              <a:buFont typeface="+mj-lt"/>
              <a:buAutoNum type="arabicPeriod"/>
            </a:pPr>
            <a:r>
              <a:rPr lang="zh-CN" altLang="en-US" dirty="0">
                <a:solidFill>
                  <a:srgbClr val="FF0000"/>
                </a:solidFill>
              </a:rPr>
              <a:t>发出相应中断：</a:t>
            </a:r>
            <a:r>
              <a:rPr lang="zh-CN" altLang="en-US" dirty="0"/>
              <a:t>当要访问的页面不在内存时发出</a:t>
            </a:r>
            <a:r>
              <a:rPr lang="zh-CN" altLang="en-US" dirty="0">
                <a:solidFill>
                  <a:srgbClr val="00B0F0"/>
                </a:solidFill>
              </a:rPr>
              <a:t>缺页中断</a:t>
            </a:r>
            <a:r>
              <a:rPr lang="zh-CN" altLang="en-US" dirty="0"/>
              <a:t>，页面访问越界时发出</a:t>
            </a:r>
            <a:r>
              <a:rPr lang="zh-CN" altLang="en-US" dirty="0">
                <a:solidFill>
                  <a:srgbClr val="00B0F0"/>
                </a:solidFill>
              </a:rPr>
              <a:t>越界中断</a:t>
            </a:r>
          </a:p>
          <a:p>
            <a:pPr marL="457200" indent="-457200">
              <a:lnSpc>
                <a:spcPct val="150000"/>
              </a:lnSpc>
              <a:buFont typeface="+mj-lt"/>
              <a:buAutoNum type="arabicPeriod"/>
            </a:pPr>
            <a:r>
              <a:rPr lang="zh-CN" altLang="en-US" dirty="0">
                <a:solidFill>
                  <a:srgbClr val="FF0000"/>
                </a:solidFill>
              </a:rPr>
              <a:t>管理特征位：</a:t>
            </a:r>
            <a:r>
              <a:rPr lang="zh-CN" altLang="en-US" dirty="0"/>
              <a:t>设置和检查页表中的状态位、访问字段、修改位、保护权限等</a:t>
            </a:r>
          </a:p>
          <a:p>
            <a:pPr marL="457200" indent="-457200">
              <a:lnSpc>
                <a:spcPct val="150000"/>
              </a:lnSpc>
              <a:buFont typeface="+mj-lt"/>
              <a:buAutoNum type="arabicPeriod"/>
            </a:pPr>
            <a:endParaRPr lang="en-US" dirty="0"/>
          </a:p>
        </p:txBody>
      </p:sp>
    </p:spTree>
    <p:extLst>
      <p:ext uri="{BB962C8B-B14F-4D97-AF65-F5344CB8AC3E}">
        <p14:creationId xmlns:p14="http://schemas.microsoft.com/office/powerpoint/2010/main" val="730519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045450" cy="1325563"/>
          </a:xfrm>
        </p:spPr>
        <p:txBody>
          <a:bodyPr/>
          <a:lstStyle/>
          <a:p>
            <a:r>
              <a:rPr lang="en-US" altLang="zh-CN" dirty="0"/>
              <a:t>4.5.2</a:t>
            </a:r>
            <a:r>
              <a:rPr lang="zh-CN" altLang="en-US" dirty="0"/>
              <a:t>（</a:t>
            </a:r>
            <a:r>
              <a:rPr lang="en-US" altLang="zh-CN" dirty="0"/>
              <a:t>2</a:t>
            </a:r>
            <a:r>
              <a:rPr lang="zh-CN" altLang="en-US" dirty="0"/>
              <a:t>）：请求分页基本原理</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00B0F0"/>
                </a:solidFill>
              </a:rPr>
              <a:t>动态页面装载：</a:t>
            </a:r>
            <a:r>
              <a:rPr lang="zh-CN" altLang="en-US" dirty="0"/>
              <a:t>在进程开始运行之前，不是装入全部页面，而是装入一个或几个页面，进程运行过程中，访问的页面不在内存时，再装入所需页面；若内存空间已满，而又需要装入新的页面时，则根据某种算法淘汰某个页面，以便装入新的页面</a:t>
            </a:r>
          </a:p>
          <a:p>
            <a:pPr>
              <a:lnSpc>
                <a:spcPct val="150000"/>
              </a:lnSpc>
            </a:pPr>
            <a:r>
              <a:rPr lang="zh-CN" altLang="en-US" dirty="0"/>
              <a:t>怎样才能发现页面不在内存中呢</a:t>
            </a:r>
            <a:r>
              <a:rPr lang="en-US" altLang="zh-CN" dirty="0"/>
              <a:t>?</a:t>
            </a:r>
            <a:endParaRPr lang="zh-CN" altLang="en-US" dirty="0"/>
          </a:p>
          <a:p>
            <a:pPr lvl="1">
              <a:lnSpc>
                <a:spcPct val="150000"/>
              </a:lnSpc>
            </a:pPr>
            <a:r>
              <a:rPr lang="zh-CN" altLang="en-US" dirty="0"/>
              <a:t>扩充页表的内容，增加</a:t>
            </a:r>
            <a:r>
              <a:rPr lang="zh-CN" altLang="en-US" dirty="0">
                <a:solidFill>
                  <a:srgbClr val="FF0000"/>
                </a:solidFill>
              </a:rPr>
              <a:t>驻留标志位</a:t>
            </a:r>
            <a:r>
              <a:rPr lang="zh-CN" altLang="en-US" dirty="0"/>
              <a:t>和</a:t>
            </a:r>
            <a:r>
              <a:rPr lang="zh-CN" altLang="en-US" dirty="0">
                <a:solidFill>
                  <a:srgbClr val="FF0000"/>
                </a:solidFill>
              </a:rPr>
              <a:t>页面辅存的地址</a:t>
            </a:r>
            <a:r>
              <a:rPr lang="zh-CN" altLang="en-US" dirty="0"/>
              <a:t>等信息</a:t>
            </a:r>
          </a:p>
          <a:p>
            <a:pPr>
              <a:lnSpc>
                <a:spcPct val="150000"/>
              </a:lnSpc>
            </a:pPr>
            <a:endParaRPr lang="en-US" dirty="0"/>
          </a:p>
        </p:txBody>
      </p:sp>
    </p:spTree>
    <p:extLst>
      <p:ext uri="{BB962C8B-B14F-4D97-AF65-F5344CB8AC3E}">
        <p14:creationId xmlns:p14="http://schemas.microsoft.com/office/powerpoint/2010/main" val="1205506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4.5.2</a:t>
            </a:r>
            <a:r>
              <a:rPr lang="zh-CN" altLang="en-US" dirty="0"/>
              <a:t>（</a:t>
            </a:r>
            <a:r>
              <a:rPr lang="en-US" altLang="zh-CN" dirty="0"/>
              <a:t>2</a:t>
            </a:r>
            <a:r>
              <a:rPr lang="zh-CN" altLang="en-US" dirty="0"/>
              <a:t>）：页表新用</a:t>
            </a:r>
            <a:endParaRPr lang="en-US" dirty="0"/>
          </a:p>
        </p:txBody>
      </p:sp>
      <p:sp>
        <p:nvSpPr>
          <p:cNvPr id="3" name="Content Placeholder 2"/>
          <p:cNvSpPr>
            <a:spLocks noGrp="1"/>
          </p:cNvSpPr>
          <p:nvPr>
            <p:ph idx="1"/>
          </p:nvPr>
        </p:nvSpPr>
        <p:spPr>
          <a:xfrm>
            <a:off x="628650" y="1825625"/>
            <a:ext cx="7886700" cy="2009775"/>
          </a:xfrm>
        </p:spPr>
        <p:txBody>
          <a:bodyPr/>
          <a:lstStyle/>
          <a:p>
            <a:pPr marL="457200" indent="-457200">
              <a:buFont typeface="+mj-lt"/>
              <a:buAutoNum type="arabicPeriod"/>
            </a:pPr>
            <a:r>
              <a:rPr lang="zh-CN" altLang="en-US" dirty="0"/>
              <a:t>获得页框号以实现虚实地址转换</a:t>
            </a:r>
          </a:p>
          <a:p>
            <a:pPr marL="457200" indent="-457200">
              <a:buFont typeface="+mj-lt"/>
              <a:buAutoNum type="arabicPeriod"/>
            </a:pPr>
            <a:r>
              <a:rPr lang="zh-CN" altLang="en-US" dirty="0"/>
              <a:t>设置各种访问控制位，对页面信息进行保护</a:t>
            </a:r>
          </a:p>
          <a:p>
            <a:pPr marL="457200" indent="-457200">
              <a:buFont typeface="+mj-lt"/>
              <a:buAutoNum type="arabicPeriod"/>
            </a:pPr>
            <a:r>
              <a:rPr lang="zh-CN" altLang="en-US" dirty="0"/>
              <a:t>设置各种</a:t>
            </a:r>
            <a:r>
              <a:rPr lang="zh-CN" altLang="en-US" dirty="0" smtClean="0"/>
              <a:t>标志</a:t>
            </a:r>
            <a:r>
              <a:rPr lang="zh-CN" altLang="en-US" dirty="0"/>
              <a:t>位</a:t>
            </a:r>
            <a:r>
              <a:rPr lang="zh-CN" altLang="en-US" dirty="0" smtClean="0"/>
              <a:t>来</a:t>
            </a:r>
            <a:r>
              <a:rPr lang="zh-CN" altLang="en-US" dirty="0"/>
              <a:t>实现相应的控制功能（如缺页标志，访问标志等）</a:t>
            </a:r>
          </a:p>
          <a:p>
            <a:pPr marL="457200" indent="-457200">
              <a:buFont typeface="+mj-lt"/>
              <a:buAutoNum type="arabicPeriod"/>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89374574"/>
              </p:ext>
            </p:extLst>
          </p:nvPr>
        </p:nvGraphicFramePr>
        <p:xfrm>
          <a:off x="628650" y="3970336"/>
          <a:ext cx="7385050" cy="2366964"/>
        </p:xfrm>
        <a:graphic>
          <a:graphicData uri="http://schemas.openxmlformats.org/drawingml/2006/table">
            <a:tbl>
              <a:tblPr firstRow="1" bandRow="1">
                <a:tableStyleId>{5C22544A-7EE6-4342-B048-85BDC9FD1C3A}</a:tableStyleId>
              </a:tblPr>
              <a:tblGrid>
                <a:gridCol w="1477010">
                  <a:extLst>
                    <a:ext uri="{9D8B030D-6E8A-4147-A177-3AD203B41FA5}">
                      <a16:colId xmlns:a16="http://schemas.microsoft.com/office/drawing/2014/main" xmlns="" val="20000"/>
                    </a:ext>
                  </a:extLst>
                </a:gridCol>
                <a:gridCol w="1477010">
                  <a:extLst>
                    <a:ext uri="{9D8B030D-6E8A-4147-A177-3AD203B41FA5}">
                      <a16:colId xmlns:a16="http://schemas.microsoft.com/office/drawing/2014/main" xmlns="" val="20001"/>
                    </a:ext>
                  </a:extLst>
                </a:gridCol>
                <a:gridCol w="1477010">
                  <a:extLst>
                    <a:ext uri="{9D8B030D-6E8A-4147-A177-3AD203B41FA5}">
                      <a16:colId xmlns:a16="http://schemas.microsoft.com/office/drawing/2014/main" xmlns="" val="20002"/>
                    </a:ext>
                  </a:extLst>
                </a:gridCol>
                <a:gridCol w="1477010">
                  <a:extLst>
                    <a:ext uri="{9D8B030D-6E8A-4147-A177-3AD203B41FA5}">
                      <a16:colId xmlns:a16="http://schemas.microsoft.com/office/drawing/2014/main" xmlns="" val="20003"/>
                    </a:ext>
                  </a:extLst>
                </a:gridCol>
                <a:gridCol w="1477010">
                  <a:extLst>
                    <a:ext uri="{9D8B030D-6E8A-4147-A177-3AD203B41FA5}">
                      <a16:colId xmlns:a16="http://schemas.microsoft.com/office/drawing/2014/main" xmlns="" val="20004"/>
                    </a:ext>
                  </a:extLst>
                </a:gridCol>
              </a:tblGrid>
              <a:tr h="591741">
                <a:tc>
                  <a:txBody>
                    <a:bodyPr/>
                    <a:lstStyle/>
                    <a:p>
                      <a:pPr algn="ctr"/>
                      <a:r>
                        <a:rPr lang="zh-CN" altLang="en-US" sz="2400" dirty="0"/>
                        <a:t>页面号</a:t>
                      </a:r>
                      <a:endParaRPr lang="en-US" sz="2400" dirty="0"/>
                    </a:p>
                  </a:txBody>
                  <a:tcPr/>
                </a:tc>
                <a:tc>
                  <a:txBody>
                    <a:bodyPr/>
                    <a:lstStyle/>
                    <a:p>
                      <a:pPr algn="ctr"/>
                      <a:r>
                        <a:rPr lang="zh-CN" altLang="en-US" sz="2400" dirty="0"/>
                        <a:t>页框号</a:t>
                      </a:r>
                      <a:endParaRPr lang="en-US" sz="2400" dirty="0"/>
                    </a:p>
                  </a:txBody>
                  <a:tcPr/>
                </a:tc>
                <a:tc>
                  <a:txBody>
                    <a:bodyPr/>
                    <a:lstStyle/>
                    <a:p>
                      <a:pPr algn="ctr"/>
                      <a:r>
                        <a:rPr lang="zh-CN" altLang="en-US" sz="2400" dirty="0"/>
                        <a:t>驻留标志</a:t>
                      </a:r>
                      <a:endParaRPr lang="en-US" sz="2400" dirty="0"/>
                    </a:p>
                  </a:txBody>
                  <a:tcPr/>
                </a:tc>
                <a:tc>
                  <a:txBody>
                    <a:bodyPr/>
                    <a:lstStyle/>
                    <a:p>
                      <a:pPr algn="ctr"/>
                      <a:r>
                        <a:rPr lang="zh-CN" altLang="en-US" sz="2400" dirty="0"/>
                        <a:t>辅存地址</a:t>
                      </a:r>
                      <a:endParaRPr lang="en-US" sz="2400" dirty="0"/>
                    </a:p>
                  </a:txBody>
                  <a:tcPr/>
                </a:tc>
                <a:tc>
                  <a:txBody>
                    <a:bodyPr/>
                    <a:lstStyle/>
                    <a:p>
                      <a:pPr algn="ctr"/>
                      <a:r>
                        <a:rPr lang="zh-CN" altLang="en-US" sz="2400" dirty="0"/>
                        <a:t>其它标志</a:t>
                      </a:r>
                      <a:endParaRPr lang="en-US" sz="2400" dirty="0"/>
                    </a:p>
                  </a:txBody>
                  <a:tcPr/>
                </a:tc>
                <a:extLst>
                  <a:ext uri="{0D108BD9-81ED-4DB2-BD59-A6C34878D82A}">
                    <a16:rowId xmlns:a16="http://schemas.microsoft.com/office/drawing/2014/main" xmlns="" val="10000"/>
                  </a:ext>
                </a:extLst>
              </a:tr>
              <a:tr h="591741">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xmlns="" val="10001"/>
                  </a:ext>
                </a:extLst>
              </a:tr>
              <a:tr h="591741">
                <a:tc>
                  <a:txBody>
                    <a:bodyPr/>
                    <a:lstStyle/>
                    <a:p>
                      <a:pPr algn="ctr"/>
                      <a:endParaRPr lang="en-US" sz="2400"/>
                    </a:p>
                  </a:txBody>
                  <a:tcPr/>
                </a:tc>
                <a:tc>
                  <a:txBody>
                    <a:bodyPr/>
                    <a:lstStyle/>
                    <a:p>
                      <a:pPr algn="ctr"/>
                      <a:endParaRPr lang="en-US" sz="240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xmlns="" val="10002"/>
                  </a:ext>
                </a:extLst>
              </a:tr>
              <a:tr h="591741">
                <a:tc>
                  <a:txBody>
                    <a:bodyPr/>
                    <a:lstStyle/>
                    <a:p>
                      <a:pPr algn="ctr"/>
                      <a:endParaRPr lang="en-US" sz="2400"/>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75458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3"/>
          <p:cNvGraphicFramePr/>
          <p:nvPr>
            <p:extLst>
              <p:ext uri="{D42A27DB-BD31-4B8C-83A1-F6EECF244321}">
                <p14:modId xmlns:p14="http://schemas.microsoft.com/office/powerpoint/2010/main" val="770996347"/>
              </p:ext>
            </p:extLst>
          </p:nvPr>
        </p:nvGraphicFramePr>
        <p:xfrm>
          <a:off x="187551" y="1456654"/>
          <a:ext cx="7994004" cy="4880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8308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4.5.2（2）：</a:t>
            </a:r>
            <a:r>
              <a:rPr lang="zh-CN" altLang="en-US" dirty="0"/>
              <a:t>地址变换过程</a:t>
            </a:r>
            <a:endParaRPr lang="en-US" dirty="0"/>
          </a:p>
        </p:txBody>
      </p:sp>
      <p:sp>
        <p:nvSpPr>
          <p:cNvPr id="3" name="Content Placeholder 2"/>
          <p:cNvSpPr>
            <a:spLocks noGrp="1"/>
          </p:cNvSpPr>
          <p:nvPr>
            <p:ph idx="1"/>
          </p:nvPr>
        </p:nvSpPr>
        <p:spPr>
          <a:xfrm>
            <a:off x="628650" y="1825625"/>
            <a:ext cx="8210550" cy="4351338"/>
          </a:xfrm>
        </p:spPr>
        <p:txBody>
          <a:bodyPr>
            <a:normAutofit/>
          </a:bodyPr>
          <a:lstStyle/>
          <a:p>
            <a:pPr>
              <a:lnSpc>
                <a:spcPct val="160000"/>
              </a:lnSpc>
            </a:pPr>
            <a:r>
              <a:rPr lang="zh-CN" altLang="en-US" dirty="0"/>
              <a:t>当进程被调度到</a:t>
            </a:r>
            <a:r>
              <a:rPr lang="en-US" altLang="zh-CN" dirty="0"/>
              <a:t>CPU</a:t>
            </a:r>
            <a:r>
              <a:rPr lang="zh-CN" altLang="en-US" dirty="0"/>
              <a:t>上运行时，操作系统自动把该进程</a:t>
            </a:r>
            <a:r>
              <a:rPr lang="en-US" altLang="zh-CN" dirty="0">
                <a:solidFill>
                  <a:srgbClr val="FF0000"/>
                </a:solidFill>
              </a:rPr>
              <a:t>PCB</a:t>
            </a:r>
            <a:r>
              <a:rPr lang="zh-CN" altLang="en-US" dirty="0"/>
              <a:t>中的页表始址装入到</a:t>
            </a:r>
            <a:r>
              <a:rPr lang="zh-CN" altLang="en-US" dirty="0">
                <a:solidFill>
                  <a:srgbClr val="FF0000"/>
                </a:solidFill>
              </a:rPr>
              <a:t>硬件页表基址寄存器</a:t>
            </a:r>
            <a:r>
              <a:rPr lang="zh-CN" altLang="en-US" dirty="0"/>
              <a:t>中，此后，进程开始执行并要访问某个</a:t>
            </a:r>
            <a:r>
              <a:rPr lang="zh-CN" altLang="en-US" dirty="0">
                <a:solidFill>
                  <a:srgbClr val="0070C0"/>
                </a:solidFill>
              </a:rPr>
              <a:t>虚拟地址</a:t>
            </a:r>
            <a:r>
              <a:rPr lang="zh-CN" altLang="en-US" dirty="0"/>
              <a:t>（主存与外存未知），内存管理部件</a:t>
            </a:r>
            <a:r>
              <a:rPr lang="en-US" altLang="zh-CN" dirty="0"/>
              <a:t>MMU</a:t>
            </a:r>
            <a:r>
              <a:rPr lang="zh-CN" altLang="en-US" dirty="0"/>
              <a:t>开始工作：</a:t>
            </a:r>
          </a:p>
          <a:p>
            <a:endParaRPr lang="zh-CN" altLang="en-US" dirty="0"/>
          </a:p>
          <a:p>
            <a:pPr marL="457200" indent="-457200">
              <a:buFont typeface="+mj-lt"/>
              <a:buAutoNum type="arabicPeriod"/>
            </a:pPr>
            <a:endParaRPr lang="en-US" dirty="0"/>
          </a:p>
        </p:txBody>
      </p:sp>
    </p:spTree>
    <p:extLst>
      <p:ext uri="{BB962C8B-B14F-4D97-AF65-F5344CB8AC3E}">
        <p14:creationId xmlns:p14="http://schemas.microsoft.com/office/powerpoint/2010/main" val="1185405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4.5.2（2）：</a:t>
            </a:r>
            <a:r>
              <a:rPr lang="zh-CN" altLang="en-US" dirty="0"/>
              <a:t>地址变换过程</a:t>
            </a:r>
            <a:endParaRPr lang="en-US" dirty="0"/>
          </a:p>
        </p:txBody>
      </p:sp>
      <p:sp>
        <p:nvSpPr>
          <p:cNvPr id="3" name="Content Placeholder 2"/>
          <p:cNvSpPr>
            <a:spLocks noGrp="1"/>
          </p:cNvSpPr>
          <p:nvPr>
            <p:ph idx="1"/>
          </p:nvPr>
        </p:nvSpPr>
        <p:spPr>
          <a:xfrm>
            <a:off x="628650" y="1825625"/>
            <a:ext cx="8210550" cy="4351338"/>
          </a:xfrm>
        </p:spPr>
        <p:txBody>
          <a:bodyPr>
            <a:normAutofit/>
          </a:bodyPr>
          <a:lstStyle/>
          <a:p>
            <a:pPr marL="457200" indent="-457200">
              <a:lnSpc>
                <a:spcPct val="150000"/>
              </a:lnSpc>
              <a:buFont typeface="+mj-lt"/>
              <a:buAutoNum type="arabicPeriod"/>
            </a:pPr>
            <a:r>
              <a:rPr lang="en-US" altLang="zh-CN" dirty="0"/>
              <a:t>MMU</a:t>
            </a:r>
            <a:r>
              <a:rPr lang="zh-CN" altLang="en-US" dirty="0"/>
              <a:t>接受</a:t>
            </a:r>
            <a:r>
              <a:rPr lang="en-US" altLang="zh-CN" dirty="0"/>
              <a:t>CPU</a:t>
            </a:r>
            <a:r>
              <a:rPr lang="zh-CN" altLang="en-US" dirty="0"/>
              <a:t>传送过来的虚地址并分解为两部分：页号和页内地址</a:t>
            </a:r>
          </a:p>
          <a:p>
            <a:pPr marL="457200" indent="-457200">
              <a:lnSpc>
                <a:spcPct val="150000"/>
              </a:lnSpc>
              <a:buFont typeface="+mj-lt"/>
              <a:buAutoNum type="arabicPeriod"/>
            </a:pPr>
            <a:r>
              <a:rPr lang="zh-CN" altLang="en-US" dirty="0"/>
              <a:t>以页号为索引搜索</a:t>
            </a:r>
            <a:r>
              <a:rPr lang="zh-CN" altLang="en-US" dirty="0">
                <a:solidFill>
                  <a:srgbClr val="00B050"/>
                </a:solidFill>
              </a:rPr>
              <a:t>快表</a:t>
            </a:r>
          </a:p>
          <a:p>
            <a:pPr marL="457200" indent="-457200">
              <a:lnSpc>
                <a:spcPct val="150000"/>
              </a:lnSpc>
              <a:buFont typeface="+mj-lt"/>
              <a:buAutoNum type="arabicPeriod"/>
            </a:pPr>
            <a:r>
              <a:rPr lang="zh-CN" altLang="en-US" dirty="0"/>
              <a:t>如果命中快表，则立即送出物理块号（页框号），并与页内地址拼接形成物理地址，然后访问相应内存单元</a:t>
            </a:r>
          </a:p>
          <a:p>
            <a:pPr marL="457200" indent="-457200">
              <a:lnSpc>
                <a:spcPct val="150000"/>
              </a:lnSpc>
              <a:buFont typeface="+mj-lt"/>
              <a:buAutoNum type="arabicPeriod"/>
            </a:pPr>
            <a:r>
              <a:rPr lang="zh-CN" altLang="en-US" dirty="0"/>
              <a:t>如果不命中快表，则以页号为索引搜索</a:t>
            </a:r>
            <a:r>
              <a:rPr lang="zh-CN" altLang="en-US" dirty="0">
                <a:solidFill>
                  <a:srgbClr val="00B050"/>
                </a:solidFill>
              </a:rPr>
              <a:t>内存页表</a:t>
            </a:r>
            <a:r>
              <a:rPr lang="zh-CN" altLang="en-US" dirty="0"/>
              <a:t>，页表的基址由硬件页表寄存器指出</a:t>
            </a:r>
          </a:p>
          <a:p>
            <a:pPr marL="457200" indent="-457200">
              <a:lnSpc>
                <a:spcPct val="150000"/>
              </a:lnSpc>
              <a:buFont typeface="+mj-lt"/>
              <a:buAutoNum type="arabicPeriod"/>
            </a:pPr>
            <a:endParaRPr lang="en-US" dirty="0"/>
          </a:p>
        </p:txBody>
      </p:sp>
    </p:spTree>
    <p:extLst>
      <p:ext uri="{BB962C8B-B14F-4D97-AF65-F5344CB8AC3E}">
        <p14:creationId xmlns:p14="http://schemas.microsoft.com/office/powerpoint/2010/main" val="1025750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4.5.2（2）：</a:t>
            </a:r>
            <a:r>
              <a:rPr lang="zh-CN" altLang="en-US" dirty="0"/>
              <a:t>地址变换过程</a:t>
            </a:r>
            <a:endParaRPr lang="en-US" dirty="0"/>
          </a:p>
        </p:txBody>
      </p:sp>
      <p:sp>
        <p:nvSpPr>
          <p:cNvPr id="3" name="Content Placeholder 2"/>
          <p:cNvSpPr>
            <a:spLocks noGrp="1"/>
          </p:cNvSpPr>
          <p:nvPr>
            <p:ph idx="1"/>
          </p:nvPr>
        </p:nvSpPr>
        <p:spPr>
          <a:xfrm>
            <a:off x="628650" y="1825625"/>
            <a:ext cx="8210550" cy="4351338"/>
          </a:xfrm>
        </p:spPr>
        <p:txBody>
          <a:bodyPr>
            <a:normAutofit/>
          </a:bodyPr>
          <a:lstStyle/>
          <a:p>
            <a:pPr marL="457200" indent="-457200">
              <a:lnSpc>
                <a:spcPct val="150000"/>
              </a:lnSpc>
              <a:buFont typeface="+mj-lt"/>
              <a:buAutoNum type="arabicPeriod" startAt="5"/>
            </a:pPr>
            <a:r>
              <a:rPr lang="zh-CN" altLang="en-US" dirty="0"/>
              <a:t>在页表中查找相应表项，如果其状态位指示该页已在内存，则送出物理块号与页内地址拼接形成物理地址访问相应内存单元，同时要将该表项装入快表</a:t>
            </a:r>
          </a:p>
          <a:p>
            <a:pPr marL="457200" indent="-457200">
              <a:lnSpc>
                <a:spcPct val="150000"/>
              </a:lnSpc>
              <a:buFont typeface="+mj-lt"/>
              <a:buAutoNum type="arabicPeriod" startAt="5"/>
            </a:pPr>
            <a:r>
              <a:rPr lang="zh-CN" altLang="en-US" dirty="0"/>
              <a:t>如果在页表中找到的相应表项，其状态位指示该页不在内存，则发出</a:t>
            </a:r>
            <a:r>
              <a:rPr lang="zh-CN" altLang="en-US" dirty="0">
                <a:solidFill>
                  <a:srgbClr val="FF0000"/>
                </a:solidFill>
              </a:rPr>
              <a:t>缺页中断</a:t>
            </a:r>
            <a:r>
              <a:rPr lang="zh-CN" altLang="en-US" dirty="0"/>
              <a:t>，请求操作系统处理</a:t>
            </a:r>
          </a:p>
          <a:p>
            <a:pPr marL="457200" indent="-457200">
              <a:lnSpc>
                <a:spcPct val="150000"/>
              </a:lnSpc>
              <a:buFont typeface="+mj-lt"/>
              <a:buAutoNum type="arabicPeriod" startAt="5"/>
            </a:pPr>
            <a:r>
              <a:rPr lang="zh-CN" altLang="en-US" dirty="0"/>
              <a:t>存储管理软件将所缺页面调入内存，修改页表</a:t>
            </a:r>
          </a:p>
          <a:p>
            <a:pPr marL="457200" indent="-457200">
              <a:lnSpc>
                <a:spcPct val="150000"/>
              </a:lnSpc>
              <a:buFont typeface="+mj-lt"/>
              <a:buAutoNum type="arabicPeriod" startAt="5"/>
            </a:pPr>
            <a:endParaRPr lang="en-US" dirty="0"/>
          </a:p>
        </p:txBody>
      </p:sp>
    </p:spTree>
    <p:extLst>
      <p:ext uri="{BB962C8B-B14F-4D97-AF65-F5344CB8AC3E}">
        <p14:creationId xmlns:p14="http://schemas.microsoft.com/office/powerpoint/2010/main" val="423495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4.5.2（2）：</a:t>
            </a:r>
            <a:r>
              <a:rPr lang="zh-CN" altLang="en-US" dirty="0"/>
              <a:t>缺页中断处理</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zh-CN" altLang="en-US" dirty="0">
                <a:solidFill>
                  <a:srgbClr val="00B050"/>
                </a:solidFill>
              </a:rPr>
              <a:t>挂起</a:t>
            </a:r>
            <a:r>
              <a:rPr lang="zh-CN" altLang="en-US" dirty="0"/>
              <a:t>请求缺页的进程</a:t>
            </a:r>
          </a:p>
          <a:p>
            <a:pPr marL="457200" indent="-457200">
              <a:buFont typeface="+mj-lt"/>
              <a:buAutoNum type="arabicPeriod"/>
            </a:pPr>
            <a:r>
              <a:rPr lang="zh-CN" altLang="en-US" dirty="0"/>
              <a:t>根据页号搜索</a:t>
            </a:r>
            <a:r>
              <a:rPr lang="zh-CN" altLang="en-US" dirty="0">
                <a:solidFill>
                  <a:srgbClr val="FF0000"/>
                </a:solidFill>
              </a:rPr>
              <a:t>外页表</a:t>
            </a:r>
            <a:r>
              <a:rPr lang="zh-CN" altLang="en-US" dirty="0"/>
              <a:t>，找到该页的磁盘物理地址</a:t>
            </a:r>
          </a:p>
          <a:p>
            <a:pPr marL="457200" indent="-457200">
              <a:buFont typeface="+mj-lt"/>
              <a:buAutoNum type="arabicPeriod"/>
            </a:pPr>
            <a:r>
              <a:rPr lang="zh-CN" altLang="en-US" dirty="0"/>
              <a:t>查看主存是否有空闲页框，如有则找出，并修改相应表项的内容，转 </a:t>
            </a:r>
            <a:r>
              <a:rPr lang="en-US" altLang="zh-CN" dirty="0">
                <a:solidFill>
                  <a:srgbClr val="0070C0"/>
                </a:solidFill>
              </a:rPr>
              <a:t>6.</a:t>
            </a:r>
            <a:endParaRPr lang="zh-CN" altLang="en-US" dirty="0">
              <a:solidFill>
                <a:srgbClr val="0070C0"/>
              </a:solidFill>
            </a:endParaRPr>
          </a:p>
          <a:p>
            <a:pPr marL="457200" indent="-457200">
              <a:buFont typeface="+mj-lt"/>
              <a:buAutoNum type="arabicPeriod"/>
            </a:pPr>
            <a:r>
              <a:rPr lang="zh-CN" altLang="en-US" dirty="0"/>
              <a:t>如无空闲页框，按照替换算法选择淘汰页面，检查该页是否被修改过，若有转 </a:t>
            </a:r>
            <a:r>
              <a:rPr lang="en-US" altLang="zh-CN" dirty="0">
                <a:solidFill>
                  <a:srgbClr val="0070C0"/>
                </a:solidFill>
              </a:rPr>
              <a:t>6.</a:t>
            </a:r>
            <a:r>
              <a:rPr lang="zh-CN" altLang="en-US" dirty="0"/>
              <a:t> ，若无转 </a:t>
            </a:r>
            <a:r>
              <a:rPr lang="en-US" altLang="zh-CN" dirty="0">
                <a:solidFill>
                  <a:srgbClr val="0070C0"/>
                </a:solidFill>
              </a:rPr>
              <a:t>5.</a:t>
            </a:r>
            <a:r>
              <a:rPr lang="zh-CN" altLang="en-US" dirty="0"/>
              <a:t> </a:t>
            </a:r>
          </a:p>
          <a:p>
            <a:pPr marL="457200" indent="-457200">
              <a:buFont typeface="+mj-lt"/>
              <a:buAutoNum type="arabicPeriod"/>
            </a:pPr>
            <a:r>
              <a:rPr lang="zh-CN" altLang="en-US" dirty="0"/>
              <a:t>淘汰页面被修改过，将其内容写回磁盘的原先位置</a:t>
            </a:r>
          </a:p>
          <a:p>
            <a:pPr marL="457200" indent="-457200">
              <a:buFont typeface="+mj-lt"/>
              <a:buAutoNum type="arabicPeriod"/>
            </a:pPr>
            <a:r>
              <a:rPr lang="zh-CN" altLang="en-US" dirty="0"/>
              <a:t>进行调页，把页面装入主存所分配的页框中，同时修改进程页表</a:t>
            </a:r>
          </a:p>
          <a:p>
            <a:pPr marL="457200" indent="-457200">
              <a:buFont typeface="+mj-lt"/>
              <a:buAutoNum type="arabicPeriod"/>
            </a:pPr>
            <a:r>
              <a:rPr lang="zh-CN" altLang="en-US" dirty="0"/>
              <a:t>返回进程断点</a:t>
            </a:r>
          </a:p>
          <a:p>
            <a:pPr marL="457200" indent="-457200">
              <a:buFont typeface="+mj-lt"/>
              <a:buAutoNum type="arabicPeriod"/>
            </a:pPr>
            <a:endParaRPr lang="en-US" dirty="0"/>
          </a:p>
        </p:txBody>
      </p:sp>
    </p:spTree>
    <p:extLst>
      <p:ext uri="{BB962C8B-B14F-4D97-AF65-F5344CB8AC3E}">
        <p14:creationId xmlns:p14="http://schemas.microsoft.com/office/powerpoint/2010/main" val="14110178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769" name="Group 4"/>
          <p:cNvGrpSpPr>
            <a:grpSpLocks/>
          </p:cNvGrpSpPr>
          <p:nvPr/>
        </p:nvGrpSpPr>
        <p:grpSpPr bwMode="auto">
          <a:xfrm>
            <a:off x="755650" y="819150"/>
            <a:ext cx="7920038" cy="5849938"/>
            <a:chOff x="480" y="624"/>
            <a:chExt cx="4560" cy="3504"/>
          </a:xfrm>
        </p:grpSpPr>
        <p:sp>
          <p:nvSpPr>
            <p:cNvPr id="160770" name="Text Box 5"/>
            <p:cNvSpPr txBox="1">
              <a:spLocks noChangeArrowheads="1"/>
            </p:cNvSpPr>
            <p:nvPr/>
          </p:nvSpPr>
          <p:spPr bwMode="auto">
            <a:xfrm>
              <a:off x="2761" y="970"/>
              <a:ext cx="474" cy="196"/>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400" b="1">
                  <a:solidFill>
                    <a:srgbClr val="0000CC"/>
                  </a:solidFill>
                  <a:latin typeface="华文中宋" charset="0"/>
                  <a:ea typeface="华文中宋" charset="0"/>
                </a:rPr>
                <a:t>查快表</a:t>
              </a:r>
            </a:p>
          </p:txBody>
        </p:sp>
        <p:sp useBgFill="1">
          <p:nvSpPr>
            <p:cNvPr id="160771" name="Text Box 6"/>
            <p:cNvSpPr txBox="1">
              <a:spLocks noChangeArrowheads="1"/>
            </p:cNvSpPr>
            <p:nvPr/>
          </p:nvSpPr>
          <p:spPr bwMode="auto">
            <a:xfrm>
              <a:off x="3282" y="821"/>
              <a:ext cx="475" cy="197"/>
            </a:xfrm>
            <a:prstGeom prst="rect">
              <a:avLst/>
            </a:prstGeom>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400" b="1">
                  <a:latin typeface="华文中宋" charset="0"/>
                  <a:ea typeface="华文中宋" charset="0"/>
                </a:rPr>
                <a:t>有登记</a:t>
              </a:r>
            </a:p>
          </p:txBody>
        </p:sp>
        <p:sp>
          <p:nvSpPr>
            <p:cNvPr id="160772" name="Line 7"/>
            <p:cNvSpPr>
              <a:spLocks noChangeShapeType="1"/>
            </p:cNvSpPr>
            <p:nvPr/>
          </p:nvSpPr>
          <p:spPr bwMode="auto">
            <a:xfrm>
              <a:off x="3235" y="1068"/>
              <a:ext cx="75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73" name="Line 8"/>
            <p:cNvSpPr>
              <a:spLocks noChangeShapeType="1"/>
            </p:cNvSpPr>
            <p:nvPr/>
          </p:nvSpPr>
          <p:spPr bwMode="auto">
            <a:xfrm>
              <a:off x="3994" y="1068"/>
              <a:ext cx="0" cy="29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0774" name="Line 9"/>
            <p:cNvSpPr>
              <a:spLocks noChangeShapeType="1"/>
            </p:cNvSpPr>
            <p:nvPr/>
          </p:nvSpPr>
          <p:spPr bwMode="auto">
            <a:xfrm>
              <a:off x="2001" y="1068"/>
              <a:ext cx="7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useBgFill="1">
          <p:nvSpPr>
            <p:cNvPr id="160775" name="Text Box 10"/>
            <p:cNvSpPr txBox="1">
              <a:spLocks noChangeArrowheads="1"/>
            </p:cNvSpPr>
            <p:nvPr/>
          </p:nvSpPr>
          <p:spPr bwMode="auto">
            <a:xfrm>
              <a:off x="2239" y="821"/>
              <a:ext cx="474" cy="197"/>
            </a:xfrm>
            <a:prstGeom prst="rect">
              <a:avLst/>
            </a:prstGeom>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400" b="1">
                  <a:latin typeface="华文中宋" charset="0"/>
                  <a:ea typeface="华文中宋" charset="0"/>
                </a:rPr>
                <a:t>无登记</a:t>
              </a:r>
            </a:p>
          </p:txBody>
        </p:sp>
        <p:sp>
          <p:nvSpPr>
            <p:cNvPr id="160776" name="Line 11"/>
            <p:cNvSpPr>
              <a:spLocks noChangeShapeType="1"/>
            </p:cNvSpPr>
            <p:nvPr/>
          </p:nvSpPr>
          <p:spPr bwMode="auto">
            <a:xfrm>
              <a:off x="2001" y="1068"/>
              <a:ext cx="0" cy="29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0777" name="Text Box 12"/>
            <p:cNvSpPr txBox="1">
              <a:spLocks noChangeArrowheads="1"/>
            </p:cNvSpPr>
            <p:nvPr/>
          </p:nvSpPr>
          <p:spPr bwMode="auto">
            <a:xfrm>
              <a:off x="1764" y="1365"/>
              <a:ext cx="475" cy="196"/>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400" b="1">
                  <a:solidFill>
                    <a:srgbClr val="0000CC"/>
                  </a:solidFill>
                  <a:latin typeface="华文中宋" charset="0"/>
                  <a:ea typeface="华文中宋" charset="0"/>
                </a:rPr>
                <a:t>查页表</a:t>
              </a:r>
            </a:p>
          </p:txBody>
        </p:sp>
        <p:sp>
          <p:nvSpPr>
            <p:cNvPr id="160778" name="Text Box 13"/>
            <p:cNvSpPr txBox="1">
              <a:spLocks noChangeArrowheads="1"/>
            </p:cNvSpPr>
            <p:nvPr/>
          </p:nvSpPr>
          <p:spPr bwMode="auto">
            <a:xfrm>
              <a:off x="2381" y="1661"/>
              <a:ext cx="854" cy="196"/>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400" b="1">
                  <a:solidFill>
                    <a:srgbClr val="0000CC"/>
                  </a:solidFill>
                  <a:latin typeface="华文中宋" charset="0"/>
                  <a:ea typeface="华文中宋" charset="0"/>
                </a:rPr>
                <a:t>登记入快表</a:t>
              </a:r>
            </a:p>
          </p:txBody>
        </p:sp>
        <p:sp>
          <p:nvSpPr>
            <p:cNvPr id="160779" name="Text Box 14"/>
            <p:cNvSpPr txBox="1">
              <a:spLocks noChangeArrowheads="1"/>
            </p:cNvSpPr>
            <p:nvPr/>
          </p:nvSpPr>
          <p:spPr bwMode="auto">
            <a:xfrm>
              <a:off x="768" y="1661"/>
              <a:ext cx="854" cy="196"/>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400" b="1">
                  <a:solidFill>
                    <a:srgbClr val="0000CC"/>
                  </a:solidFill>
                  <a:latin typeface="华文中宋" charset="0"/>
                  <a:ea typeface="华文中宋" charset="0"/>
                </a:rPr>
                <a:t>发缺页中断</a:t>
              </a:r>
            </a:p>
          </p:txBody>
        </p:sp>
        <p:sp>
          <p:nvSpPr>
            <p:cNvPr id="160780" name="Line 15"/>
            <p:cNvSpPr>
              <a:spLocks noChangeShapeType="1"/>
            </p:cNvSpPr>
            <p:nvPr/>
          </p:nvSpPr>
          <p:spPr bwMode="auto">
            <a:xfrm>
              <a:off x="2239" y="1463"/>
              <a:ext cx="56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81" name="Line 16"/>
            <p:cNvSpPr>
              <a:spLocks noChangeShapeType="1"/>
            </p:cNvSpPr>
            <p:nvPr/>
          </p:nvSpPr>
          <p:spPr bwMode="auto">
            <a:xfrm>
              <a:off x="2808" y="1463"/>
              <a:ext cx="0" cy="19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useBgFill="1">
          <p:nvSpPr>
            <p:cNvPr id="160782" name="Text Box 17"/>
            <p:cNvSpPr txBox="1">
              <a:spLocks noChangeArrowheads="1"/>
            </p:cNvSpPr>
            <p:nvPr/>
          </p:nvSpPr>
          <p:spPr bwMode="auto">
            <a:xfrm>
              <a:off x="2286" y="1216"/>
              <a:ext cx="475" cy="197"/>
            </a:xfrm>
            <a:prstGeom prst="rect">
              <a:avLst/>
            </a:prstGeom>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400" b="1">
                  <a:latin typeface="华文中宋" charset="0"/>
                  <a:ea typeface="华文中宋" charset="0"/>
                </a:rPr>
                <a:t>在主存</a:t>
              </a:r>
            </a:p>
          </p:txBody>
        </p:sp>
        <p:sp useBgFill="1">
          <p:nvSpPr>
            <p:cNvPr id="160783" name="Text Box 18"/>
            <p:cNvSpPr txBox="1">
              <a:spLocks noChangeArrowheads="1"/>
            </p:cNvSpPr>
            <p:nvPr/>
          </p:nvSpPr>
          <p:spPr bwMode="auto">
            <a:xfrm>
              <a:off x="1195" y="1216"/>
              <a:ext cx="474" cy="197"/>
            </a:xfrm>
            <a:prstGeom prst="rect">
              <a:avLst/>
            </a:prstGeom>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400" b="1">
                  <a:latin typeface="华文中宋" charset="0"/>
                  <a:ea typeface="华文中宋" charset="0"/>
                </a:rPr>
                <a:t>在辅存</a:t>
              </a:r>
            </a:p>
          </p:txBody>
        </p:sp>
        <p:sp>
          <p:nvSpPr>
            <p:cNvPr id="160784" name="Line 19"/>
            <p:cNvSpPr>
              <a:spLocks noChangeShapeType="1"/>
            </p:cNvSpPr>
            <p:nvPr/>
          </p:nvSpPr>
          <p:spPr bwMode="auto">
            <a:xfrm>
              <a:off x="1195" y="1463"/>
              <a:ext cx="56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85" name="Line 20"/>
            <p:cNvSpPr>
              <a:spLocks noChangeShapeType="1"/>
            </p:cNvSpPr>
            <p:nvPr/>
          </p:nvSpPr>
          <p:spPr bwMode="auto">
            <a:xfrm>
              <a:off x="1195" y="1463"/>
              <a:ext cx="0" cy="19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0786" name="Text Box 21"/>
            <p:cNvSpPr txBox="1">
              <a:spLocks noChangeArrowheads="1"/>
            </p:cNvSpPr>
            <p:nvPr/>
          </p:nvSpPr>
          <p:spPr bwMode="auto">
            <a:xfrm>
              <a:off x="3567" y="1365"/>
              <a:ext cx="854" cy="196"/>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400" b="1">
                  <a:solidFill>
                    <a:srgbClr val="0000CC"/>
                  </a:solidFill>
                  <a:latin typeface="华文中宋" charset="0"/>
                  <a:ea typeface="华文中宋" charset="0"/>
                </a:rPr>
                <a:t>形成绝对地址</a:t>
              </a:r>
            </a:p>
          </p:txBody>
        </p:sp>
        <p:sp>
          <p:nvSpPr>
            <p:cNvPr id="160787" name="Line 22"/>
            <p:cNvSpPr>
              <a:spLocks noChangeShapeType="1"/>
            </p:cNvSpPr>
            <p:nvPr/>
          </p:nvSpPr>
          <p:spPr bwMode="auto">
            <a:xfrm>
              <a:off x="2808" y="1858"/>
              <a:ext cx="0" cy="9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88" name="Line 23"/>
            <p:cNvSpPr>
              <a:spLocks noChangeShapeType="1"/>
            </p:cNvSpPr>
            <p:nvPr/>
          </p:nvSpPr>
          <p:spPr bwMode="auto">
            <a:xfrm>
              <a:off x="2808" y="1957"/>
              <a:ext cx="56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89" name="Line 24"/>
            <p:cNvSpPr>
              <a:spLocks noChangeShapeType="1"/>
            </p:cNvSpPr>
            <p:nvPr/>
          </p:nvSpPr>
          <p:spPr bwMode="auto">
            <a:xfrm flipV="1">
              <a:off x="3377" y="1216"/>
              <a:ext cx="0" cy="74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790" name="Line 25"/>
            <p:cNvSpPr>
              <a:spLocks noChangeShapeType="1"/>
            </p:cNvSpPr>
            <p:nvPr/>
          </p:nvSpPr>
          <p:spPr bwMode="auto">
            <a:xfrm>
              <a:off x="3377" y="1216"/>
              <a:ext cx="617"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0791" name="Text Box 26"/>
            <p:cNvSpPr txBox="1">
              <a:spLocks noChangeArrowheads="1"/>
            </p:cNvSpPr>
            <p:nvPr/>
          </p:nvSpPr>
          <p:spPr bwMode="auto">
            <a:xfrm>
              <a:off x="3568" y="1662"/>
              <a:ext cx="854" cy="196"/>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400" b="1">
                  <a:solidFill>
                    <a:srgbClr val="0000CC"/>
                  </a:solidFill>
                  <a:latin typeface="华文中宋" charset="0"/>
                  <a:ea typeface="华文中宋" charset="0"/>
                </a:rPr>
                <a:t>继续执行指令</a:t>
              </a:r>
            </a:p>
          </p:txBody>
        </p:sp>
        <p:sp>
          <p:nvSpPr>
            <p:cNvPr id="160792" name="Line 27"/>
            <p:cNvSpPr>
              <a:spLocks noChangeShapeType="1"/>
            </p:cNvSpPr>
            <p:nvPr/>
          </p:nvSpPr>
          <p:spPr bwMode="auto">
            <a:xfrm>
              <a:off x="3994" y="1562"/>
              <a:ext cx="0" cy="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0793" name="Line 28"/>
            <p:cNvSpPr>
              <a:spLocks noChangeShapeType="1"/>
            </p:cNvSpPr>
            <p:nvPr/>
          </p:nvSpPr>
          <p:spPr bwMode="auto">
            <a:xfrm>
              <a:off x="1195" y="1858"/>
              <a:ext cx="0" cy="24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0794" name="Line 29"/>
            <p:cNvSpPr>
              <a:spLocks noChangeShapeType="1"/>
            </p:cNvSpPr>
            <p:nvPr/>
          </p:nvSpPr>
          <p:spPr bwMode="auto">
            <a:xfrm flipV="1">
              <a:off x="480" y="2016"/>
              <a:ext cx="4560" cy="0"/>
            </a:xfrm>
            <a:prstGeom prst="line">
              <a:avLst/>
            </a:prstGeom>
            <a:noFill/>
            <a:ln w="190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60795" name="Text Box 30"/>
            <p:cNvSpPr txBox="1">
              <a:spLocks noChangeArrowheads="1"/>
            </p:cNvSpPr>
            <p:nvPr/>
          </p:nvSpPr>
          <p:spPr bwMode="auto">
            <a:xfrm>
              <a:off x="768" y="3833"/>
              <a:ext cx="854" cy="295"/>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400" b="1">
                  <a:solidFill>
                    <a:srgbClr val="0000CC"/>
                  </a:solidFill>
                  <a:latin typeface="华文中宋" charset="0"/>
                  <a:ea typeface="华文中宋" charset="0"/>
                </a:rPr>
                <a:t>重新执行</a:t>
              </a:r>
            </a:p>
            <a:p>
              <a:pPr algn="ctr">
                <a:spcBef>
                  <a:spcPct val="0"/>
                </a:spcBef>
                <a:buClrTx/>
                <a:buSzTx/>
                <a:buFontTx/>
                <a:buNone/>
              </a:pPr>
              <a:r>
                <a:rPr kumimoji="0" lang="zh-CN" altLang="en-US" sz="1400" b="1">
                  <a:solidFill>
                    <a:srgbClr val="0000CC"/>
                  </a:solidFill>
                  <a:latin typeface="华文中宋" charset="0"/>
                  <a:ea typeface="华文中宋" charset="0"/>
                </a:rPr>
                <a:t>被中断指令</a:t>
              </a:r>
            </a:p>
          </p:txBody>
        </p:sp>
        <p:sp>
          <p:nvSpPr>
            <p:cNvPr id="160796" name="Text Box 31"/>
            <p:cNvSpPr txBox="1">
              <a:spLocks noChangeArrowheads="1"/>
            </p:cNvSpPr>
            <p:nvPr/>
          </p:nvSpPr>
          <p:spPr bwMode="auto">
            <a:xfrm>
              <a:off x="768" y="3537"/>
              <a:ext cx="854" cy="196"/>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400" b="1">
                  <a:solidFill>
                    <a:srgbClr val="0000CC"/>
                  </a:solidFill>
                  <a:latin typeface="华文中宋" charset="0"/>
                  <a:ea typeface="华文中宋" charset="0"/>
                </a:rPr>
                <a:t>恢复现场</a:t>
              </a:r>
            </a:p>
          </p:txBody>
        </p:sp>
        <p:sp>
          <p:nvSpPr>
            <p:cNvPr id="160797" name="Text Box 32"/>
            <p:cNvSpPr txBox="1">
              <a:spLocks noChangeArrowheads="1"/>
            </p:cNvSpPr>
            <p:nvPr/>
          </p:nvSpPr>
          <p:spPr bwMode="auto">
            <a:xfrm>
              <a:off x="768" y="3120"/>
              <a:ext cx="854" cy="318"/>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400" b="1">
                  <a:solidFill>
                    <a:srgbClr val="0000CC"/>
                  </a:solidFill>
                  <a:latin typeface="华文中宋" charset="0"/>
                  <a:ea typeface="华文中宋" charset="0"/>
                </a:rPr>
                <a:t>调整页表和</a:t>
              </a:r>
            </a:p>
            <a:p>
              <a:pPr algn="ctr">
                <a:spcBef>
                  <a:spcPct val="0"/>
                </a:spcBef>
                <a:buClrTx/>
                <a:buSzTx/>
                <a:buFontTx/>
                <a:buNone/>
              </a:pPr>
              <a:r>
                <a:rPr kumimoji="0" lang="zh-CN" altLang="en-US" sz="1400" b="1">
                  <a:solidFill>
                    <a:srgbClr val="0000CC"/>
                  </a:solidFill>
                  <a:latin typeface="华文中宋" charset="0"/>
                  <a:ea typeface="华文中宋" charset="0"/>
                </a:rPr>
                <a:t>主存分配表</a:t>
              </a:r>
            </a:p>
          </p:txBody>
        </p:sp>
        <p:sp>
          <p:nvSpPr>
            <p:cNvPr id="160798" name="Text Box 33"/>
            <p:cNvSpPr txBox="1">
              <a:spLocks noChangeArrowheads="1"/>
            </p:cNvSpPr>
            <p:nvPr/>
          </p:nvSpPr>
          <p:spPr bwMode="auto">
            <a:xfrm>
              <a:off x="768" y="2832"/>
              <a:ext cx="854" cy="197"/>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400" b="1">
                  <a:solidFill>
                    <a:srgbClr val="0000CC"/>
                  </a:solidFill>
                  <a:latin typeface="华文中宋" charset="0"/>
                  <a:ea typeface="华文中宋" charset="0"/>
                </a:rPr>
                <a:t>装入所需页面</a:t>
              </a:r>
            </a:p>
          </p:txBody>
        </p:sp>
        <p:sp>
          <p:nvSpPr>
            <p:cNvPr id="160799" name="Text Box 34"/>
            <p:cNvSpPr txBox="1">
              <a:spLocks noChangeArrowheads="1"/>
            </p:cNvSpPr>
            <p:nvPr/>
          </p:nvSpPr>
          <p:spPr bwMode="auto">
            <a:xfrm>
              <a:off x="768" y="2401"/>
              <a:ext cx="854" cy="197"/>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400" b="1">
                  <a:solidFill>
                    <a:srgbClr val="0000CC"/>
                  </a:solidFill>
                  <a:latin typeface="华文中宋" charset="0"/>
                  <a:ea typeface="华文中宋" charset="0"/>
                </a:rPr>
                <a:t>主存有空闲块</a:t>
              </a:r>
            </a:p>
          </p:txBody>
        </p:sp>
        <p:sp>
          <p:nvSpPr>
            <p:cNvPr id="160800" name="Text Box 35"/>
            <p:cNvSpPr txBox="1">
              <a:spLocks noChangeArrowheads="1"/>
            </p:cNvSpPr>
            <p:nvPr/>
          </p:nvSpPr>
          <p:spPr bwMode="auto">
            <a:xfrm>
              <a:off x="768" y="2105"/>
              <a:ext cx="854" cy="197"/>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400" b="1">
                  <a:solidFill>
                    <a:srgbClr val="0000CC"/>
                  </a:solidFill>
                  <a:latin typeface="华文中宋" charset="0"/>
                  <a:ea typeface="华文中宋" charset="0"/>
                </a:rPr>
                <a:t>保护现场</a:t>
              </a:r>
            </a:p>
          </p:txBody>
        </p:sp>
        <p:sp>
          <p:nvSpPr>
            <p:cNvPr id="160801" name="Line 36"/>
            <p:cNvSpPr>
              <a:spLocks noChangeShapeType="1"/>
            </p:cNvSpPr>
            <p:nvPr/>
          </p:nvSpPr>
          <p:spPr bwMode="auto">
            <a:xfrm>
              <a:off x="1195" y="2303"/>
              <a:ext cx="0" cy="9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useBgFill="1">
          <p:nvSpPr>
            <p:cNvPr id="160802" name="Text Box 37"/>
            <p:cNvSpPr txBox="1">
              <a:spLocks noChangeArrowheads="1"/>
            </p:cNvSpPr>
            <p:nvPr/>
          </p:nvSpPr>
          <p:spPr bwMode="auto">
            <a:xfrm>
              <a:off x="815" y="2648"/>
              <a:ext cx="238" cy="136"/>
            </a:xfrm>
            <a:prstGeom prst="rect">
              <a:avLst/>
            </a:prstGeom>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400" b="1">
                  <a:latin typeface="华文中宋" charset="0"/>
                  <a:ea typeface="华文中宋" charset="0"/>
                </a:rPr>
                <a:t>有</a:t>
              </a:r>
            </a:p>
          </p:txBody>
        </p:sp>
        <p:sp>
          <p:nvSpPr>
            <p:cNvPr id="160803" name="Line 38"/>
            <p:cNvSpPr>
              <a:spLocks noChangeShapeType="1"/>
            </p:cNvSpPr>
            <p:nvPr/>
          </p:nvSpPr>
          <p:spPr bwMode="auto">
            <a:xfrm>
              <a:off x="1195" y="3734"/>
              <a:ext cx="0" cy="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0804" name="Line 39"/>
            <p:cNvSpPr>
              <a:spLocks noChangeShapeType="1"/>
            </p:cNvSpPr>
            <p:nvPr/>
          </p:nvSpPr>
          <p:spPr bwMode="auto">
            <a:xfrm>
              <a:off x="1195" y="3438"/>
              <a:ext cx="0" cy="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0805" name="Line 40"/>
            <p:cNvSpPr>
              <a:spLocks noChangeShapeType="1"/>
            </p:cNvSpPr>
            <p:nvPr/>
          </p:nvSpPr>
          <p:spPr bwMode="auto">
            <a:xfrm>
              <a:off x="1195" y="3030"/>
              <a:ext cx="0" cy="9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0806" name="Line 41"/>
            <p:cNvSpPr>
              <a:spLocks noChangeShapeType="1"/>
            </p:cNvSpPr>
            <p:nvPr/>
          </p:nvSpPr>
          <p:spPr bwMode="auto">
            <a:xfrm>
              <a:off x="1195" y="2599"/>
              <a:ext cx="0" cy="22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0807" name="Line 42"/>
            <p:cNvSpPr>
              <a:spLocks noChangeShapeType="1"/>
            </p:cNvSpPr>
            <p:nvPr/>
          </p:nvSpPr>
          <p:spPr bwMode="auto">
            <a:xfrm>
              <a:off x="1622" y="2500"/>
              <a:ext cx="237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08" name="Text Box 43"/>
            <p:cNvSpPr txBox="1">
              <a:spLocks noChangeArrowheads="1"/>
            </p:cNvSpPr>
            <p:nvPr/>
          </p:nvSpPr>
          <p:spPr bwMode="auto">
            <a:xfrm>
              <a:off x="3567" y="2847"/>
              <a:ext cx="854" cy="196"/>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400" b="1">
                  <a:solidFill>
                    <a:srgbClr val="0000CC"/>
                  </a:solidFill>
                  <a:latin typeface="华文中宋" charset="0"/>
                  <a:ea typeface="华文中宋" charset="0"/>
                </a:rPr>
                <a:t>选择调出页面</a:t>
              </a:r>
            </a:p>
          </p:txBody>
        </p:sp>
        <p:sp>
          <p:nvSpPr>
            <p:cNvPr id="160809" name="Text Box 44"/>
            <p:cNvSpPr txBox="1">
              <a:spLocks noChangeArrowheads="1"/>
            </p:cNvSpPr>
            <p:nvPr/>
          </p:nvSpPr>
          <p:spPr bwMode="auto">
            <a:xfrm>
              <a:off x="3567" y="3143"/>
              <a:ext cx="854" cy="196"/>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400" b="1">
                  <a:solidFill>
                    <a:srgbClr val="0000CC"/>
                  </a:solidFill>
                  <a:latin typeface="华文中宋" charset="0"/>
                  <a:ea typeface="华文中宋" charset="0"/>
                </a:rPr>
                <a:t>该页是否修改</a:t>
              </a:r>
            </a:p>
          </p:txBody>
        </p:sp>
        <p:sp>
          <p:nvSpPr>
            <p:cNvPr id="160810" name="Line 45"/>
            <p:cNvSpPr>
              <a:spLocks noChangeShapeType="1"/>
            </p:cNvSpPr>
            <p:nvPr/>
          </p:nvSpPr>
          <p:spPr bwMode="auto">
            <a:xfrm>
              <a:off x="3994" y="2500"/>
              <a:ext cx="0" cy="34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useBgFill="1">
          <p:nvSpPr>
            <p:cNvPr id="160811" name="Text Box 46"/>
            <p:cNvSpPr txBox="1">
              <a:spLocks noChangeArrowheads="1"/>
            </p:cNvSpPr>
            <p:nvPr/>
          </p:nvSpPr>
          <p:spPr bwMode="auto">
            <a:xfrm>
              <a:off x="2998" y="2995"/>
              <a:ext cx="427" cy="196"/>
            </a:xfrm>
            <a:prstGeom prst="rect">
              <a:avLst/>
            </a:prstGeom>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400" b="1">
                  <a:latin typeface="华文中宋" charset="0"/>
                  <a:ea typeface="华文中宋" charset="0"/>
                </a:rPr>
                <a:t>未修改</a:t>
              </a:r>
            </a:p>
          </p:txBody>
        </p:sp>
        <p:sp>
          <p:nvSpPr>
            <p:cNvPr id="160812" name="Text Box 47"/>
            <p:cNvSpPr txBox="1">
              <a:spLocks noChangeArrowheads="1"/>
            </p:cNvSpPr>
            <p:nvPr/>
          </p:nvSpPr>
          <p:spPr bwMode="auto">
            <a:xfrm>
              <a:off x="3472" y="3390"/>
              <a:ext cx="427" cy="196"/>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400" b="1">
                  <a:latin typeface="华文中宋" charset="0"/>
                  <a:ea typeface="华文中宋" charset="0"/>
                </a:rPr>
                <a:t>已修改</a:t>
              </a:r>
            </a:p>
          </p:txBody>
        </p:sp>
        <p:sp>
          <p:nvSpPr>
            <p:cNvPr id="160813" name="Text Box 48"/>
            <p:cNvSpPr txBox="1">
              <a:spLocks noChangeArrowheads="1"/>
            </p:cNvSpPr>
            <p:nvPr/>
          </p:nvSpPr>
          <p:spPr bwMode="auto">
            <a:xfrm>
              <a:off x="3567" y="3685"/>
              <a:ext cx="801" cy="299"/>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400" b="1">
                  <a:solidFill>
                    <a:srgbClr val="0000CC"/>
                  </a:solidFill>
                  <a:latin typeface="华文中宋" charset="0"/>
                  <a:ea typeface="华文中宋" charset="0"/>
                </a:rPr>
                <a:t>把该页写回</a:t>
              </a:r>
            </a:p>
            <a:p>
              <a:pPr algn="ctr">
                <a:spcBef>
                  <a:spcPct val="0"/>
                </a:spcBef>
                <a:buClrTx/>
                <a:buSzTx/>
                <a:buFontTx/>
                <a:buNone/>
              </a:pPr>
              <a:r>
                <a:rPr kumimoji="0" lang="zh-CN" altLang="en-US" sz="1400" b="1">
                  <a:solidFill>
                    <a:srgbClr val="0000CC"/>
                  </a:solidFill>
                  <a:latin typeface="华文中宋" charset="0"/>
                  <a:ea typeface="华文中宋" charset="0"/>
                </a:rPr>
                <a:t>辅存相应位置</a:t>
              </a:r>
            </a:p>
          </p:txBody>
        </p:sp>
        <p:sp>
          <p:nvSpPr>
            <p:cNvPr id="160814" name="Line 49"/>
            <p:cNvSpPr>
              <a:spLocks noChangeShapeType="1"/>
            </p:cNvSpPr>
            <p:nvPr/>
          </p:nvSpPr>
          <p:spPr bwMode="auto">
            <a:xfrm>
              <a:off x="3994" y="3043"/>
              <a:ext cx="0" cy="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0815" name="Line 50"/>
            <p:cNvSpPr>
              <a:spLocks noChangeShapeType="1"/>
            </p:cNvSpPr>
            <p:nvPr/>
          </p:nvSpPr>
          <p:spPr bwMode="auto">
            <a:xfrm>
              <a:off x="3994" y="3339"/>
              <a:ext cx="0" cy="34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0816" name="Line 51"/>
            <p:cNvSpPr>
              <a:spLocks noChangeShapeType="1"/>
            </p:cNvSpPr>
            <p:nvPr/>
          </p:nvSpPr>
          <p:spPr bwMode="auto">
            <a:xfrm>
              <a:off x="3994" y="3981"/>
              <a:ext cx="0" cy="9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17" name="Line 52"/>
            <p:cNvSpPr>
              <a:spLocks noChangeShapeType="1"/>
            </p:cNvSpPr>
            <p:nvPr/>
          </p:nvSpPr>
          <p:spPr bwMode="auto">
            <a:xfrm flipH="1">
              <a:off x="2400" y="4080"/>
              <a:ext cx="15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18" name="Line 53"/>
            <p:cNvSpPr>
              <a:spLocks noChangeShapeType="1"/>
            </p:cNvSpPr>
            <p:nvPr/>
          </p:nvSpPr>
          <p:spPr bwMode="auto">
            <a:xfrm flipH="1">
              <a:off x="1200" y="2688"/>
              <a:ext cx="1197"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0819" name="Text Box 54"/>
            <p:cNvSpPr txBox="1">
              <a:spLocks noChangeArrowheads="1"/>
            </p:cNvSpPr>
            <p:nvPr/>
          </p:nvSpPr>
          <p:spPr bwMode="auto">
            <a:xfrm>
              <a:off x="4368" y="2064"/>
              <a:ext cx="617" cy="196"/>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800" b="1">
                  <a:solidFill>
                    <a:srgbClr val="FF0000"/>
                  </a:solidFill>
                  <a:latin typeface="华文中宋" charset="0"/>
                  <a:ea typeface="华文中宋" charset="0"/>
                </a:rPr>
                <a:t>操作系统</a:t>
              </a:r>
            </a:p>
          </p:txBody>
        </p:sp>
        <p:sp>
          <p:nvSpPr>
            <p:cNvPr id="160820" name="Text Box 55"/>
            <p:cNvSpPr txBox="1">
              <a:spLocks noChangeArrowheads="1"/>
            </p:cNvSpPr>
            <p:nvPr/>
          </p:nvSpPr>
          <p:spPr bwMode="auto">
            <a:xfrm>
              <a:off x="4512" y="1776"/>
              <a:ext cx="333" cy="196"/>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800" b="1">
                  <a:solidFill>
                    <a:srgbClr val="FF0000"/>
                  </a:solidFill>
                  <a:latin typeface="华文中宋" charset="0"/>
                  <a:ea typeface="华文中宋" charset="0"/>
                </a:rPr>
                <a:t>硬件</a:t>
              </a:r>
            </a:p>
          </p:txBody>
        </p:sp>
        <p:sp>
          <p:nvSpPr>
            <p:cNvPr id="160821" name="Text Box 56"/>
            <p:cNvSpPr txBox="1">
              <a:spLocks noChangeArrowheads="1"/>
            </p:cNvSpPr>
            <p:nvPr/>
          </p:nvSpPr>
          <p:spPr bwMode="auto">
            <a:xfrm>
              <a:off x="2713" y="624"/>
              <a:ext cx="617" cy="197"/>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400" b="1">
                  <a:solidFill>
                    <a:srgbClr val="0000CC"/>
                  </a:solidFill>
                  <a:latin typeface="华文中宋" charset="0"/>
                  <a:ea typeface="华文中宋" charset="0"/>
                </a:rPr>
                <a:t>逻辑地址</a:t>
              </a:r>
            </a:p>
          </p:txBody>
        </p:sp>
        <p:sp>
          <p:nvSpPr>
            <p:cNvPr id="160822" name="Line 57"/>
            <p:cNvSpPr>
              <a:spLocks noChangeShapeType="1"/>
            </p:cNvSpPr>
            <p:nvPr/>
          </p:nvSpPr>
          <p:spPr bwMode="auto">
            <a:xfrm>
              <a:off x="2998" y="821"/>
              <a:ext cx="0" cy="14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useBgFill="1">
          <p:nvSpPr>
            <p:cNvPr id="160823" name="Text Box 58"/>
            <p:cNvSpPr txBox="1">
              <a:spLocks noChangeArrowheads="1"/>
            </p:cNvSpPr>
            <p:nvPr/>
          </p:nvSpPr>
          <p:spPr bwMode="auto">
            <a:xfrm>
              <a:off x="1717" y="2254"/>
              <a:ext cx="237" cy="197"/>
            </a:xfrm>
            <a:prstGeom prst="rect">
              <a:avLst/>
            </a:prstGeom>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kumimoji="0" lang="zh-CN" altLang="en-US" sz="1400" b="1">
                  <a:latin typeface="华文中宋" charset="0"/>
                  <a:ea typeface="华文中宋" charset="0"/>
                </a:rPr>
                <a:t>无</a:t>
              </a:r>
            </a:p>
          </p:txBody>
        </p:sp>
        <p:sp>
          <p:nvSpPr>
            <p:cNvPr id="160824" name="Line 59"/>
            <p:cNvSpPr>
              <a:spLocks noChangeShapeType="1"/>
            </p:cNvSpPr>
            <p:nvPr/>
          </p:nvSpPr>
          <p:spPr bwMode="auto">
            <a:xfrm>
              <a:off x="2400" y="2688"/>
              <a:ext cx="0" cy="13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25" name="Line 60"/>
            <p:cNvSpPr>
              <a:spLocks noChangeShapeType="1"/>
            </p:cNvSpPr>
            <p:nvPr/>
          </p:nvSpPr>
          <p:spPr bwMode="auto">
            <a:xfrm flipH="1">
              <a:off x="2400" y="3216"/>
              <a:ext cx="115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0826" name="Text Box 61"/>
            <p:cNvSpPr txBox="1">
              <a:spLocks noChangeArrowheads="1"/>
            </p:cNvSpPr>
            <p:nvPr/>
          </p:nvSpPr>
          <p:spPr bwMode="auto">
            <a:xfrm>
              <a:off x="528" y="2400"/>
              <a:ext cx="14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r>
                <a:rPr lang="en-US" altLang="zh-CN" sz="2000" b="1" dirty="0">
                  <a:solidFill>
                    <a:srgbClr val="FF0066"/>
                  </a:solidFill>
                  <a:latin typeface="Times New Roman" charset="0"/>
                  <a:ea typeface="华文中宋" charset="0"/>
                </a:rPr>
                <a:t>1.</a:t>
              </a:r>
              <a:r>
                <a:rPr lang="zh-CN" altLang="en-US" sz="2000" b="1" dirty="0">
                  <a:solidFill>
                    <a:srgbClr val="FF0066"/>
                  </a:solidFill>
                  <a:latin typeface="Times New Roman" charset="0"/>
                  <a:ea typeface="华文中宋" charset="0"/>
                </a:rPr>
                <a:t> </a:t>
              </a:r>
              <a:endParaRPr lang="en-US" altLang="zh-CN" sz="2000" b="1" dirty="0">
                <a:solidFill>
                  <a:srgbClr val="FF0066"/>
                </a:solidFill>
                <a:latin typeface="Times New Roman" charset="0"/>
                <a:ea typeface="华文中宋" charset="0"/>
              </a:endParaRPr>
            </a:p>
          </p:txBody>
        </p:sp>
        <p:sp>
          <p:nvSpPr>
            <p:cNvPr id="160827" name="Text Box 62"/>
            <p:cNvSpPr txBox="1">
              <a:spLocks noChangeArrowheads="1"/>
            </p:cNvSpPr>
            <p:nvPr/>
          </p:nvSpPr>
          <p:spPr bwMode="auto">
            <a:xfrm>
              <a:off x="4464" y="2832"/>
              <a:ext cx="14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r>
                <a:rPr lang="en-US" altLang="zh-CN" sz="2000" b="1" dirty="0">
                  <a:solidFill>
                    <a:srgbClr val="FF0066"/>
                  </a:solidFill>
                  <a:latin typeface="Times New Roman" charset="0"/>
                  <a:ea typeface="华文中宋" charset="0"/>
                </a:rPr>
                <a:t>2.</a:t>
              </a:r>
              <a:r>
                <a:rPr lang="zh-CN" altLang="en-US" sz="2000" b="1" dirty="0">
                  <a:solidFill>
                    <a:srgbClr val="FF0066"/>
                  </a:solidFill>
                  <a:latin typeface="Times New Roman" charset="0"/>
                  <a:ea typeface="华文中宋" charset="0"/>
                </a:rPr>
                <a:t> </a:t>
              </a:r>
              <a:endParaRPr lang="en-US" altLang="zh-CN" sz="2000" b="1" dirty="0">
                <a:solidFill>
                  <a:srgbClr val="FF0066"/>
                </a:solidFill>
                <a:latin typeface="Times New Roman" charset="0"/>
                <a:ea typeface="华文中宋" charset="0"/>
              </a:endParaRPr>
            </a:p>
          </p:txBody>
        </p:sp>
        <p:sp>
          <p:nvSpPr>
            <p:cNvPr id="160828" name="Text Box 63"/>
            <p:cNvSpPr txBox="1">
              <a:spLocks noChangeArrowheads="1"/>
            </p:cNvSpPr>
            <p:nvPr/>
          </p:nvSpPr>
          <p:spPr bwMode="auto">
            <a:xfrm>
              <a:off x="4416" y="3744"/>
              <a:ext cx="14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r>
                <a:rPr lang="en-US" altLang="zh-CN" sz="2000" b="1" dirty="0">
                  <a:solidFill>
                    <a:srgbClr val="FF0066"/>
                  </a:solidFill>
                  <a:latin typeface="Times New Roman" charset="0"/>
                  <a:ea typeface="华文中宋" charset="0"/>
                </a:rPr>
                <a:t>5.</a:t>
              </a:r>
              <a:r>
                <a:rPr lang="zh-CN" altLang="en-US" sz="2000" b="1" dirty="0">
                  <a:solidFill>
                    <a:srgbClr val="FF0066"/>
                  </a:solidFill>
                  <a:latin typeface="Times New Roman" charset="0"/>
                  <a:ea typeface="华文中宋" charset="0"/>
                </a:rPr>
                <a:t> </a:t>
              </a:r>
              <a:endParaRPr lang="en-US" altLang="zh-CN" sz="2000" b="1" dirty="0">
                <a:solidFill>
                  <a:srgbClr val="FF0066"/>
                </a:solidFill>
                <a:latin typeface="Times New Roman" charset="0"/>
                <a:ea typeface="华文中宋" charset="0"/>
              </a:endParaRPr>
            </a:p>
          </p:txBody>
        </p:sp>
        <p:sp>
          <p:nvSpPr>
            <p:cNvPr id="160829" name="Text Box 64"/>
            <p:cNvSpPr txBox="1">
              <a:spLocks noChangeArrowheads="1"/>
            </p:cNvSpPr>
            <p:nvPr/>
          </p:nvSpPr>
          <p:spPr bwMode="auto">
            <a:xfrm>
              <a:off x="528" y="2832"/>
              <a:ext cx="14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r>
                <a:rPr lang="en-US" altLang="zh-CN" sz="2000" b="1" dirty="0">
                  <a:solidFill>
                    <a:srgbClr val="FF0066"/>
                  </a:solidFill>
                  <a:latin typeface="Times New Roman" charset="0"/>
                  <a:ea typeface="华文中宋" charset="0"/>
                </a:rPr>
                <a:t>6.</a:t>
              </a:r>
              <a:r>
                <a:rPr lang="zh-CN" altLang="en-US" sz="2000" b="1" dirty="0">
                  <a:solidFill>
                    <a:srgbClr val="FF0066"/>
                  </a:solidFill>
                  <a:latin typeface="Times New Roman" charset="0"/>
                  <a:ea typeface="华文中宋" charset="0"/>
                </a:rPr>
                <a:t> </a:t>
              </a:r>
              <a:endParaRPr lang="en-US" altLang="zh-CN" sz="2000" b="1" dirty="0">
                <a:solidFill>
                  <a:srgbClr val="FF0066"/>
                </a:solidFill>
                <a:latin typeface="Times New Roman" charset="0"/>
                <a:ea typeface="华文中宋" charset="0"/>
              </a:endParaRPr>
            </a:p>
          </p:txBody>
        </p:sp>
      </p:grpSp>
    </p:spTree>
    <p:extLst>
      <p:ext uri="{BB962C8B-B14F-4D97-AF65-F5344CB8AC3E}">
        <p14:creationId xmlns:p14="http://schemas.microsoft.com/office/powerpoint/2010/main" val="1680963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4.5.2（3）：</a:t>
            </a:r>
            <a:r>
              <a:rPr lang="zh-CN" altLang="en-US" dirty="0"/>
              <a:t>交换区</a:t>
            </a:r>
            <a:endParaRPr kumimoji="1" lang="zh-CN" altLang="en-US" dirty="0"/>
          </a:p>
        </p:txBody>
      </p:sp>
      <p:sp>
        <p:nvSpPr>
          <p:cNvPr id="3" name="Content Placeholder 2"/>
          <p:cNvSpPr>
            <a:spLocks noGrp="1"/>
          </p:cNvSpPr>
          <p:nvPr>
            <p:ph idx="1"/>
          </p:nvPr>
        </p:nvSpPr>
        <p:spPr/>
        <p:txBody>
          <a:bodyPr/>
          <a:lstStyle/>
          <a:p>
            <a:r>
              <a:rPr kumimoji="1" lang="zh-CN" altLang="en-US" dirty="0"/>
              <a:t>交换区是物理内存的扩展，不允许文件系统使用</a:t>
            </a:r>
            <a:endParaRPr kumimoji="1" lang="en-US" altLang="zh-CN" dirty="0"/>
          </a:p>
          <a:p>
            <a:r>
              <a:rPr kumimoji="1" lang="en-US" altLang="zh-CN" dirty="0"/>
              <a:t>1</a:t>
            </a:r>
            <a:r>
              <a:rPr kumimoji="1" lang="zh-CN" altLang="en-US" dirty="0"/>
              <a:t>）简单方法：</a:t>
            </a:r>
            <a:endParaRPr kumimoji="1" lang="en-US" altLang="zh-CN" dirty="0"/>
          </a:p>
          <a:p>
            <a:pPr lvl="1"/>
            <a:r>
              <a:rPr kumimoji="1" lang="zh-CN" altLang="en-US" dirty="0"/>
              <a:t>进程启动时，在交换区预留出与该进程同样大小的空间</a:t>
            </a:r>
            <a:endParaRPr kumimoji="1" lang="en-US" altLang="zh-CN" dirty="0"/>
          </a:p>
          <a:p>
            <a:pPr lvl="1"/>
            <a:r>
              <a:rPr kumimoji="1" lang="zh-CN" altLang="en-US" dirty="0"/>
              <a:t>初始化交换区，复制整个进程映像，记录交换区基址</a:t>
            </a:r>
            <a:endParaRPr kumimoji="1" lang="en-US" altLang="zh-CN" dirty="0"/>
          </a:p>
          <a:p>
            <a:pPr lvl="1"/>
            <a:r>
              <a:rPr kumimoji="1" lang="zh-CN" altLang="en-US" dirty="0"/>
              <a:t>发生缺页中断时，交换区基址＋逻辑地址，即是交换区地址</a:t>
            </a:r>
            <a:endParaRPr kumimoji="1" lang="en-US" altLang="zh-CN" dirty="0"/>
          </a:p>
          <a:p>
            <a:r>
              <a:rPr kumimoji="1" lang="zh-CN" altLang="en-US" dirty="0">
                <a:solidFill>
                  <a:schemeClr val="tx1">
                    <a:lumMod val="50000"/>
                    <a:lumOff val="50000"/>
                  </a:schemeClr>
                </a:solidFill>
              </a:rPr>
              <a:t>程序正文相对固定，但数据和堆栈可能增长，因此需要对不同部分分别保留交换区，同时为数据和堆栈多保留几块</a:t>
            </a:r>
            <a:endParaRPr kumimoji="1" lang="en-US" altLang="zh-CN" dirty="0">
              <a:solidFill>
                <a:schemeClr val="tx1">
                  <a:lumMod val="50000"/>
                  <a:lumOff val="50000"/>
                </a:schemeClr>
              </a:solidFill>
            </a:endParaRPr>
          </a:p>
          <a:p>
            <a:r>
              <a:rPr kumimoji="1" lang="en-US" altLang="zh-CN" dirty="0"/>
              <a:t>2</a:t>
            </a:r>
            <a:r>
              <a:rPr kumimoji="1" lang="zh-CN" altLang="en-US" dirty="0"/>
              <a:t>）请页时分配方法（不独立设置</a:t>
            </a:r>
            <a:r>
              <a:rPr kumimoji="1" lang="en-US" altLang="zh-CN" dirty="0"/>
              <a:t>SWAP</a:t>
            </a:r>
            <a:r>
              <a:rPr kumimoji="1" lang="zh-CN" altLang="en-US" dirty="0"/>
              <a:t>分区）：</a:t>
            </a:r>
            <a:endParaRPr kumimoji="1" lang="en-US" altLang="zh-CN" dirty="0"/>
          </a:p>
          <a:p>
            <a:pPr lvl="1"/>
            <a:r>
              <a:rPr kumimoji="1" lang="zh-CN" altLang="en-US" dirty="0"/>
              <a:t>初始化时不预留交换空间</a:t>
            </a:r>
            <a:endParaRPr kumimoji="1" lang="en-US" altLang="zh-CN" dirty="0"/>
          </a:p>
          <a:p>
            <a:pPr lvl="1"/>
            <a:r>
              <a:rPr kumimoji="1" lang="zh-CN" altLang="en-US" dirty="0"/>
              <a:t>需要请页时才会分配磁盘空间</a:t>
            </a:r>
          </a:p>
        </p:txBody>
      </p:sp>
    </p:spTree>
    <p:extLst>
      <p:ext uri="{BB962C8B-B14F-4D97-AF65-F5344CB8AC3E}">
        <p14:creationId xmlns:p14="http://schemas.microsoft.com/office/powerpoint/2010/main" val="11905122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070850" cy="1325563"/>
          </a:xfrm>
        </p:spPr>
        <p:txBody>
          <a:bodyPr/>
          <a:lstStyle/>
          <a:p>
            <a:r>
              <a:rPr lang="en-US" dirty="0"/>
              <a:t>4.5.2（</a:t>
            </a:r>
            <a:r>
              <a:rPr lang="en-US" altLang="zh-CN" dirty="0"/>
              <a:t>4</a:t>
            </a:r>
            <a:r>
              <a:rPr lang="en-US" dirty="0"/>
              <a:t>）：</a:t>
            </a:r>
            <a:r>
              <a:rPr lang="zh-CN" altLang="en-US" dirty="0"/>
              <a:t>页面装入清除策略</a:t>
            </a:r>
            <a:endParaRPr lang="en-US" dirty="0"/>
          </a:p>
        </p:txBody>
      </p:sp>
      <p:sp>
        <p:nvSpPr>
          <p:cNvPr id="3" name="Content Placeholder 2"/>
          <p:cNvSpPr>
            <a:spLocks noGrp="1"/>
          </p:cNvSpPr>
          <p:nvPr>
            <p:ph idx="1"/>
          </p:nvPr>
        </p:nvSpPr>
        <p:spPr/>
        <p:txBody>
          <a:bodyPr/>
          <a:lstStyle/>
          <a:p>
            <a:pPr marL="457200" indent="-457200">
              <a:lnSpc>
                <a:spcPct val="150000"/>
              </a:lnSpc>
              <a:buFont typeface="+mj-lt"/>
              <a:buAutoNum type="alphaUcPeriod"/>
            </a:pPr>
            <a:r>
              <a:rPr lang="zh-CN" altLang="en-US" dirty="0"/>
              <a:t>页装入策略决定何时把一个页面装入内存：</a:t>
            </a:r>
          </a:p>
          <a:p>
            <a:pPr marL="914400" lvl="1" indent="-457200">
              <a:lnSpc>
                <a:spcPct val="150000"/>
              </a:lnSpc>
              <a:buFont typeface="+mj-lt"/>
              <a:buAutoNum type="arabicPeriod"/>
            </a:pPr>
            <a:r>
              <a:rPr lang="zh-CN" altLang="en-US" dirty="0"/>
              <a:t>请页式调入</a:t>
            </a:r>
          </a:p>
          <a:p>
            <a:pPr marL="914400" lvl="1" indent="-457200">
              <a:lnSpc>
                <a:spcPct val="150000"/>
              </a:lnSpc>
              <a:buFont typeface="+mj-lt"/>
              <a:buAutoNum type="arabicPeriod"/>
            </a:pPr>
            <a:r>
              <a:rPr lang="zh-CN" altLang="en-US" dirty="0"/>
              <a:t>预调式调入</a:t>
            </a:r>
          </a:p>
          <a:p>
            <a:pPr marL="457200" indent="-457200">
              <a:lnSpc>
                <a:spcPct val="150000"/>
              </a:lnSpc>
              <a:buFont typeface="+mj-lt"/>
              <a:buAutoNum type="alphaUcPeriod"/>
            </a:pPr>
            <a:r>
              <a:rPr lang="zh-CN" altLang="en-US" dirty="0"/>
              <a:t>清除策略考虑何时把一个修改过的页面写回外存（</a:t>
            </a:r>
            <a:r>
              <a:rPr lang="zh-CN" altLang="en-US" dirty="0">
                <a:solidFill>
                  <a:srgbClr val="0070C0"/>
                </a:solidFill>
              </a:rPr>
              <a:t>保持数据的一致性</a:t>
            </a:r>
            <a:r>
              <a:rPr lang="zh-CN" altLang="en-US" dirty="0"/>
              <a:t>）：</a:t>
            </a:r>
          </a:p>
          <a:p>
            <a:pPr marL="914400" lvl="1" indent="-457200">
              <a:lnSpc>
                <a:spcPct val="150000"/>
              </a:lnSpc>
              <a:buFont typeface="+mj-lt"/>
              <a:buAutoNum type="arabicPeriod"/>
            </a:pPr>
            <a:r>
              <a:rPr lang="zh-CN" altLang="en-US" dirty="0"/>
              <a:t>请页式清除</a:t>
            </a:r>
          </a:p>
          <a:p>
            <a:pPr marL="914400" lvl="1" indent="-457200">
              <a:lnSpc>
                <a:spcPct val="150000"/>
              </a:lnSpc>
              <a:buFont typeface="+mj-lt"/>
              <a:buAutoNum type="arabicPeriod"/>
            </a:pPr>
            <a:r>
              <a:rPr lang="zh-CN" altLang="en-US" dirty="0"/>
              <a:t>预约式清除</a:t>
            </a:r>
          </a:p>
          <a:p>
            <a:pPr>
              <a:lnSpc>
                <a:spcPct val="150000"/>
              </a:lnSpc>
            </a:pPr>
            <a:endParaRPr lang="en-US" dirty="0"/>
          </a:p>
        </p:txBody>
      </p:sp>
    </p:spTree>
    <p:extLst>
      <p:ext uri="{BB962C8B-B14F-4D97-AF65-F5344CB8AC3E}">
        <p14:creationId xmlns:p14="http://schemas.microsoft.com/office/powerpoint/2010/main" val="17654821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4.5.2（</a:t>
            </a:r>
            <a:r>
              <a:rPr lang="en-US" altLang="zh-CN" dirty="0"/>
              <a:t>4</a:t>
            </a:r>
            <a:r>
              <a:rPr lang="en-US" dirty="0"/>
              <a:t>）：</a:t>
            </a:r>
            <a:r>
              <a:rPr lang="en-US" altLang="zh-CN" dirty="0"/>
              <a:t>A.1</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FF0000"/>
                </a:solidFill>
              </a:rPr>
              <a:t>请页式调入</a:t>
            </a:r>
            <a:r>
              <a:rPr lang="zh-CN" altLang="en-US" dirty="0"/>
              <a:t>在需要访问程序和数据时</a:t>
            </a:r>
            <a:r>
              <a:rPr lang="en-US" altLang="zh-CN" dirty="0"/>
              <a:t>,</a:t>
            </a:r>
            <a:r>
              <a:rPr lang="zh-CN" altLang="en-US" dirty="0"/>
              <a:t>才把所在页面装入主存</a:t>
            </a:r>
          </a:p>
          <a:p>
            <a:pPr lvl="1">
              <a:lnSpc>
                <a:spcPct val="150000"/>
              </a:lnSpc>
            </a:pPr>
            <a:r>
              <a:rPr lang="zh-CN" altLang="en-US" dirty="0">
                <a:solidFill>
                  <a:srgbClr val="00B050"/>
                </a:solidFill>
              </a:rPr>
              <a:t>优点</a:t>
            </a:r>
            <a:r>
              <a:rPr lang="zh-CN" altLang="en-US" dirty="0"/>
              <a:t>是确保只有被访问的页才调入内存，节省了主存空间</a:t>
            </a:r>
          </a:p>
          <a:p>
            <a:pPr lvl="1">
              <a:lnSpc>
                <a:spcPct val="150000"/>
              </a:lnSpc>
            </a:pPr>
            <a:r>
              <a:rPr lang="zh-CN" altLang="en-US" dirty="0">
                <a:solidFill>
                  <a:srgbClr val="FF0000"/>
                </a:solidFill>
              </a:rPr>
              <a:t>缺点</a:t>
            </a:r>
            <a:r>
              <a:rPr lang="zh-CN" altLang="en-US" dirty="0"/>
              <a:t>是处理缺页中断和调页的系统开销较大，每次仅调一页</a:t>
            </a:r>
            <a:r>
              <a:rPr lang="en-US" altLang="zh-CN" dirty="0"/>
              <a:t>,</a:t>
            </a:r>
            <a:r>
              <a:rPr lang="zh-CN" altLang="en-US" dirty="0"/>
              <a:t>增加了磁盘</a:t>
            </a:r>
            <a:r>
              <a:rPr lang="en-US" altLang="zh-CN" dirty="0"/>
              <a:t>I/O</a:t>
            </a:r>
            <a:r>
              <a:rPr lang="zh-CN" altLang="en-US" dirty="0"/>
              <a:t>次数</a:t>
            </a:r>
          </a:p>
          <a:p>
            <a:pPr>
              <a:lnSpc>
                <a:spcPct val="150000"/>
              </a:lnSpc>
            </a:pPr>
            <a:endParaRPr lang="en-US" dirty="0"/>
          </a:p>
        </p:txBody>
      </p:sp>
    </p:spTree>
    <p:extLst>
      <p:ext uri="{BB962C8B-B14F-4D97-AF65-F5344CB8AC3E}">
        <p14:creationId xmlns:p14="http://schemas.microsoft.com/office/powerpoint/2010/main" val="4677961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4.5.2（</a:t>
            </a:r>
            <a:r>
              <a:rPr lang="en-US" altLang="zh-CN" dirty="0"/>
              <a:t>4</a:t>
            </a:r>
            <a:r>
              <a:rPr lang="en-US" dirty="0"/>
              <a:t>）：</a:t>
            </a:r>
            <a:r>
              <a:rPr lang="en-US" altLang="zh-CN" dirty="0"/>
              <a:t>A.2</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FF0000"/>
                </a:solidFill>
              </a:rPr>
              <a:t>预调式调入</a:t>
            </a:r>
            <a:r>
              <a:rPr lang="zh-CN" altLang="en-US" dirty="0"/>
              <a:t>由系统预测进程将要使用的页面</a:t>
            </a:r>
            <a:r>
              <a:rPr lang="en-US" altLang="zh-CN" dirty="0"/>
              <a:t>,</a:t>
            </a:r>
            <a:r>
              <a:rPr lang="zh-CN" altLang="en-US" dirty="0"/>
              <a:t>使用前预先调入主存</a:t>
            </a:r>
            <a:r>
              <a:rPr lang="en-US" altLang="zh-CN" dirty="0"/>
              <a:t>,</a:t>
            </a:r>
            <a:r>
              <a:rPr lang="zh-CN" altLang="en-US" dirty="0"/>
              <a:t>每次调入若干页面</a:t>
            </a:r>
            <a:r>
              <a:rPr lang="en-US" altLang="zh-CN" dirty="0"/>
              <a:t>,</a:t>
            </a:r>
            <a:r>
              <a:rPr lang="zh-CN" altLang="en-US" dirty="0"/>
              <a:t>而不是仅调一页</a:t>
            </a:r>
          </a:p>
          <a:p>
            <a:pPr lvl="1">
              <a:lnSpc>
                <a:spcPct val="150000"/>
              </a:lnSpc>
            </a:pPr>
            <a:r>
              <a:rPr lang="zh-CN" altLang="en-US" dirty="0">
                <a:solidFill>
                  <a:srgbClr val="00B050"/>
                </a:solidFill>
              </a:rPr>
              <a:t>优点</a:t>
            </a:r>
            <a:r>
              <a:rPr lang="zh-CN" altLang="en-US" dirty="0"/>
              <a:t>是一次调入多页能减少磁盘</a:t>
            </a:r>
            <a:r>
              <a:rPr lang="en-US" altLang="zh-CN" dirty="0"/>
              <a:t>I/O</a:t>
            </a:r>
            <a:r>
              <a:rPr lang="zh-CN" altLang="en-US" dirty="0"/>
              <a:t>启动次数</a:t>
            </a:r>
            <a:r>
              <a:rPr lang="en-US" altLang="zh-CN" dirty="0"/>
              <a:t>,</a:t>
            </a:r>
            <a:r>
              <a:rPr lang="zh-CN" altLang="en-US" dirty="0"/>
              <a:t>节省寻道和搜索时间</a:t>
            </a:r>
          </a:p>
          <a:p>
            <a:pPr lvl="1">
              <a:lnSpc>
                <a:spcPct val="150000"/>
              </a:lnSpc>
            </a:pPr>
            <a:r>
              <a:rPr lang="zh-CN" altLang="en-US" dirty="0">
                <a:solidFill>
                  <a:srgbClr val="FF0000"/>
                </a:solidFill>
              </a:rPr>
              <a:t>缺点</a:t>
            </a:r>
            <a:r>
              <a:rPr lang="zh-CN" altLang="en-US" dirty="0"/>
              <a:t>是如果调入的一批页面中多数未被使用，则效率就很低，可以引入预测机制</a:t>
            </a:r>
          </a:p>
          <a:p>
            <a:pPr>
              <a:lnSpc>
                <a:spcPct val="150000"/>
              </a:lnSpc>
            </a:pPr>
            <a:endParaRPr lang="en-US" dirty="0"/>
          </a:p>
        </p:txBody>
      </p:sp>
    </p:spTree>
    <p:extLst>
      <p:ext uri="{BB962C8B-B14F-4D97-AF65-F5344CB8AC3E}">
        <p14:creationId xmlns:p14="http://schemas.microsoft.com/office/powerpoint/2010/main" val="1541021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4.5.2（</a:t>
            </a:r>
            <a:r>
              <a:rPr lang="en-US" altLang="zh-CN" dirty="0"/>
              <a:t>4</a:t>
            </a:r>
            <a:r>
              <a:rPr lang="en-US" dirty="0"/>
              <a:t>）：</a:t>
            </a:r>
            <a:r>
              <a:rPr lang="en-US" altLang="zh-CN" dirty="0"/>
              <a:t>A.2</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FF0000"/>
                </a:solidFill>
              </a:rPr>
              <a:t>预调式调入</a:t>
            </a:r>
            <a:r>
              <a:rPr lang="zh-CN" altLang="en-US" dirty="0"/>
              <a:t>由系统预测进程将要使用的页面</a:t>
            </a:r>
            <a:r>
              <a:rPr lang="en-US" altLang="zh-CN" dirty="0"/>
              <a:t>,</a:t>
            </a:r>
            <a:r>
              <a:rPr lang="zh-CN" altLang="en-US" dirty="0"/>
              <a:t>使用前预先调入主存</a:t>
            </a:r>
            <a:r>
              <a:rPr lang="en-US" altLang="zh-CN" dirty="0"/>
              <a:t>,</a:t>
            </a:r>
            <a:r>
              <a:rPr lang="zh-CN" altLang="en-US" dirty="0"/>
              <a:t>每次调入若干页面</a:t>
            </a:r>
            <a:r>
              <a:rPr lang="en-US" altLang="zh-CN" dirty="0"/>
              <a:t>,</a:t>
            </a:r>
            <a:r>
              <a:rPr lang="zh-CN" altLang="en-US" dirty="0"/>
              <a:t>而不是仅调一页</a:t>
            </a:r>
          </a:p>
          <a:p>
            <a:pPr lvl="1">
              <a:lnSpc>
                <a:spcPct val="150000"/>
              </a:lnSpc>
            </a:pPr>
            <a:r>
              <a:rPr lang="zh-CN" altLang="en-US" dirty="0">
                <a:solidFill>
                  <a:srgbClr val="00B050"/>
                </a:solidFill>
              </a:rPr>
              <a:t>优点</a:t>
            </a:r>
            <a:r>
              <a:rPr lang="zh-CN" altLang="en-US" dirty="0"/>
              <a:t>是一次调入多页能减少磁盘</a:t>
            </a:r>
            <a:r>
              <a:rPr lang="en-US" altLang="zh-CN" dirty="0"/>
              <a:t>I/O</a:t>
            </a:r>
            <a:r>
              <a:rPr lang="zh-CN" altLang="en-US" dirty="0"/>
              <a:t>启动次数</a:t>
            </a:r>
            <a:r>
              <a:rPr lang="en-US" altLang="zh-CN" dirty="0"/>
              <a:t>,</a:t>
            </a:r>
            <a:r>
              <a:rPr lang="zh-CN" altLang="en-US" dirty="0"/>
              <a:t>节省寻道和搜索时间</a:t>
            </a:r>
          </a:p>
          <a:p>
            <a:pPr lvl="1">
              <a:lnSpc>
                <a:spcPct val="150000"/>
              </a:lnSpc>
            </a:pPr>
            <a:r>
              <a:rPr lang="zh-CN" altLang="en-US" dirty="0">
                <a:solidFill>
                  <a:srgbClr val="FF0000"/>
                </a:solidFill>
              </a:rPr>
              <a:t>缺点</a:t>
            </a:r>
            <a:r>
              <a:rPr lang="zh-CN" altLang="en-US" dirty="0"/>
              <a:t>是如果调入的一批页面中多数未被使用，则效率就很低，可以引入预测机制</a:t>
            </a:r>
          </a:p>
          <a:p>
            <a:pPr>
              <a:lnSpc>
                <a:spcPct val="150000"/>
              </a:lnSpc>
            </a:pPr>
            <a:endParaRPr lang="en-US" dirty="0"/>
          </a:p>
        </p:txBody>
      </p:sp>
      <p:sp>
        <p:nvSpPr>
          <p:cNvPr id="4" name="文本框 7"/>
          <p:cNvSpPr txBox="1"/>
          <p:nvPr/>
        </p:nvSpPr>
        <p:spPr>
          <a:xfrm>
            <a:off x="3332383" y="3580309"/>
            <a:ext cx="4998818" cy="2070616"/>
          </a:xfrm>
          <a:prstGeom prst="roundRect">
            <a:avLst>
              <a:gd name="adj" fmla="val 4677"/>
            </a:avLst>
          </a:prstGeom>
          <a:ln>
            <a:solidFill>
              <a:schemeClr val="accent1"/>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nSpc>
                <a:spcPct val="150000"/>
              </a:lnSpc>
            </a:pPr>
            <a:r>
              <a:rPr lang="zh-CN" altLang="en-US" sz="2800" dirty="0">
                <a:ln w="0"/>
                <a:solidFill>
                  <a:schemeClr val="tx1"/>
                </a:solidFill>
                <a:effectLst>
                  <a:outerShdw blurRad="38100" dist="19050" dir="2700000" algn="tl" rotWithShape="0">
                    <a:schemeClr val="dk1">
                      <a:alpha val="40000"/>
                    </a:schemeClr>
                  </a:outerShdw>
                </a:effectLst>
              </a:rPr>
              <a:t>预调式装入 </a:t>
            </a:r>
            <a:r>
              <a:rPr lang="en-US" altLang="zh-CN" sz="2800" dirty="0">
                <a:ln w="0"/>
                <a:solidFill>
                  <a:schemeClr val="tx1"/>
                </a:solidFill>
                <a:effectLst>
                  <a:outerShdw blurRad="38100" dist="19050" dir="2700000" algn="tl" rotWithShape="0">
                    <a:schemeClr val="dk1">
                      <a:alpha val="40000"/>
                    </a:schemeClr>
                  </a:outerShdw>
                </a:effectLst>
              </a:rPr>
              <a:t>vs.</a:t>
            </a:r>
            <a:r>
              <a:rPr lang="zh-CN" altLang="en-US" sz="2800" dirty="0">
                <a:ln w="0"/>
                <a:solidFill>
                  <a:schemeClr val="tx1"/>
                </a:solidFill>
                <a:effectLst>
                  <a:outerShdw blurRad="38100" dist="19050" dir="2700000" algn="tl" rotWithShape="0">
                    <a:schemeClr val="dk1">
                      <a:alpha val="40000"/>
                    </a:schemeClr>
                  </a:outerShdw>
                </a:effectLst>
              </a:rPr>
              <a:t> 对换技术</a:t>
            </a:r>
          </a:p>
          <a:p>
            <a:pPr marL="457200" indent="-457200">
              <a:lnSpc>
                <a:spcPct val="150000"/>
              </a:lnSpc>
              <a:buFont typeface="Arial" charset="0"/>
              <a:buChar char="•"/>
            </a:pPr>
            <a:r>
              <a:rPr lang="zh-CN" altLang="en-US" sz="2800" dirty="0">
                <a:ln w="0"/>
                <a:solidFill>
                  <a:schemeClr val="tx1"/>
                </a:solidFill>
                <a:effectLst>
                  <a:outerShdw blurRad="38100" dist="19050" dir="2700000" algn="tl" rotWithShape="0">
                    <a:schemeClr val="dk1">
                      <a:alpha val="40000"/>
                    </a:schemeClr>
                  </a:outerShdw>
                </a:effectLst>
              </a:rPr>
              <a:t>对换以进程为单位</a:t>
            </a:r>
          </a:p>
          <a:p>
            <a:pPr marL="457200" indent="-457200">
              <a:lnSpc>
                <a:spcPct val="150000"/>
              </a:lnSpc>
              <a:buFont typeface="Arial" charset="0"/>
              <a:buChar char="•"/>
            </a:pPr>
            <a:r>
              <a:rPr lang="zh-CN" altLang="en-US" sz="2800" dirty="0">
                <a:ln w="0"/>
                <a:solidFill>
                  <a:schemeClr val="tx1"/>
                </a:solidFill>
                <a:effectLst>
                  <a:outerShdw blurRad="38100" dist="19050" dir="2700000" algn="tl" rotWithShape="0">
                    <a:schemeClr val="dk1">
                      <a:alpha val="40000"/>
                    </a:schemeClr>
                  </a:outerShdw>
                </a:effectLst>
              </a:rPr>
              <a:t>调页以页面为单位</a:t>
            </a:r>
          </a:p>
        </p:txBody>
      </p:sp>
    </p:spTree>
    <p:extLst>
      <p:ext uri="{BB962C8B-B14F-4D97-AF65-F5344CB8AC3E}">
        <p14:creationId xmlns:p14="http://schemas.microsoft.com/office/powerpoint/2010/main" val="1381665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4.5.1</a:t>
            </a:r>
            <a:r>
              <a:rPr lang="zh-CN" altLang="en-US" dirty="0"/>
              <a:t> 虚拟存储管理的概念</a:t>
            </a:r>
            <a:endParaRPr lang="en-US" dirty="0"/>
          </a:p>
        </p:txBody>
      </p:sp>
      <p:sp>
        <p:nvSpPr>
          <p:cNvPr id="3" name="Content Placeholder 2"/>
          <p:cNvSpPr>
            <a:spLocks noGrp="1"/>
          </p:cNvSpPr>
          <p:nvPr>
            <p:ph idx="1"/>
          </p:nvPr>
        </p:nvSpPr>
        <p:spPr/>
        <p:txBody>
          <a:bodyPr>
            <a:normAutofit fontScale="92500"/>
          </a:bodyPr>
          <a:lstStyle/>
          <a:p>
            <a:pPr>
              <a:lnSpc>
                <a:spcPct val="150000"/>
              </a:lnSpc>
            </a:pPr>
            <a:r>
              <a:rPr lang="zh-CN" altLang="en-US" dirty="0"/>
              <a:t>前面介绍的连续的（分区）、离散的（分页和分段）管理均是将程序一次性全部装入内存后才能运行，在下面情况下：</a:t>
            </a:r>
          </a:p>
          <a:p>
            <a:pPr marL="914400" lvl="1" indent="-457200">
              <a:lnSpc>
                <a:spcPct val="150000"/>
              </a:lnSpc>
              <a:buFont typeface="+mj-lt"/>
              <a:buAutoNum type="arabicPeriod"/>
            </a:pPr>
            <a:r>
              <a:rPr lang="zh-CN" altLang="en-US" dirty="0"/>
              <a:t>一个特别大的作业，不能够一次装入内存</a:t>
            </a:r>
          </a:p>
          <a:p>
            <a:pPr marL="914400" lvl="1" indent="-457200">
              <a:lnSpc>
                <a:spcPct val="150000"/>
              </a:lnSpc>
              <a:buFont typeface="+mj-lt"/>
              <a:buAutoNum type="arabicPeriod"/>
            </a:pPr>
            <a:r>
              <a:rPr lang="zh-CN" altLang="en-US" dirty="0"/>
              <a:t>有大量作业在外存上等待运行，而又没有足够大的内存容纳这些作业，只能将少量作业装入内存运行，大量的作业在外存上等待</a:t>
            </a:r>
          </a:p>
          <a:p>
            <a:pPr>
              <a:lnSpc>
                <a:spcPct val="150000"/>
              </a:lnSpc>
            </a:pPr>
            <a:r>
              <a:rPr lang="zh-CN" altLang="en-US" dirty="0"/>
              <a:t>解决办法： </a:t>
            </a:r>
          </a:p>
          <a:p>
            <a:pPr marL="914400" lvl="1" indent="-457200">
              <a:lnSpc>
                <a:spcPct val="150000"/>
              </a:lnSpc>
              <a:buFont typeface="+mj-lt"/>
              <a:buAutoNum type="arabicPeriod"/>
            </a:pPr>
            <a:r>
              <a:rPr lang="zh-CN" altLang="en-US" dirty="0"/>
              <a:t>可以从物理上扩大内存</a:t>
            </a:r>
          </a:p>
          <a:p>
            <a:pPr marL="914400" lvl="1" indent="-457200">
              <a:lnSpc>
                <a:spcPct val="150000"/>
              </a:lnSpc>
              <a:buFont typeface="+mj-lt"/>
              <a:buAutoNum type="arabicPeriod"/>
            </a:pPr>
            <a:r>
              <a:rPr lang="zh-CN" altLang="en-US" dirty="0">
                <a:solidFill>
                  <a:srgbClr val="FF0000"/>
                </a:solidFill>
              </a:rPr>
              <a:t>逻辑上扩充内存，即虚拟内存技术</a:t>
            </a:r>
          </a:p>
          <a:p>
            <a:pPr>
              <a:lnSpc>
                <a:spcPct val="150000"/>
              </a:lnSpc>
            </a:pPr>
            <a:endParaRPr lang="en-US" dirty="0"/>
          </a:p>
        </p:txBody>
      </p:sp>
    </p:spTree>
    <p:extLst>
      <p:ext uri="{BB962C8B-B14F-4D97-AF65-F5344CB8AC3E}">
        <p14:creationId xmlns:p14="http://schemas.microsoft.com/office/powerpoint/2010/main" val="1705520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4.5.2</a:t>
            </a:r>
            <a:r>
              <a:rPr lang="zh-CN" altLang="en-US" dirty="0"/>
              <a:t>（</a:t>
            </a:r>
            <a:r>
              <a:rPr lang="en-US" altLang="zh-CN" dirty="0"/>
              <a:t>4</a:t>
            </a:r>
            <a:r>
              <a:rPr lang="zh-CN" altLang="en-US" dirty="0"/>
              <a:t>）：</a:t>
            </a:r>
            <a:r>
              <a:rPr lang="en-US" altLang="zh-CN" dirty="0"/>
              <a:t>B.1</a:t>
            </a:r>
            <a:r>
              <a:rPr lang="zh-CN" altLang="en-US" dirty="0"/>
              <a:t> </a:t>
            </a:r>
            <a:r>
              <a:rPr lang="en-US" altLang="zh-CN" dirty="0"/>
              <a:t>&amp;</a:t>
            </a:r>
            <a:r>
              <a:rPr lang="zh-CN" altLang="en-US" dirty="0"/>
              <a:t> </a:t>
            </a:r>
            <a:r>
              <a:rPr lang="en-US" altLang="zh-CN" dirty="0"/>
              <a:t>B.2</a:t>
            </a:r>
            <a:r>
              <a:rPr lang="zh-CN" altLang="en-US" dirty="0"/>
              <a:t> </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FF0000"/>
                </a:solidFill>
              </a:rPr>
              <a:t>请页式清除</a:t>
            </a:r>
          </a:p>
          <a:p>
            <a:pPr lvl="1">
              <a:lnSpc>
                <a:spcPct val="150000"/>
              </a:lnSpc>
            </a:pPr>
            <a:r>
              <a:rPr lang="zh-CN" altLang="en-US" dirty="0"/>
              <a:t>仅当一页选中被替换</a:t>
            </a:r>
            <a:r>
              <a:rPr lang="en-US" altLang="zh-CN" dirty="0"/>
              <a:t>,</a:t>
            </a:r>
            <a:r>
              <a:rPr lang="zh-CN" altLang="en-US" dirty="0"/>
              <a:t>且之前它又被修改过</a:t>
            </a:r>
            <a:r>
              <a:rPr lang="en-US" altLang="zh-CN" dirty="0"/>
              <a:t>,</a:t>
            </a:r>
            <a:r>
              <a:rPr lang="zh-CN" altLang="en-US" dirty="0"/>
              <a:t>才把这个页面写回辅存</a:t>
            </a:r>
          </a:p>
          <a:p>
            <a:pPr>
              <a:lnSpc>
                <a:spcPct val="150000"/>
              </a:lnSpc>
            </a:pPr>
            <a:r>
              <a:rPr lang="zh-CN" altLang="en-US" dirty="0">
                <a:solidFill>
                  <a:srgbClr val="FF0000"/>
                </a:solidFill>
              </a:rPr>
              <a:t>预约式清除</a:t>
            </a:r>
          </a:p>
          <a:p>
            <a:pPr lvl="1">
              <a:lnSpc>
                <a:spcPct val="150000"/>
              </a:lnSpc>
            </a:pPr>
            <a:r>
              <a:rPr lang="zh-CN" altLang="en-US" dirty="0"/>
              <a:t>对所有更改过的页面</a:t>
            </a:r>
            <a:r>
              <a:rPr lang="en-US" altLang="zh-CN" dirty="0"/>
              <a:t>,</a:t>
            </a:r>
            <a:r>
              <a:rPr lang="zh-CN" altLang="en-US" dirty="0"/>
              <a:t>在需要替换之前就把它们都写回外存</a:t>
            </a:r>
          </a:p>
          <a:p>
            <a:pPr lvl="1">
              <a:lnSpc>
                <a:spcPct val="150000"/>
              </a:lnSpc>
            </a:pPr>
            <a:r>
              <a:rPr lang="zh-CN" altLang="en-US" dirty="0">
                <a:solidFill>
                  <a:srgbClr val="0070C0"/>
                </a:solidFill>
              </a:rPr>
              <a:t>写回与替换异步进行：当替换时，页面可能又被更改</a:t>
            </a:r>
            <a:endParaRPr lang="en-US" altLang="zh-CN" dirty="0">
              <a:solidFill>
                <a:srgbClr val="0070C0"/>
              </a:solidFill>
            </a:endParaRPr>
          </a:p>
          <a:p>
            <a:pPr lvl="2">
              <a:lnSpc>
                <a:spcPct val="150000"/>
              </a:lnSpc>
            </a:pPr>
            <a:r>
              <a:rPr lang="zh-CN" altLang="en-US" dirty="0">
                <a:solidFill>
                  <a:srgbClr val="0070C0"/>
                </a:solidFill>
              </a:rPr>
              <a:t>在页表中增加“修改”标志位，写回时置</a:t>
            </a:r>
            <a:r>
              <a:rPr lang="en-US" altLang="zh-CN" dirty="0">
                <a:solidFill>
                  <a:srgbClr val="0070C0"/>
                </a:solidFill>
              </a:rPr>
              <a:t>FALSE</a:t>
            </a:r>
            <a:r>
              <a:rPr lang="zh-CN" altLang="en-US" dirty="0">
                <a:solidFill>
                  <a:srgbClr val="0070C0"/>
                </a:solidFill>
              </a:rPr>
              <a:t>，修改时置</a:t>
            </a:r>
            <a:r>
              <a:rPr lang="en-US" altLang="zh-CN" dirty="0">
                <a:solidFill>
                  <a:srgbClr val="0070C0"/>
                </a:solidFill>
              </a:rPr>
              <a:t>TRUE</a:t>
            </a:r>
          </a:p>
          <a:p>
            <a:pPr lvl="2">
              <a:lnSpc>
                <a:spcPct val="150000"/>
              </a:lnSpc>
            </a:pPr>
            <a:r>
              <a:rPr lang="zh-CN" altLang="en-US" dirty="0">
                <a:solidFill>
                  <a:srgbClr val="0070C0"/>
                </a:solidFill>
              </a:rPr>
              <a:t>替换时，只有置</a:t>
            </a:r>
            <a:r>
              <a:rPr lang="en-US" altLang="zh-CN" dirty="0">
                <a:solidFill>
                  <a:srgbClr val="0070C0"/>
                </a:solidFill>
              </a:rPr>
              <a:t>TRUE</a:t>
            </a:r>
            <a:r>
              <a:rPr lang="zh-CN" altLang="en-US" dirty="0">
                <a:solidFill>
                  <a:srgbClr val="0070C0"/>
                </a:solidFill>
              </a:rPr>
              <a:t>的页面才需要再次写回交换区</a:t>
            </a:r>
          </a:p>
          <a:p>
            <a:pPr>
              <a:lnSpc>
                <a:spcPct val="150000"/>
              </a:lnSpc>
            </a:pPr>
            <a:endParaRPr lang="en-US" dirty="0"/>
          </a:p>
        </p:txBody>
      </p:sp>
    </p:spTree>
    <p:extLst>
      <p:ext uri="{BB962C8B-B14F-4D97-AF65-F5344CB8AC3E}">
        <p14:creationId xmlns:p14="http://schemas.microsoft.com/office/powerpoint/2010/main" val="679382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4.5.2</a:t>
            </a:r>
            <a:r>
              <a:rPr lang="zh-CN" altLang="en-US" dirty="0"/>
              <a:t>（</a:t>
            </a:r>
            <a:r>
              <a:rPr lang="en-US" altLang="zh-CN" dirty="0"/>
              <a:t>5</a:t>
            </a:r>
            <a:r>
              <a:rPr lang="zh-CN" altLang="en-US" dirty="0"/>
              <a:t>）：页面分配策略</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FF0000"/>
                </a:solidFill>
              </a:rPr>
              <a:t>分配数量：</a:t>
            </a:r>
            <a:r>
              <a:rPr lang="zh-CN" altLang="en-US" dirty="0"/>
              <a:t>给一个进程分配多少个物理块？</a:t>
            </a:r>
          </a:p>
          <a:p>
            <a:pPr lvl="1">
              <a:lnSpc>
                <a:spcPct val="150000"/>
              </a:lnSpc>
            </a:pPr>
            <a:r>
              <a:rPr lang="zh-CN" altLang="en-US" dirty="0"/>
              <a:t>原则：分配物理块时尽量减少进程缺页中断的次数</a:t>
            </a:r>
          </a:p>
          <a:p>
            <a:pPr>
              <a:lnSpc>
                <a:spcPct val="150000"/>
              </a:lnSpc>
            </a:pPr>
            <a:r>
              <a:rPr lang="zh-CN" altLang="en-US" dirty="0">
                <a:solidFill>
                  <a:srgbClr val="FF0000"/>
                </a:solidFill>
              </a:rPr>
              <a:t>替换粒度：</a:t>
            </a:r>
            <a:r>
              <a:rPr lang="zh-CN" altLang="en-US" dirty="0"/>
              <a:t>如果一个进程发生缺页中断时，置换算法淘汰一个页面的范围</a:t>
            </a:r>
            <a:r>
              <a:rPr lang="zh-CN" altLang="en-US" dirty="0">
                <a:solidFill>
                  <a:srgbClr val="0070C0"/>
                </a:solidFill>
              </a:rPr>
              <a:t>局限于本进程</a:t>
            </a:r>
            <a:r>
              <a:rPr lang="zh-CN" altLang="en-US" dirty="0"/>
              <a:t>还是</a:t>
            </a:r>
            <a:r>
              <a:rPr lang="zh-CN" altLang="en-US" dirty="0">
                <a:solidFill>
                  <a:srgbClr val="0070C0"/>
                </a:solidFill>
              </a:rPr>
              <a:t>整个内存空间</a:t>
            </a:r>
            <a:r>
              <a:rPr lang="zh-CN" altLang="en-US" dirty="0"/>
              <a:t>？</a:t>
            </a:r>
          </a:p>
          <a:p>
            <a:pPr>
              <a:lnSpc>
                <a:spcPct val="150000"/>
              </a:lnSpc>
            </a:pPr>
            <a:endParaRPr lang="en-US" dirty="0"/>
          </a:p>
        </p:txBody>
      </p:sp>
    </p:spTree>
    <p:extLst>
      <p:ext uri="{BB962C8B-B14F-4D97-AF65-F5344CB8AC3E}">
        <p14:creationId xmlns:p14="http://schemas.microsoft.com/office/powerpoint/2010/main" val="12150429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4.5.2</a:t>
            </a:r>
            <a:r>
              <a:rPr lang="zh-CN" altLang="en-US" dirty="0"/>
              <a:t>（</a:t>
            </a:r>
            <a:r>
              <a:rPr lang="en-US" altLang="zh-CN" dirty="0"/>
              <a:t>5</a:t>
            </a:r>
            <a:r>
              <a:rPr lang="zh-CN" altLang="en-US" dirty="0"/>
              <a:t>）：分配数量</a:t>
            </a:r>
            <a:endParaRPr lang="en-US"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zh-CN" altLang="en-US" dirty="0">
                <a:solidFill>
                  <a:srgbClr val="0070C0"/>
                </a:solidFill>
              </a:rPr>
              <a:t>分给进程的空间越小</a:t>
            </a:r>
            <a:r>
              <a:rPr lang="en-US" altLang="zh-CN" dirty="0"/>
              <a:t>,</a:t>
            </a:r>
            <a:r>
              <a:rPr lang="zh-CN" altLang="en-US" dirty="0"/>
              <a:t>同一时间处于内存的进程就越多，至少有一个进程处于就绪态的可能性就越大</a:t>
            </a:r>
          </a:p>
          <a:p>
            <a:pPr marL="457200" indent="-457200">
              <a:lnSpc>
                <a:spcPct val="150000"/>
              </a:lnSpc>
              <a:buFont typeface="+mj-lt"/>
              <a:buAutoNum type="arabicPeriod"/>
            </a:pPr>
            <a:r>
              <a:rPr lang="zh-CN" altLang="en-US" dirty="0"/>
              <a:t>如果进程只有小部分在主存里</a:t>
            </a:r>
            <a:r>
              <a:rPr lang="en-US" altLang="zh-CN" dirty="0"/>
              <a:t>,</a:t>
            </a:r>
            <a:r>
              <a:rPr lang="zh-CN" altLang="en-US" dirty="0"/>
              <a:t>即使局部性很好</a:t>
            </a:r>
            <a:r>
              <a:rPr lang="en-US" altLang="zh-CN" dirty="0"/>
              <a:t>,</a:t>
            </a:r>
            <a:r>
              <a:rPr lang="zh-CN" altLang="en-US" dirty="0"/>
              <a:t>缺页中断率还会增加</a:t>
            </a:r>
          </a:p>
          <a:p>
            <a:pPr marL="457200" indent="-457200">
              <a:lnSpc>
                <a:spcPct val="150000"/>
              </a:lnSpc>
              <a:buFont typeface="+mj-lt"/>
              <a:buAutoNum type="arabicPeriod"/>
            </a:pPr>
            <a:r>
              <a:rPr lang="zh-CN" altLang="en-US" dirty="0"/>
              <a:t>分给进程的内存超过一定限度后，再增加内存空间</a:t>
            </a:r>
            <a:r>
              <a:rPr lang="en-US" altLang="zh-CN" dirty="0"/>
              <a:t>,</a:t>
            </a:r>
            <a:r>
              <a:rPr lang="zh-CN" altLang="en-US" dirty="0"/>
              <a:t>不会明显降低进程的缺页中断率</a:t>
            </a:r>
          </a:p>
          <a:p>
            <a:pPr marL="457200" indent="-457200">
              <a:lnSpc>
                <a:spcPct val="150000"/>
              </a:lnSpc>
              <a:buFont typeface="+mj-lt"/>
              <a:buAutoNum type="arabicPeriod"/>
            </a:pPr>
            <a:endParaRPr lang="en-US" dirty="0"/>
          </a:p>
        </p:txBody>
      </p:sp>
    </p:spTree>
    <p:extLst>
      <p:ext uri="{BB962C8B-B14F-4D97-AF65-F5344CB8AC3E}">
        <p14:creationId xmlns:p14="http://schemas.microsoft.com/office/powerpoint/2010/main" val="8031804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4.5.2</a:t>
            </a:r>
            <a:r>
              <a:rPr lang="zh-CN" altLang="en-US" dirty="0"/>
              <a:t>（</a:t>
            </a:r>
            <a:r>
              <a:rPr lang="en-US" altLang="zh-CN" dirty="0"/>
              <a:t>5</a:t>
            </a:r>
            <a:r>
              <a:rPr lang="zh-CN" altLang="en-US" dirty="0"/>
              <a:t>）：页面分配策略</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FF0000"/>
                </a:solidFill>
              </a:rPr>
              <a:t>固定分配：</a:t>
            </a:r>
            <a:r>
              <a:rPr lang="zh-CN" altLang="en-US" dirty="0"/>
              <a:t>固定分配使进程在生命周期中保持固定数目的物理块，每个进程物理块的分配方式主要有：</a:t>
            </a:r>
          </a:p>
          <a:p>
            <a:pPr lvl="1">
              <a:lnSpc>
                <a:spcPct val="150000"/>
              </a:lnSpc>
            </a:pPr>
            <a:r>
              <a:rPr lang="zh-CN" altLang="en-US" dirty="0"/>
              <a:t>平均分配</a:t>
            </a:r>
          </a:p>
          <a:p>
            <a:pPr lvl="1">
              <a:lnSpc>
                <a:spcPct val="150000"/>
              </a:lnSpc>
            </a:pPr>
            <a:r>
              <a:rPr lang="zh-CN" altLang="en-US" dirty="0"/>
              <a:t>按比例分配</a:t>
            </a:r>
          </a:p>
          <a:p>
            <a:pPr lvl="1">
              <a:lnSpc>
                <a:spcPct val="150000"/>
              </a:lnSpc>
            </a:pPr>
            <a:r>
              <a:rPr lang="zh-CN" altLang="en-US" dirty="0"/>
              <a:t>考虑优先权的分配</a:t>
            </a:r>
          </a:p>
          <a:p>
            <a:pPr>
              <a:lnSpc>
                <a:spcPct val="150000"/>
              </a:lnSpc>
            </a:pPr>
            <a:r>
              <a:rPr lang="zh-CN" altLang="en-US" dirty="0">
                <a:solidFill>
                  <a:srgbClr val="FF0000"/>
                </a:solidFill>
              </a:rPr>
              <a:t>可变分配</a:t>
            </a:r>
          </a:p>
          <a:p>
            <a:pPr>
              <a:lnSpc>
                <a:spcPct val="150000"/>
              </a:lnSpc>
            </a:pPr>
            <a:endParaRPr lang="en-US" dirty="0"/>
          </a:p>
        </p:txBody>
      </p:sp>
    </p:spTree>
    <p:extLst>
      <p:ext uri="{BB962C8B-B14F-4D97-AF65-F5344CB8AC3E}">
        <p14:creationId xmlns:p14="http://schemas.microsoft.com/office/powerpoint/2010/main" val="2854539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261350" cy="1325563"/>
          </a:xfrm>
        </p:spPr>
        <p:txBody>
          <a:bodyPr/>
          <a:lstStyle/>
          <a:p>
            <a:r>
              <a:rPr lang="en-US" altLang="zh-CN" dirty="0"/>
              <a:t>4.5.2</a:t>
            </a:r>
            <a:r>
              <a:rPr lang="zh-CN" altLang="en-US" dirty="0"/>
              <a:t>（</a:t>
            </a:r>
            <a:r>
              <a:rPr lang="en-US" altLang="zh-CN" dirty="0"/>
              <a:t>5</a:t>
            </a:r>
            <a:r>
              <a:rPr lang="zh-CN" altLang="en-US" dirty="0"/>
              <a:t>）：可变分配实现要点</a:t>
            </a:r>
            <a:endParaRPr lang="en-US" dirty="0"/>
          </a:p>
        </p:txBody>
      </p:sp>
      <p:sp>
        <p:nvSpPr>
          <p:cNvPr id="3" name="Content Placeholder 2"/>
          <p:cNvSpPr>
            <a:spLocks noGrp="1"/>
          </p:cNvSpPr>
          <p:nvPr>
            <p:ph idx="1"/>
          </p:nvPr>
        </p:nvSpPr>
        <p:spPr/>
        <p:txBody>
          <a:bodyPr/>
          <a:lstStyle/>
          <a:p>
            <a:pPr>
              <a:lnSpc>
                <a:spcPct val="150000"/>
              </a:lnSpc>
            </a:pPr>
            <a:r>
              <a:rPr lang="zh-CN" altLang="en-US" dirty="0"/>
              <a:t>根据新进程的应用类型，程序要求，可用请页式或预约式为其分配内存</a:t>
            </a:r>
          </a:p>
          <a:p>
            <a:pPr>
              <a:lnSpc>
                <a:spcPct val="150000"/>
              </a:lnSpc>
            </a:pPr>
            <a:r>
              <a:rPr lang="zh-CN" altLang="en-US" dirty="0"/>
              <a:t>当产生缺页中断时，从进程的页面选择一个淘汰</a:t>
            </a:r>
          </a:p>
          <a:p>
            <a:pPr>
              <a:lnSpc>
                <a:spcPct val="150000"/>
              </a:lnSpc>
            </a:pPr>
            <a:r>
              <a:rPr lang="zh-CN" altLang="en-US" dirty="0"/>
              <a:t>不时重新评价进程的缺页率，增加或减少进程的页框数，以改善系统的总性能。</a:t>
            </a:r>
          </a:p>
          <a:p>
            <a:pPr>
              <a:lnSpc>
                <a:spcPct val="150000"/>
              </a:lnSpc>
            </a:pPr>
            <a:endParaRPr lang="en-US" dirty="0"/>
          </a:p>
        </p:txBody>
      </p:sp>
    </p:spTree>
    <p:extLst>
      <p:ext uri="{BB962C8B-B14F-4D97-AF65-F5344CB8AC3E}">
        <p14:creationId xmlns:p14="http://schemas.microsoft.com/office/powerpoint/2010/main" val="7794115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4.5.2</a:t>
            </a:r>
            <a:r>
              <a:rPr lang="zh-CN" altLang="en-US" dirty="0"/>
              <a:t>（</a:t>
            </a:r>
            <a:r>
              <a:rPr lang="en-US" altLang="zh-CN" dirty="0"/>
              <a:t>5</a:t>
            </a:r>
            <a:r>
              <a:rPr lang="zh-CN" altLang="en-US" dirty="0"/>
              <a:t>）：替换粒度</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FF0000"/>
                </a:solidFill>
              </a:rPr>
              <a:t>局部替换：</a:t>
            </a:r>
            <a:r>
              <a:rPr lang="zh-CN" altLang="en-US" dirty="0"/>
              <a:t>局部替换在进程发生缺页时</a:t>
            </a:r>
            <a:r>
              <a:rPr lang="zh-CN" altLang="en-US" dirty="0">
                <a:solidFill>
                  <a:srgbClr val="0070C0"/>
                </a:solidFill>
              </a:rPr>
              <a:t>仅从该进程</a:t>
            </a:r>
            <a:r>
              <a:rPr lang="zh-CN" altLang="en-US" dirty="0"/>
              <a:t>的物理块中淘汰页面</a:t>
            </a:r>
            <a:r>
              <a:rPr lang="en-US" altLang="zh-CN" dirty="0"/>
              <a:t>,</a:t>
            </a:r>
            <a:r>
              <a:rPr lang="zh-CN" altLang="en-US" dirty="0"/>
              <a:t>以调入所缺页面</a:t>
            </a:r>
          </a:p>
          <a:p>
            <a:pPr>
              <a:lnSpc>
                <a:spcPct val="150000"/>
              </a:lnSpc>
            </a:pPr>
            <a:r>
              <a:rPr lang="zh-CN" altLang="en-US" dirty="0">
                <a:solidFill>
                  <a:srgbClr val="FF0000"/>
                </a:solidFill>
              </a:rPr>
              <a:t>全局替换：</a:t>
            </a:r>
            <a:r>
              <a:rPr lang="zh-CN" altLang="en-US" dirty="0"/>
              <a:t>全局替换则在进程发生缺页时可</a:t>
            </a:r>
            <a:r>
              <a:rPr lang="zh-CN" altLang="en-US" dirty="0">
                <a:solidFill>
                  <a:srgbClr val="0070C0"/>
                </a:solidFill>
              </a:rPr>
              <a:t>从系统中任一进程</a:t>
            </a:r>
            <a:r>
              <a:rPr lang="zh-CN" altLang="en-US" dirty="0"/>
              <a:t>的物理块中淘汰页面</a:t>
            </a:r>
          </a:p>
        </p:txBody>
      </p:sp>
    </p:spTree>
    <p:extLst>
      <p:ext uri="{BB962C8B-B14F-4D97-AF65-F5344CB8AC3E}">
        <p14:creationId xmlns:p14="http://schemas.microsoft.com/office/powerpoint/2010/main" val="940839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4.5.2</a:t>
            </a:r>
            <a:r>
              <a:rPr lang="zh-CN" altLang="en-US" dirty="0"/>
              <a:t>（</a:t>
            </a:r>
            <a:r>
              <a:rPr lang="en-US" altLang="zh-CN" dirty="0"/>
              <a:t>5</a:t>
            </a:r>
            <a:r>
              <a:rPr lang="zh-CN" altLang="en-US" dirty="0"/>
              <a:t>）：页面分配策略</a:t>
            </a:r>
            <a:endParaRPr kumimoji="1" lang="zh-CN" altLang="en-US" dirty="0"/>
          </a:p>
        </p:txBody>
      </p:sp>
      <p:sp>
        <p:nvSpPr>
          <p:cNvPr id="3" name="Content Placeholder 2"/>
          <p:cNvSpPr>
            <a:spLocks noGrp="1"/>
          </p:cNvSpPr>
          <p:nvPr>
            <p:ph idx="1"/>
          </p:nvPr>
        </p:nvSpPr>
        <p:spPr/>
        <p:txBody>
          <a:bodyPr/>
          <a:lstStyle/>
          <a:p>
            <a:pPr>
              <a:lnSpc>
                <a:spcPct val="150000"/>
              </a:lnSpc>
            </a:pPr>
            <a:r>
              <a:rPr kumimoji="1" lang="zh-CN" altLang="en-US" dirty="0"/>
              <a:t>分配数量：</a:t>
            </a:r>
            <a:endParaRPr kumimoji="1" lang="en-US" altLang="zh-CN" dirty="0"/>
          </a:p>
          <a:p>
            <a:pPr lvl="1">
              <a:lnSpc>
                <a:spcPct val="150000"/>
              </a:lnSpc>
            </a:pPr>
            <a:r>
              <a:rPr kumimoji="1" lang="zh-CN" altLang="en-US" dirty="0"/>
              <a:t>固定分配</a:t>
            </a:r>
            <a:endParaRPr kumimoji="1" lang="en-US" altLang="zh-CN" dirty="0"/>
          </a:p>
          <a:p>
            <a:pPr lvl="1">
              <a:lnSpc>
                <a:spcPct val="150000"/>
              </a:lnSpc>
            </a:pPr>
            <a:r>
              <a:rPr kumimoji="1" lang="zh-CN" altLang="en-US" dirty="0"/>
              <a:t>可变分配</a:t>
            </a:r>
            <a:endParaRPr kumimoji="1" lang="en-US" altLang="zh-CN" dirty="0"/>
          </a:p>
          <a:p>
            <a:pPr>
              <a:lnSpc>
                <a:spcPct val="150000"/>
              </a:lnSpc>
            </a:pPr>
            <a:r>
              <a:rPr kumimoji="1" lang="zh-CN" altLang="en-US" dirty="0"/>
              <a:t>替换粒度：</a:t>
            </a:r>
            <a:endParaRPr kumimoji="1" lang="en-US" altLang="zh-CN" dirty="0"/>
          </a:p>
          <a:p>
            <a:pPr lvl="1">
              <a:lnSpc>
                <a:spcPct val="150000"/>
              </a:lnSpc>
            </a:pPr>
            <a:r>
              <a:rPr kumimoji="1" lang="zh-CN" altLang="en-US" dirty="0"/>
              <a:t>全局替换</a:t>
            </a:r>
            <a:endParaRPr kumimoji="1" lang="en-US" altLang="zh-CN" dirty="0"/>
          </a:p>
          <a:p>
            <a:pPr lvl="1">
              <a:lnSpc>
                <a:spcPct val="150000"/>
              </a:lnSpc>
            </a:pPr>
            <a:r>
              <a:rPr kumimoji="1" lang="zh-CN" altLang="en-US" dirty="0"/>
              <a:t>局部替换</a:t>
            </a:r>
          </a:p>
        </p:txBody>
      </p:sp>
      <p:sp>
        <p:nvSpPr>
          <p:cNvPr id="4" name="Rectangle 3"/>
          <p:cNvSpPr/>
          <p:nvPr/>
        </p:nvSpPr>
        <p:spPr>
          <a:xfrm>
            <a:off x="3770768" y="2406502"/>
            <a:ext cx="2476123"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nSpc>
                <a:spcPct val="200000"/>
              </a:lnSpc>
              <a:buFont typeface="+mj-lt"/>
              <a:buAutoNum type="arabicPeriod"/>
            </a:pPr>
            <a:r>
              <a:rPr lang="zh-CN" altLang="en-US" dirty="0">
                <a:latin typeface="Microsoft YaHei" charset="-122"/>
                <a:ea typeface="Microsoft YaHei" charset="-122"/>
                <a:cs typeface="Microsoft YaHei" charset="-122"/>
              </a:rPr>
              <a:t>固定分配局部置换</a:t>
            </a:r>
          </a:p>
          <a:p>
            <a:pPr marL="457200" indent="-457200">
              <a:lnSpc>
                <a:spcPct val="200000"/>
              </a:lnSpc>
              <a:buFont typeface="+mj-lt"/>
              <a:buAutoNum type="arabicPeriod"/>
            </a:pPr>
            <a:r>
              <a:rPr lang="zh-CN" altLang="en-US" dirty="0">
                <a:latin typeface="Microsoft YaHei" charset="-122"/>
                <a:ea typeface="Microsoft YaHei" charset="-122"/>
                <a:cs typeface="Microsoft YaHei" charset="-122"/>
              </a:rPr>
              <a:t>可变分配全局置换</a:t>
            </a:r>
          </a:p>
          <a:p>
            <a:pPr marL="457200" indent="-457200">
              <a:lnSpc>
                <a:spcPct val="200000"/>
              </a:lnSpc>
              <a:buFont typeface="+mj-lt"/>
              <a:buAutoNum type="arabicPeriod"/>
            </a:pPr>
            <a:r>
              <a:rPr lang="zh-CN" altLang="en-US" dirty="0">
                <a:latin typeface="Microsoft YaHei" charset="-122"/>
                <a:ea typeface="Microsoft YaHei" charset="-122"/>
                <a:cs typeface="Microsoft YaHei" charset="-122"/>
              </a:rPr>
              <a:t>可变分配局部置换</a:t>
            </a:r>
          </a:p>
        </p:txBody>
      </p:sp>
      <p:cxnSp>
        <p:nvCxnSpPr>
          <p:cNvPr id="6" name="Straight Arrow Connector 5"/>
          <p:cNvCxnSpPr/>
          <p:nvPr/>
        </p:nvCxnSpPr>
        <p:spPr>
          <a:xfrm>
            <a:off x="2435382" y="2725093"/>
            <a:ext cx="1339913"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426329" y="2779415"/>
            <a:ext cx="1312752" cy="214567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435382" y="3277354"/>
            <a:ext cx="1294646"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435382" y="3349782"/>
            <a:ext cx="1267485" cy="112263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35382" y="3349782"/>
            <a:ext cx="1285592" cy="516048"/>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426329" y="3920150"/>
            <a:ext cx="1303699" cy="1068309"/>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ular Callout 25"/>
          <p:cNvSpPr/>
          <p:nvPr/>
        </p:nvSpPr>
        <p:spPr>
          <a:xfrm>
            <a:off x="6464174" y="2046083"/>
            <a:ext cx="2562131" cy="3521798"/>
          </a:xfrm>
          <a:prstGeom prst="wedgeRectCallout">
            <a:avLst>
              <a:gd name="adj1" fmla="val -55692"/>
              <a:gd name="adj2" fmla="val -29274"/>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rIns="108000" rtlCol="0" anchor="t"/>
          <a:lstStyle/>
          <a:p>
            <a:pPr marL="285750" indent="-285750" algn="just">
              <a:lnSpc>
                <a:spcPct val="150000"/>
              </a:lnSpc>
              <a:buFont typeface="Arial" charset="0"/>
              <a:buChar char="•"/>
            </a:pPr>
            <a:r>
              <a:rPr kumimoji="1" lang="zh-CN" altLang="en-US" dirty="0">
                <a:solidFill>
                  <a:schemeClr val="bg1"/>
                </a:solidFill>
              </a:rPr>
              <a:t>不易确定每个进程应该分配的页面数量</a:t>
            </a:r>
            <a:endParaRPr kumimoji="1" lang="en-US" altLang="zh-CN" dirty="0">
              <a:solidFill>
                <a:schemeClr val="bg1"/>
              </a:solidFill>
            </a:endParaRPr>
          </a:p>
          <a:p>
            <a:pPr marL="495300" lvl="1" indent="-225425" algn="just">
              <a:lnSpc>
                <a:spcPct val="150000"/>
              </a:lnSpc>
              <a:buFont typeface="Arial" charset="0"/>
              <a:buChar char="•"/>
            </a:pPr>
            <a:r>
              <a:rPr kumimoji="1" lang="zh-CN" altLang="en-US" dirty="0">
                <a:solidFill>
                  <a:schemeClr val="bg1"/>
                </a:solidFill>
              </a:rPr>
              <a:t>过多的页面，导致并发进程数量的减少</a:t>
            </a:r>
            <a:endParaRPr kumimoji="1" lang="en-US" altLang="zh-CN" dirty="0">
              <a:solidFill>
                <a:schemeClr val="bg1"/>
              </a:solidFill>
            </a:endParaRPr>
          </a:p>
          <a:p>
            <a:pPr marL="495300" lvl="1" indent="-225425" algn="just">
              <a:lnSpc>
                <a:spcPct val="150000"/>
              </a:lnSpc>
              <a:buFont typeface="Arial" charset="0"/>
              <a:buChar char="•"/>
            </a:pPr>
            <a:r>
              <a:rPr kumimoji="1" lang="zh-CN" altLang="en-US" dirty="0">
                <a:solidFill>
                  <a:schemeClr val="bg1"/>
                </a:solidFill>
              </a:rPr>
              <a:t>过少的页面，导致单个进程的缺页中断率增加</a:t>
            </a:r>
          </a:p>
        </p:txBody>
      </p:sp>
    </p:spTree>
    <p:extLst>
      <p:ext uri="{BB962C8B-B14F-4D97-AF65-F5344CB8AC3E}">
        <p14:creationId xmlns:p14="http://schemas.microsoft.com/office/powerpoint/2010/main" val="13170649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4.5.2</a:t>
            </a:r>
            <a:r>
              <a:rPr lang="zh-CN" altLang="en-US" dirty="0"/>
              <a:t>（</a:t>
            </a:r>
            <a:r>
              <a:rPr lang="en-US" altLang="zh-CN" dirty="0"/>
              <a:t>5</a:t>
            </a:r>
            <a:r>
              <a:rPr lang="zh-CN" altLang="en-US" dirty="0"/>
              <a:t>）：页面分配策略</a:t>
            </a:r>
            <a:endParaRPr kumimoji="1" lang="zh-CN" altLang="en-US" dirty="0"/>
          </a:p>
        </p:txBody>
      </p:sp>
      <p:sp>
        <p:nvSpPr>
          <p:cNvPr id="3" name="Content Placeholder 2"/>
          <p:cNvSpPr>
            <a:spLocks noGrp="1"/>
          </p:cNvSpPr>
          <p:nvPr>
            <p:ph idx="1"/>
          </p:nvPr>
        </p:nvSpPr>
        <p:spPr/>
        <p:txBody>
          <a:bodyPr/>
          <a:lstStyle/>
          <a:p>
            <a:pPr>
              <a:lnSpc>
                <a:spcPct val="150000"/>
              </a:lnSpc>
            </a:pPr>
            <a:r>
              <a:rPr kumimoji="1" lang="zh-CN" altLang="en-US" dirty="0"/>
              <a:t>分配数量：</a:t>
            </a:r>
            <a:endParaRPr kumimoji="1" lang="en-US" altLang="zh-CN" dirty="0"/>
          </a:p>
          <a:p>
            <a:pPr lvl="1">
              <a:lnSpc>
                <a:spcPct val="150000"/>
              </a:lnSpc>
            </a:pPr>
            <a:r>
              <a:rPr kumimoji="1" lang="zh-CN" altLang="en-US" dirty="0"/>
              <a:t>固定分配</a:t>
            </a:r>
            <a:endParaRPr kumimoji="1" lang="en-US" altLang="zh-CN" dirty="0"/>
          </a:p>
          <a:p>
            <a:pPr lvl="1">
              <a:lnSpc>
                <a:spcPct val="150000"/>
              </a:lnSpc>
            </a:pPr>
            <a:r>
              <a:rPr kumimoji="1" lang="zh-CN" altLang="en-US" dirty="0"/>
              <a:t>可变分配</a:t>
            </a:r>
            <a:endParaRPr kumimoji="1" lang="en-US" altLang="zh-CN" dirty="0"/>
          </a:p>
          <a:p>
            <a:pPr>
              <a:lnSpc>
                <a:spcPct val="150000"/>
              </a:lnSpc>
            </a:pPr>
            <a:r>
              <a:rPr kumimoji="1" lang="zh-CN" altLang="en-US" dirty="0"/>
              <a:t>替换粒度：</a:t>
            </a:r>
            <a:endParaRPr kumimoji="1" lang="en-US" altLang="zh-CN" dirty="0"/>
          </a:p>
          <a:p>
            <a:pPr lvl="1">
              <a:lnSpc>
                <a:spcPct val="150000"/>
              </a:lnSpc>
            </a:pPr>
            <a:r>
              <a:rPr kumimoji="1" lang="zh-CN" altLang="en-US" dirty="0"/>
              <a:t>全局替换</a:t>
            </a:r>
            <a:endParaRPr kumimoji="1" lang="en-US" altLang="zh-CN" dirty="0"/>
          </a:p>
          <a:p>
            <a:pPr lvl="1">
              <a:lnSpc>
                <a:spcPct val="150000"/>
              </a:lnSpc>
            </a:pPr>
            <a:r>
              <a:rPr kumimoji="1" lang="zh-CN" altLang="en-US" dirty="0"/>
              <a:t>局部替换</a:t>
            </a:r>
          </a:p>
        </p:txBody>
      </p:sp>
      <p:sp>
        <p:nvSpPr>
          <p:cNvPr id="4" name="Rectangle 3"/>
          <p:cNvSpPr/>
          <p:nvPr/>
        </p:nvSpPr>
        <p:spPr>
          <a:xfrm>
            <a:off x="3770768" y="2406502"/>
            <a:ext cx="2476123"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nSpc>
                <a:spcPct val="200000"/>
              </a:lnSpc>
              <a:buFont typeface="+mj-lt"/>
              <a:buAutoNum type="arabicPeriod"/>
            </a:pPr>
            <a:r>
              <a:rPr lang="zh-CN" altLang="en-US" dirty="0">
                <a:latin typeface="Microsoft YaHei" charset="-122"/>
                <a:ea typeface="Microsoft YaHei" charset="-122"/>
                <a:cs typeface="Microsoft YaHei" charset="-122"/>
              </a:rPr>
              <a:t>固定分配局部置换</a:t>
            </a:r>
          </a:p>
          <a:p>
            <a:pPr marL="457200" indent="-457200">
              <a:lnSpc>
                <a:spcPct val="200000"/>
              </a:lnSpc>
              <a:buFont typeface="+mj-lt"/>
              <a:buAutoNum type="arabicPeriod"/>
            </a:pPr>
            <a:r>
              <a:rPr lang="zh-CN" altLang="en-US" dirty="0">
                <a:latin typeface="Microsoft YaHei" charset="-122"/>
                <a:ea typeface="Microsoft YaHei" charset="-122"/>
                <a:cs typeface="Microsoft YaHei" charset="-122"/>
              </a:rPr>
              <a:t>可变分配全局置换</a:t>
            </a:r>
          </a:p>
          <a:p>
            <a:pPr marL="457200" indent="-457200">
              <a:lnSpc>
                <a:spcPct val="200000"/>
              </a:lnSpc>
              <a:buFont typeface="+mj-lt"/>
              <a:buAutoNum type="arabicPeriod"/>
            </a:pPr>
            <a:r>
              <a:rPr lang="zh-CN" altLang="en-US" dirty="0">
                <a:latin typeface="Microsoft YaHei" charset="-122"/>
                <a:ea typeface="Microsoft YaHei" charset="-122"/>
                <a:cs typeface="Microsoft YaHei" charset="-122"/>
              </a:rPr>
              <a:t>可变分配局部置换</a:t>
            </a:r>
          </a:p>
        </p:txBody>
      </p:sp>
      <p:cxnSp>
        <p:nvCxnSpPr>
          <p:cNvPr id="6" name="Straight Arrow Connector 5"/>
          <p:cNvCxnSpPr/>
          <p:nvPr/>
        </p:nvCxnSpPr>
        <p:spPr>
          <a:xfrm>
            <a:off x="2435382" y="2725093"/>
            <a:ext cx="1339913"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426329" y="2779415"/>
            <a:ext cx="1312752" cy="214567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435382" y="3277354"/>
            <a:ext cx="1294646"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435382" y="3349782"/>
            <a:ext cx="1267485" cy="112263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35382" y="3349782"/>
            <a:ext cx="1285592" cy="516048"/>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426329" y="3920150"/>
            <a:ext cx="1303699" cy="1068309"/>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ular Callout 10"/>
          <p:cNvSpPr/>
          <p:nvPr/>
        </p:nvSpPr>
        <p:spPr>
          <a:xfrm>
            <a:off x="6464174" y="2046083"/>
            <a:ext cx="2562131" cy="3521798"/>
          </a:xfrm>
          <a:prstGeom prst="wedgeRectCallout">
            <a:avLst>
              <a:gd name="adj1" fmla="val -55339"/>
              <a:gd name="adj2" fmla="val -13336"/>
            </a:avLst>
          </a:prstGeom>
          <a:solidFill>
            <a:srgbClr val="73FB7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rIns="108000" rtlCol="0" anchor="t"/>
          <a:lstStyle/>
          <a:p>
            <a:pPr marL="285750" indent="-285750" algn="just">
              <a:lnSpc>
                <a:spcPct val="150000"/>
              </a:lnSpc>
              <a:buFont typeface="Arial" charset="0"/>
              <a:buChar char="•"/>
            </a:pPr>
            <a:r>
              <a:rPr kumimoji="1" lang="zh-CN" altLang="en-US" dirty="0">
                <a:solidFill>
                  <a:sysClr val="windowText" lastClr="000000"/>
                </a:solidFill>
              </a:rPr>
              <a:t>不易确定应该淘汰哪个进程的页面</a:t>
            </a:r>
            <a:endParaRPr kumimoji="1" lang="en-US" altLang="zh-CN" dirty="0">
              <a:solidFill>
                <a:sysClr val="windowText" lastClr="000000"/>
              </a:solidFill>
            </a:endParaRPr>
          </a:p>
          <a:p>
            <a:pPr marL="742950" lvl="1" indent="-285750" algn="just">
              <a:lnSpc>
                <a:spcPct val="150000"/>
              </a:lnSpc>
              <a:buFont typeface="Arial" charset="0"/>
              <a:buChar char="•"/>
            </a:pPr>
            <a:r>
              <a:rPr kumimoji="1" lang="zh-CN" altLang="en-US" dirty="0">
                <a:solidFill>
                  <a:sysClr val="windowText" lastClr="000000"/>
                </a:solidFill>
              </a:rPr>
              <a:t>可能导致被淘汰页面进程的缺页中断率急速上升</a:t>
            </a:r>
          </a:p>
        </p:txBody>
      </p:sp>
    </p:spTree>
    <p:extLst>
      <p:ext uri="{BB962C8B-B14F-4D97-AF65-F5344CB8AC3E}">
        <p14:creationId xmlns:p14="http://schemas.microsoft.com/office/powerpoint/2010/main" val="17328343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4.5.2</a:t>
            </a:r>
            <a:r>
              <a:rPr lang="zh-CN" altLang="en-US" dirty="0"/>
              <a:t>（</a:t>
            </a:r>
            <a:r>
              <a:rPr lang="en-US" altLang="zh-CN" dirty="0"/>
              <a:t>5</a:t>
            </a:r>
            <a:r>
              <a:rPr lang="zh-CN" altLang="en-US" dirty="0"/>
              <a:t>）：页面分配策略</a:t>
            </a:r>
            <a:endParaRPr kumimoji="1" lang="zh-CN" altLang="en-US" dirty="0"/>
          </a:p>
        </p:txBody>
      </p:sp>
      <p:sp>
        <p:nvSpPr>
          <p:cNvPr id="3" name="Content Placeholder 2"/>
          <p:cNvSpPr>
            <a:spLocks noGrp="1"/>
          </p:cNvSpPr>
          <p:nvPr>
            <p:ph idx="1"/>
          </p:nvPr>
        </p:nvSpPr>
        <p:spPr/>
        <p:txBody>
          <a:bodyPr/>
          <a:lstStyle/>
          <a:p>
            <a:pPr>
              <a:lnSpc>
                <a:spcPct val="150000"/>
              </a:lnSpc>
            </a:pPr>
            <a:r>
              <a:rPr kumimoji="1" lang="zh-CN" altLang="en-US" dirty="0"/>
              <a:t>分配数量：</a:t>
            </a:r>
            <a:endParaRPr kumimoji="1" lang="en-US" altLang="zh-CN" dirty="0"/>
          </a:p>
          <a:p>
            <a:pPr lvl="1">
              <a:lnSpc>
                <a:spcPct val="150000"/>
              </a:lnSpc>
            </a:pPr>
            <a:r>
              <a:rPr kumimoji="1" lang="zh-CN" altLang="en-US" dirty="0"/>
              <a:t>固定分配</a:t>
            </a:r>
            <a:endParaRPr kumimoji="1" lang="en-US" altLang="zh-CN" dirty="0"/>
          </a:p>
          <a:p>
            <a:pPr lvl="1">
              <a:lnSpc>
                <a:spcPct val="150000"/>
              </a:lnSpc>
            </a:pPr>
            <a:r>
              <a:rPr kumimoji="1" lang="zh-CN" altLang="en-US" dirty="0"/>
              <a:t>可变分配</a:t>
            </a:r>
            <a:endParaRPr kumimoji="1" lang="en-US" altLang="zh-CN" dirty="0"/>
          </a:p>
          <a:p>
            <a:pPr>
              <a:lnSpc>
                <a:spcPct val="150000"/>
              </a:lnSpc>
            </a:pPr>
            <a:r>
              <a:rPr kumimoji="1" lang="zh-CN" altLang="en-US" dirty="0"/>
              <a:t>替换粒度：</a:t>
            </a:r>
            <a:endParaRPr kumimoji="1" lang="en-US" altLang="zh-CN" dirty="0"/>
          </a:p>
          <a:p>
            <a:pPr lvl="1">
              <a:lnSpc>
                <a:spcPct val="150000"/>
              </a:lnSpc>
            </a:pPr>
            <a:r>
              <a:rPr kumimoji="1" lang="zh-CN" altLang="en-US" dirty="0"/>
              <a:t>全局替换</a:t>
            </a:r>
            <a:endParaRPr kumimoji="1" lang="en-US" altLang="zh-CN" dirty="0"/>
          </a:p>
          <a:p>
            <a:pPr lvl="1">
              <a:lnSpc>
                <a:spcPct val="150000"/>
              </a:lnSpc>
            </a:pPr>
            <a:r>
              <a:rPr kumimoji="1" lang="zh-CN" altLang="en-US" dirty="0"/>
              <a:t>局部替换</a:t>
            </a:r>
          </a:p>
        </p:txBody>
      </p:sp>
      <p:sp>
        <p:nvSpPr>
          <p:cNvPr id="4" name="Rectangle 3"/>
          <p:cNvSpPr/>
          <p:nvPr/>
        </p:nvSpPr>
        <p:spPr>
          <a:xfrm>
            <a:off x="3770768" y="2406502"/>
            <a:ext cx="2476123"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nSpc>
                <a:spcPct val="200000"/>
              </a:lnSpc>
              <a:buFont typeface="+mj-lt"/>
              <a:buAutoNum type="arabicPeriod"/>
            </a:pPr>
            <a:r>
              <a:rPr lang="zh-CN" altLang="en-US" dirty="0">
                <a:latin typeface="Microsoft YaHei" charset="-122"/>
                <a:ea typeface="Microsoft YaHei" charset="-122"/>
                <a:cs typeface="Microsoft YaHei" charset="-122"/>
              </a:rPr>
              <a:t>固定分配局部置换</a:t>
            </a:r>
          </a:p>
          <a:p>
            <a:pPr marL="457200" indent="-457200">
              <a:lnSpc>
                <a:spcPct val="200000"/>
              </a:lnSpc>
              <a:buFont typeface="+mj-lt"/>
              <a:buAutoNum type="arabicPeriod"/>
            </a:pPr>
            <a:r>
              <a:rPr lang="zh-CN" altLang="en-US" dirty="0">
                <a:latin typeface="Microsoft YaHei" charset="-122"/>
                <a:ea typeface="Microsoft YaHei" charset="-122"/>
                <a:cs typeface="Microsoft YaHei" charset="-122"/>
              </a:rPr>
              <a:t>可变分配全局置换</a:t>
            </a:r>
          </a:p>
          <a:p>
            <a:pPr marL="457200" indent="-457200">
              <a:lnSpc>
                <a:spcPct val="200000"/>
              </a:lnSpc>
              <a:buFont typeface="+mj-lt"/>
              <a:buAutoNum type="arabicPeriod"/>
            </a:pPr>
            <a:r>
              <a:rPr lang="zh-CN" altLang="en-US" dirty="0">
                <a:latin typeface="Microsoft YaHei" charset="-122"/>
                <a:ea typeface="Microsoft YaHei" charset="-122"/>
                <a:cs typeface="Microsoft YaHei" charset="-122"/>
              </a:rPr>
              <a:t>可变分配局部置换</a:t>
            </a:r>
          </a:p>
        </p:txBody>
      </p:sp>
      <p:cxnSp>
        <p:nvCxnSpPr>
          <p:cNvPr id="6" name="Straight Arrow Connector 5"/>
          <p:cNvCxnSpPr/>
          <p:nvPr/>
        </p:nvCxnSpPr>
        <p:spPr>
          <a:xfrm>
            <a:off x="2435382" y="2725093"/>
            <a:ext cx="1339913"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426329" y="2779415"/>
            <a:ext cx="1312752" cy="214567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435382" y="3277354"/>
            <a:ext cx="1294646"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435382" y="3349782"/>
            <a:ext cx="1267485" cy="112263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35382" y="3349782"/>
            <a:ext cx="1285592" cy="516048"/>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426329" y="3920150"/>
            <a:ext cx="1303699" cy="1068309"/>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ular Callout 10"/>
          <p:cNvSpPr/>
          <p:nvPr/>
        </p:nvSpPr>
        <p:spPr>
          <a:xfrm>
            <a:off x="6464174" y="2046083"/>
            <a:ext cx="2562131" cy="3521798"/>
          </a:xfrm>
          <a:prstGeom prst="wedgeRectCallout">
            <a:avLst>
              <a:gd name="adj1" fmla="val -56752"/>
              <a:gd name="adj2" fmla="val 4659"/>
            </a:avLst>
          </a:prstGeom>
          <a:solidFill>
            <a:schemeClr val="accent1">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rIns="108000" rtlCol="0" anchor="t"/>
          <a:lstStyle/>
          <a:p>
            <a:pPr marL="285750" indent="-285750" algn="just">
              <a:lnSpc>
                <a:spcPct val="150000"/>
              </a:lnSpc>
              <a:buFont typeface="Arial" charset="0"/>
              <a:buChar char="•"/>
            </a:pPr>
            <a:r>
              <a:rPr kumimoji="1" lang="zh-CN" altLang="en-US" dirty="0">
                <a:solidFill>
                  <a:schemeClr val="accent2">
                    <a:lumMod val="20000"/>
                    <a:lumOff val="80000"/>
                  </a:schemeClr>
                </a:solidFill>
              </a:rPr>
              <a:t>初始化时，根据进程需求确定页面数量</a:t>
            </a:r>
            <a:endParaRPr kumimoji="1" lang="en-US" altLang="zh-CN" dirty="0">
              <a:solidFill>
                <a:schemeClr val="accent2">
                  <a:lumMod val="20000"/>
                  <a:lumOff val="80000"/>
                </a:schemeClr>
              </a:solidFill>
            </a:endParaRPr>
          </a:p>
          <a:p>
            <a:pPr marL="285750" indent="-285750" algn="just">
              <a:lnSpc>
                <a:spcPct val="150000"/>
              </a:lnSpc>
              <a:buFont typeface="Arial" charset="0"/>
              <a:buChar char="•"/>
            </a:pPr>
            <a:r>
              <a:rPr kumimoji="1" lang="zh-CN" altLang="en-US" dirty="0">
                <a:solidFill>
                  <a:schemeClr val="accent2">
                    <a:lumMod val="20000"/>
                    <a:lumOff val="80000"/>
                  </a:schemeClr>
                </a:solidFill>
              </a:rPr>
              <a:t>缺页中断时，从本进程中选择淘汰页面</a:t>
            </a:r>
            <a:endParaRPr kumimoji="1" lang="en-US" altLang="zh-CN" dirty="0">
              <a:solidFill>
                <a:schemeClr val="accent2">
                  <a:lumMod val="20000"/>
                  <a:lumOff val="80000"/>
                </a:schemeClr>
              </a:solidFill>
            </a:endParaRPr>
          </a:p>
          <a:p>
            <a:pPr marL="285750" indent="-285750" algn="just">
              <a:lnSpc>
                <a:spcPct val="150000"/>
              </a:lnSpc>
              <a:buFont typeface="Arial" charset="0"/>
              <a:buChar char="•"/>
            </a:pPr>
            <a:r>
              <a:rPr kumimoji="1" lang="zh-CN" altLang="en-US" dirty="0">
                <a:solidFill>
                  <a:schemeClr val="accent2">
                    <a:lumMod val="20000"/>
                    <a:lumOff val="80000"/>
                  </a:schemeClr>
                </a:solidFill>
              </a:rPr>
              <a:t>对缺页率进行检测，动态调整进程的页框数量，提升系统性能</a:t>
            </a:r>
          </a:p>
        </p:txBody>
      </p:sp>
    </p:spTree>
    <p:extLst>
      <p:ext uri="{BB962C8B-B14F-4D97-AF65-F5344CB8AC3E}">
        <p14:creationId xmlns:p14="http://schemas.microsoft.com/office/powerpoint/2010/main" val="17204943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4.5.2</a:t>
            </a:r>
            <a:r>
              <a:rPr lang="zh-CN" altLang="en-US" dirty="0"/>
              <a:t>（</a:t>
            </a:r>
            <a:r>
              <a:rPr lang="en-US" altLang="zh-CN" dirty="0"/>
              <a:t>6</a:t>
            </a:r>
            <a:r>
              <a:rPr lang="zh-CN" altLang="en-US" dirty="0"/>
              <a:t>）：缺页中断率</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FF0000"/>
                </a:solidFill>
              </a:rPr>
              <a:t>页面淘汰算法：</a:t>
            </a:r>
            <a:r>
              <a:rPr lang="zh-CN" altLang="en-US" dirty="0"/>
              <a:t>在页面替换时确定被淘汰页的算法 </a:t>
            </a:r>
          </a:p>
          <a:p>
            <a:pPr>
              <a:lnSpc>
                <a:spcPct val="150000"/>
              </a:lnSpc>
            </a:pPr>
            <a:r>
              <a:rPr lang="zh-CN" altLang="en-US" dirty="0">
                <a:solidFill>
                  <a:srgbClr val="FF0000"/>
                </a:solidFill>
              </a:rPr>
              <a:t>“抖动”</a:t>
            </a:r>
            <a:r>
              <a:rPr lang="en-US" altLang="zh-CN" dirty="0">
                <a:solidFill>
                  <a:srgbClr val="FF0000"/>
                </a:solidFill>
              </a:rPr>
              <a:t>(Thrashing) </a:t>
            </a:r>
            <a:r>
              <a:rPr lang="en-US" altLang="zh-CN" dirty="0"/>
              <a:t>(“</a:t>
            </a:r>
            <a:r>
              <a:rPr lang="zh-CN" altLang="en-US" dirty="0"/>
              <a:t>颠簸”</a:t>
            </a:r>
            <a:r>
              <a:rPr lang="en-US" altLang="zh-CN" dirty="0"/>
              <a:t>)</a:t>
            </a:r>
            <a:r>
              <a:rPr lang="zh-CN" altLang="en-US" dirty="0"/>
              <a:t>现象：是淘汰算法不好而产生的一种现象。刚淘汰的页面又立即要用，又将其调入，然后再淘汰、再调入。浪费大量</a:t>
            </a:r>
            <a:r>
              <a:rPr lang="en-US" altLang="zh-CN" dirty="0"/>
              <a:t>CPU</a:t>
            </a:r>
            <a:r>
              <a:rPr lang="zh-CN" altLang="en-US" dirty="0"/>
              <a:t>的时间</a:t>
            </a:r>
          </a:p>
          <a:p>
            <a:pPr>
              <a:lnSpc>
                <a:spcPct val="150000"/>
              </a:lnSpc>
            </a:pPr>
            <a:endParaRPr lang="en-US" dirty="0"/>
          </a:p>
        </p:txBody>
      </p:sp>
      <p:pic>
        <p:nvPicPr>
          <p:cNvPr id="11266" name="Picture 2" descr="https://encrypted-tbn0.gstatic.com/images?q=tbn:ANd9GcSJViVkf6RVS5YHvtTJZQ5pKg8FicG75v8wG-d5o3YGwg7Wj3d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2742" y="4432300"/>
            <a:ext cx="2492608"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958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4.5.1</a:t>
            </a:r>
            <a:r>
              <a:rPr lang="zh-CN" altLang="en-US" dirty="0"/>
              <a:t>（续）</a:t>
            </a:r>
            <a:endParaRPr lang="en-US" dirty="0"/>
          </a:p>
        </p:txBody>
      </p:sp>
      <p:sp>
        <p:nvSpPr>
          <p:cNvPr id="3" name="Content Placeholder 2"/>
          <p:cNvSpPr>
            <a:spLocks noGrp="1"/>
          </p:cNvSpPr>
          <p:nvPr>
            <p:ph idx="1"/>
          </p:nvPr>
        </p:nvSpPr>
        <p:spPr/>
        <p:txBody>
          <a:bodyPr>
            <a:normAutofit fontScale="92500"/>
          </a:bodyPr>
          <a:lstStyle/>
          <a:p>
            <a:pPr>
              <a:lnSpc>
                <a:spcPct val="150000"/>
              </a:lnSpc>
            </a:pPr>
            <a:r>
              <a:rPr lang="zh-CN" altLang="en-US" dirty="0"/>
              <a:t>较小的一段时间内</a:t>
            </a:r>
            <a:r>
              <a:rPr lang="en-US" altLang="zh-CN" dirty="0"/>
              <a:t>,</a:t>
            </a:r>
            <a:r>
              <a:rPr lang="zh-CN" altLang="en-US" dirty="0"/>
              <a:t>整个作业空间中只有某一局部模块的指令和数据会被执行和访问到</a:t>
            </a:r>
            <a:r>
              <a:rPr lang="en-US" altLang="zh-CN" dirty="0"/>
              <a:t>.</a:t>
            </a:r>
            <a:r>
              <a:rPr lang="zh-CN" altLang="en-US" dirty="0"/>
              <a:t>作业其它部分暂时不会访问到</a:t>
            </a:r>
          </a:p>
          <a:p>
            <a:pPr>
              <a:lnSpc>
                <a:spcPct val="150000"/>
              </a:lnSpc>
            </a:pPr>
            <a:r>
              <a:rPr lang="zh-CN" altLang="en-US" dirty="0"/>
              <a:t>这就允许这部分暂时不用的作业部分不必占据内存空间</a:t>
            </a:r>
            <a:r>
              <a:rPr lang="en-US" altLang="zh-CN" dirty="0"/>
              <a:t>,</a:t>
            </a:r>
            <a:r>
              <a:rPr lang="zh-CN" altLang="en-US" dirty="0"/>
              <a:t>可以先留在外存上</a:t>
            </a:r>
            <a:r>
              <a:rPr lang="en-US" altLang="zh-CN" dirty="0"/>
              <a:t>,</a:t>
            </a:r>
            <a:r>
              <a:rPr lang="zh-CN" altLang="en-US" dirty="0"/>
              <a:t>待以后需要访问时再装入内存</a:t>
            </a:r>
          </a:p>
          <a:p>
            <a:pPr>
              <a:lnSpc>
                <a:spcPct val="150000"/>
              </a:lnSpc>
            </a:pPr>
            <a:r>
              <a:rPr lang="zh-CN" altLang="en-US" dirty="0"/>
              <a:t>内存中一些暂时不用的部分还可以临时调出到外存上</a:t>
            </a:r>
            <a:r>
              <a:rPr lang="en-US" altLang="zh-CN" dirty="0"/>
              <a:t>,</a:t>
            </a:r>
            <a:r>
              <a:rPr lang="zh-CN" altLang="en-US" dirty="0"/>
              <a:t>这样就可将内存空间优先分配给当前急需使用的作业进程</a:t>
            </a:r>
            <a:r>
              <a:rPr lang="en-US" altLang="zh-CN" dirty="0"/>
              <a:t>,</a:t>
            </a:r>
            <a:r>
              <a:rPr lang="zh-CN" altLang="en-US" dirty="0"/>
              <a:t>能够提高内存利用率</a:t>
            </a:r>
          </a:p>
          <a:p>
            <a:pPr>
              <a:lnSpc>
                <a:spcPct val="150000"/>
              </a:lnSpc>
            </a:pPr>
            <a:endParaRPr lang="en-US" dirty="0"/>
          </a:p>
        </p:txBody>
      </p:sp>
    </p:spTree>
    <p:extLst>
      <p:ext uri="{BB962C8B-B14F-4D97-AF65-F5344CB8AC3E}">
        <p14:creationId xmlns:p14="http://schemas.microsoft.com/office/powerpoint/2010/main" val="71058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4.5.2</a:t>
            </a:r>
            <a:r>
              <a:rPr lang="zh-CN" altLang="en-US" dirty="0"/>
              <a:t>（</a:t>
            </a:r>
            <a:r>
              <a:rPr lang="en-US" altLang="zh-CN" dirty="0"/>
              <a:t>6</a:t>
            </a:r>
            <a:r>
              <a:rPr lang="zh-CN" altLang="en-US" dirty="0"/>
              <a:t>）：缺页中断率</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nSpc>
                    <a:spcPct val="150000"/>
                  </a:lnSpc>
                </a:pPr>
                <a:r>
                  <a:rPr lang="zh-CN" altLang="en-US" dirty="0"/>
                  <a:t>假定作业 </a:t>
                </a:r>
                <a:r>
                  <a:rPr lang="en-US" altLang="zh-CN" i="1" dirty="0"/>
                  <a:t>p</a:t>
                </a:r>
                <a:r>
                  <a:rPr lang="zh-CN" altLang="en-US" i="1" dirty="0"/>
                  <a:t> </a:t>
                </a:r>
                <a:r>
                  <a:rPr lang="zh-CN" altLang="en-US" dirty="0"/>
                  <a:t>共计 </a:t>
                </a:r>
                <a:r>
                  <a:rPr lang="en-US" altLang="zh-CN" i="1" dirty="0"/>
                  <a:t>n</a:t>
                </a:r>
                <a:r>
                  <a:rPr lang="zh-CN" altLang="en-US" i="1" dirty="0"/>
                  <a:t> </a:t>
                </a:r>
                <a:r>
                  <a:rPr lang="zh-CN" altLang="en-US" dirty="0"/>
                  <a:t>页，系统分配给它的主存块只有 </a:t>
                </a:r>
                <a:r>
                  <a:rPr lang="en-US" altLang="zh-CN" i="1" dirty="0"/>
                  <a:t>m</a:t>
                </a:r>
                <a:r>
                  <a:rPr lang="zh-CN" altLang="en-US" dirty="0"/>
                  <a:t> 块（</a:t>
                </a:r>
                <a14:m>
                  <m:oMath xmlns:m="http://schemas.openxmlformats.org/officeDocument/2006/math">
                    <m:r>
                      <a:rPr lang="en-US" altLang="zh-CN" b="0" i="1" smtClean="0">
                        <a:latin typeface="Cambria Math" charset="0"/>
                      </a:rPr>
                      <m:t>1</m:t>
                    </m:r>
                    <m:r>
                      <a:rPr lang="en-US" altLang="zh-CN" b="0"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𝑚</m:t>
                    </m:r>
                    <m:r>
                      <a:rPr lang="en-US" altLang="zh-CN" b="0"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𝑛</m:t>
                    </m:r>
                  </m:oMath>
                </a14:m>
                <a:r>
                  <a:rPr lang="zh-CN" altLang="en-US" dirty="0"/>
                  <a:t>）。如果作业</a:t>
                </a:r>
                <a:r>
                  <a:rPr lang="en-US" altLang="zh-CN" dirty="0"/>
                  <a:t> </a:t>
                </a:r>
                <a:r>
                  <a:rPr lang="en-US" altLang="zh-CN" i="1" dirty="0"/>
                  <a:t>p</a:t>
                </a:r>
                <a:r>
                  <a:rPr lang="en-US" altLang="zh-CN" dirty="0"/>
                  <a:t> </a:t>
                </a:r>
                <a:r>
                  <a:rPr lang="zh-CN" altLang="en-US" dirty="0"/>
                  <a:t>在运行中成功的访问次数为</a:t>
                </a:r>
                <a:r>
                  <a:rPr lang="en-US" altLang="zh-CN" dirty="0"/>
                  <a:t> </a:t>
                </a:r>
                <a:r>
                  <a:rPr lang="en-US" altLang="zh-CN" i="1" dirty="0"/>
                  <a:t>S</a:t>
                </a:r>
                <a:r>
                  <a:rPr lang="zh-CN" altLang="en-US" dirty="0"/>
                  <a:t>， 不成功的访问次数（缺页次数）为</a:t>
                </a:r>
                <a:r>
                  <a:rPr lang="en-US" altLang="zh-CN" dirty="0"/>
                  <a:t> </a:t>
                </a:r>
                <a:r>
                  <a:rPr lang="en-US" altLang="zh-CN" i="1" dirty="0"/>
                  <a:t>F</a:t>
                </a:r>
                <a:r>
                  <a:rPr lang="zh-CN" altLang="en-US" dirty="0"/>
                  <a:t>，则总的访问次数</a:t>
                </a:r>
                <a:r>
                  <a:rPr lang="zh-CN" altLang="en-US" i="1" dirty="0"/>
                  <a:t>Ａ</a:t>
                </a:r>
                <a:r>
                  <a:rPr lang="zh-CN" altLang="en-US" dirty="0"/>
                  <a:t>为：</a:t>
                </a:r>
              </a:p>
              <a:p>
                <a:pPr>
                  <a:lnSpc>
                    <a:spcPct val="150000"/>
                  </a:lnSpc>
                </a:pPr>
                <a:r>
                  <a:rPr lang="zh-CN" altLang="en-US" dirty="0"/>
                  <a:t>缺页中断率</a:t>
                </a:r>
                <a:r>
                  <a:rPr lang="en-US" altLang="zh-CN" dirty="0"/>
                  <a:t> f </a:t>
                </a:r>
                <a:r>
                  <a:rPr lang="zh-CN" altLang="en-US" dirty="0"/>
                  <a:t>为：</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05" r="-11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870557" y="3816628"/>
                <a:ext cx="14028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𝐴</m:t>
                      </m:r>
                      <m:r>
                        <a:rPr lang="en-US" sz="2400" b="0" i="1" smtClean="0">
                          <a:latin typeface="Cambria Math" charset="0"/>
                        </a:rPr>
                        <m:t>=</m:t>
                      </m:r>
                      <m:r>
                        <a:rPr lang="en-US" sz="2400" b="0" i="1" smtClean="0">
                          <a:latin typeface="Cambria Math" charset="0"/>
                        </a:rPr>
                        <m:t>𝑆</m:t>
                      </m:r>
                      <m:r>
                        <a:rPr lang="en-US" sz="2400" b="0" i="1" smtClean="0">
                          <a:latin typeface="Cambria Math" charset="0"/>
                        </a:rPr>
                        <m:t>+</m:t>
                      </m:r>
                      <m:r>
                        <a:rPr lang="en-US" sz="2400" b="0" i="1" smtClean="0">
                          <a:latin typeface="Cambria Math" charset="0"/>
                        </a:rPr>
                        <m:t>𝐹</m:t>
                      </m:r>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3870557" y="3816628"/>
                <a:ext cx="1402885" cy="369332"/>
              </a:xfrm>
              <a:prstGeom prst="rect">
                <a:avLst/>
              </a:prstGeom>
              <a:blipFill rotWithShape="0">
                <a:blip r:embed="rId3"/>
                <a:stretch>
                  <a:fillRect l="-4783" r="-3913"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988762" y="4703702"/>
                <a:ext cx="1166473" cy="4777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𝑓</m:t>
                      </m:r>
                      <m:r>
                        <a:rPr lang="en-US" sz="2400" b="0" i="1" smtClean="0">
                          <a:latin typeface="Cambria Math" charset="0"/>
                        </a:rPr>
                        <m:t>=</m:t>
                      </m:r>
                      <m:f>
                        <m:fPr>
                          <m:type m:val="skw"/>
                          <m:ctrlPr>
                            <a:rPr lang="en-US" sz="2400" b="0" i="1" smtClean="0">
                              <a:latin typeface="Cambria Math"/>
                            </a:rPr>
                          </m:ctrlPr>
                        </m:fPr>
                        <m:num>
                          <m:r>
                            <a:rPr lang="en-US" sz="2400" b="0" i="1" smtClean="0">
                              <a:latin typeface="Cambria Math" charset="0"/>
                            </a:rPr>
                            <m:t>𝐹</m:t>
                          </m:r>
                        </m:num>
                        <m:den>
                          <m:r>
                            <a:rPr lang="en-US" sz="2400" b="0" i="1" smtClean="0">
                              <a:latin typeface="Cambria Math" charset="0"/>
                            </a:rPr>
                            <m:t>𝐴</m:t>
                          </m:r>
                        </m:den>
                      </m:f>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3988762" y="4703702"/>
                <a:ext cx="1166473" cy="47775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831914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4.5.2</a:t>
            </a:r>
            <a:r>
              <a:rPr lang="zh-CN" altLang="en-US" dirty="0"/>
              <a:t>（</a:t>
            </a:r>
            <a:r>
              <a:rPr lang="en-US" altLang="zh-CN" dirty="0"/>
              <a:t>6</a:t>
            </a:r>
            <a:r>
              <a:rPr lang="zh-CN" altLang="en-US" dirty="0"/>
              <a:t>）：缺页影响因素</a:t>
            </a:r>
            <a:endParaRPr lang="en-US" dirty="0"/>
          </a:p>
        </p:txBody>
      </p:sp>
      <p:sp>
        <p:nvSpPr>
          <p:cNvPr id="3" name="Content Placeholder 2"/>
          <p:cNvSpPr>
            <a:spLocks noGrp="1"/>
          </p:cNvSpPr>
          <p:nvPr>
            <p:ph idx="1"/>
          </p:nvPr>
        </p:nvSpPr>
        <p:spPr/>
        <p:txBody>
          <a:bodyPr/>
          <a:lstStyle/>
          <a:p>
            <a:pPr marL="457200" indent="-457200">
              <a:lnSpc>
                <a:spcPct val="150000"/>
              </a:lnSpc>
              <a:buFont typeface="+mj-lt"/>
              <a:buAutoNum type="arabicParenR"/>
            </a:pPr>
            <a:r>
              <a:rPr lang="zh-CN" altLang="en-US" dirty="0">
                <a:solidFill>
                  <a:srgbClr val="FF0000"/>
                </a:solidFill>
              </a:rPr>
              <a:t>主存页框数：</a:t>
            </a:r>
            <a:r>
              <a:rPr lang="zh-CN" altLang="en-US" dirty="0"/>
              <a:t>页框越多，各进程分得的块数越多，因此 </a:t>
            </a:r>
            <a:r>
              <a:rPr lang="en-US" altLang="zh-CN" dirty="0"/>
              <a:t>f</a:t>
            </a:r>
            <a:r>
              <a:rPr lang="zh-CN" altLang="en-US" dirty="0"/>
              <a:t> 越低</a:t>
            </a:r>
          </a:p>
          <a:p>
            <a:pPr marL="457200" indent="-457200">
              <a:lnSpc>
                <a:spcPct val="150000"/>
              </a:lnSpc>
              <a:buFont typeface="+mj-lt"/>
              <a:buAutoNum type="arabicParenR"/>
            </a:pPr>
            <a:r>
              <a:rPr lang="zh-CN" altLang="en-US" dirty="0">
                <a:solidFill>
                  <a:srgbClr val="FF0000"/>
                </a:solidFill>
              </a:rPr>
              <a:t>页面大小：</a:t>
            </a:r>
            <a:r>
              <a:rPr lang="zh-CN" altLang="en-US" dirty="0"/>
              <a:t>页面越大，进程可置入数据越大</a:t>
            </a:r>
          </a:p>
          <a:p>
            <a:pPr marL="457200" indent="-457200">
              <a:lnSpc>
                <a:spcPct val="150000"/>
              </a:lnSpc>
              <a:buFont typeface="+mj-lt"/>
              <a:buAutoNum type="arabicParenR"/>
            </a:pPr>
            <a:r>
              <a:rPr lang="zh-CN" altLang="en-US" dirty="0">
                <a:solidFill>
                  <a:srgbClr val="FF0000"/>
                </a:solidFill>
              </a:rPr>
              <a:t>页面替换算法：</a:t>
            </a:r>
            <a:r>
              <a:rPr lang="zh-CN" altLang="en-US" dirty="0"/>
              <a:t>算法优劣影响显著</a:t>
            </a:r>
          </a:p>
          <a:p>
            <a:pPr marL="457200" indent="-457200">
              <a:lnSpc>
                <a:spcPct val="150000"/>
              </a:lnSpc>
              <a:buFont typeface="+mj-lt"/>
              <a:buAutoNum type="arabicParenR"/>
            </a:pPr>
            <a:r>
              <a:rPr lang="zh-CN" altLang="en-US" dirty="0">
                <a:solidFill>
                  <a:srgbClr val="FF0000"/>
                </a:solidFill>
              </a:rPr>
              <a:t>程序特性：</a:t>
            </a:r>
            <a:r>
              <a:rPr lang="zh-CN" altLang="en-US" dirty="0"/>
              <a:t>程序设计因素</a:t>
            </a:r>
          </a:p>
          <a:p>
            <a:pPr marL="457200" indent="-457200">
              <a:lnSpc>
                <a:spcPct val="150000"/>
              </a:lnSpc>
              <a:buFont typeface="+mj-lt"/>
              <a:buAutoNum type="arabicParenR"/>
            </a:pPr>
            <a:endParaRPr lang="en-US" dirty="0"/>
          </a:p>
        </p:txBody>
      </p:sp>
    </p:spTree>
    <p:extLst>
      <p:ext uri="{BB962C8B-B14F-4D97-AF65-F5344CB8AC3E}">
        <p14:creationId xmlns:p14="http://schemas.microsoft.com/office/powerpoint/2010/main" val="9211779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4.5.2</a:t>
            </a:r>
            <a:r>
              <a:rPr lang="zh-CN" altLang="en-US" dirty="0"/>
              <a:t>（</a:t>
            </a:r>
            <a:r>
              <a:rPr lang="en-US" altLang="zh-CN" dirty="0"/>
              <a:t>6</a:t>
            </a:r>
            <a:r>
              <a:rPr lang="zh-CN" altLang="en-US" dirty="0"/>
              <a:t>）：程序设计因素</a:t>
            </a:r>
            <a:endParaRPr lang="en-US" dirty="0"/>
          </a:p>
        </p:txBody>
      </p:sp>
      <p:grpSp>
        <p:nvGrpSpPr>
          <p:cNvPr id="8" name="组合 3"/>
          <p:cNvGrpSpPr/>
          <p:nvPr/>
        </p:nvGrpSpPr>
        <p:grpSpPr>
          <a:xfrm>
            <a:off x="403165" y="1928269"/>
            <a:ext cx="4679824" cy="1863802"/>
            <a:chOff x="728370" y="2748972"/>
            <a:chExt cx="7921733" cy="1863802"/>
          </a:xfrm>
        </p:grpSpPr>
        <p:sp>
          <p:nvSpPr>
            <p:cNvPr id="9" name="Rectangle 6"/>
            <p:cNvSpPr/>
            <p:nvPr/>
          </p:nvSpPr>
          <p:spPr>
            <a:xfrm>
              <a:off x="763403" y="3137836"/>
              <a:ext cx="7886700" cy="1474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err="1">
                  <a:solidFill>
                    <a:schemeClr val="tx1"/>
                  </a:solidFill>
                  <a:latin typeface="SimSun-ExtB" charset="0"/>
                  <a:ea typeface="SimSun-ExtB" charset="0"/>
                  <a:cs typeface="SimSun-ExtB" charset="0"/>
                </a:rPr>
                <a:t>int</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A[128][128];</a:t>
              </a:r>
              <a:endParaRPr lang="zh-CN" altLang="en-US" sz="2000" dirty="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for</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a:t>
              </a:r>
              <a:r>
                <a:rPr lang="en-US" altLang="zh-CN" sz="2000" dirty="0" err="1">
                  <a:solidFill>
                    <a:schemeClr val="tx1"/>
                  </a:solidFill>
                  <a:latin typeface="SimSun-ExtB" charset="0"/>
                  <a:ea typeface="SimSun-ExtB" charset="0"/>
                  <a:cs typeface="SimSun-ExtB" charset="0"/>
                </a:rPr>
                <a:t>int</a:t>
              </a:r>
              <a:r>
                <a:rPr lang="zh-CN" altLang="en-US" sz="2000" dirty="0">
                  <a:solidFill>
                    <a:schemeClr val="tx1"/>
                  </a:solidFill>
                  <a:latin typeface="SimSun-ExtB" charset="0"/>
                  <a:ea typeface="SimSun-ExtB" charset="0"/>
                  <a:cs typeface="SimSun-ExtB" charset="0"/>
                </a:rPr>
                <a:t> </a:t>
              </a:r>
              <a:r>
                <a:rPr lang="en-US" altLang="zh-CN" sz="2000" b="1" dirty="0">
                  <a:solidFill>
                    <a:srgbClr val="FF0000"/>
                  </a:solidFill>
                  <a:latin typeface="SimSun-ExtB" charset="0"/>
                  <a:ea typeface="SimSun-ExtB" charset="0"/>
                  <a:cs typeface="SimSun-ExtB" charset="0"/>
                </a:rPr>
                <a:t>j</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0;</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j</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&lt;</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128;</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j++)</a:t>
              </a:r>
              <a:endParaRPr lang="zh-CN" altLang="en-US" sz="2000" dirty="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for</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a:t>
              </a:r>
              <a:r>
                <a:rPr lang="en-US" altLang="zh-CN" sz="2000" dirty="0" err="1">
                  <a:solidFill>
                    <a:schemeClr val="tx1"/>
                  </a:solidFill>
                  <a:latin typeface="SimSun-ExtB" charset="0"/>
                  <a:ea typeface="SimSun-ExtB" charset="0"/>
                  <a:cs typeface="SimSun-ExtB" charset="0"/>
                </a:rPr>
                <a:t>int</a:t>
              </a:r>
              <a:r>
                <a:rPr lang="zh-CN" altLang="en-US" sz="2000" dirty="0">
                  <a:solidFill>
                    <a:schemeClr val="tx1"/>
                  </a:solidFill>
                  <a:latin typeface="SimSun-ExtB" charset="0"/>
                  <a:ea typeface="SimSun-ExtB" charset="0"/>
                  <a:cs typeface="SimSun-ExtB" charset="0"/>
                </a:rPr>
                <a:t> </a:t>
              </a:r>
              <a:r>
                <a:rPr lang="en-US" altLang="zh-CN" sz="2000" b="1" dirty="0" err="1">
                  <a:solidFill>
                    <a:srgbClr val="FF0000"/>
                  </a:solidFill>
                  <a:latin typeface="SimSun-ExtB" charset="0"/>
                  <a:ea typeface="SimSun-ExtB" charset="0"/>
                  <a:cs typeface="SimSun-ExtB" charset="0"/>
                </a:rPr>
                <a:t>i</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0;</a:t>
              </a:r>
              <a:r>
                <a:rPr lang="zh-CN" altLang="en-US" sz="2000" dirty="0">
                  <a:solidFill>
                    <a:schemeClr val="tx1"/>
                  </a:solidFill>
                  <a:latin typeface="SimSun-ExtB" charset="0"/>
                  <a:ea typeface="SimSun-ExtB" charset="0"/>
                  <a:cs typeface="SimSun-ExtB" charset="0"/>
                </a:rPr>
                <a:t> </a:t>
              </a:r>
              <a:r>
                <a:rPr lang="en-US" altLang="zh-CN" sz="2000" dirty="0" err="1">
                  <a:solidFill>
                    <a:schemeClr val="tx1"/>
                  </a:solidFill>
                  <a:latin typeface="SimSun-ExtB" charset="0"/>
                  <a:ea typeface="SimSun-ExtB" charset="0"/>
                  <a:cs typeface="SimSun-ExtB" charset="0"/>
                </a:rPr>
                <a:t>i</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&lt;</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128;</a:t>
              </a:r>
              <a:r>
                <a:rPr lang="zh-CN" altLang="en-US" sz="2000" dirty="0">
                  <a:solidFill>
                    <a:schemeClr val="tx1"/>
                  </a:solidFill>
                  <a:latin typeface="SimSun-ExtB" charset="0"/>
                  <a:ea typeface="SimSun-ExtB" charset="0"/>
                  <a:cs typeface="SimSun-ExtB" charset="0"/>
                </a:rPr>
                <a:t> </a:t>
              </a:r>
              <a:r>
                <a:rPr lang="en-US" altLang="zh-CN" sz="2000" dirty="0" err="1">
                  <a:solidFill>
                    <a:schemeClr val="tx1"/>
                  </a:solidFill>
                  <a:latin typeface="SimSun-ExtB" charset="0"/>
                  <a:ea typeface="SimSun-ExtB" charset="0"/>
                  <a:cs typeface="SimSun-ExtB" charset="0"/>
                </a:rPr>
                <a:t>i</a:t>
              </a:r>
              <a:r>
                <a:rPr lang="en-US" altLang="zh-CN" sz="2000" dirty="0">
                  <a:solidFill>
                    <a:schemeClr val="tx1"/>
                  </a:solidFill>
                  <a:latin typeface="SimSun-ExtB" charset="0"/>
                  <a:ea typeface="SimSun-ExtB" charset="0"/>
                  <a:cs typeface="SimSun-ExtB" charset="0"/>
                </a:rPr>
                <a:t>++)</a:t>
              </a:r>
              <a:endParaRPr lang="zh-CN" altLang="en-US" sz="2000" dirty="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A[</a:t>
              </a:r>
              <a:r>
                <a:rPr lang="en-US" altLang="zh-CN" sz="2000" dirty="0" err="1">
                  <a:solidFill>
                    <a:schemeClr val="tx1"/>
                  </a:solidFill>
                  <a:latin typeface="SimSun-ExtB" charset="0"/>
                  <a:ea typeface="SimSun-ExtB" charset="0"/>
                  <a:cs typeface="SimSun-ExtB" charset="0"/>
                </a:rPr>
                <a:t>i</a:t>
              </a:r>
              <a:r>
                <a:rPr lang="en-US" altLang="zh-CN" sz="2000" dirty="0">
                  <a:solidFill>
                    <a:schemeClr val="tx1"/>
                  </a:solidFill>
                  <a:latin typeface="SimSun-ExtB" charset="0"/>
                  <a:ea typeface="SimSun-ExtB" charset="0"/>
                  <a:cs typeface="SimSun-ExtB" charset="0"/>
                </a:rPr>
                <a:t>][j]</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0;</a:t>
              </a:r>
            </a:p>
          </p:txBody>
        </p:sp>
        <p:cxnSp>
          <p:nvCxnSpPr>
            <p:cNvPr id="10" name="Straight Connector 7"/>
            <p:cNvCxnSpPr/>
            <p:nvPr/>
          </p:nvCxnSpPr>
          <p:spPr>
            <a:xfrm>
              <a:off x="763403" y="3141892"/>
              <a:ext cx="78516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8"/>
            <p:cNvCxnSpPr/>
            <p:nvPr/>
          </p:nvCxnSpPr>
          <p:spPr>
            <a:xfrm>
              <a:off x="798436" y="4612774"/>
              <a:ext cx="78516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Rectangle 6"/>
            <p:cNvSpPr/>
            <p:nvPr/>
          </p:nvSpPr>
          <p:spPr>
            <a:xfrm>
              <a:off x="728370" y="2748972"/>
              <a:ext cx="7886700" cy="3888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b="1" dirty="0" err="1">
                  <a:solidFill>
                    <a:schemeClr val="tx1"/>
                  </a:solidFill>
                  <a:latin typeface="SimSun-ExtB" charset="0"/>
                  <a:ea typeface="SimSun-ExtB" charset="0"/>
                  <a:cs typeface="SimSun-ExtB" charset="0"/>
                </a:rPr>
                <a:t>Alg</a:t>
              </a:r>
              <a:r>
                <a:rPr lang="zh-CN" altLang="en-US" sz="2000" b="1" dirty="0">
                  <a:solidFill>
                    <a:schemeClr val="tx1"/>
                  </a:solidFill>
                  <a:latin typeface="SimSun-ExtB" charset="0"/>
                  <a:ea typeface="SimSun-ExtB" charset="0"/>
                  <a:cs typeface="SimSun-ExtB" charset="0"/>
                </a:rPr>
                <a:t> </a:t>
              </a:r>
              <a:r>
                <a:rPr lang="en-US" altLang="zh-CN" sz="2000" b="1" dirty="0">
                  <a:solidFill>
                    <a:schemeClr val="tx1"/>
                  </a:solidFill>
                  <a:latin typeface="SimSun-ExtB" charset="0"/>
                  <a:ea typeface="SimSun-ExtB" charset="0"/>
                  <a:cs typeface="SimSun-ExtB" charset="0"/>
                </a:rPr>
                <a:t>A.</a:t>
              </a:r>
              <a:r>
                <a:rPr lang="zh-CN" altLang="en-US" sz="2000" b="1" dirty="0">
                  <a:solidFill>
                    <a:schemeClr val="tx1"/>
                  </a:solidFill>
                  <a:latin typeface="SimSun-ExtB" charset="0"/>
                  <a:ea typeface="SimSun-ExtB" charset="0"/>
                  <a:cs typeface="SimSun-ExtB" charset="0"/>
                </a:rPr>
                <a:t> </a:t>
              </a:r>
              <a:endParaRPr lang="en-US" altLang="zh-CN" sz="2000" b="1" dirty="0">
                <a:solidFill>
                  <a:schemeClr val="tx1"/>
                </a:solidFill>
                <a:latin typeface="SimSun-ExtB" charset="0"/>
                <a:ea typeface="SimSun-ExtB" charset="0"/>
                <a:cs typeface="SimSun-ExtB" charset="0"/>
              </a:endParaRPr>
            </a:p>
          </p:txBody>
        </p:sp>
      </p:grpSp>
      <p:grpSp>
        <p:nvGrpSpPr>
          <p:cNvPr id="13" name="组合 3"/>
          <p:cNvGrpSpPr/>
          <p:nvPr/>
        </p:nvGrpSpPr>
        <p:grpSpPr>
          <a:xfrm>
            <a:off x="444557" y="4331051"/>
            <a:ext cx="4679824" cy="1863802"/>
            <a:chOff x="728370" y="2748972"/>
            <a:chExt cx="7921733" cy="1863802"/>
          </a:xfrm>
        </p:grpSpPr>
        <p:sp>
          <p:nvSpPr>
            <p:cNvPr id="14" name="Rectangle 6"/>
            <p:cNvSpPr/>
            <p:nvPr/>
          </p:nvSpPr>
          <p:spPr>
            <a:xfrm>
              <a:off x="763403" y="3137836"/>
              <a:ext cx="7886700" cy="1474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err="1">
                  <a:solidFill>
                    <a:schemeClr val="tx1"/>
                  </a:solidFill>
                  <a:latin typeface="SimSun-ExtB" charset="0"/>
                  <a:ea typeface="SimSun-ExtB" charset="0"/>
                  <a:cs typeface="SimSun-ExtB" charset="0"/>
                </a:rPr>
                <a:t>int</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A[128][128];</a:t>
              </a:r>
              <a:endParaRPr lang="zh-CN" altLang="en-US" sz="2000" dirty="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for</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a:t>
              </a:r>
              <a:r>
                <a:rPr lang="en-US" altLang="zh-CN" sz="2000" dirty="0" err="1">
                  <a:solidFill>
                    <a:schemeClr val="tx1"/>
                  </a:solidFill>
                  <a:latin typeface="SimSun-ExtB" charset="0"/>
                  <a:ea typeface="SimSun-ExtB" charset="0"/>
                  <a:cs typeface="SimSun-ExtB" charset="0"/>
                </a:rPr>
                <a:t>int</a:t>
              </a:r>
              <a:r>
                <a:rPr lang="zh-CN" altLang="en-US" sz="2000" dirty="0">
                  <a:solidFill>
                    <a:schemeClr val="tx1"/>
                  </a:solidFill>
                  <a:latin typeface="SimSun-ExtB" charset="0"/>
                  <a:ea typeface="SimSun-ExtB" charset="0"/>
                  <a:cs typeface="SimSun-ExtB" charset="0"/>
                </a:rPr>
                <a:t> </a:t>
              </a:r>
              <a:r>
                <a:rPr lang="en-US" altLang="zh-CN" sz="2000" b="1" dirty="0" err="1">
                  <a:solidFill>
                    <a:srgbClr val="FF0000"/>
                  </a:solidFill>
                  <a:latin typeface="SimSun-ExtB" charset="0"/>
                  <a:ea typeface="SimSun-ExtB" charset="0"/>
                  <a:cs typeface="SimSun-ExtB" charset="0"/>
                </a:rPr>
                <a:t>i</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0;</a:t>
              </a:r>
              <a:r>
                <a:rPr lang="zh-CN" altLang="en-US" sz="2000" dirty="0">
                  <a:solidFill>
                    <a:schemeClr val="tx1"/>
                  </a:solidFill>
                  <a:latin typeface="SimSun-ExtB" charset="0"/>
                  <a:ea typeface="SimSun-ExtB" charset="0"/>
                  <a:cs typeface="SimSun-ExtB" charset="0"/>
                </a:rPr>
                <a:t> </a:t>
              </a:r>
              <a:r>
                <a:rPr lang="en-US" altLang="zh-CN" sz="2000" dirty="0" err="1">
                  <a:solidFill>
                    <a:schemeClr val="tx1"/>
                  </a:solidFill>
                  <a:latin typeface="SimSun-ExtB" charset="0"/>
                  <a:ea typeface="SimSun-ExtB" charset="0"/>
                  <a:cs typeface="SimSun-ExtB" charset="0"/>
                </a:rPr>
                <a:t>i</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&lt;</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128;</a:t>
              </a:r>
              <a:r>
                <a:rPr lang="zh-CN" altLang="en-US" sz="2000" dirty="0">
                  <a:solidFill>
                    <a:schemeClr val="tx1"/>
                  </a:solidFill>
                  <a:latin typeface="SimSun-ExtB" charset="0"/>
                  <a:ea typeface="SimSun-ExtB" charset="0"/>
                  <a:cs typeface="SimSun-ExtB" charset="0"/>
                </a:rPr>
                <a:t> </a:t>
              </a:r>
              <a:r>
                <a:rPr lang="en-US" altLang="zh-CN" sz="2000" dirty="0" err="1">
                  <a:solidFill>
                    <a:schemeClr val="tx1"/>
                  </a:solidFill>
                  <a:latin typeface="SimSun-ExtB" charset="0"/>
                  <a:ea typeface="SimSun-ExtB" charset="0"/>
                  <a:cs typeface="SimSun-ExtB" charset="0"/>
                </a:rPr>
                <a:t>i</a:t>
              </a:r>
              <a:r>
                <a:rPr lang="en-US" altLang="zh-CN" sz="2000" dirty="0">
                  <a:solidFill>
                    <a:schemeClr val="tx1"/>
                  </a:solidFill>
                  <a:latin typeface="SimSun-ExtB" charset="0"/>
                  <a:ea typeface="SimSun-ExtB" charset="0"/>
                  <a:cs typeface="SimSun-ExtB" charset="0"/>
                </a:rPr>
                <a:t>++)</a:t>
              </a:r>
              <a:endParaRPr lang="zh-CN" altLang="en-US" sz="2000" dirty="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for</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a:t>
              </a:r>
              <a:r>
                <a:rPr lang="en-US" altLang="zh-CN" sz="2000" dirty="0" err="1">
                  <a:solidFill>
                    <a:schemeClr val="tx1"/>
                  </a:solidFill>
                  <a:latin typeface="SimSun-ExtB" charset="0"/>
                  <a:ea typeface="SimSun-ExtB" charset="0"/>
                  <a:cs typeface="SimSun-ExtB" charset="0"/>
                </a:rPr>
                <a:t>int</a:t>
              </a:r>
              <a:r>
                <a:rPr lang="zh-CN" altLang="en-US" sz="2000" dirty="0">
                  <a:solidFill>
                    <a:schemeClr val="tx1"/>
                  </a:solidFill>
                  <a:latin typeface="SimSun-ExtB" charset="0"/>
                  <a:ea typeface="SimSun-ExtB" charset="0"/>
                  <a:cs typeface="SimSun-ExtB" charset="0"/>
                </a:rPr>
                <a:t> </a:t>
              </a:r>
              <a:r>
                <a:rPr lang="en-US" altLang="zh-CN" sz="2000" b="1" dirty="0">
                  <a:solidFill>
                    <a:srgbClr val="FF0000"/>
                  </a:solidFill>
                  <a:latin typeface="SimSun-ExtB" charset="0"/>
                  <a:ea typeface="SimSun-ExtB" charset="0"/>
                  <a:cs typeface="SimSun-ExtB" charset="0"/>
                </a:rPr>
                <a:t>j</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0;</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j</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&lt;</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128;</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j++)</a:t>
              </a:r>
              <a:endParaRPr lang="zh-CN" altLang="en-US" sz="2000" dirty="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A[</a:t>
              </a:r>
              <a:r>
                <a:rPr lang="en-US" altLang="zh-CN" sz="2000" dirty="0" err="1">
                  <a:solidFill>
                    <a:schemeClr val="tx1"/>
                  </a:solidFill>
                  <a:latin typeface="SimSun-ExtB" charset="0"/>
                  <a:ea typeface="SimSun-ExtB" charset="0"/>
                  <a:cs typeface="SimSun-ExtB" charset="0"/>
                </a:rPr>
                <a:t>i</a:t>
              </a:r>
              <a:r>
                <a:rPr lang="en-US" altLang="zh-CN" sz="2000" dirty="0">
                  <a:solidFill>
                    <a:schemeClr val="tx1"/>
                  </a:solidFill>
                  <a:latin typeface="SimSun-ExtB" charset="0"/>
                  <a:ea typeface="SimSun-ExtB" charset="0"/>
                  <a:cs typeface="SimSun-ExtB" charset="0"/>
                </a:rPr>
                <a:t>][j]</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a:t>
              </a:r>
              <a:r>
                <a:rPr lang="zh-CN" altLang="en-US" sz="2000" dirty="0">
                  <a:solidFill>
                    <a:schemeClr val="tx1"/>
                  </a:solidFill>
                  <a:latin typeface="SimSun-ExtB" charset="0"/>
                  <a:ea typeface="SimSun-ExtB" charset="0"/>
                  <a:cs typeface="SimSun-ExtB" charset="0"/>
                </a:rPr>
                <a:t> </a:t>
              </a:r>
              <a:r>
                <a:rPr lang="en-US" altLang="zh-CN" sz="2000" dirty="0">
                  <a:solidFill>
                    <a:schemeClr val="tx1"/>
                  </a:solidFill>
                  <a:latin typeface="SimSun-ExtB" charset="0"/>
                  <a:ea typeface="SimSun-ExtB" charset="0"/>
                  <a:cs typeface="SimSun-ExtB" charset="0"/>
                </a:rPr>
                <a:t>0;</a:t>
              </a:r>
            </a:p>
          </p:txBody>
        </p:sp>
        <p:cxnSp>
          <p:nvCxnSpPr>
            <p:cNvPr id="15" name="Straight Connector 7"/>
            <p:cNvCxnSpPr/>
            <p:nvPr/>
          </p:nvCxnSpPr>
          <p:spPr>
            <a:xfrm>
              <a:off x="763403" y="3141892"/>
              <a:ext cx="78516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p:nvCxnSpPr>
          <p:spPr>
            <a:xfrm>
              <a:off x="798436" y="4612774"/>
              <a:ext cx="78516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6"/>
            <p:cNvSpPr/>
            <p:nvPr/>
          </p:nvSpPr>
          <p:spPr>
            <a:xfrm>
              <a:off x="728370" y="2748972"/>
              <a:ext cx="7886700" cy="3888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b="1" dirty="0" err="1">
                  <a:solidFill>
                    <a:schemeClr val="tx1"/>
                  </a:solidFill>
                  <a:latin typeface="SimSun-ExtB" charset="0"/>
                  <a:ea typeface="SimSun-ExtB" charset="0"/>
                  <a:cs typeface="SimSun-ExtB" charset="0"/>
                </a:rPr>
                <a:t>Alg</a:t>
              </a:r>
              <a:r>
                <a:rPr lang="zh-CN" altLang="en-US" sz="2000" b="1" dirty="0">
                  <a:solidFill>
                    <a:schemeClr val="tx1"/>
                  </a:solidFill>
                  <a:latin typeface="SimSun-ExtB" charset="0"/>
                  <a:ea typeface="SimSun-ExtB" charset="0"/>
                  <a:cs typeface="SimSun-ExtB" charset="0"/>
                </a:rPr>
                <a:t> </a:t>
              </a:r>
              <a:r>
                <a:rPr lang="en-US" altLang="zh-CN" sz="2000" b="1" dirty="0">
                  <a:solidFill>
                    <a:schemeClr val="tx1"/>
                  </a:solidFill>
                  <a:latin typeface="SimSun-ExtB" charset="0"/>
                  <a:ea typeface="SimSun-ExtB" charset="0"/>
                  <a:cs typeface="SimSun-ExtB" charset="0"/>
                </a:rPr>
                <a:t>B.</a:t>
              </a:r>
              <a:r>
                <a:rPr lang="zh-CN" altLang="en-US" sz="2000" b="1" dirty="0">
                  <a:solidFill>
                    <a:schemeClr val="tx1"/>
                  </a:solidFill>
                  <a:latin typeface="SimSun-ExtB" charset="0"/>
                  <a:ea typeface="SimSun-ExtB" charset="0"/>
                  <a:cs typeface="SimSun-ExtB" charset="0"/>
                </a:rPr>
                <a:t> </a:t>
              </a:r>
              <a:endParaRPr lang="en-US" altLang="zh-CN" sz="2000" b="1" dirty="0">
                <a:solidFill>
                  <a:schemeClr val="tx1"/>
                </a:solidFill>
                <a:latin typeface="SimSun-ExtB" charset="0"/>
                <a:ea typeface="SimSun-ExtB" charset="0"/>
                <a:cs typeface="SimSun-ExtB" charset="0"/>
              </a:endParaRPr>
            </a:p>
          </p:txBody>
        </p:sp>
      </p:grpSp>
      <p:sp>
        <p:nvSpPr>
          <p:cNvPr id="18" name="Rectangle 17"/>
          <p:cNvSpPr/>
          <p:nvPr/>
        </p:nvSpPr>
        <p:spPr>
          <a:xfrm>
            <a:off x="5145077" y="5226551"/>
            <a:ext cx="3416320"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pPr>
              <a:spcBef>
                <a:spcPct val="0"/>
              </a:spcBef>
              <a:spcAft>
                <a:spcPct val="40000"/>
              </a:spcAft>
              <a:buClr>
                <a:schemeClr val="folHlink"/>
              </a:buClr>
              <a:buSzPct val="60000"/>
            </a:pPr>
            <a:r>
              <a:rPr kumimoji="1" lang="zh-CN" altLang="en-US" sz="2400" dirty="0">
                <a:latin typeface="SimHei" charset="0"/>
                <a:ea typeface="SimHei" charset="0"/>
                <a:cs typeface="SimHei" charset="0"/>
              </a:rPr>
              <a:t>（</a:t>
            </a:r>
            <a:r>
              <a:rPr kumimoji="1" lang="en-US" altLang="zh-CN" sz="2400" dirty="0">
                <a:latin typeface="SimHei" charset="0"/>
                <a:ea typeface="SimHei" charset="0"/>
                <a:cs typeface="SimHei" charset="0"/>
              </a:rPr>
              <a:t>128 - 1</a:t>
            </a:r>
            <a:r>
              <a:rPr kumimoji="1" lang="zh-CN" altLang="en-US" sz="2400" dirty="0">
                <a:latin typeface="SimHei" charset="0"/>
                <a:ea typeface="SimHei" charset="0"/>
                <a:cs typeface="SimHei" charset="0"/>
              </a:rPr>
              <a:t>）次缺页中断</a:t>
            </a:r>
          </a:p>
        </p:txBody>
      </p:sp>
      <p:sp>
        <p:nvSpPr>
          <p:cNvPr id="19" name="Rectangle 18"/>
          <p:cNvSpPr/>
          <p:nvPr/>
        </p:nvSpPr>
        <p:spPr>
          <a:xfrm>
            <a:off x="5145077" y="2823769"/>
            <a:ext cx="4031873"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pPr>
              <a:spcBef>
                <a:spcPct val="0"/>
              </a:spcBef>
              <a:spcAft>
                <a:spcPct val="40000"/>
              </a:spcAft>
              <a:buClr>
                <a:schemeClr val="folHlink"/>
              </a:buClr>
              <a:buSzPct val="60000"/>
            </a:pPr>
            <a:r>
              <a:rPr kumimoji="1" lang="zh-CN" altLang="en-US" sz="2400" dirty="0">
                <a:latin typeface="SimHei" charset="0"/>
                <a:ea typeface="SimHei" charset="0"/>
                <a:cs typeface="SimHei" charset="0"/>
              </a:rPr>
              <a:t>（</a:t>
            </a:r>
            <a:r>
              <a:rPr kumimoji="1" lang="en-US" altLang="zh-CN" sz="2400" dirty="0">
                <a:latin typeface="SimHei" charset="0"/>
                <a:ea typeface="SimHei" charset="0"/>
                <a:cs typeface="SimHei" charset="0"/>
              </a:rPr>
              <a:t>128*128</a:t>
            </a:r>
            <a:r>
              <a:rPr kumimoji="1" lang="zh-CN" altLang="en-US" sz="2400" dirty="0">
                <a:latin typeface="SimHei" charset="0"/>
                <a:ea typeface="SimHei" charset="0"/>
                <a:cs typeface="SimHei" charset="0"/>
              </a:rPr>
              <a:t> </a:t>
            </a:r>
            <a:r>
              <a:rPr kumimoji="1" lang="en-US" altLang="zh-CN" sz="2400" dirty="0">
                <a:latin typeface="SimHei" charset="0"/>
                <a:ea typeface="SimHei" charset="0"/>
                <a:cs typeface="SimHei" charset="0"/>
              </a:rPr>
              <a:t>- 1</a:t>
            </a:r>
            <a:r>
              <a:rPr kumimoji="1" lang="zh-CN" altLang="en-US" sz="2400" dirty="0">
                <a:latin typeface="SimHei" charset="0"/>
                <a:ea typeface="SimHei" charset="0"/>
                <a:cs typeface="SimHei" charset="0"/>
              </a:rPr>
              <a:t>）次缺页中断</a:t>
            </a:r>
          </a:p>
        </p:txBody>
      </p:sp>
    </p:spTree>
    <p:extLst>
      <p:ext uri="{BB962C8B-B14F-4D97-AF65-F5344CB8AC3E}">
        <p14:creationId xmlns:p14="http://schemas.microsoft.com/office/powerpoint/2010/main" val="14040177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273303" cy="1325563"/>
          </a:xfrm>
        </p:spPr>
        <p:txBody>
          <a:bodyPr/>
          <a:lstStyle/>
          <a:p>
            <a:r>
              <a:rPr lang="en-US" altLang="zh-CN" dirty="0"/>
              <a:t>4.5.2</a:t>
            </a:r>
            <a:r>
              <a:rPr lang="zh-CN" altLang="en-US" dirty="0"/>
              <a:t>（</a:t>
            </a:r>
            <a:r>
              <a:rPr lang="en-US" altLang="zh-CN" dirty="0"/>
              <a:t>7</a:t>
            </a:r>
            <a:r>
              <a:rPr lang="zh-CN" altLang="en-US" dirty="0"/>
              <a:t>） 全局页面替换策略</a:t>
            </a:r>
            <a:endParaRPr lang="en-US"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zh-CN" altLang="en-US" dirty="0"/>
              <a:t>先进先出页面淘汰算法</a:t>
            </a:r>
            <a:r>
              <a:rPr lang="en-US" altLang="zh-CN" dirty="0"/>
              <a:t>(FIFO)</a:t>
            </a:r>
          </a:p>
          <a:p>
            <a:pPr marL="457200" indent="-457200">
              <a:lnSpc>
                <a:spcPct val="150000"/>
              </a:lnSpc>
              <a:buFont typeface="+mj-lt"/>
              <a:buAutoNum type="arabicPeriod"/>
            </a:pPr>
            <a:r>
              <a:rPr lang="zh-CN" altLang="en-US" dirty="0"/>
              <a:t>最佳页面算法</a:t>
            </a:r>
            <a:r>
              <a:rPr lang="en-US" altLang="zh-CN" dirty="0"/>
              <a:t>(OPT</a:t>
            </a:r>
            <a:r>
              <a:rPr lang="zh-CN" altLang="en-US" dirty="0"/>
              <a:t>、</a:t>
            </a:r>
            <a:r>
              <a:rPr lang="en-US" altLang="zh-CN" dirty="0" err="1"/>
              <a:t>Belady</a:t>
            </a:r>
            <a:r>
              <a:rPr lang="zh-CN" altLang="en-US" dirty="0"/>
              <a:t>算法</a:t>
            </a:r>
            <a:r>
              <a:rPr lang="en-US" altLang="zh-CN" dirty="0"/>
              <a:t>)</a:t>
            </a:r>
          </a:p>
          <a:p>
            <a:pPr marL="457200" indent="-457200">
              <a:lnSpc>
                <a:spcPct val="150000"/>
              </a:lnSpc>
              <a:buFont typeface="+mj-lt"/>
              <a:buAutoNum type="arabicPeriod"/>
            </a:pPr>
            <a:r>
              <a:rPr lang="zh-CN" altLang="en-US" dirty="0"/>
              <a:t>最近最久未使用页面淘汰算法</a:t>
            </a:r>
            <a:r>
              <a:rPr lang="en-US" altLang="zh-CN" dirty="0"/>
              <a:t>(LRU)</a:t>
            </a:r>
          </a:p>
          <a:p>
            <a:pPr marL="457200" indent="-457200">
              <a:lnSpc>
                <a:spcPct val="150000"/>
              </a:lnSpc>
              <a:buFont typeface="+mj-lt"/>
              <a:buAutoNum type="arabicPeriod"/>
            </a:pPr>
            <a:r>
              <a:rPr lang="zh-CN" altLang="en-US" dirty="0"/>
              <a:t>第二次机会页面替换算法</a:t>
            </a:r>
          </a:p>
          <a:p>
            <a:pPr marL="457200" indent="-457200">
              <a:lnSpc>
                <a:spcPct val="150000"/>
              </a:lnSpc>
              <a:buFont typeface="+mj-lt"/>
              <a:buAutoNum type="arabicPeriod"/>
            </a:pPr>
            <a:r>
              <a:rPr lang="en-US" altLang="zh-CN" dirty="0"/>
              <a:t>Clock</a:t>
            </a:r>
            <a:r>
              <a:rPr lang="zh-CN" altLang="en-US" dirty="0"/>
              <a:t>置换算法</a:t>
            </a:r>
          </a:p>
          <a:p>
            <a:pPr marL="457200" indent="-457200">
              <a:lnSpc>
                <a:spcPct val="150000"/>
              </a:lnSpc>
              <a:buFont typeface="+mj-lt"/>
              <a:buAutoNum type="arabicPeriod"/>
            </a:pPr>
            <a:endParaRPr lang="en-US" dirty="0"/>
          </a:p>
        </p:txBody>
      </p:sp>
    </p:spTree>
    <p:extLst>
      <p:ext uri="{BB962C8B-B14F-4D97-AF65-F5344CB8AC3E}">
        <p14:creationId xmlns:p14="http://schemas.microsoft.com/office/powerpoint/2010/main" val="17611795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t>4.5.2</a:t>
            </a:r>
            <a:r>
              <a:rPr lang="zh-CN" altLang="hr-HR" dirty="0"/>
              <a:t>（</a:t>
            </a:r>
            <a:r>
              <a:rPr lang="hr-HR" altLang="zh-CN" dirty="0"/>
              <a:t>7</a:t>
            </a:r>
            <a:r>
              <a:rPr lang="zh-CN" altLang="hr-HR" dirty="0"/>
              <a:t>）</a:t>
            </a:r>
            <a:r>
              <a:rPr lang="zh-CN" altLang="en-US" dirty="0"/>
              <a:t>：</a:t>
            </a:r>
            <a:r>
              <a:rPr lang="en-US" altLang="zh-CN" dirty="0"/>
              <a:t>FIFO</a:t>
            </a:r>
            <a:r>
              <a:rPr lang="zh-CN" altLang="en-US" dirty="0"/>
              <a:t>算法</a:t>
            </a:r>
            <a:endParaRPr lang="en-US" dirty="0"/>
          </a:p>
        </p:txBody>
      </p:sp>
      <p:sp>
        <p:nvSpPr>
          <p:cNvPr id="3" name="Content Placeholder 2"/>
          <p:cNvSpPr>
            <a:spLocks noGrp="1"/>
          </p:cNvSpPr>
          <p:nvPr>
            <p:ph idx="1"/>
          </p:nvPr>
        </p:nvSpPr>
        <p:spPr/>
        <p:txBody>
          <a:bodyPr/>
          <a:lstStyle/>
          <a:p>
            <a:pPr>
              <a:lnSpc>
                <a:spcPct val="150000"/>
              </a:lnSpc>
            </a:pPr>
            <a:r>
              <a:rPr lang="zh-CN" altLang="en-US" dirty="0"/>
              <a:t>算法总是淘汰最先调入主存的那一页，或者说在主存中驻留时间最长的那一页（常驻的除外） </a:t>
            </a:r>
          </a:p>
          <a:p>
            <a:pPr>
              <a:lnSpc>
                <a:spcPct val="150000"/>
              </a:lnSpc>
            </a:pPr>
            <a:r>
              <a:rPr lang="zh-CN" altLang="en-US" dirty="0"/>
              <a:t>例</a:t>
            </a:r>
            <a:r>
              <a:rPr lang="en-US" altLang="zh-CN" dirty="0"/>
              <a:t>:</a:t>
            </a:r>
            <a:r>
              <a:rPr lang="zh-CN" altLang="en-US" dirty="0"/>
              <a:t>某程序在内存中分配三个页面，初始为空，页面走向为</a:t>
            </a:r>
            <a:r>
              <a:rPr lang="en-US" altLang="zh-CN" dirty="0"/>
              <a:t>4</a:t>
            </a:r>
            <a:r>
              <a:rPr lang="zh-CN" altLang="en-US" dirty="0"/>
              <a:t>，</a:t>
            </a:r>
            <a:r>
              <a:rPr lang="en-US" altLang="zh-CN" dirty="0"/>
              <a:t>3</a:t>
            </a:r>
            <a:r>
              <a:rPr lang="zh-CN" altLang="en-US" dirty="0"/>
              <a:t>，</a:t>
            </a:r>
            <a:r>
              <a:rPr lang="en-US" altLang="zh-CN" dirty="0"/>
              <a:t>2</a:t>
            </a:r>
            <a:r>
              <a:rPr lang="zh-CN" altLang="en-US" dirty="0"/>
              <a:t>，</a:t>
            </a:r>
            <a:r>
              <a:rPr lang="en-US" altLang="zh-CN" dirty="0"/>
              <a:t>1</a:t>
            </a:r>
            <a:r>
              <a:rPr lang="zh-CN" altLang="en-US" dirty="0"/>
              <a:t>，</a:t>
            </a:r>
            <a:r>
              <a:rPr lang="en-US" altLang="zh-CN" dirty="0"/>
              <a:t>4</a:t>
            </a:r>
            <a:r>
              <a:rPr lang="zh-CN" altLang="en-US" dirty="0"/>
              <a:t>，</a:t>
            </a:r>
            <a:r>
              <a:rPr lang="en-US" altLang="zh-CN" dirty="0"/>
              <a:t>3</a:t>
            </a:r>
            <a:r>
              <a:rPr lang="zh-CN" altLang="en-US" dirty="0"/>
              <a:t>，</a:t>
            </a:r>
            <a:r>
              <a:rPr lang="en-US" altLang="zh-CN" dirty="0"/>
              <a:t>5</a:t>
            </a:r>
            <a:r>
              <a:rPr lang="zh-CN" altLang="en-US" dirty="0"/>
              <a:t>，</a:t>
            </a:r>
            <a:r>
              <a:rPr lang="en-US" altLang="zh-CN" dirty="0"/>
              <a:t>4</a:t>
            </a:r>
            <a:r>
              <a:rPr lang="zh-CN" altLang="en-US" dirty="0"/>
              <a:t>，</a:t>
            </a:r>
            <a:r>
              <a:rPr lang="en-US" altLang="zh-CN" dirty="0"/>
              <a:t>3</a:t>
            </a:r>
            <a:r>
              <a:rPr lang="zh-CN" altLang="en-US" dirty="0"/>
              <a:t>，</a:t>
            </a:r>
            <a:r>
              <a:rPr lang="en-US" altLang="zh-CN" dirty="0"/>
              <a:t>2</a:t>
            </a:r>
            <a:r>
              <a:rPr lang="zh-CN" altLang="en-US" dirty="0"/>
              <a:t>，</a:t>
            </a:r>
            <a:r>
              <a:rPr lang="en-US" altLang="zh-CN" dirty="0"/>
              <a:t>1</a:t>
            </a:r>
            <a:r>
              <a:rPr lang="zh-CN" altLang="en-US" dirty="0"/>
              <a:t>，</a:t>
            </a:r>
            <a:r>
              <a:rPr lang="en-US" altLang="zh-CN" dirty="0"/>
              <a:t>5</a:t>
            </a:r>
            <a:r>
              <a:rPr lang="zh-CN" altLang="en-US" dirty="0"/>
              <a:t>，用先进先出页面算法分析页面置换过程</a:t>
            </a:r>
          </a:p>
          <a:p>
            <a:pPr>
              <a:lnSpc>
                <a:spcPct val="150000"/>
              </a:lnSpc>
            </a:pPr>
            <a:endParaRPr lang="en-US" dirty="0"/>
          </a:p>
        </p:txBody>
      </p:sp>
    </p:spTree>
    <p:extLst>
      <p:ext uri="{BB962C8B-B14F-4D97-AF65-F5344CB8AC3E}">
        <p14:creationId xmlns:p14="http://schemas.microsoft.com/office/powerpoint/2010/main" val="20532219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t>4.5.2</a:t>
            </a:r>
            <a:r>
              <a:rPr lang="zh-CN" altLang="hr-HR" dirty="0"/>
              <a:t>（</a:t>
            </a:r>
            <a:r>
              <a:rPr lang="hr-HR" altLang="zh-CN" dirty="0"/>
              <a:t>7</a:t>
            </a:r>
            <a:r>
              <a:rPr lang="zh-CN" altLang="hr-HR" dirty="0"/>
              <a:t>）</a:t>
            </a:r>
            <a:r>
              <a:rPr lang="zh-CN" altLang="en-US" dirty="0"/>
              <a:t>：</a:t>
            </a:r>
            <a:r>
              <a:rPr lang="en-US" altLang="zh-CN" dirty="0"/>
              <a:t>FIFO</a:t>
            </a:r>
            <a:r>
              <a:rPr lang="zh-CN" altLang="en-US" dirty="0"/>
              <a:t>算法</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04952495"/>
              </p:ext>
            </p:extLst>
          </p:nvPr>
        </p:nvGraphicFramePr>
        <p:xfrm>
          <a:off x="386603" y="1946834"/>
          <a:ext cx="4481231" cy="4754880"/>
        </p:xfrm>
        <a:graphic>
          <a:graphicData uri="http://schemas.openxmlformats.org/drawingml/2006/table">
            <a:tbl>
              <a:tblPr firstRow="1" bandRow="1">
                <a:tableStyleId>{5C22544A-7EE6-4342-B048-85BDC9FD1C3A}</a:tableStyleId>
              </a:tblPr>
              <a:tblGrid>
                <a:gridCol w="460562">
                  <a:extLst>
                    <a:ext uri="{9D8B030D-6E8A-4147-A177-3AD203B41FA5}">
                      <a16:colId xmlns:a16="http://schemas.microsoft.com/office/drawing/2014/main" xmlns="" val="20000"/>
                    </a:ext>
                  </a:extLst>
                </a:gridCol>
                <a:gridCol w="1340223">
                  <a:extLst>
                    <a:ext uri="{9D8B030D-6E8A-4147-A177-3AD203B41FA5}">
                      <a16:colId xmlns:a16="http://schemas.microsoft.com/office/drawing/2014/main" xmlns="" val="20001"/>
                    </a:ext>
                  </a:extLst>
                </a:gridCol>
                <a:gridCol w="1340223">
                  <a:extLst>
                    <a:ext uri="{9D8B030D-6E8A-4147-A177-3AD203B41FA5}">
                      <a16:colId xmlns:a16="http://schemas.microsoft.com/office/drawing/2014/main" xmlns="" val="20002"/>
                    </a:ext>
                  </a:extLst>
                </a:gridCol>
                <a:gridCol w="1340223">
                  <a:extLst>
                    <a:ext uri="{9D8B030D-6E8A-4147-A177-3AD203B41FA5}">
                      <a16:colId xmlns:a16="http://schemas.microsoft.com/office/drawing/2014/main" xmlns="" val="20003"/>
                    </a:ext>
                  </a:extLst>
                </a:gridCol>
              </a:tblGrid>
              <a:tr h="0">
                <a:tc>
                  <a:txBody>
                    <a:bodyPr/>
                    <a:lstStyle/>
                    <a:p>
                      <a:r>
                        <a:rPr lang="en-US" altLang="zh-CN" sz="2000" b="0" dirty="0">
                          <a:solidFill>
                            <a:schemeClr val="tx1"/>
                          </a:solidFill>
                        </a:rPr>
                        <a:t>4</a:t>
                      </a:r>
                      <a:endParaRPr lang="en-US" sz="2000" b="0" dirty="0">
                        <a:solidFill>
                          <a:schemeClr val="tx1"/>
                        </a:solidFill>
                      </a:endParaRPr>
                    </a:p>
                  </a:txBody>
                  <a:tcPr>
                    <a:solidFill>
                      <a:schemeClr val="accent2"/>
                    </a:solidFill>
                  </a:tcPr>
                </a:tc>
                <a:tc>
                  <a:txBody>
                    <a:bodyPr/>
                    <a:lstStyle/>
                    <a:p>
                      <a:pPr algn="ctr"/>
                      <a:r>
                        <a:rPr lang="en-US" altLang="zh-CN" sz="2000" b="0" dirty="0">
                          <a:solidFill>
                            <a:schemeClr val="tx1"/>
                          </a:solidFill>
                        </a:rPr>
                        <a:t>4</a:t>
                      </a:r>
                      <a:endParaRPr lang="en-US" sz="2000" b="0" dirty="0">
                        <a:solidFill>
                          <a:schemeClr val="tx1"/>
                        </a:solidFill>
                      </a:endParaRPr>
                    </a:p>
                  </a:txBody>
                  <a:tcPr>
                    <a:solidFill>
                      <a:srgbClr val="92D050"/>
                    </a:solidFill>
                  </a:tcPr>
                </a:tc>
                <a:tc>
                  <a:txBody>
                    <a:bodyPr/>
                    <a:lstStyle/>
                    <a:p>
                      <a:pPr algn="ctr"/>
                      <a:endParaRPr lang="en-US" sz="2000" dirty="0">
                        <a:solidFill>
                          <a:schemeClr val="tx1"/>
                        </a:solidFill>
                      </a:endParaRPr>
                    </a:p>
                  </a:txBody>
                  <a:tcPr>
                    <a:solidFill>
                      <a:schemeClr val="accent1">
                        <a:lumMod val="20000"/>
                        <a:lumOff val="80000"/>
                      </a:schemeClr>
                    </a:solidFill>
                  </a:tcPr>
                </a:tc>
                <a:tc>
                  <a:txBody>
                    <a:bodyPr/>
                    <a:lstStyle/>
                    <a:p>
                      <a:pPr algn="ctr"/>
                      <a:endParaRPr lang="en-US" sz="200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xmlns="" val="10000"/>
                  </a:ext>
                </a:extLst>
              </a:tr>
              <a:tr h="370840">
                <a:tc>
                  <a:txBody>
                    <a:bodyPr/>
                    <a:lstStyle/>
                    <a:p>
                      <a:r>
                        <a:rPr lang="en-US" altLang="zh-CN" sz="2000" dirty="0"/>
                        <a:t>3</a:t>
                      </a:r>
                      <a:endParaRPr lang="en-US" sz="2000" dirty="0"/>
                    </a:p>
                  </a:txBody>
                  <a:tcPr>
                    <a:solidFill>
                      <a:schemeClr val="accent2"/>
                    </a:solidFill>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solidFill>
                      <a:srgbClr val="92D050"/>
                    </a:solidFill>
                  </a:tcPr>
                </a:tc>
                <a:tc>
                  <a:txBody>
                    <a:bodyPr/>
                    <a:lstStyle/>
                    <a:p>
                      <a:pPr algn="ctr"/>
                      <a:endParaRPr lang="en-US" sz="2000" dirty="0">
                        <a:solidFill>
                          <a:schemeClr val="tx1"/>
                        </a:solidFill>
                      </a:endParaRPr>
                    </a:p>
                  </a:txBody>
                  <a:tcPr/>
                </a:tc>
                <a:extLst>
                  <a:ext uri="{0D108BD9-81ED-4DB2-BD59-A6C34878D82A}">
                    <a16:rowId xmlns:a16="http://schemas.microsoft.com/office/drawing/2014/main" xmlns="" val="10001"/>
                  </a:ext>
                </a:extLst>
              </a:tr>
              <a:tr h="370840">
                <a:tc>
                  <a:txBody>
                    <a:bodyPr/>
                    <a:lstStyle/>
                    <a:p>
                      <a:r>
                        <a:rPr lang="en-US" altLang="zh-CN" sz="2000" dirty="0"/>
                        <a:t>2</a:t>
                      </a:r>
                      <a:endParaRPr lang="en-US" sz="2000" dirty="0"/>
                    </a:p>
                  </a:txBody>
                  <a:tcPr>
                    <a:solidFill>
                      <a:schemeClr val="accent2"/>
                    </a:solidFill>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tc>
                <a:tc>
                  <a:txBody>
                    <a:bodyPr/>
                    <a:lstStyle/>
                    <a:p>
                      <a:pPr algn="ctr"/>
                      <a:r>
                        <a:rPr lang="en-US" altLang="zh-CN" sz="2000" dirty="0">
                          <a:solidFill>
                            <a:schemeClr val="tx1"/>
                          </a:solidFill>
                        </a:rPr>
                        <a:t>2</a:t>
                      </a:r>
                      <a:endParaRPr lang="en-US" sz="2000" dirty="0">
                        <a:solidFill>
                          <a:schemeClr val="tx1"/>
                        </a:solidFill>
                      </a:endParaRPr>
                    </a:p>
                  </a:txBody>
                  <a:tcPr>
                    <a:solidFill>
                      <a:srgbClr val="92D050"/>
                    </a:solidFill>
                  </a:tcPr>
                </a:tc>
                <a:extLst>
                  <a:ext uri="{0D108BD9-81ED-4DB2-BD59-A6C34878D82A}">
                    <a16:rowId xmlns:a16="http://schemas.microsoft.com/office/drawing/2014/main" xmlns="" val="10002"/>
                  </a:ext>
                </a:extLst>
              </a:tr>
              <a:tr h="370840">
                <a:tc>
                  <a:txBody>
                    <a:bodyPr/>
                    <a:lstStyle/>
                    <a:p>
                      <a:r>
                        <a:rPr lang="en-US" altLang="zh-CN" sz="2000" dirty="0"/>
                        <a:t>1</a:t>
                      </a:r>
                      <a:endParaRPr lang="en-US" sz="2000" dirty="0"/>
                    </a:p>
                  </a:txBody>
                  <a:tcPr>
                    <a:solidFill>
                      <a:schemeClr val="accent2"/>
                    </a:solidFill>
                  </a:tcPr>
                </a:tc>
                <a:tc>
                  <a:txBody>
                    <a:bodyPr/>
                    <a:lstStyle/>
                    <a:p>
                      <a:pPr algn="ctr"/>
                      <a:r>
                        <a:rPr lang="en-US" altLang="zh-CN" sz="2000" dirty="0">
                          <a:solidFill>
                            <a:schemeClr val="tx1"/>
                          </a:solidFill>
                        </a:rPr>
                        <a:t>1</a:t>
                      </a:r>
                      <a:endParaRPr lang="en-US" sz="2000" dirty="0">
                        <a:solidFill>
                          <a:schemeClr val="tx1"/>
                        </a:solidFill>
                      </a:endParaRPr>
                    </a:p>
                  </a:txBody>
                  <a:tcPr>
                    <a:solidFill>
                      <a:srgbClr val="92D050"/>
                    </a:solidFill>
                  </a:tcPr>
                </a:tc>
                <a:tc>
                  <a:txBody>
                    <a:bodyPr/>
                    <a:lstStyle/>
                    <a:p>
                      <a:pPr algn="ctr"/>
                      <a:r>
                        <a:rPr lang="en-US" altLang="zh-CN" sz="2000" dirty="0">
                          <a:solidFill>
                            <a:schemeClr val="tx1"/>
                          </a:solidFill>
                        </a:rPr>
                        <a:t>3</a:t>
                      </a:r>
                      <a:endParaRPr lang="en-US" sz="2000" dirty="0">
                        <a:solidFill>
                          <a:schemeClr val="tx1"/>
                        </a:solidFill>
                      </a:endParaRPr>
                    </a:p>
                  </a:txBody>
                  <a:tcPr/>
                </a:tc>
                <a:tc>
                  <a:txBody>
                    <a:bodyPr/>
                    <a:lstStyle/>
                    <a:p>
                      <a:pPr algn="ctr"/>
                      <a:r>
                        <a:rPr lang="en-US" altLang="zh-CN" sz="2000" dirty="0">
                          <a:solidFill>
                            <a:schemeClr val="tx1"/>
                          </a:solidFill>
                        </a:rPr>
                        <a:t>2</a:t>
                      </a:r>
                      <a:endParaRPr lang="en-US" sz="2000" dirty="0">
                        <a:solidFill>
                          <a:schemeClr val="tx1"/>
                        </a:solidFill>
                      </a:endParaRPr>
                    </a:p>
                  </a:txBody>
                  <a:tcPr>
                    <a:solidFill>
                      <a:srgbClr val="F6D1CC"/>
                    </a:solidFill>
                  </a:tcPr>
                </a:tc>
                <a:extLst>
                  <a:ext uri="{0D108BD9-81ED-4DB2-BD59-A6C34878D82A}">
                    <a16:rowId xmlns:a16="http://schemas.microsoft.com/office/drawing/2014/main" xmlns="" val="10003"/>
                  </a:ext>
                </a:extLst>
              </a:tr>
              <a:tr h="370840">
                <a:tc>
                  <a:txBody>
                    <a:bodyPr/>
                    <a:lstStyle/>
                    <a:p>
                      <a:r>
                        <a:rPr lang="en-US" altLang="zh-CN" sz="2000" dirty="0"/>
                        <a:t>4</a:t>
                      </a:r>
                      <a:endParaRPr lang="en-US" sz="2000" dirty="0"/>
                    </a:p>
                  </a:txBody>
                  <a:tcPr>
                    <a:solidFill>
                      <a:schemeClr val="accent2"/>
                    </a:solidFill>
                  </a:tcPr>
                </a:tc>
                <a:tc>
                  <a:txBody>
                    <a:bodyPr/>
                    <a:lstStyle/>
                    <a:p>
                      <a:pPr algn="ctr"/>
                      <a:r>
                        <a:rPr lang="en-US" altLang="zh-CN" sz="2000" dirty="0">
                          <a:solidFill>
                            <a:schemeClr val="tx1"/>
                          </a:solidFill>
                        </a:rPr>
                        <a:t>1</a:t>
                      </a:r>
                      <a:endParaRPr lang="en-US" sz="2000" dirty="0">
                        <a:solidFill>
                          <a:schemeClr val="tx1"/>
                        </a:solidFill>
                      </a:endParaRPr>
                    </a:p>
                  </a:txBody>
                  <a:tcPr/>
                </a:tc>
                <a:tc>
                  <a:txBody>
                    <a:bodyPr/>
                    <a:lstStyle/>
                    <a:p>
                      <a:pPr algn="ctr"/>
                      <a:r>
                        <a:rPr lang="en-US" altLang="zh-CN" sz="2000" dirty="0">
                          <a:solidFill>
                            <a:schemeClr val="tx1"/>
                          </a:solidFill>
                        </a:rPr>
                        <a:t>4</a:t>
                      </a:r>
                      <a:endParaRPr lang="en-US" sz="2000" dirty="0">
                        <a:solidFill>
                          <a:schemeClr val="tx1"/>
                        </a:solidFill>
                      </a:endParaRPr>
                    </a:p>
                  </a:txBody>
                  <a:tcPr>
                    <a:solidFill>
                      <a:srgbClr val="92D050"/>
                    </a:solidFill>
                  </a:tcPr>
                </a:tc>
                <a:tc>
                  <a:txBody>
                    <a:bodyPr/>
                    <a:lstStyle/>
                    <a:p>
                      <a:pPr algn="ctr"/>
                      <a:r>
                        <a:rPr lang="en-US" altLang="zh-CN" sz="2000" dirty="0">
                          <a:solidFill>
                            <a:schemeClr val="tx1"/>
                          </a:solidFill>
                        </a:rPr>
                        <a:t>2</a:t>
                      </a:r>
                      <a:endParaRPr lang="en-US" sz="2000" dirty="0">
                        <a:solidFill>
                          <a:schemeClr val="tx1"/>
                        </a:solidFill>
                      </a:endParaRPr>
                    </a:p>
                  </a:txBody>
                  <a:tcPr/>
                </a:tc>
                <a:extLst>
                  <a:ext uri="{0D108BD9-81ED-4DB2-BD59-A6C34878D82A}">
                    <a16:rowId xmlns:a16="http://schemas.microsoft.com/office/drawing/2014/main" xmlns="" val="10004"/>
                  </a:ext>
                </a:extLst>
              </a:tr>
              <a:tr h="370840">
                <a:tc>
                  <a:txBody>
                    <a:bodyPr/>
                    <a:lstStyle/>
                    <a:p>
                      <a:r>
                        <a:rPr lang="en-US" altLang="zh-CN" sz="2000" dirty="0"/>
                        <a:t>3</a:t>
                      </a:r>
                      <a:endParaRPr lang="en-US" sz="2000" dirty="0"/>
                    </a:p>
                  </a:txBody>
                  <a:tcPr>
                    <a:solidFill>
                      <a:schemeClr val="accent2"/>
                    </a:solidFill>
                  </a:tcPr>
                </a:tc>
                <a:tc>
                  <a:txBody>
                    <a:bodyPr/>
                    <a:lstStyle/>
                    <a:p>
                      <a:pPr algn="ctr"/>
                      <a:r>
                        <a:rPr lang="en-US" altLang="zh-CN" sz="2000" dirty="0">
                          <a:solidFill>
                            <a:schemeClr val="tx1"/>
                          </a:solidFill>
                        </a:rPr>
                        <a:t>1</a:t>
                      </a:r>
                      <a:endParaRPr lang="en-US" sz="2000" dirty="0">
                        <a:solidFill>
                          <a:schemeClr val="tx1"/>
                        </a:solidFill>
                      </a:endParaRPr>
                    </a:p>
                  </a:txBody>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solidFill>
                      <a:srgbClr val="92D050"/>
                    </a:solidFill>
                  </a:tcPr>
                </a:tc>
                <a:extLst>
                  <a:ext uri="{0D108BD9-81ED-4DB2-BD59-A6C34878D82A}">
                    <a16:rowId xmlns:a16="http://schemas.microsoft.com/office/drawing/2014/main" xmlns="" val="10005"/>
                  </a:ext>
                </a:extLst>
              </a:tr>
              <a:tr h="370840">
                <a:tc>
                  <a:txBody>
                    <a:bodyPr/>
                    <a:lstStyle/>
                    <a:p>
                      <a:r>
                        <a:rPr lang="en-US" altLang="zh-CN" sz="2000" dirty="0"/>
                        <a:t>5</a:t>
                      </a:r>
                      <a:endParaRPr lang="en-US" sz="2000" dirty="0"/>
                    </a:p>
                  </a:txBody>
                  <a:tcPr>
                    <a:solidFill>
                      <a:schemeClr val="accent2"/>
                    </a:solidFill>
                  </a:tcPr>
                </a:tc>
                <a:tc>
                  <a:txBody>
                    <a:bodyPr/>
                    <a:lstStyle/>
                    <a:p>
                      <a:pPr algn="ctr"/>
                      <a:r>
                        <a:rPr lang="en-US" altLang="zh-CN" sz="2000" dirty="0">
                          <a:solidFill>
                            <a:schemeClr val="tx1"/>
                          </a:solidFill>
                        </a:rPr>
                        <a:t>5</a:t>
                      </a:r>
                      <a:endParaRPr lang="en-US" sz="2000" dirty="0">
                        <a:solidFill>
                          <a:schemeClr val="tx1"/>
                        </a:solidFill>
                      </a:endParaRPr>
                    </a:p>
                  </a:txBody>
                  <a:tcPr>
                    <a:solidFill>
                      <a:srgbClr val="92D050"/>
                    </a:solidFill>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solidFill>
                      <a:srgbClr val="FCE9E9"/>
                    </a:solidFill>
                  </a:tcPr>
                </a:tc>
                <a:extLst>
                  <a:ext uri="{0D108BD9-81ED-4DB2-BD59-A6C34878D82A}">
                    <a16:rowId xmlns:a16="http://schemas.microsoft.com/office/drawing/2014/main" xmlns="" val="10006"/>
                  </a:ext>
                </a:extLst>
              </a:tr>
              <a:tr h="370840">
                <a:tc>
                  <a:txBody>
                    <a:bodyPr/>
                    <a:lstStyle/>
                    <a:p>
                      <a:r>
                        <a:rPr lang="en-US" altLang="zh-CN" sz="2000" dirty="0"/>
                        <a:t>4</a:t>
                      </a:r>
                      <a:endParaRPr lang="en-US" sz="2000" dirty="0"/>
                    </a:p>
                  </a:txBody>
                  <a:tcPr>
                    <a:solidFill>
                      <a:schemeClr val="accent2"/>
                    </a:solidFill>
                  </a:tcPr>
                </a:tc>
                <a:tc>
                  <a:txBody>
                    <a:bodyPr/>
                    <a:lstStyle/>
                    <a:p>
                      <a:pPr algn="ctr"/>
                      <a:r>
                        <a:rPr lang="en-US" altLang="zh-CN" sz="2000" dirty="0">
                          <a:solidFill>
                            <a:schemeClr val="tx1"/>
                          </a:solidFill>
                        </a:rPr>
                        <a:t>5</a:t>
                      </a:r>
                      <a:endParaRPr lang="en-US" sz="2000" dirty="0">
                        <a:solidFill>
                          <a:schemeClr val="tx1"/>
                        </a:solidFill>
                      </a:endParaRPr>
                    </a:p>
                  </a:txBody>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tc>
                <a:extLst>
                  <a:ext uri="{0D108BD9-81ED-4DB2-BD59-A6C34878D82A}">
                    <a16:rowId xmlns:a16="http://schemas.microsoft.com/office/drawing/2014/main" xmlns="" val="10007"/>
                  </a:ext>
                </a:extLst>
              </a:tr>
              <a:tr h="370840">
                <a:tc>
                  <a:txBody>
                    <a:bodyPr/>
                    <a:lstStyle/>
                    <a:p>
                      <a:r>
                        <a:rPr lang="en-US" altLang="zh-CN" sz="2000" dirty="0"/>
                        <a:t>3</a:t>
                      </a:r>
                      <a:endParaRPr lang="en-US" sz="2000" dirty="0"/>
                    </a:p>
                  </a:txBody>
                  <a:tcPr>
                    <a:solidFill>
                      <a:schemeClr val="accent2"/>
                    </a:solidFill>
                  </a:tcPr>
                </a:tc>
                <a:tc>
                  <a:txBody>
                    <a:bodyPr/>
                    <a:lstStyle/>
                    <a:p>
                      <a:pPr algn="ctr"/>
                      <a:r>
                        <a:rPr lang="en-US" altLang="zh-CN" sz="2000" dirty="0">
                          <a:solidFill>
                            <a:schemeClr val="tx1"/>
                          </a:solidFill>
                        </a:rPr>
                        <a:t>5</a:t>
                      </a:r>
                      <a:endParaRPr lang="en-US" sz="2000" dirty="0">
                        <a:solidFill>
                          <a:schemeClr val="tx1"/>
                        </a:solidFill>
                      </a:endParaRPr>
                    </a:p>
                  </a:txBody>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tc>
                <a:extLst>
                  <a:ext uri="{0D108BD9-81ED-4DB2-BD59-A6C34878D82A}">
                    <a16:rowId xmlns:a16="http://schemas.microsoft.com/office/drawing/2014/main" xmlns="" val="10008"/>
                  </a:ext>
                </a:extLst>
              </a:tr>
              <a:tr h="370840">
                <a:tc>
                  <a:txBody>
                    <a:bodyPr/>
                    <a:lstStyle/>
                    <a:p>
                      <a:r>
                        <a:rPr lang="en-US" altLang="zh-CN" sz="2000" dirty="0"/>
                        <a:t>2</a:t>
                      </a:r>
                      <a:endParaRPr lang="en-US" sz="2000" dirty="0"/>
                    </a:p>
                  </a:txBody>
                  <a:tcPr>
                    <a:solidFill>
                      <a:schemeClr val="accent2"/>
                    </a:solidFill>
                  </a:tcPr>
                </a:tc>
                <a:tc>
                  <a:txBody>
                    <a:bodyPr/>
                    <a:lstStyle/>
                    <a:p>
                      <a:pPr algn="ctr"/>
                      <a:r>
                        <a:rPr lang="en-US" altLang="zh-CN" sz="2000" dirty="0">
                          <a:solidFill>
                            <a:schemeClr val="tx1"/>
                          </a:solidFill>
                        </a:rPr>
                        <a:t>5</a:t>
                      </a:r>
                      <a:endParaRPr lang="en-US" sz="2000" dirty="0">
                        <a:solidFill>
                          <a:schemeClr val="tx1"/>
                        </a:solidFill>
                      </a:endParaRPr>
                    </a:p>
                  </a:txBody>
                  <a:tcPr>
                    <a:solidFill>
                      <a:srgbClr val="F6D1CC"/>
                    </a:solidFill>
                  </a:tcPr>
                </a:tc>
                <a:tc>
                  <a:txBody>
                    <a:bodyPr/>
                    <a:lstStyle/>
                    <a:p>
                      <a:pPr algn="ctr"/>
                      <a:r>
                        <a:rPr lang="en-US" altLang="zh-CN" sz="2000" dirty="0">
                          <a:solidFill>
                            <a:schemeClr val="tx1"/>
                          </a:solidFill>
                        </a:rPr>
                        <a:t>2</a:t>
                      </a:r>
                      <a:endParaRPr lang="en-US" sz="2000" dirty="0">
                        <a:solidFill>
                          <a:schemeClr val="tx1"/>
                        </a:solidFill>
                      </a:endParaRPr>
                    </a:p>
                  </a:txBody>
                  <a:tcPr>
                    <a:solidFill>
                      <a:srgbClr val="92D050"/>
                    </a:solidFill>
                  </a:tcPr>
                </a:tc>
                <a:tc>
                  <a:txBody>
                    <a:bodyPr/>
                    <a:lstStyle/>
                    <a:p>
                      <a:pPr algn="ctr"/>
                      <a:r>
                        <a:rPr lang="en-US" altLang="zh-CN" sz="2000" dirty="0">
                          <a:solidFill>
                            <a:schemeClr val="tx1"/>
                          </a:solidFill>
                        </a:rPr>
                        <a:t>3</a:t>
                      </a:r>
                      <a:endParaRPr lang="en-US" sz="2000" dirty="0">
                        <a:solidFill>
                          <a:schemeClr val="tx1"/>
                        </a:solidFill>
                      </a:endParaRPr>
                    </a:p>
                  </a:txBody>
                  <a:tcPr/>
                </a:tc>
                <a:extLst>
                  <a:ext uri="{0D108BD9-81ED-4DB2-BD59-A6C34878D82A}">
                    <a16:rowId xmlns:a16="http://schemas.microsoft.com/office/drawing/2014/main" xmlns="" val="10009"/>
                  </a:ext>
                </a:extLst>
              </a:tr>
              <a:tr h="370840">
                <a:tc>
                  <a:txBody>
                    <a:bodyPr/>
                    <a:lstStyle/>
                    <a:p>
                      <a:r>
                        <a:rPr lang="en-US" altLang="zh-CN" sz="2000" dirty="0"/>
                        <a:t>1</a:t>
                      </a:r>
                      <a:endParaRPr lang="en-US" sz="2000" dirty="0"/>
                    </a:p>
                  </a:txBody>
                  <a:tcPr>
                    <a:solidFill>
                      <a:schemeClr val="accent2"/>
                    </a:solidFill>
                  </a:tcPr>
                </a:tc>
                <a:tc>
                  <a:txBody>
                    <a:bodyPr/>
                    <a:lstStyle/>
                    <a:p>
                      <a:pPr algn="ctr"/>
                      <a:r>
                        <a:rPr lang="en-US" altLang="zh-CN" sz="2000" dirty="0">
                          <a:solidFill>
                            <a:schemeClr val="tx1"/>
                          </a:solidFill>
                        </a:rPr>
                        <a:t>5</a:t>
                      </a:r>
                      <a:endParaRPr lang="en-US" sz="2000" dirty="0">
                        <a:solidFill>
                          <a:schemeClr val="tx1"/>
                        </a:solidFill>
                      </a:endParaRPr>
                    </a:p>
                  </a:txBody>
                  <a:tcPr/>
                </a:tc>
                <a:tc>
                  <a:txBody>
                    <a:bodyPr/>
                    <a:lstStyle/>
                    <a:p>
                      <a:pPr algn="ctr"/>
                      <a:r>
                        <a:rPr lang="en-US" altLang="zh-CN" sz="2000" dirty="0">
                          <a:solidFill>
                            <a:schemeClr val="tx1"/>
                          </a:solidFill>
                        </a:rPr>
                        <a:t>2</a:t>
                      </a:r>
                      <a:endParaRPr lang="en-US" sz="2000" dirty="0">
                        <a:solidFill>
                          <a:schemeClr val="tx1"/>
                        </a:solidFill>
                      </a:endParaRPr>
                    </a:p>
                  </a:txBody>
                  <a:tcPr>
                    <a:solidFill>
                      <a:srgbClr val="FCE9E9"/>
                    </a:solidFill>
                  </a:tcPr>
                </a:tc>
                <a:tc>
                  <a:txBody>
                    <a:bodyPr/>
                    <a:lstStyle/>
                    <a:p>
                      <a:pPr algn="ctr"/>
                      <a:r>
                        <a:rPr lang="en-US" altLang="zh-CN" sz="2000" dirty="0">
                          <a:solidFill>
                            <a:schemeClr val="tx1"/>
                          </a:solidFill>
                        </a:rPr>
                        <a:t>1</a:t>
                      </a:r>
                      <a:endParaRPr lang="en-US" sz="2000" dirty="0">
                        <a:solidFill>
                          <a:schemeClr val="tx1"/>
                        </a:solidFill>
                      </a:endParaRPr>
                    </a:p>
                  </a:txBody>
                  <a:tcPr>
                    <a:solidFill>
                      <a:srgbClr val="92D050"/>
                    </a:solidFill>
                  </a:tcPr>
                </a:tc>
                <a:extLst>
                  <a:ext uri="{0D108BD9-81ED-4DB2-BD59-A6C34878D82A}">
                    <a16:rowId xmlns:a16="http://schemas.microsoft.com/office/drawing/2014/main" xmlns="" val="10010"/>
                  </a:ext>
                </a:extLst>
              </a:tr>
              <a:tr h="370840">
                <a:tc>
                  <a:txBody>
                    <a:bodyPr/>
                    <a:lstStyle/>
                    <a:p>
                      <a:r>
                        <a:rPr lang="en-US" altLang="zh-CN" sz="2000" dirty="0"/>
                        <a:t>5</a:t>
                      </a:r>
                      <a:endParaRPr lang="en-US" sz="2000" dirty="0"/>
                    </a:p>
                  </a:txBody>
                  <a:tcPr>
                    <a:solidFill>
                      <a:schemeClr val="accent2"/>
                    </a:solidFill>
                  </a:tcPr>
                </a:tc>
                <a:tc>
                  <a:txBody>
                    <a:bodyPr/>
                    <a:lstStyle/>
                    <a:p>
                      <a:pPr algn="ctr"/>
                      <a:r>
                        <a:rPr lang="en-US" altLang="zh-CN" sz="2000" dirty="0">
                          <a:solidFill>
                            <a:schemeClr val="tx1"/>
                          </a:solidFill>
                        </a:rPr>
                        <a:t>5</a:t>
                      </a:r>
                      <a:endParaRPr lang="en-US" sz="2000" dirty="0">
                        <a:solidFill>
                          <a:schemeClr val="tx1"/>
                        </a:solidFill>
                      </a:endParaRPr>
                    </a:p>
                  </a:txBody>
                  <a:tcPr/>
                </a:tc>
                <a:tc>
                  <a:txBody>
                    <a:bodyPr/>
                    <a:lstStyle/>
                    <a:p>
                      <a:pPr algn="ctr"/>
                      <a:r>
                        <a:rPr lang="en-US" altLang="zh-CN" sz="2000" dirty="0">
                          <a:solidFill>
                            <a:schemeClr val="tx1"/>
                          </a:solidFill>
                        </a:rPr>
                        <a:t>2</a:t>
                      </a:r>
                      <a:endParaRPr lang="en-US" sz="2000" dirty="0">
                        <a:solidFill>
                          <a:schemeClr val="tx1"/>
                        </a:solidFill>
                      </a:endParaRPr>
                    </a:p>
                  </a:txBody>
                  <a:tcPr/>
                </a:tc>
                <a:tc>
                  <a:txBody>
                    <a:bodyPr/>
                    <a:lstStyle/>
                    <a:p>
                      <a:pPr algn="ctr"/>
                      <a:r>
                        <a:rPr lang="en-US" altLang="zh-CN" sz="2000" dirty="0">
                          <a:solidFill>
                            <a:schemeClr val="tx1"/>
                          </a:solidFill>
                        </a:rPr>
                        <a:t>1</a:t>
                      </a:r>
                      <a:endParaRPr lang="en-US" sz="2000" dirty="0">
                        <a:solidFill>
                          <a:schemeClr val="tx1"/>
                        </a:solidFill>
                      </a:endParaRPr>
                    </a:p>
                  </a:txBody>
                  <a:tcPr/>
                </a:tc>
                <a:extLst>
                  <a:ext uri="{0D108BD9-81ED-4DB2-BD59-A6C34878D82A}">
                    <a16:rowId xmlns:a16="http://schemas.microsoft.com/office/drawing/2014/main" xmlns="" val="10011"/>
                  </a:ext>
                </a:extLst>
              </a:tr>
            </a:tbl>
          </a:graphicData>
        </a:graphic>
      </p:graphicFrame>
      <p:sp>
        <p:nvSpPr>
          <p:cNvPr id="5" name="Rectangle 4"/>
          <p:cNvSpPr/>
          <p:nvPr/>
        </p:nvSpPr>
        <p:spPr>
          <a:xfrm>
            <a:off x="5281334" y="1946834"/>
            <a:ext cx="3082737" cy="1815882"/>
          </a:xfrm>
          <a:prstGeom prst="rect">
            <a:avLst/>
          </a:prstGeom>
          <a:ln>
            <a:solidFill>
              <a:schemeClr val="accent1"/>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nSpc>
                <a:spcPct val="200000"/>
              </a:lnSpc>
            </a:pPr>
            <a:r>
              <a:rPr lang="zh-CN" altLang="en-US" sz="2800" dirty="0">
                <a:ln w="0"/>
                <a:effectLst>
                  <a:outerShdw blurRad="38100" dist="19050" dir="2700000" algn="tl" rotWithShape="0">
                    <a:schemeClr val="dk1">
                      <a:alpha val="40000"/>
                    </a:schemeClr>
                  </a:outerShdw>
                </a:effectLst>
              </a:rPr>
              <a:t>缺页中断 </a:t>
            </a:r>
            <a:r>
              <a:rPr lang="en-US" altLang="zh-CN" sz="2800" dirty="0">
                <a:ln w="0"/>
                <a:solidFill>
                  <a:srgbClr val="FF0000"/>
                </a:solidFill>
                <a:effectLst>
                  <a:outerShdw blurRad="38100" dist="19050" dir="2700000" algn="tl" rotWithShape="0">
                    <a:schemeClr val="dk1">
                      <a:alpha val="40000"/>
                    </a:schemeClr>
                  </a:outerShdw>
                </a:effectLst>
              </a:rPr>
              <a:t>9</a:t>
            </a:r>
            <a:r>
              <a:rPr lang="zh-CN" altLang="en-US" sz="2800" dirty="0">
                <a:ln w="0"/>
                <a:effectLst>
                  <a:outerShdw blurRad="38100" dist="19050" dir="2700000" algn="tl" rotWithShape="0">
                    <a:schemeClr val="dk1">
                      <a:alpha val="40000"/>
                    </a:schemeClr>
                  </a:outerShdw>
                </a:effectLst>
              </a:rPr>
              <a:t> 次</a:t>
            </a:r>
          </a:p>
          <a:p>
            <a:pPr>
              <a:lnSpc>
                <a:spcPct val="200000"/>
              </a:lnSpc>
            </a:pPr>
            <a:r>
              <a:rPr lang="zh-CN" altLang="en-US" sz="2800" dirty="0">
                <a:ln w="0"/>
                <a:effectLst>
                  <a:outerShdw blurRad="38100" dist="19050" dir="2700000" algn="tl" rotWithShape="0">
                    <a:schemeClr val="dk1">
                      <a:alpha val="40000"/>
                    </a:schemeClr>
                  </a:outerShdw>
                </a:effectLst>
              </a:rPr>
              <a:t>中断率为 </a:t>
            </a:r>
            <a:r>
              <a:rPr lang="en-US" altLang="zh-CN" sz="2800" dirty="0">
                <a:ln w="0"/>
                <a:solidFill>
                  <a:srgbClr val="FF0000"/>
                </a:solidFill>
                <a:effectLst>
                  <a:outerShdw blurRad="38100" dist="19050" dir="2700000" algn="tl" rotWithShape="0">
                    <a:schemeClr val="dk1">
                      <a:alpha val="40000"/>
                    </a:schemeClr>
                  </a:outerShdw>
                </a:effectLst>
              </a:rPr>
              <a:t>75%</a:t>
            </a:r>
            <a:endParaRPr lang="zh-CN" altLang="en-US" sz="280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833083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t>4.5.2</a:t>
            </a:r>
            <a:r>
              <a:rPr lang="zh-CN" altLang="hr-HR" dirty="0"/>
              <a:t>（</a:t>
            </a:r>
            <a:r>
              <a:rPr lang="hr-HR" altLang="zh-CN" dirty="0"/>
              <a:t>7</a:t>
            </a:r>
            <a:r>
              <a:rPr lang="zh-CN" altLang="hr-HR" dirty="0"/>
              <a:t>）</a:t>
            </a:r>
            <a:r>
              <a:rPr lang="zh-CN" altLang="en-US" dirty="0"/>
              <a:t>：</a:t>
            </a:r>
            <a:r>
              <a:rPr lang="en-US" altLang="zh-CN" dirty="0"/>
              <a:t>FIFO</a:t>
            </a:r>
            <a:r>
              <a:rPr lang="zh-CN" altLang="en-US" dirty="0"/>
              <a:t>算法</a:t>
            </a:r>
            <a:endParaRPr lang="en-US" dirty="0"/>
          </a:p>
        </p:txBody>
      </p:sp>
      <p:sp>
        <p:nvSpPr>
          <p:cNvPr id="3" name="Content Placeholder 2"/>
          <p:cNvSpPr>
            <a:spLocks noGrp="1"/>
          </p:cNvSpPr>
          <p:nvPr>
            <p:ph idx="1"/>
          </p:nvPr>
        </p:nvSpPr>
        <p:spPr/>
        <p:txBody>
          <a:bodyPr/>
          <a:lstStyle/>
          <a:p>
            <a:pPr>
              <a:lnSpc>
                <a:spcPct val="150000"/>
              </a:lnSpc>
            </a:pPr>
            <a:r>
              <a:rPr lang="zh-CN" altLang="en-US" dirty="0"/>
              <a:t>实现简单，比较适合具有线性特性的程序</a:t>
            </a:r>
          </a:p>
          <a:p>
            <a:pPr>
              <a:lnSpc>
                <a:spcPct val="150000"/>
              </a:lnSpc>
            </a:pPr>
            <a:r>
              <a:rPr lang="zh-CN" altLang="en-US" dirty="0"/>
              <a:t>据估计，其缺页中断率是最佳算法的</a:t>
            </a:r>
            <a:r>
              <a:rPr lang="en-US" altLang="zh-CN" dirty="0"/>
              <a:t>2~3</a:t>
            </a:r>
            <a:r>
              <a:rPr lang="zh-CN" altLang="en-US" dirty="0"/>
              <a:t>倍</a:t>
            </a:r>
          </a:p>
          <a:p>
            <a:pPr>
              <a:lnSpc>
                <a:spcPct val="150000"/>
              </a:lnSpc>
            </a:pPr>
            <a:r>
              <a:rPr lang="zh-CN" altLang="en-US" dirty="0"/>
              <a:t>该算法还伴有</a:t>
            </a:r>
            <a:r>
              <a:rPr lang="en-US" altLang="zh-CN" dirty="0" err="1">
                <a:solidFill>
                  <a:srgbClr val="FF0000"/>
                </a:solidFill>
              </a:rPr>
              <a:t>Belady</a:t>
            </a:r>
            <a:r>
              <a:rPr lang="zh-CN" altLang="en-US" dirty="0">
                <a:solidFill>
                  <a:srgbClr val="FF0000"/>
                </a:solidFill>
              </a:rPr>
              <a:t>异常，</a:t>
            </a:r>
            <a:r>
              <a:rPr lang="zh-CN" altLang="en-US" dirty="0"/>
              <a:t>即增加可用主存块的数量会导致更多的缺页</a:t>
            </a:r>
          </a:p>
          <a:p>
            <a:pPr>
              <a:lnSpc>
                <a:spcPct val="150000"/>
              </a:lnSpc>
            </a:pPr>
            <a:endParaRPr lang="en-US" dirty="0"/>
          </a:p>
        </p:txBody>
      </p:sp>
    </p:spTree>
    <p:extLst>
      <p:ext uri="{BB962C8B-B14F-4D97-AF65-F5344CB8AC3E}">
        <p14:creationId xmlns:p14="http://schemas.microsoft.com/office/powerpoint/2010/main" val="14972283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7</a:t>
            </a:r>
            <a:r>
              <a:rPr lang="zh-CN" altLang="hr-HR" dirty="0"/>
              <a:t>）</a:t>
            </a:r>
            <a:r>
              <a:rPr lang="zh-CN" altLang="en-US" dirty="0"/>
              <a:t>：</a:t>
            </a:r>
            <a:r>
              <a:rPr lang="en-US" altLang="zh-CN" dirty="0" err="1"/>
              <a:t>Belady</a:t>
            </a:r>
            <a:r>
              <a:rPr lang="zh-CN" altLang="en-US" dirty="0"/>
              <a:t>现象</a:t>
            </a:r>
          </a:p>
        </p:txBody>
      </p:sp>
      <p:graphicFrame>
        <p:nvGraphicFramePr>
          <p:cNvPr id="6" name="Table 3"/>
          <p:cNvGraphicFramePr>
            <a:graphicFrameLocks noGrp="1"/>
          </p:cNvGraphicFramePr>
          <p:nvPr>
            <p:extLst>
              <p:ext uri="{D42A27DB-BD31-4B8C-83A1-F6EECF244321}">
                <p14:modId xmlns:p14="http://schemas.microsoft.com/office/powerpoint/2010/main" val="2742194917"/>
              </p:ext>
            </p:extLst>
          </p:nvPr>
        </p:nvGraphicFramePr>
        <p:xfrm>
          <a:off x="203724" y="1803143"/>
          <a:ext cx="3127305" cy="4754880"/>
        </p:xfrm>
        <a:graphic>
          <a:graphicData uri="http://schemas.openxmlformats.org/drawingml/2006/table">
            <a:tbl>
              <a:tblPr firstRow="1" bandRow="1">
                <a:tableStyleId>{5C22544A-7EE6-4342-B048-85BDC9FD1C3A}</a:tableStyleId>
              </a:tblPr>
              <a:tblGrid>
                <a:gridCol w="321411">
                  <a:extLst>
                    <a:ext uri="{9D8B030D-6E8A-4147-A177-3AD203B41FA5}">
                      <a16:colId xmlns:a16="http://schemas.microsoft.com/office/drawing/2014/main" xmlns="" val="20000"/>
                    </a:ext>
                  </a:extLst>
                </a:gridCol>
                <a:gridCol w="935298">
                  <a:extLst>
                    <a:ext uri="{9D8B030D-6E8A-4147-A177-3AD203B41FA5}">
                      <a16:colId xmlns:a16="http://schemas.microsoft.com/office/drawing/2014/main" xmlns="" val="20001"/>
                    </a:ext>
                  </a:extLst>
                </a:gridCol>
                <a:gridCol w="935298">
                  <a:extLst>
                    <a:ext uri="{9D8B030D-6E8A-4147-A177-3AD203B41FA5}">
                      <a16:colId xmlns:a16="http://schemas.microsoft.com/office/drawing/2014/main" xmlns="" val="20002"/>
                    </a:ext>
                  </a:extLst>
                </a:gridCol>
                <a:gridCol w="935298">
                  <a:extLst>
                    <a:ext uri="{9D8B030D-6E8A-4147-A177-3AD203B41FA5}">
                      <a16:colId xmlns:a16="http://schemas.microsoft.com/office/drawing/2014/main" xmlns="" val="20003"/>
                    </a:ext>
                  </a:extLst>
                </a:gridCol>
              </a:tblGrid>
              <a:tr h="0">
                <a:tc>
                  <a:txBody>
                    <a:bodyPr/>
                    <a:lstStyle/>
                    <a:p>
                      <a:r>
                        <a:rPr lang="en-US" altLang="zh-CN" sz="2000" b="0" dirty="0">
                          <a:solidFill>
                            <a:schemeClr val="tx1"/>
                          </a:solidFill>
                        </a:rPr>
                        <a:t>4</a:t>
                      </a:r>
                      <a:endParaRPr lang="en-US" sz="2000" b="0" dirty="0">
                        <a:solidFill>
                          <a:schemeClr val="tx1"/>
                        </a:solidFill>
                      </a:endParaRPr>
                    </a:p>
                  </a:txBody>
                  <a:tcPr>
                    <a:solidFill>
                      <a:schemeClr val="accent2"/>
                    </a:solidFill>
                  </a:tcPr>
                </a:tc>
                <a:tc>
                  <a:txBody>
                    <a:bodyPr/>
                    <a:lstStyle/>
                    <a:p>
                      <a:pPr algn="ctr"/>
                      <a:r>
                        <a:rPr lang="en-US" altLang="zh-CN" sz="2000" b="0" dirty="0">
                          <a:solidFill>
                            <a:schemeClr val="tx1"/>
                          </a:solidFill>
                        </a:rPr>
                        <a:t>4</a:t>
                      </a:r>
                      <a:endParaRPr lang="en-US" sz="2000" b="0" dirty="0">
                        <a:solidFill>
                          <a:schemeClr val="tx1"/>
                        </a:solidFill>
                      </a:endParaRPr>
                    </a:p>
                  </a:txBody>
                  <a:tcPr>
                    <a:solidFill>
                      <a:srgbClr val="92D050"/>
                    </a:solidFill>
                  </a:tcPr>
                </a:tc>
                <a:tc>
                  <a:txBody>
                    <a:bodyPr/>
                    <a:lstStyle/>
                    <a:p>
                      <a:pPr algn="ctr"/>
                      <a:endParaRPr lang="en-US" sz="2000" dirty="0">
                        <a:solidFill>
                          <a:schemeClr val="tx1"/>
                        </a:solidFill>
                      </a:endParaRPr>
                    </a:p>
                  </a:txBody>
                  <a:tcPr>
                    <a:solidFill>
                      <a:schemeClr val="accent1">
                        <a:lumMod val="20000"/>
                        <a:lumOff val="80000"/>
                      </a:schemeClr>
                    </a:solidFill>
                  </a:tcPr>
                </a:tc>
                <a:tc>
                  <a:txBody>
                    <a:bodyPr/>
                    <a:lstStyle/>
                    <a:p>
                      <a:pPr algn="ctr"/>
                      <a:endParaRPr lang="en-US" sz="200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xmlns="" val="10000"/>
                  </a:ext>
                </a:extLst>
              </a:tr>
              <a:tr h="370840">
                <a:tc>
                  <a:txBody>
                    <a:bodyPr/>
                    <a:lstStyle/>
                    <a:p>
                      <a:r>
                        <a:rPr lang="en-US" altLang="zh-CN" sz="2000" dirty="0"/>
                        <a:t>3</a:t>
                      </a:r>
                      <a:endParaRPr lang="en-US" sz="2000" dirty="0"/>
                    </a:p>
                  </a:txBody>
                  <a:tcPr>
                    <a:solidFill>
                      <a:schemeClr val="accent2"/>
                    </a:solidFill>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solidFill>
                      <a:srgbClr val="92D050"/>
                    </a:solidFill>
                  </a:tcPr>
                </a:tc>
                <a:tc>
                  <a:txBody>
                    <a:bodyPr/>
                    <a:lstStyle/>
                    <a:p>
                      <a:pPr algn="ctr"/>
                      <a:endParaRPr lang="en-US" sz="2000" dirty="0">
                        <a:solidFill>
                          <a:schemeClr val="tx1"/>
                        </a:solidFill>
                      </a:endParaRPr>
                    </a:p>
                  </a:txBody>
                  <a:tcPr/>
                </a:tc>
                <a:extLst>
                  <a:ext uri="{0D108BD9-81ED-4DB2-BD59-A6C34878D82A}">
                    <a16:rowId xmlns:a16="http://schemas.microsoft.com/office/drawing/2014/main" xmlns="" val="10001"/>
                  </a:ext>
                </a:extLst>
              </a:tr>
              <a:tr h="370840">
                <a:tc>
                  <a:txBody>
                    <a:bodyPr/>
                    <a:lstStyle/>
                    <a:p>
                      <a:r>
                        <a:rPr lang="en-US" altLang="zh-CN" sz="2000" dirty="0"/>
                        <a:t>2</a:t>
                      </a:r>
                      <a:endParaRPr lang="en-US" sz="2000" dirty="0"/>
                    </a:p>
                  </a:txBody>
                  <a:tcPr>
                    <a:solidFill>
                      <a:schemeClr val="accent2"/>
                    </a:solidFill>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tc>
                <a:tc>
                  <a:txBody>
                    <a:bodyPr/>
                    <a:lstStyle/>
                    <a:p>
                      <a:pPr algn="ctr"/>
                      <a:r>
                        <a:rPr lang="en-US" altLang="zh-CN" sz="2000" dirty="0">
                          <a:solidFill>
                            <a:schemeClr val="tx1"/>
                          </a:solidFill>
                        </a:rPr>
                        <a:t>2</a:t>
                      </a:r>
                      <a:endParaRPr lang="en-US" sz="2000" dirty="0">
                        <a:solidFill>
                          <a:schemeClr val="tx1"/>
                        </a:solidFill>
                      </a:endParaRPr>
                    </a:p>
                  </a:txBody>
                  <a:tcPr>
                    <a:solidFill>
                      <a:srgbClr val="92D050"/>
                    </a:solidFill>
                  </a:tcPr>
                </a:tc>
                <a:extLst>
                  <a:ext uri="{0D108BD9-81ED-4DB2-BD59-A6C34878D82A}">
                    <a16:rowId xmlns:a16="http://schemas.microsoft.com/office/drawing/2014/main" xmlns="" val="10002"/>
                  </a:ext>
                </a:extLst>
              </a:tr>
              <a:tr h="370840">
                <a:tc>
                  <a:txBody>
                    <a:bodyPr/>
                    <a:lstStyle/>
                    <a:p>
                      <a:r>
                        <a:rPr lang="en-US" altLang="zh-CN" sz="2000" dirty="0"/>
                        <a:t>1</a:t>
                      </a:r>
                      <a:endParaRPr lang="en-US" sz="2000" dirty="0"/>
                    </a:p>
                  </a:txBody>
                  <a:tcPr>
                    <a:solidFill>
                      <a:schemeClr val="accent2"/>
                    </a:solidFill>
                  </a:tcPr>
                </a:tc>
                <a:tc>
                  <a:txBody>
                    <a:bodyPr/>
                    <a:lstStyle/>
                    <a:p>
                      <a:pPr algn="ctr"/>
                      <a:r>
                        <a:rPr lang="en-US" altLang="zh-CN" sz="2000" dirty="0">
                          <a:solidFill>
                            <a:schemeClr val="tx1"/>
                          </a:solidFill>
                        </a:rPr>
                        <a:t>1</a:t>
                      </a:r>
                      <a:endParaRPr lang="en-US" sz="2000" dirty="0">
                        <a:solidFill>
                          <a:schemeClr val="tx1"/>
                        </a:solidFill>
                      </a:endParaRPr>
                    </a:p>
                  </a:txBody>
                  <a:tcPr>
                    <a:solidFill>
                      <a:srgbClr val="92D050"/>
                    </a:solidFill>
                  </a:tcPr>
                </a:tc>
                <a:tc>
                  <a:txBody>
                    <a:bodyPr/>
                    <a:lstStyle/>
                    <a:p>
                      <a:pPr algn="ctr"/>
                      <a:r>
                        <a:rPr lang="en-US" altLang="zh-CN" sz="2000" dirty="0">
                          <a:solidFill>
                            <a:schemeClr val="tx1"/>
                          </a:solidFill>
                        </a:rPr>
                        <a:t>3</a:t>
                      </a:r>
                      <a:endParaRPr lang="en-US" sz="2000" dirty="0">
                        <a:solidFill>
                          <a:schemeClr val="tx1"/>
                        </a:solidFill>
                      </a:endParaRPr>
                    </a:p>
                  </a:txBody>
                  <a:tcPr/>
                </a:tc>
                <a:tc>
                  <a:txBody>
                    <a:bodyPr/>
                    <a:lstStyle/>
                    <a:p>
                      <a:pPr algn="ctr"/>
                      <a:r>
                        <a:rPr lang="en-US" altLang="zh-CN" sz="2000" dirty="0">
                          <a:solidFill>
                            <a:schemeClr val="tx1"/>
                          </a:solidFill>
                        </a:rPr>
                        <a:t>2</a:t>
                      </a:r>
                      <a:endParaRPr lang="en-US" sz="2000" dirty="0">
                        <a:solidFill>
                          <a:schemeClr val="tx1"/>
                        </a:solidFill>
                      </a:endParaRPr>
                    </a:p>
                  </a:txBody>
                  <a:tcPr>
                    <a:solidFill>
                      <a:srgbClr val="F6D1CC"/>
                    </a:solidFill>
                  </a:tcPr>
                </a:tc>
                <a:extLst>
                  <a:ext uri="{0D108BD9-81ED-4DB2-BD59-A6C34878D82A}">
                    <a16:rowId xmlns:a16="http://schemas.microsoft.com/office/drawing/2014/main" xmlns="" val="10003"/>
                  </a:ext>
                </a:extLst>
              </a:tr>
              <a:tr h="370840">
                <a:tc>
                  <a:txBody>
                    <a:bodyPr/>
                    <a:lstStyle/>
                    <a:p>
                      <a:r>
                        <a:rPr lang="en-US" altLang="zh-CN" sz="2000" dirty="0"/>
                        <a:t>4</a:t>
                      </a:r>
                      <a:endParaRPr lang="en-US" sz="2000" dirty="0"/>
                    </a:p>
                  </a:txBody>
                  <a:tcPr>
                    <a:solidFill>
                      <a:schemeClr val="accent2"/>
                    </a:solidFill>
                  </a:tcPr>
                </a:tc>
                <a:tc>
                  <a:txBody>
                    <a:bodyPr/>
                    <a:lstStyle/>
                    <a:p>
                      <a:pPr algn="ctr"/>
                      <a:r>
                        <a:rPr lang="en-US" altLang="zh-CN" sz="2000" dirty="0">
                          <a:solidFill>
                            <a:schemeClr val="tx1"/>
                          </a:solidFill>
                        </a:rPr>
                        <a:t>1</a:t>
                      </a:r>
                      <a:endParaRPr lang="en-US" sz="2000" dirty="0">
                        <a:solidFill>
                          <a:schemeClr val="tx1"/>
                        </a:solidFill>
                      </a:endParaRPr>
                    </a:p>
                  </a:txBody>
                  <a:tcPr/>
                </a:tc>
                <a:tc>
                  <a:txBody>
                    <a:bodyPr/>
                    <a:lstStyle/>
                    <a:p>
                      <a:pPr algn="ctr"/>
                      <a:r>
                        <a:rPr lang="en-US" altLang="zh-CN" sz="2000" dirty="0">
                          <a:solidFill>
                            <a:schemeClr val="tx1"/>
                          </a:solidFill>
                        </a:rPr>
                        <a:t>4</a:t>
                      </a:r>
                      <a:endParaRPr lang="en-US" sz="2000" dirty="0">
                        <a:solidFill>
                          <a:schemeClr val="tx1"/>
                        </a:solidFill>
                      </a:endParaRPr>
                    </a:p>
                  </a:txBody>
                  <a:tcPr>
                    <a:solidFill>
                      <a:srgbClr val="92D050"/>
                    </a:solidFill>
                  </a:tcPr>
                </a:tc>
                <a:tc>
                  <a:txBody>
                    <a:bodyPr/>
                    <a:lstStyle/>
                    <a:p>
                      <a:pPr algn="ctr"/>
                      <a:r>
                        <a:rPr lang="en-US" altLang="zh-CN" sz="2000" dirty="0">
                          <a:solidFill>
                            <a:schemeClr val="tx1"/>
                          </a:solidFill>
                        </a:rPr>
                        <a:t>2</a:t>
                      </a:r>
                      <a:endParaRPr lang="en-US" sz="2000" dirty="0">
                        <a:solidFill>
                          <a:schemeClr val="tx1"/>
                        </a:solidFill>
                      </a:endParaRPr>
                    </a:p>
                  </a:txBody>
                  <a:tcPr/>
                </a:tc>
                <a:extLst>
                  <a:ext uri="{0D108BD9-81ED-4DB2-BD59-A6C34878D82A}">
                    <a16:rowId xmlns:a16="http://schemas.microsoft.com/office/drawing/2014/main" xmlns="" val="10004"/>
                  </a:ext>
                </a:extLst>
              </a:tr>
              <a:tr h="370840">
                <a:tc>
                  <a:txBody>
                    <a:bodyPr/>
                    <a:lstStyle/>
                    <a:p>
                      <a:r>
                        <a:rPr lang="en-US" altLang="zh-CN" sz="2000" dirty="0"/>
                        <a:t>3</a:t>
                      </a:r>
                      <a:endParaRPr lang="en-US" sz="2000" dirty="0"/>
                    </a:p>
                  </a:txBody>
                  <a:tcPr>
                    <a:solidFill>
                      <a:schemeClr val="accent2"/>
                    </a:solidFill>
                  </a:tcPr>
                </a:tc>
                <a:tc>
                  <a:txBody>
                    <a:bodyPr/>
                    <a:lstStyle/>
                    <a:p>
                      <a:pPr algn="ctr"/>
                      <a:r>
                        <a:rPr lang="en-US" altLang="zh-CN" sz="2000" dirty="0">
                          <a:solidFill>
                            <a:schemeClr val="tx1"/>
                          </a:solidFill>
                        </a:rPr>
                        <a:t>1</a:t>
                      </a:r>
                      <a:endParaRPr lang="en-US" sz="2000" dirty="0">
                        <a:solidFill>
                          <a:schemeClr val="tx1"/>
                        </a:solidFill>
                      </a:endParaRPr>
                    </a:p>
                  </a:txBody>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solidFill>
                      <a:srgbClr val="92D050"/>
                    </a:solidFill>
                  </a:tcPr>
                </a:tc>
                <a:extLst>
                  <a:ext uri="{0D108BD9-81ED-4DB2-BD59-A6C34878D82A}">
                    <a16:rowId xmlns:a16="http://schemas.microsoft.com/office/drawing/2014/main" xmlns="" val="10005"/>
                  </a:ext>
                </a:extLst>
              </a:tr>
              <a:tr h="370840">
                <a:tc>
                  <a:txBody>
                    <a:bodyPr/>
                    <a:lstStyle/>
                    <a:p>
                      <a:r>
                        <a:rPr lang="en-US" altLang="zh-CN" sz="2000" dirty="0"/>
                        <a:t>5</a:t>
                      </a:r>
                      <a:endParaRPr lang="en-US" sz="2000" dirty="0"/>
                    </a:p>
                  </a:txBody>
                  <a:tcPr>
                    <a:solidFill>
                      <a:schemeClr val="accent2"/>
                    </a:solidFill>
                  </a:tcPr>
                </a:tc>
                <a:tc>
                  <a:txBody>
                    <a:bodyPr/>
                    <a:lstStyle/>
                    <a:p>
                      <a:pPr algn="ctr"/>
                      <a:r>
                        <a:rPr lang="en-US" altLang="zh-CN" sz="2000" dirty="0">
                          <a:solidFill>
                            <a:schemeClr val="tx1"/>
                          </a:solidFill>
                        </a:rPr>
                        <a:t>5</a:t>
                      </a:r>
                      <a:endParaRPr lang="en-US" sz="2000" dirty="0">
                        <a:solidFill>
                          <a:schemeClr val="tx1"/>
                        </a:solidFill>
                      </a:endParaRPr>
                    </a:p>
                  </a:txBody>
                  <a:tcPr>
                    <a:solidFill>
                      <a:srgbClr val="92D050"/>
                    </a:solidFill>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solidFill>
                      <a:srgbClr val="FCE9E9"/>
                    </a:solidFill>
                  </a:tcPr>
                </a:tc>
                <a:extLst>
                  <a:ext uri="{0D108BD9-81ED-4DB2-BD59-A6C34878D82A}">
                    <a16:rowId xmlns:a16="http://schemas.microsoft.com/office/drawing/2014/main" xmlns="" val="10006"/>
                  </a:ext>
                </a:extLst>
              </a:tr>
              <a:tr h="370840">
                <a:tc>
                  <a:txBody>
                    <a:bodyPr/>
                    <a:lstStyle/>
                    <a:p>
                      <a:r>
                        <a:rPr lang="en-US" altLang="zh-CN" sz="2000" dirty="0"/>
                        <a:t>4</a:t>
                      </a:r>
                      <a:endParaRPr lang="en-US" sz="2000" dirty="0"/>
                    </a:p>
                  </a:txBody>
                  <a:tcPr>
                    <a:solidFill>
                      <a:schemeClr val="accent2"/>
                    </a:solidFill>
                  </a:tcPr>
                </a:tc>
                <a:tc>
                  <a:txBody>
                    <a:bodyPr/>
                    <a:lstStyle/>
                    <a:p>
                      <a:pPr algn="ctr"/>
                      <a:r>
                        <a:rPr lang="en-US" altLang="zh-CN" sz="2000" dirty="0">
                          <a:solidFill>
                            <a:schemeClr val="tx1"/>
                          </a:solidFill>
                        </a:rPr>
                        <a:t>5</a:t>
                      </a:r>
                      <a:endParaRPr lang="en-US" sz="2000" dirty="0">
                        <a:solidFill>
                          <a:schemeClr val="tx1"/>
                        </a:solidFill>
                      </a:endParaRPr>
                    </a:p>
                  </a:txBody>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tc>
                <a:extLst>
                  <a:ext uri="{0D108BD9-81ED-4DB2-BD59-A6C34878D82A}">
                    <a16:rowId xmlns:a16="http://schemas.microsoft.com/office/drawing/2014/main" xmlns="" val="10007"/>
                  </a:ext>
                </a:extLst>
              </a:tr>
              <a:tr h="370840">
                <a:tc>
                  <a:txBody>
                    <a:bodyPr/>
                    <a:lstStyle/>
                    <a:p>
                      <a:r>
                        <a:rPr lang="en-US" altLang="zh-CN" sz="2000" dirty="0"/>
                        <a:t>3</a:t>
                      </a:r>
                      <a:endParaRPr lang="en-US" sz="2000" dirty="0"/>
                    </a:p>
                  </a:txBody>
                  <a:tcPr>
                    <a:solidFill>
                      <a:schemeClr val="accent2"/>
                    </a:solidFill>
                  </a:tcPr>
                </a:tc>
                <a:tc>
                  <a:txBody>
                    <a:bodyPr/>
                    <a:lstStyle/>
                    <a:p>
                      <a:pPr algn="ctr"/>
                      <a:r>
                        <a:rPr lang="en-US" altLang="zh-CN" sz="2000" dirty="0">
                          <a:solidFill>
                            <a:schemeClr val="tx1"/>
                          </a:solidFill>
                        </a:rPr>
                        <a:t>5</a:t>
                      </a:r>
                      <a:endParaRPr lang="en-US" sz="2000" dirty="0">
                        <a:solidFill>
                          <a:schemeClr val="tx1"/>
                        </a:solidFill>
                      </a:endParaRPr>
                    </a:p>
                  </a:txBody>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tc>
                <a:extLst>
                  <a:ext uri="{0D108BD9-81ED-4DB2-BD59-A6C34878D82A}">
                    <a16:rowId xmlns:a16="http://schemas.microsoft.com/office/drawing/2014/main" xmlns="" val="10008"/>
                  </a:ext>
                </a:extLst>
              </a:tr>
              <a:tr h="370840">
                <a:tc>
                  <a:txBody>
                    <a:bodyPr/>
                    <a:lstStyle/>
                    <a:p>
                      <a:r>
                        <a:rPr lang="en-US" altLang="zh-CN" sz="2000" dirty="0"/>
                        <a:t>2</a:t>
                      </a:r>
                      <a:endParaRPr lang="en-US" sz="2000" dirty="0"/>
                    </a:p>
                  </a:txBody>
                  <a:tcPr>
                    <a:solidFill>
                      <a:schemeClr val="accent2"/>
                    </a:solidFill>
                  </a:tcPr>
                </a:tc>
                <a:tc>
                  <a:txBody>
                    <a:bodyPr/>
                    <a:lstStyle/>
                    <a:p>
                      <a:pPr algn="ctr"/>
                      <a:r>
                        <a:rPr lang="en-US" altLang="zh-CN" sz="2000" dirty="0">
                          <a:solidFill>
                            <a:schemeClr val="tx1"/>
                          </a:solidFill>
                        </a:rPr>
                        <a:t>5</a:t>
                      </a:r>
                      <a:endParaRPr lang="en-US" sz="2000" dirty="0">
                        <a:solidFill>
                          <a:schemeClr val="tx1"/>
                        </a:solidFill>
                      </a:endParaRPr>
                    </a:p>
                  </a:txBody>
                  <a:tcPr>
                    <a:solidFill>
                      <a:srgbClr val="F6D1CC"/>
                    </a:solidFill>
                  </a:tcPr>
                </a:tc>
                <a:tc>
                  <a:txBody>
                    <a:bodyPr/>
                    <a:lstStyle/>
                    <a:p>
                      <a:pPr algn="ctr"/>
                      <a:r>
                        <a:rPr lang="en-US" altLang="zh-CN" sz="2000" dirty="0">
                          <a:solidFill>
                            <a:schemeClr val="tx1"/>
                          </a:solidFill>
                        </a:rPr>
                        <a:t>2</a:t>
                      </a:r>
                      <a:endParaRPr lang="en-US" sz="2000" dirty="0">
                        <a:solidFill>
                          <a:schemeClr val="tx1"/>
                        </a:solidFill>
                      </a:endParaRPr>
                    </a:p>
                  </a:txBody>
                  <a:tcPr>
                    <a:solidFill>
                      <a:srgbClr val="92D050"/>
                    </a:solidFill>
                  </a:tcPr>
                </a:tc>
                <a:tc>
                  <a:txBody>
                    <a:bodyPr/>
                    <a:lstStyle/>
                    <a:p>
                      <a:pPr algn="ctr"/>
                      <a:r>
                        <a:rPr lang="en-US" altLang="zh-CN" sz="2000" dirty="0">
                          <a:solidFill>
                            <a:schemeClr val="tx1"/>
                          </a:solidFill>
                        </a:rPr>
                        <a:t>3</a:t>
                      </a:r>
                      <a:endParaRPr lang="en-US" sz="2000" dirty="0">
                        <a:solidFill>
                          <a:schemeClr val="tx1"/>
                        </a:solidFill>
                      </a:endParaRPr>
                    </a:p>
                  </a:txBody>
                  <a:tcPr/>
                </a:tc>
                <a:extLst>
                  <a:ext uri="{0D108BD9-81ED-4DB2-BD59-A6C34878D82A}">
                    <a16:rowId xmlns:a16="http://schemas.microsoft.com/office/drawing/2014/main" xmlns="" val="10009"/>
                  </a:ext>
                </a:extLst>
              </a:tr>
              <a:tr h="370840">
                <a:tc>
                  <a:txBody>
                    <a:bodyPr/>
                    <a:lstStyle/>
                    <a:p>
                      <a:r>
                        <a:rPr lang="en-US" altLang="zh-CN" sz="2000" dirty="0"/>
                        <a:t>1</a:t>
                      </a:r>
                      <a:endParaRPr lang="en-US" sz="2000" dirty="0"/>
                    </a:p>
                  </a:txBody>
                  <a:tcPr>
                    <a:solidFill>
                      <a:schemeClr val="accent2"/>
                    </a:solidFill>
                  </a:tcPr>
                </a:tc>
                <a:tc>
                  <a:txBody>
                    <a:bodyPr/>
                    <a:lstStyle/>
                    <a:p>
                      <a:pPr algn="ctr"/>
                      <a:r>
                        <a:rPr lang="en-US" altLang="zh-CN" sz="2000" dirty="0">
                          <a:solidFill>
                            <a:schemeClr val="tx1"/>
                          </a:solidFill>
                        </a:rPr>
                        <a:t>5</a:t>
                      </a:r>
                      <a:endParaRPr lang="en-US" sz="2000" dirty="0">
                        <a:solidFill>
                          <a:schemeClr val="tx1"/>
                        </a:solidFill>
                      </a:endParaRPr>
                    </a:p>
                  </a:txBody>
                  <a:tcPr/>
                </a:tc>
                <a:tc>
                  <a:txBody>
                    <a:bodyPr/>
                    <a:lstStyle/>
                    <a:p>
                      <a:pPr algn="ctr"/>
                      <a:r>
                        <a:rPr lang="en-US" altLang="zh-CN" sz="2000" dirty="0">
                          <a:solidFill>
                            <a:schemeClr val="tx1"/>
                          </a:solidFill>
                        </a:rPr>
                        <a:t>2</a:t>
                      </a:r>
                      <a:endParaRPr lang="en-US" sz="2000" dirty="0">
                        <a:solidFill>
                          <a:schemeClr val="tx1"/>
                        </a:solidFill>
                      </a:endParaRPr>
                    </a:p>
                  </a:txBody>
                  <a:tcPr>
                    <a:solidFill>
                      <a:srgbClr val="FCE9E9"/>
                    </a:solidFill>
                  </a:tcPr>
                </a:tc>
                <a:tc>
                  <a:txBody>
                    <a:bodyPr/>
                    <a:lstStyle/>
                    <a:p>
                      <a:pPr algn="ctr"/>
                      <a:r>
                        <a:rPr lang="en-US" altLang="zh-CN" sz="2000" dirty="0">
                          <a:solidFill>
                            <a:schemeClr val="tx1"/>
                          </a:solidFill>
                        </a:rPr>
                        <a:t>1</a:t>
                      </a:r>
                      <a:endParaRPr lang="en-US" sz="2000" dirty="0">
                        <a:solidFill>
                          <a:schemeClr val="tx1"/>
                        </a:solidFill>
                      </a:endParaRPr>
                    </a:p>
                  </a:txBody>
                  <a:tcPr>
                    <a:solidFill>
                      <a:srgbClr val="92D050"/>
                    </a:solidFill>
                  </a:tcPr>
                </a:tc>
                <a:extLst>
                  <a:ext uri="{0D108BD9-81ED-4DB2-BD59-A6C34878D82A}">
                    <a16:rowId xmlns:a16="http://schemas.microsoft.com/office/drawing/2014/main" xmlns="" val="10010"/>
                  </a:ext>
                </a:extLst>
              </a:tr>
              <a:tr h="370840">
                <a:tc>
                  <a:txBody>
                    <a:bodyPr/>
                    <a:lstStyle/>
                    <a:p>
                      <a:r>
                        <a:rPr lang="en-US" altLang="zh-CN" sz="2000" dirty="0"/>
                        <a:t>5</a:t>
                      </a:r>
                      <a:endParaRPr lang="en-US" sz="2000" dirty="0"/>
                    </a:p>
                  </a:txBody>
                  <a:tcPr>
                    <a:solidFill>
                      <a:schemeClr val="accent2"/>
                    </a:solidFill>
                  </a:tcPr>
                </a:tc>
                <a:tc>
                  <a:txBody>
                    <a:bodyPr/>
                    <a:lstStyle/>
                    <a:p>
                      <a:pPr algn="ctr"/>
                      <a:r>
                        <a:rPr lang="en-US" altLang="zh-CN" sz="2000" dirty="0">
                          <a:solidFill>
                            <a:schemeClr val="tx1"/>
                          </a:solidFill>
                        </a:rPr>
                        <a:t>5</a:t>
                      </a:r>
                      <a:endParaRPr lang="en-US" sz="2000" dirty="0">
                        <a:solidFill>
                          <a:schemeClr val="tx1"/>
                        </a:solidFill>
                      </a:endParaRPr>
                    </a:p>
                  </a:txBody>
                  <a:tcPr/>
                </a:tc>
                <a:tc>
                  <a:txBody>
                    <a:bodyPr/>
                    <a:lstStyle/>
                    <a:p>
                      <a:pPr algn="ctr"/>
                      <a:r>
                        <a:rPr lang="en-US" altLang="zh-CN" sz="2000" dirty="0">
                          <a:solidFill>
                            <a:schemeClr val="tx1"/>
                          </a:solidFill>
                        </a:rPr>
                        <a:t>2</a:t>
                      </a:r>
                      <a:endParaRPr lang="en-US" sz="2000" dirty="0">
                        <a:solidFill>
                          <a:schemeClr val="tx1"/>
                        </a:solidFill>
                      </a:endParaRPr>
                    </a:p>
                  </a:txBody>
                  <a:tcPr/>
                </a:tc>
                <a:tc>
                  <a:txBody>
                    <a:bodyPr/>
                    <a:lstStyle/>
                    <a:p>
                      <a:pPr algn="ctr"/>
                      <a:r>
                        <a:rPr lang="en-US" altLang="zh-CN" sz="2000" dirty="0">
                          <a:solidFill>
                            <a:schemeClr val="tx1"/>
                          </a:solidFill>
                        </a:rPr>
                        <a:t>1</a:t>
                      </a:r>
                      <a:endParaRPr lang="en-US" sz="2000" dirty="0">
                        <a:solidFill>
                          <a:schemeClr val="tx1"/>
                        </a:solidFill>
                      </a:endParaRPr>
                    </a:p>
                  </a:txBody>
                  <a:tcPr/>
                </a:tc>
                <a:extLst>
                  <a:ext uri="{0D108BD9-81ED-4DB2-BD59-A6C34878D82A}">
                    <a16:rowId xmlns:a16="http://schemas.microsoft.com/office/drawing/2014/main" xmlns="" val="10011"/>
                  </a:ext>
                </a:extLst>
              </a:tr>
            </a:tbl>
          </a:graphicData>
        </a:graphic>
      </p:graphicFrame>
      <p:graphicFrame>
        <p:nvGraphicFramePr>
          <p:cNvPr id="7" name="Table 3"/>
          <p:cNvGraphicFramePr>
            <a:graphicFrameLocks noGrp="1"/>
          </p:cNvGraphicFramePr>
          <p:nvPr>
            <p:extLst>
              <p:ext uri="{D42A27DB-BD31-4B8C-83A1-F6EECF244321}">
                <p14:modId xmlns:p14="http://schemas.microsoft.com/office/powerpoint/2010/main" val="1220116042"/>
              </p:ext>
            </p:extLst>
          </p:nvPr>
        </p:nvGraphicFramePr>
        <p:xfrm>
          <a:off x="5738021" y="1803143"/>
          <a:ext cx="3127304" cy="4754880"/>
        </p:xfrm>
        <a:graphic>
          <a:graphicData uri="http://schemas.openxmlformats.org/drawingml/2006/table">
            <a:tbl>
              <a:tblPr firstRow="1" bandRow="1">
                <a:tableStyleId>{5C22544A-7EE6-4342-B048-85BDC9FD1C3A}</a:tableStyleId>
              </a:tblPr>
              <a:tblGrid>
                <a:gridCol w="375396">
                  <a:extLst>
                    <a:ext uri="{9D8B030D-6E8A-4147-A177-3AD203B41FA5}">
                      <a16:colId xmlns:a16="http://schemas.microsoft.com/office/drawing/2014/main" xmlns="" val="20000"/>
                    </a:ext>
                  </a:extLst>
                </a:gridCol>
                <a:gridCol w="687977">
                  <a:extLst>
                    <a:ext uri="{9D8B030D-6E8A-4147-A177-3AD203B41FA5}">
                      <a16:colId xmlns:a16="http://schemas.microsoft.com/office/drawing/2014/main" xmlns="" val="20001"/>
                    </a:ext>
                  </a:extLst>
                </a:gridCol>
                <a:gridCol w="687977">
                  <a:extLst>
                    <a:ext uri="{9D8B030D-6E8A-4147-A177-3AD203B41FA5}">
                      <a16:colId xmlns:a16="http://schemas.microsoft.com/office/drawing/2014/main" xmlns="" val="20002"/>
                    </a:ext>
                  </a:extLst>
                </a:gridCol>
                <a:gridCol w="687977">
                  <a:extLst>
                    <a:ext uri="{9D8B030D-6E8A-4147-A177-3AD203B41FA5}">
                      <a16:colId xmlns:a16="http://schemas.microsoft.com/office/drawing/2014/main" xmlns="" val="20003"/>
                    </a:ext>
                  </a:extLst>
                </a:gridCol>
                <a:gridCol w="687977">
                  <a:extLst>
                    <a:ext uri="{9D8B030D-6E8A-4147-A177-3AD203B41FA5}">
                      <a16:colId xmlns:a16="http://schemas.microsoft.com/office/drawing/2014/main" xmlns="" val="1690744150"/>
                    </a:ext>
                  </a:extLst>
                </a:gridCol>
              </a:tblGrid>
              <a:tr h="0">
                <a:tc>
                  <a:txBody>
                    <a:bodyPr/>
                    <a:lstStyle/>
                    <a:p>
                      <a:r>
                        <a:rPr lang="en-US" altLang="zh-CN" sz="2000" b="0" dirty="0"/>
                        <a:t>4</a:t>
                      </a:r>
                      <a:endParaRPr lang="en-US" sz="2000" b="0" dirty="0">
                        <a:solidFill>
                          <a:schemeClr val="tx1"/>
                        </a:solidFill>
                      </a:endParaRPr>
                    </a:p>
                  </a:txBody>
                  <a:tcPr>
                    <a:solidFill>
                      <a:schemeClr val="accent2"/>
                    </a:solidFill>
                  </a:tcPr>
                </a:tc>
                <a:tc>
                  <a:txBody>
                    <a:bodyPr/>
                    <a:lstStyle/>
                    <a:p>
                      <a:pPr algn="ctr"/>
                      <a:r>
                        <a:rPr lang="en-US" altLang="zh-CN" sz="2000" b="0" dirty="0">
                          <a:solidFill>
                            <a:sysClr val="windowText" lastClr="000000"/>
                          </a:solidFill>
                        </a:rPr>
                        <a:t>4</a:t>
                      </a:r>
                      <a:endParaRPr lang="en-US" sz="2000" b="0" dirty="0">
                        <a:solidFill>
                          <a:sysClr val="windowText" lastClr="000000"/>
                        </a:solidFill>
                      </a:endParaRPr>
                    </a:p>
                  </a:txBody>
                  <a:tcPr>
                    <a:solidFill>
                      <a:srgbClr val="92D050"/>
                    </a:solidFill>
                  </a:tcPr>
                </a:tc>
                <a:tc>
                  <a:txBody>
                    <a:bodyPr/>
                    <a:lstStyle/>
                    <a:p>
                      <a:pPr algn="ctr"/>
                      <a:endParaRPr lang="en-US" sz="2000" b="0" dirty="0">
                        <a:solidFill>
                          <a:sysClr val="windowText" lastClr="000000"/>
                        </a:solidFill>
                      </a:endParaRPr>
                    </a:p>
                  </a:txBody>
                  <a:tcPr>
                    <a:solidFill>
                      <a:srgbClr val="FBE9E8"/>
                    </a:solidFill>
                  </a:tcPr>
                </a:tc>
                <a:tc>
                  <a:txBody>
                    <a:bodyPr/>
                    <a:lstStyle/>
                    <a:p>
                      <a:pPr algn="ctr"/>
                      <a:endParaRPr lang="en-US" sz="2000" b="0" dirty="0">
                        <a:solidFill>
                          <a:sysClr val="windowText" lastClr="000000"/>
                        </a:solidFill>
                      </a:endParaRPr>
                    </a:p>
                  </a:txBody>
                  <a:tcPr>
                    <a:solidFill>
                      <a:srgbClr val="FBE9E8"/>
                    </a:solidFill>
                  </a:tcPr>
                </a:tc>
                <a:tc>
                  <a:txBody>
                    <a:bodyPr/>
                    <a:lstStyle/>
                    <a:p>
                      <a:pPr algn="ctr"/>
                      <a:endParaRPr lang="en-US" sz="2000" b="0" dirty="0">
                        <a:solidFill>
                          <a:sysClr val="windowText" lastClr="000000"/>
                        </a:solidFill>
                      </a:endParaRPr>
                    </a:p>
                  </a:txBody>
                  <a:tcPr>
                    <a:solidFill>
                      <a:srgbClr val="FBE9E8"/>
                    </a:solidFill>
                  </a:tcPr>
                </a:tc>
                <a:extLst>
                  <a:ext uri="{0D108BD9-81ED-4DB2-BD59-A6C34878D82A}">
                    <a16:rowId xmlns:a16="http://schemas.microsoft.com/office/drawing/2014/main" xmlns="" val="10000"/>
                  </a:ext>
                </a:extLst>
              </a:tr>
              <a:tr h="370840">
                <a:tc>
                  <a:txBody>
                    <a:bodyPr/>
                    <a:lstStyle/>
                    <a:p>
                      <a:r>
                        <a:rPr lang="en-US" altLang="zh-CN" sz="2000" dirty="0"/>
                        <a:t>3</a:t>
                      </a:r>
                      <a:endParaRPr lang="en-US" sz="2000" dirty="0"/>
                    </a:p>
                  </a:txBody>
                  <a:tcPr>
                    <a:solidFill>
                      <a:schemeClr val="accent2"/>
                    </a:solidFill>
                  </a:tcPr>
                </a:tc>
                <a:tc>
                  <a:txBody>
                    <a:bodyPr/>
                    <a:lstStyle/>
                    <a:p>
                      <a:pPr algn="ctr"/>
                      <a:r>
                        <a:rPr lang="en-US" altLang="zh-CN" sz="2000" dirty="0"/>
                        <a:t>4</a:t>
                      </a:r>
                      <a:endParaRPr lang="en-US" sz="2000" dirty="0">
                        <a:solidFill>
                          <a:schemeClr val="tx1"/>
                        </a:solidFill>
                      </a:endParaRPr>
                    </a:p>
                  </a:txBody>
                  <a:tcPr/>
                </a:tc>
                <a:tc>
                  <a:txBody>
                    <a:bodyPr/>
                    <a:lstStyle/>
                    <a:p>
                      <a:pPr algn="ctr"/>
                      <a:r>
                        <a:rPr lang="en-US" altLang="zh-CN" sz="2000" dirty="0"/>
                        <a:t>3</a:t>
                      </a:r>
                      <a:endParaRPr lang="en-US" sz="2000" dirty="0">
                        <a:solidFill>
                          <a:schemeClr val="tx1"/>
                        </a:solidFill>
                      </a:endParaRPr>
                    </a:p>
                  </a:txBody>
                  <a:tcPr>
                    <a:solidFill>
                      <a:srgbClr val="92D050"/>
                    </a:solidFill>
                  </a:tcPr>
                </a:tc>
                <a:tc>
                  <a:txBody>
                    <a:bodyPr/>
                    <a:lstStyle/>
                    <a:p>
                      <a:pPr algn="ctr"/>
                      <a:endParaRPr lang="en-US" sz="2000" dirty="0">
                        <a:solidFill>
                          <a:schemeClr val="tx1"/>
                        </a:solidFill>
                      </a:endParaRPr>
                    </a:p>
                  </a:txBody>
                  <a:tcPr/>
                </a:tc>
                <a:tc>
                  <a:txBody>
                    <a:bodyPr/>
                    <a:lstStyle/>
                    <a:p>
                      <a:pPr algn="ctr"/>
                      <a:endParaRPr lang="en-US" sz="2000" dirty="0">
                        <a:solidFill>
                          <a:schemeClr val="tx1"/>
                        </a:solidFill>
                      </a:endParaRPr>
                    </a:p>
                  </a:txBody>
                  <a:tcPr/>
                </a:tc>
                <a:extLst>
                  <a:ext uri="{0D108BD9-81ED-4DB2-BD59-A6C34878D82A}">
                    <a16:rowId xmlns:a16="http://schemas.microsoft.com/office/drawing/2014/main" xmlns="" val="10001"/>
                  </a:ext>
                </a:extLst>
              </a:tr>
              <a:tr h="370840">
                <a:tc>
                  <a:txBody>
                    <a:bodyPr/>
                    <a:lstStyle/>
                    <a:p>
                      <a:r>
                        <a:rPr lang="en-US" altLang="zh-CN" sz="2000" dirty="0"/>
                        <a:t>2</a:t>
                      </a:r>
                      <a:endParaRPr lang="en-US" sz="2000" dirty="0"/>
                    </a:p>
                  </a:txBody>
                  <a:tcPr>
                    <a:solidFill>
                      <a:schemeClr val="accent2"/>
                    </a:solidFill>
                  </a:tcPr>
                </a:tc>
                <a:tc>
                  <a:txBody>
                    <a:bodyPr/>
                    <a:lstStyle/>
                    <a:p>
                      <a:pPr algn="ctr"/>
                      <a:r>
                        <a:rPr lang="en-US" altLang="zh-CN" sz="2000" dirty="0"/>
                        <a:t>4</a:t>
                      </a:r>
                      <a:endParaRPr lang="en-US" sz="2000" dirty="0">
                        <a:solidFill>
                          <a:schemeClr val="tx1"/>
                        </a:solidFill>
                      </a:endParaRPr>
                    </a:p>
                  </a:txBody>
                  <a:tcPr/>
                </a:tc>
                <a:tc>
                  <a:txBody>
                    <a:bodyPr/>
                    <a:lstStyle/>
                    <a:p>
                      <a:pPr algn="ctr"/>
                      <a:r>
                        <a:rPr lang="en-US" altLang="zh-CN" sz="2000" dirty="0"/>
                        <a:t>3</a:t>
                      </a:r>
                      <a:endParaRPr lang="en-US" sz="2000" dirty="0">
                        <a:solidFill>
                          <a:schemeClr val="tx1"/>
                        </a:solidFill>
                      </a:endParaRPr>
                    </a:p>
                  </a:txBody>
                  <a:tcPr/>
                </a:tc>
                <a:tc>
                  <a:txBody>
                    <a:bodyPr/>
                    <a:lstStyle/>
                    <a:p>
                      <a:pPr algn="ctr"/>
                      <a:r>
                        <a:rPr lang="en-US" altLang="zh-CN" sz="2000" dirty="0"/>
                        <a:t>2</a:t>
                      </a:r>
                      <a:endParaRPr lang="en-US" sz="2000" dirty="0">
                        <a:solidFill>
                          <a:schemeClr val="tx1"/>
                        </a:solidFill>
                      </a:endParaRPr>
                    </a:p>
                  </a:txBody>
                  <a:tcPr>
                    <a:solidFill>
                      <a:srgbClr val="92D050"/>
                    </a:solidFill>
                  </a:tcPr>
                </a:tc>
                <a:tc>
                  <a:txBody>
                    <a:bodyPr/>
                    <a:lstStyle/>
                    <a:p>
                      <a:pPr algn="ctr"/>
                      <a:endParaRPr lang="en-US" sz="2000" dirty="0">
                        <a:solidFill>
                          <a:schemeClr val="tx1"/>
                        </a:solidFill>
                      </a:endParaRPr>
                    </a:p>
                  </a:txBody>
                  <a:tcPr/>
                </a:tc>
                <a:extLst>
                  <a:ext uri="{0D108BD9-81ED-4DB2-BD59-A6C34878D82A}">
                    <a16:rowId xmlns:a16="http://schemas.microsoft.com/office/drawing/2014/main" xmlns="" val="10002"/>
                  </a:ext>
                </a:extLst>
              </a:tr>
              <a:tr h="370840">
                <a:tc>
                  <a:txBody>
                    <a:bodyPr/>
                    <a:lstStyle/>
                    <a:p>
                      <a:r>
                        <a:rPr lang="en-US" altLang="zh-CN" sz="2000" dirty="0"/>
                        <a:t>1</a:t>
                      </a:r>
                      <a:endParaRPr lang="en-US" sz="2000" dirty="0"/>
                    </a:p>
                  </a:txBody>
                  <a:tcPr>
                    <a:solidFill>
                      <a:schemeClr val="accent2"/>
                    </a:solidFill>
                  </a:tcPr>
                </a:tc>
                <a:tc>
                  <a:txBody>
                    <a:bodyPr/>
                    <a:lstStyle/>
                    <a:p>
                      <a:pPr algn="ctr"/>
                      <a:r>
                        <a:rPr lang="en-US" sz="2000" dirty="0">
                          <a:solidFill>
                            <a:schemeClr val="tx1"/>
                          </a:solidFill>
                        </a:rPr>
                        <a:t>4</a:t>
                      </a:r>
                    </a:p>
                  </a:txBody>
                  <a:tcPr/>
                </a:tc>
                <a:tc>
                  <a:txBody>
                    <a:bodyPr/>
                    <a:lstStyle/>
                    <a:p>
                      <a:pPr algn="ctr"/>
                      <a:r>
                        <a:rPr lang="en-US" sz="2000" dirty="0">
                          <a:solidFill>
                            <a:schemeClr val="tx1"/>
                          </a:solidFill>
                        </a:rPr>
                        <a:t>3</a:t>
                      </a:r>
                    </a:p>
                  </a:txBody>
                  <a:tcPr/>
                </a:tc>
                <a:tc>
                  <a:txBody>
                    <a:bodyPr/>
                    <a:lstStyle/>
                    <a:p>
                      <a:pPr algn="ctr"/>
                      <a:r>
                        <a:rPr lang="en-US" sz="2000" dirty="0">
                          <a:solidFill>
                            <a:schemeClr val="tx1"/>
                          </a:solidFill>
                        </a:rPr>
                        <a:t>2</a:t>
                      </a:r>
                    </a:p>
                  </a:txBody>
                  <a:tcPr/>
                </a:tc>
                <a:tc>
                  <a:txBody>
                    <a:bodyPr/>
                    <a:lstStyle/>
                    <a:p>
                      <a:pPr algn="ctr"/>
                      <a:r>
                        <a:rPr lang="en-US" sz="2000" dirty="0">
                          <a:solidFill>
                            <a:schemeClr val="tx1"/>
                          </a:solidFill>
                        </a:rPr>
                        <a:t>1</a:t>
                      </a:r>
                    </a:p>
                  </a:txBody>
                  <a:tcPr>
                    <a:solidFill>
                      <a:srgbClr val="92D050"/>
                    </a:solidFill>
                  </a:tcPr>
                </a:tc>
                <a:extLst>
                  <a:ext uri="{0D108BD9-81ED-4DB2-BD59-A6C34878D82A}">
                    <a16:rowId xmlns:a16="http://schemas.microsoft.com/office/drawing/2014/main" xmlns="" val="10003"/>
                  </a:ext>
                </a:extLst>
              </a:tr>
              <a:tr h="370840">
                <a:tc>
                  <a:txBody>
                    <a:bodyPr/>
                    <a:lstStyle/>
                    <a:p>
                      <a:r>
                        <a:rPr lang="en-US" altLang="zh-CN" sz="2000" dirty="0"/>
                        <a:t>4</a:t>
                      </a:r>
                      <a:endParaRPr lang="en-US" sz="2000" dirty="0"/>
                    </a:p>
                  </a:txBody>
                  <a:tcPr>
                    <a:solidFill>
                      <a:schemeClr val="accent2"/>
                    </a:solidFill>
                  </a:tcPr>
                </a:tc>
                <a:tc>
                  <a:txBody>
                    <a:bodyPr/>
                    <a:lstStyle/>
                    <a:p>
                      <a:pPr algn="ctr"/>
                      <a:r>
                        <a:rPr lang="en-US" sz="2000" dirty="0">
                          <a:solidFill>
                            <a:schemeClr val="tx1"/>
                          </a:solidFill>
                        </a:rPr>
                        <a:t>4</a:t>
                      </a:r>
                    </a:p>
                  </a:txBody>
                  <a:tcPr/>
                </a:tc>
                <a:tc>
                  <a:txBody>
                    <a:bodyPr/>
                    <a:lstStyle/>
                    <a:p>
                      <a:pPr algn="ctr"/>
                      <a:r>
                        <a:rPr lang="en-US" sz="2000" dirty="0">
                          <a:solidFill>
                            <a:schemeClr val="tx1"/>
                          </a:solidFill>
                        </a:rPr>
                        <a:t>3</a:t>
                      </a:r>
                    </a:p>
                  </a:txBody>
                  <a:tcPr/>
                </a:tc>
                <a:tc>
                  <a:txBody>
                    <a:bodyPr/>
                    <a:lstStyle/>
                    <a:p>
                      <a:pPr algn="ctr"/>
                      <a:r>
                        <a:rPr lang="en-US" sz="2000" dirty="0">
                          <a:solidFill>
                            <a:schemeClr val="tx1"/>
                          </a:solidFill>
                        </a:rPr>
                        <a:t>2</a:t>
                      </a:r>
                    </a:p>
                  </a:txBody>
                  <a:tcPr/>
                </a:tc>
                <a:tc>
                  <a:txBody>
                    <a:bodyPr/>
                    <a:lstStyle/>
                    <a:p>
                      <a:pPr algn="ctr"/>
                      <a:r>
                        <a:rPr lang="en-US" sz="2000" dirty="0">
                          <a:solidFill>
                            <a:schemeClr val="tx1"/>
                          </a:solidFill>
                        </a:rPr>
                        <a:t>1</a:t>
                      </a:r>
                    </a:p>
                  </a:txBody>
                  <a:tcPr/>
                </a:tc>
                <a:extLst>
                  <a:ext uri="{0D108BD9-81ED-4DB2-BD59-A6C34878D82A}">
                    <a16:rowId xmlns:a16="http://schemas.microsoft.com/office/drawing/2014/main" xmlns="" val="10004"/>
                  </a:ext>
                </a:extLst>
              </a:tr>
              <a:tr h="370840">
                <a:tc>
                  <a:txBody>
                    <a:bodyPr/>
                    <a:lstStyle/>
                    <a:p>
                      <a:r>
                        <a:rPr lang="en-US" altLang="zh-CN" sz="2000" dirty="0"/>
                        <a:t>3</a:t>
                      </a:r>
                      <a:endParaRPr lang="en-US" sz="2000" dirty="0"/>
                    </a:p>
                  </a:txBody>
                  <a:tcPr>
                    <a:solidFill>
                      <a:schemeClr val="accent2"/>
                    </a:solidFill>
                  </a:tcPr>
                </a:tc>
                <a:tc>
                  <a:txBody>
                    <a:bodyPr/>
                    <a:lstStyle/>
                    <a:p>
                      <a:pPr algn="ctr"/>
                      <a:r>
                        <a:rPr lang="en-US" sz="2000" dirty="0">
                          <a:solidFill>
                            <a:schemeClr val="tx1"/>
                          </a:solidFill>
                        </a:rPr>
                        <a:t>4</a:t>
                      </a:r>
                    </a:p>
                  </a:txBody>
                  <a:tcPr/>
                </a:tc>
                <a:tc>
                  <a:txBody>
                    <a:bodyPr/>
                    <a:lstStyle/>
                    <a:p>
                      <a:pPr algn="ctr"/>
                      <a:r>
                        <a:rPr lang="en-US" sz="2000" dirty="0">
                          <a:solidFill>
                            <a:schemeClr val="tx1"/>
                          </a:solidFill>
                        </a:rPr>
                        <a:t>3</a:t>
                      </a:r>
                    </a:p>
                  </a:txBody>
                  <a:tcPr/>
                </a:tc>
                <a:tc>
                  <a:txBody>
                    <a:bodyPr/>
                    <a:lstStyle/>
                    <a:p>
                      <a:pPr algn="ctr"/>
                      <a:r>
                        <a:rPr lang="en-US" sz="2000" dirty="0">
                          <a:solidFill>
                            <a:schemeClr val="tx1"/>
                          </a:solidFill>
                        </a:rPr>
                        <a:t>2</a:t>
                      </a:r>
                    </a:p>
                  </a:txBody>
                  <a:tcPr/>
                </a:tc>
                <a:tc>
                  <a:txBody>
                    <a:bodyPr/>
                    <a:lstStyle/>
                    <a:p>
                      <a:pPr algn="ctr"/>
                      <a:r>
                        <a:rPr lang="en-US" sz="2000" dirty="0">
                          <a:solidFill>
                            <a:schemeClr val="tx1"/>
                          </a:solidFill>
                        </a:rPr>
                        <a:t>1</a:t>
                      </a:r>
                    </a:p>
                  </a:txBody>
                  <a:tcPr/>
                </a:tc>
                <a:extLst>
                  <a:ext uri="{0D108BD9-81ED-4DB2-BD59-A6C34878D82A}">
                    <a16:rowId xmlns:a16="http://schemas.microsoft.com/office/drawing/2014/main" xmlns="" val="10005"/>
                  </a:ext>
                </a:extLst>
              </a:tr>
              <a:tr h="370840">
                <a:tc>
                  <a:txBody>
                    <a:bodyPr/>
                    <a:lstStyle/>
                    <a:p>
                      <a:r>
                        <a:rPr lang="en-US" altLang="zh-CN" sz="2000" dirty="0"/>
                        <a:t>5</a:t>
                      </a:r>
                      <a:endParaRPr lang="en-US" sz="2000" dirty="0"/>
                    </a:p>
                  </a:txBody>
                  <a:tcPr>
                    <a:solidFill>
                      <a:schemeClr val="accent2"/>
                    </a:solidFill>
                  </a:tcPr>
                </a:tc>
                <a:tc>
                  <a:txBody>
                    <a:bodyPr/>
                    <a:lstStyle/>
                    <a:p>
                      <a:pPr algn="ctr"/>
                      <a:r>
                        <a:rPr lang="en-US" sz="2000" dirty="0">
                          <a:solidFill>
                            <a:schemeClr val="tx1"/>
                          </a:solidFill>
                        </a:rPr>
                        <a:t>5</a:t>
                      </a:r>
                    </a:p>
                  </a:txBody>
                  <a:tcPr>
                    <a:solidFill>
                      <a:srgbClr val="92D050"/>
                    </a:solidFill>
                  </a:tcPr>
                </a:tc>
                <a:tc>
                  <a:txBody>
                    <a:bodyPr/>
                    <a:lstStyle/>
                    <a:p>
                      <a:pPr algn="ctr"/>
                      <a:r>
                        <a:rPr lang="en-US" sz="2000" dirty="0">
                          <a:solidFill>
                            <a:schemeClr val="tx1"/>
                          </a:solidFill>
                        </a:rPr>
                        <a:t>3</a:t>
                      </a:r>
                    </a:p>
                  </a:txBody>
                  <a:tcPr/>
                </a:tc>
                <a:tc>
                  <a:txBody>
                    <a:bodyPr/>
                    <a:lstStyle/>
                    <a:p>
                      <a:pPr algn="ctr"/>
                      <a:r>
                        <a:rPr lang="en-US" sz="2000" dirty="0">
                          <a:solidFill>
                            <a:schemeClr val="tx1"/>
                          </a:solidFill>
                        </a:rPr>
                        <a:t>2</a:t>
                      </a:r>
                    </a:p>
                  </a:txBody>
                  <a:tcPr/>
                </a:tc>
                <a:tc>
                  <a:txBody>
                    <a:bodyPr/>
                    <a:lstStyle/>
                    <a:p>
                      <a:pPr algn="ctr"/>
                      <a:r>
                        <a:rPr lang="en-US" sz="2000" dirty="0">
                          <a:solidFill>
                            <a:schemeClr val="tx1"/>
                          </a:solidFill>
                        </a:rPr>
                        <a:t>1</a:t>
                      </a:r>
                    </a:p>
                  </a:txBody>
                  <a:tcPr/>
                </a:tc>
                <a:extLst>
                  <a:ext uri="{0D108BD9-81ED-4DB2-BD59-A6C34878D82A}">
                    <a16:rowId xmlns:a16="http://schemas.microsoft.com/office/drawing/2014/main" xmlns="" val="10006"/>
                  </a:ext>
                </a:extLst>
              </a:tr>
              <a:tr h="370840">
                <a:tc>
                  <a:txBody>
                    <a:bodyPr/>
                    <a:lstStyle/>
                    <a:p>
                      <a:r>
                        <a:rPr lang="en-US" sz="2000" dirty="0"/>
                        <a:t>4</a:t>
                      </a:r>
                    </a:p>
                  </a:txBody>
                  <a:tcPr>
                    <a:solidFill>
                      <a:schemeClr val="accent2"/>
                    </a:solidFill>
                  </a:tcPr>
                </a:tc>
                <a:tc>
                  <a:txBody>
                    <a:bodyPr/>
                    <a:lstStyle/>
                    <a:p>
                      <a:pPr algn="ctr"/>
                      <a:r>
                        <a:rPr lang="en-US" sz="2000" dirty="0">
                          <a:solidFill>
                            <a:schemeClr val="tx1"/>
                          </a:solidFill>
                        </a:rPr>
                        <a:t>5</a:t>
                      </a:r>
                    </a:p>
                  </a:txBody>
                  <a:tcPr/>
                </a:tc>
                <a:tc>
                  <a:txBody>
                    <a:bodyPr/>
                    <a:lstStyle/>
                    <a:p>
                      <a:pPr algn="ctr"/>
                      <a:r>
                        <a:rPr lang="en-US" sz="2000" dirty="0">
                          <a:solidFill>
                            <a:schemeClr val="tx1"/>
                          </a:solidFill>
                        </a:rPr>
                        <a:t>4</a:t>
                      </a:r>
                    </a:p>
                  </a:txBody>
                  <a:tcPr>
                    <a:solidFill>
                      <a:srgbClr val="92D050"/>
                    </a:solidFill>
                  </a:tcPr>
                </a:tc>
                <a:tc>
                  <a:txBody>
                    <a:bodyPr/>
                    <a:lstStyle/>
                    <a:p>
                      <a:pPr algn="ctr"/>
                      <a:r>
                        <a:rPr lang="en-US" sz="2000" dirty="0">
                          <a:solidFill>
                            <a:schemeClr val="tx1"/>
                          </a:solidFill>
                        </a:rPr>
                        <a:t>2</a:t>
                      </a:r>
                    </a:p>
                  </a:txBody>
                  <a:tcPr/>
                </a:tc>
                <a:tc>
                  <a:txBody>
                    <a:bodyPr/>
                    <a:lstStyle/>
                    <a:p>
                      <a:pPr algn="ctr"/>
                      <a:r>
                        <a:rPr lang="en-US" sz="2000" dirty="0">
                          <a:solidFill>
                            <a:schemeClr val="tx1"/>
                          </a:solidFill>
                        </a:rPr>
                        <a:t>1</a:t>
                      </a:r>
                    </a:p>
                  </a:txBody>
                  <a:tcPr/>
                </a:tc>
                <a:extLst>
                  <a:ext uri="{0D108BD9-81ED-4DB2-BD59-A6C34878D82A}">
                    <a16:rowId xmlns:a16="http://schemas.microsoft.com/office/drawing/2014/main" xmlns="" val="10007"/>
                  </a:ext>
                </a:extLst>
              </a:tr>
              <a:tr h="370840">
                <a:tc>
                  <a:txBody>
                    <a:bodyPr/>
                    <a:lstStyle/>
                    <a:p>
                      <a:r>
                        <a:rPr lang="en-US" altLang="zh-CN" sz="2000" dirty="0"/>
                        <a:t>3</a:t>
                      </a:r>
                      <a:endParaRPr lang="en-US" sz="2000" dirty="0"/>
                    </a:p>
                  </a:txBody>
                  <a:tcPr>
                    <a:solidFill>
                      <a:schemeClr val="accent2"/>
                    </a:solidFill>
                  </a:tcPr>
                </a:tc>
                <a:tc>
                  <a:txBody>
                    <a:bodyPr/>
                    <a:lstStyle/>
                    <a:p>
                      <a:pPr algn="ctr"/>
                      <a:r>
                        <a:rPr lang="en-US" sz="2000" dirty="0">
                          <a:solidFill>
                            <a:schemeClr val="tx1"/>
                          </a:solidFill>
                        </a:rPr>
                        <a:t>5</a:t>
                      </a:r>
                    </a:p>
                  </a:txBody>
                  <a:tcPr/>
                </a:tc>
                <a:tc>
                  <a:txBody>
                    <a:bodyPr/>
                    <a:lstStyle/>
                    <a:p>
                      <a:pPr algn="ctr"/>
                      <a:r>
                        <a:rPr lang="en-US" sz="2000" dirty="0">
                          <a:solidFill>
                            <a:schemeClr val="tx1"/>
                          </a:solidFill>
                        </a:rPr>
                        <a:t>4</a:t>
                      </a:r>
                    </a:p>
                  </a:txBody>
                  <a:tcPr/>
                </a:tc>
                <a:tc>
                  <a:txBody>
                    <a:bodyPr/>
                    <a:lstStyle/>
                    <a:p>
                      <a:pPr algn="ctr"/>
                      <a:r>
                        <a:rPr lang="en-US" sz="2000" dirty="0">
                          <a:solidFill>
                            <a:schemeClr val="tx1"/>
                          </a:solidFill>
                        </a:rPr>
                        <a:t>3</a:t>
                      </a:r>
                    </a:p>
                  </a:txBody>
                  <a:tcPr>
                    <a:solidFill>
                      <a:srgbClr val="92D050"/>
                    </a:solidFill>
                  </a:tcPr>
                </a:tc>
                <a:tc>
                  <a:txBody>
                    <a:bodyPr/>
                    <a:lstStyle/>
                    <a:p>
                      <a:pPr algn="ctr"/>
                      <a:r>
                        <a:rPr lang="en-US" sz="2000" dirty="0">
                          <a:solidFill>
                            <a:schemeClr val="tx1"/>
                          </a:solidFill>
                        </a:rPr>
                        <a:t>1</a:t>
                      </a:r>
                    </a:p>
                  </a:txBody>
                  <a:tcPr/>
                </a:tc>
                <a:extLst>
                  <a:ext uri="{0D108BD9-81ED-4DB2-BD59-A6C34878D82A}">
                    <a16:rowId xmlns:a16="http://schemas.microsoft.com/office/drawing/2014/main" xmlns="" val="10008"/>
                  </a:ext>
                </a:extLst>
              </a:tr>
              <a:tr h="370840">
                <a:tc>
                  <a:txBody>
                    <a:bodyPr/>
                    <a:lstStyle/>
                    <a:p>
                      <a:r>
                        <a:rPr lang="en-US" altLang="zh-CN" sz="2000" dirty="0"/>
                        <a:t>2</a:t>
                      </a:r>
                      <a:endParaRPr lang="en-US" sz="2000" dirty="0"/>
                    </a:p>
                  </a:txBody>
                  <a:tcPr>
                    <a:solidFill>
                      <a:schemeClr val="accent2"/>
                    </a:solidFill>
                  </a:tcPr>
                </a:tc>
                <a:tc>
                  <a:txBody>
                    <a:bodyPr/>
                    <a:lstStyle/>
                    <a:p>
                      <a:pPr algn="ctr"/>
                      <a:r>
                        <a:rPr lang="en-US" sz="2000" dirty="0">
                          <a:solidFill>
                            <a:schemeClr val="tx1"/>
                          </a:solidFill>
                        </a:rPr>
                        <a:t>5</a:t>
                      </a:r>
                    </a:p>
                  </a:txBody>
                  <a:tcPr/>
                </a:tc>
                <a:tc>
                  <a:txBody>
                    <a:bodyPr/>
                    <a:lstStyle/>
                    <a:p>
                      <a:pPr algn="ctr"/>
                      <a:r>
                        <a:rPr lang="en-US" sz="2000" dirty="0">
                          <a:solidFill>
                            <a:schemeClr val="tx1"/>
                          </a:solidFill>
                        </a:rPr>
                        <a:t>4</a:t>
                      </a:r>
                    </a:p>
                  </a:txBody>
                  <a:tcPr/>
                </a:tc>
                <a:tc>
                  <a:txBody>
                    <a:bodyPr/>
                    <a:lstStyle/>
                    <a:p>
                      <a:pPr algn="ctr"/>
                      <a:r>
                        <a:rPr lang="en-US" sz="2000" dirty="0">
                          <a:solidFill>
                            <a:schemeClr val="tx1"/>
                          </a:solidFill>
                        </a:rPr>
                        <a:t>3</a:t>
                      </a:r>
                    </a:p>
                  </a:txBody>
                  <a:tcPr/>
                </a:tc>
                <a:tc>
                  <a:txBody>
                    <a:bodyPr/>
                    <a:lstStyle/>
                    <a:p>
                      <a:pPr algn="ctr"/>
                      <a:r>
                        <a:rPr lang="en-US" sz="2000" dirty="0">
                          <a:solidFill>
                            <a:schemeClr val="tx1"/>
                          </a:solidFill>
                        </a:rPr>
                        <a:t>2</a:t>
                      </a:r>
                    </a:p>
                  </a:txBody>
                  <a:tcPr>
                    <a:solidFill>
                      <a:srgbClr val="92D050"/>
                    </a:solidFill>
                  </a:tcPr>
                </a:tc>
                <a:extLst>
                  <a:ext uri="{0D108BD9-81ED-4DB2-BD59-A6C34878D82A}">
                    <a16:rowId xmlns:a16="http://schemas.microsoft.com/office/drawing/2014/main" xmlns="" val="10009"/>
                  </a:ext>
                </a:extLst>
              </a:tr>
              <a:tr h="370840">
                <a:tc>
                  <a:txBody>
                    <a:bodyPr/>
                    <a:lstStyle/>
                    <a:p>
                      <a:r>
                        <a:rPr lang="en-US" altLang="zh-CN" sz="2000" dirty="0"/>
                        <a:t>1</a:t>
                      </a:r>
                      <a:endParaRPr lang="en-US" sz="2000" dirty="0"/>
                    </a:p>
                  </a:txBody>
                  <a:tcPr>
                    <a:solidFill>
                      <a:schemeClr val="accent2"/>
                    </a:solidFill>
                  </a:tcPr>
                </a:tc>
                <a:tc>
                  <a:txBody>
                    <a:bodyPr/>
                    <a:lstStyle/>
                    <a:p>
                      <a:pPr algn="ctr"/>
                      <a:r>
                        <a:rPr lang="en-US" sz="2000" dirty="0">
                          <a:solidFill>
                            <a:schemeClr val="tx1"/>
                          </a:solidFill>
                        </a:rPr>
                        <a:t>1</a:t>
                      </a:r>
                    </a:p>
                  </a:txBody>
                  <a:tcPr>
                    <a:solidFill>
                      <a:srgbClr val="92D050"/>
                    </a:solidFill>
                  </a:tcPr>
                </a:tc>
                <a:tc>
                  <a:txBody>
                    <a:bodyPr/>
                    <a:lstStyle/>
                    <a:p>
                      <a:pPr algn="ctr"/>
                      <a:r>
                        <a:rPr lang="en-US" sz="2000" dirty="0">
                          <a:solidFill>
                            <a:schemeClr val="tx1"/>
                          </a:solidFill>
                        </a:rPr>
                        <a:t>4</a:t>
                      </a:r>
                    </a:p>
                  </a:txBody>
                  <a:tcPr/>
                </a:tc>
                <a:tc>
                  <a:txBody>
                    <a:bodyPr/>
                    <a:lstStyle/>
                    <a:p>
                      <a:pPr algn="ctr"/>
                      <a:r>
                        <a:rPr lang="en-US" sz="2000" dirty="0">
                          <a:solidFill>
                            <a:schemeClr val="tx1"/>
                          </a:solidFill>
                        </a:rPr>
                        <a:t>3</a:t>
                      </a:r>
                    </a:p>
                  </a:txBody>
                  <a:tcPr/>
                </a:tc>
                <a:tc>
                  <a:txBody>
                    <a:bodyPr/>
                    <a:lstStyle/>
                    <a:p>
                      <a:pPr algn="ctr"/>
                      <a:r>
                        <a:rPr lang="en-US" sz="2000" dirty="0">
                          <a:solidFill>
                            <a:schemeClr val="tx1"/>
                          </a:solidFill>
                        </a:rPr>
                        <a:t>2</a:t>
                      </a:r>
                    </a:p>
                  </a:txBody>
                  <a:tcPr/>
                </a:tc>
                <a:extLst>
                  <a:ext uri="{0D108BD9-81ED-4DB2-BD59-A6C34878D82A}">
                    <a16:rowId xmlns:a16="http://schemas.microsoft.com/office/drawing/2014/main" xmlns="" val="10010"/>
                  </a:ext>
                </a:extLst>
              </a:tr>
              <a:tr h="370840">
                <a:tc>
                  <a:txBody>
                    <a:bodyPr/>
                    <a:lstStyle/>
                    <a:p>
                      <a:r>
                        <a:rPr lang="en-US" altLang="zh-CN" sz="2000" dirty="0"/>
                        <a:t>5</a:t>
                      </a:r>
                      <a:endParaRPr lang="en-US" sz="2000" dirty="0"/>
                    </a:p>
                  </a:txBody>
                  <a:tcPr>
                    <a:solidFill>
                      <a:schemeClr val="accent2"/>
                    </a:solidFill>
                  </a:tcPr>
                </a:tc>
                <a:tc>
                  <a:txBody>
                    <a:bodyPr/>
                    <a:lstStyle/>
                    <a:p>
                      <a:pPr algn="ctr"/>
                      <a:r>
                        <a:rPr lang="en-US" sz="2000" dirty="0">
                          <a:solidFill>
                            <a:schemeClr val="tx1"/>
                          </a:solidFill>
                        </a:rPr>
                        <a:t>1</a:t>
                      </a:r>
                    </a:p>
                  </a:txBody>
                  <a:tcPr/>
                </a:tc>
                <a:tc>
                  <a:txBody>
                    <a:bodyPr/>
                    <a:lstStyle/>
                    <a:p>
                      <a:pPr algn="ctr"/>
                      <a:r>
                        <a:rPr lang="en-US" sz="2000" dirty="0">
                          <a:solidFill>
                            <a:schemeClr val="tx1"/>
                          </a:solidFill>
                        </a:rPr>
                        <a:t>5</a:t>
                      </a:r>
                    </a:p>
                  </a:txBody>
                  <a:tcPr>
                    <a:solidFill>
                      <a:srgbClr val="92D050"/>
                    </a:solidFill>
                  </a:tcPr>
                </a:tc>
                <a:tc>
                  <a:txBody>
                    <a:bodyPr/>
                    <a:lstStyle/>
                    <a:p>
                      <a:pPr algn="ctr"/>
                      <a:r>
                        <a:rPr lang="en-US" sz="2000" dirty="0">
                          <a:solidFill>
                            <a:schemeClr val="tx1"/>
                          </a:solidFill>
                        </a:rPr>
                        <a:t>3</a:t>
                      </a:r>
                    </a:p>
                  </a:txBody>
                  <a:tcPr/>
                </a:tc>
                <a:tc>
                  <a:txBody>
                    <a:bodyPr/>
                    <a:lstStyle/>
                    <a:p>
                      <a:pPr algn="ctr"/>
                      <a:r>
                        <a:rPr lang="en-US" sz="2000" dirty="0">
                          <a:solidFill>
                            <a:schemeClr val="tx1"/>
                          </a:solidFill>
                        </a:rPr>
                        <a:t>2</a:t>
                      </a:r>
                    </a:p>
                  </a:txBody>
                  <a:tcPr/>
                </a:tc>
                <a:extLst>
                  <a:ext uri="{0D108BD9-81ED-4DB2-BD59-A6C34878D82A}">
                    <a16:rowId xmlns:a16="http://schemas.microsoft.com/office/drawing/2014/main" xmlns="" val="10011"/>
                  </a:ext>
                </a:extLst>
              </a:tr>
            </a:tbl>
          </a:graphicData>
        </a:graphic>
      </p:graphicFrame>
      <p:sp>
        <p:nvSpPr>
          <p:cNvPr id="8" name="矩形 7"/>
          <p:cNvSpPr/>
          <p:nvPr/>
        </p:nvSpPr>
        <p:spPr>
          <a:xfrm>
            <a:off x="203725" y="4519749"/>
            <a:ext cx="3127306" cy="901337"/>
          </a:xfrm>
          <a:prstGeom prst="rect">
            <a:avLst/>
          </a:prstGeom>
          <a:noFill/>
          <a:ln w="381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p:cNvSpPr/>
          <p:nvPr/>
        </p:nvSpPr>
        <p:spPr>
          <a:xfrm>
            <a:off x="203724" y="6152606"/>
            <a:ext cx="3127306" cy="405417"/>
          </a:xfrm>
          <a:prstGeom prst="rect">
            <a:avLst/>
          </a:prstGeom>
          <a:noFill/>
          <a:ln w="381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1" name="直接箭头连接符 10"/>
          <p:cNvCxnSpPr/>
          <p:nvPr/>
        </p:nvCxnSpPr>
        <p:spPr>
          <a:xfrm flipV="1">
            <a:off x="3331029" y="3382812"/>
            <a:ext cx="391885" cy="15479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3331028" y="3380019"/>
            <a:ext cx="391886" cy="29762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22914" y="1803143"/>
            <a:ext cx="1623222" cy="1576876"/>
          </a:xfrm>
          <a:prstGeom prst="rect">
            <a:avLst/>
          </a:prstGeom>
          <a:noFill/>
          <a:ln w="38100">
            <a:prstDash val="dash"/>
          </a:ln>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a:t>页面为</a:t>
            </a:r>
            <a:r>
              <a:rPr lang="en-US" altLang="zh-CN" sz="2400" dirty="0"/>
              <a:t>3</a:t>
            </a:r>
            <a:r>
              <a:rPr lang="zh-CN" altLang="en-US" sz="2400" dirty="0"/>
              <a:t>时，命中</a:t>
            </a:r>
            <a:r>
              <a:rPr lang="en-US" altLang="zh-CN" sz="2400" dirty="0"/>
              <a:t>3</a:t>
            </a:r>
            <a:r>
              <a:rPr lang="zh-CN" altLang="en-US" sz="2400" dirty="0"/>
              <a:t>次</a:t>
            </a:r>
          </a:p>
        </p:txBody>
      </p:sp>
    </p:spTree>
    <p:extLst>
      <p:ext uri="{BB962C8B-B14F-4D97-AF65-F5344CB8AC3E}">
        <p14:creationId xmlns:p14="http://schemas.microsoft.com/office/powerpoint/2010/main" val="2490895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7</a:t>
            </a:r>
            <a:r>
              <a:rPr lang="zh-CN" altLang="hr-HR" dirty="0"/>
              <a:t>）</a:t>
            </a:r>
            <a:r>
              <a:rPr lang="zh-CN" altLang="en-US" dirty="0"/>
              <a:t>：</a:t>
            </a:r>
            <a:r>
              <a:rPr lang="en-US" altLang="zh-CN" dirty="0" err="1"/>
              <a:t>Belady</a:t>
            </a:r>
            <a:r>
              <a:rPr lang="zh-CN" altLang="en-US" dirty="0"/>
              <a:t>现象</a:t>
            </a:r>
          </a:p>
        </p:txBody>
      </p:sp>
      <p:graphicFrame>
        <p:nvGraphicFramePr>
          <p:cNvPr id="6" name="Table 3"/>
          <p:cNvGraphicFramePr>
            <a:graphicFrameLocks noGrp="1"/>
          </p:cNvGraphicFramePr>
          <p:nvPr>
            <p:extLst>
              <p:ext uri="{D42A27DB-BD31-4B8C-83A1-F6EECF244321}">
                <p14:modId xmlns:p14="http://schemas.microsoft.com/office/powerpoint/2010/main" val="2742194917"/>
              </p:ext>
            </p:extLst>
          </p:nvPr>
        </p:nvGraphicFramePr>
        <p:xfrm>
          <a:off x="203724" y="1803143"/>
          <a:ext cx="3127305" cy="4754880"/>
        </p:xfrm>
        <a:graphic>
          <a:graphicData uri="http://schemas.openxmlformats.org/drawingml/2006/table">
            <a:tbl>
              <a:tblPr firstRow="1" bandRow="1">
                <a:tableStyleId>{5C22544A-7EE6-4342-B048-85BDC9FD1C3A}</a:tableStyleId>
              </a:tblPr>
              <a:tblGrid>
                <a:gridCol w="321411">
                  <a:extLst>
                    <a:ext uri="{9D8B030D-6E8A-4147-A177-3AD203B41FA5}">
                      <a16:colId xmlns:a16="http://schemas.microsoft.com/office/drawing/2014/main" xmlns="" val="20000"/>
                    </a:ext>
                  </a:extLst>
                </a:gridCol>
                <a:gridCol w="935298">
                  <a:extLst>
                    <a:ext uri="{9D8B030D-6E8A-4147-A177-3AD203B41FA5}">
                      <a16:colId xmlns:a16="http://schemas.microsoft.com/office/drawing/2014/main" xmlns="" val="20001"/>
                    </a:ext>
                  </a:extLst>
                </a:gridCol>
                <a:gridCol w="935298">
                  <a:extLst>
                    <a:ext uri="{9D8B030D-6E8A-4147-A177-3AD203B41FA5}">
                      <a16:colId xmlns:a16="http://schemas.microsoft.com/office/drawing/2014/main" xmlns="" val="20002"/>
                    </a:ext>
                  </a:extLst>
                </a:gridCol>
                <a:gridCol w="935298">
                  <a:extLst>
                    <a:ext uri="{9D8B030D-6E8A-4147-A177-3AD203B41FA5}">
                      <a16:colId xmlns:a16="http://schemas.microsoft.com/office/drawing/2014/main" xmlns="" val="20003"/>
                    </a:ext>
                  </a:extLst>
                </a:gridCol>
              </a:tblGrid>
              <a:tr h="0">
                <a:tc>
                  <a:txBody>
                    <a:bodyPr/>
                    <a:lstStyle/>
                    <a:p>
                      <a:r>
                        <a:rPr lang="en-US" altLang="zh-CN" sz="2000" b="0" dirty="0">
                          <a:solidFill>
                            <a:schemeClr val="tx1"/>
                          </a:solidFill>
                        </a:rPr>
                        <a:t>4</a:t>
                      </a:r>
                      <a:endParaRPr lang="en-US" sz="2000" b="0" dirty="0">
                        <a:solidFill>
                          <a:schemeClr val="tx1"/>
                        </a:solidFill>
                      </a:endParaRPr>
                    </a:p>
                  </a:txBody>
                  <a:tcPr>
                    <a:solidFill>
                      <a:schemeClr val="accent2"/>
                    </a:solidFill>
                  </a:tcPr>
                </a:tc>
                <a:tc>
                  <a:txBody>
                    <a:bodyPr/>
                    <a:lstStyle/>
                    <a:p>
                      <a:pPr algn="ctr"/>
                      <a:r>
                        <a:rPr lang="en-US" altLang="zh-CN" sz="2000" b="0" dirty="0">
                          <a:solidFill>
                            <a:schemeClr val="tx1"/>
                          </a:solidFill>
                        </a:rPr>
                        <a:t>4</a:t>
                      </a:r>
                      <a:endParaRPr lang="en-US" sz="2000" b="0" dirty="0">
                        <a:solidFill>
                          <a:schemeClr val="tx1"/>
                        </a:solidFill>
                      </a:endParaRPr>
                    </a:p>
                  </a:txBody>
                  <a:tcPr>
                    <a:solidFill>
                      <a:srgbClr val="92D050"/>
                    </a:solidFill>
                  </a:tcPr>
                </a:tc>
                <a:tc>
                  <a:txBody>
                    <a:bodyPr/>
                    <a:lstStyle/>
                    <a:p>
                      <a:pPr algn="ctr"/>
                      <a:endParaRPr lang="en-US" sz="2000" dirty="0">
                        <a:solidFill>
                          <a:schemeClr val="tx1"/>
                        </a:solidFill>
                      </a:endParaRPr>
                    </a:p>
                  </a:txBody>
                  <a:tcPr>
                    <a:solidFill>
                      <a:schemeClr val="accent1">
                        <a:lumMod val="20000"/>
                        <a:lumOff val="80000"/>
                      </a:schemeClr>
                    </a:solidFill>
                  </a:tcPr>
                </a:tc>
                <a:tc>
                  <a:txBody>
                    <a:bodyPr/>
                    <a:lstStyle/>
                    <a:p>
                      <a:pPr algn="ctr"/>
                      <a:endParaRPr lang="en-US" sz="200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xmlns="" val="10000"/>
                  </a:ext>
                </a:extLst>
              </a:tr>
              <a:tr h="370840">
                <a:tc>
                  <a:txBody>
                    <a:bodyPr/>
                    <a:lstStyle/>
                    <a:p>
                      <a:r>
                        <a:rPr lang="en-US" altLang="zh-CN" sz="2000" dirty="0"/>
                        <a:t>3</a:t>
                      </a:r>
                      <a:endParaRPr lang="en-US" sz="2000" dirty="0"/>
                    </a:p>
                  </a:txBody>
                  <a:tcPr>
                    <a:solidFill>
                      <a:schemeClr val="accent2"/>
                    </a:solidFill>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solidFill>
                      <a:srgbClr val="92D050"/>
                    </a:solidFill>
                  </a:tcPr>
                </a:tc>
                <a:tc>
                  <a:txBody>
                    <a:bodyPr/>
                    <a:lstStyle/>
                    <a:p>
                      <a:pPr algn="ctr"/>
                      <a:endParaRPr lang="en-US" sz="2000" dirty="0">
                        <a:solidFill>
                          <a:schemeClr val="tx1"/>
                        </a:solidFill>
                      </a:endParaRPr>
                    </a:p>
                  </a:txBody>
                  <a:tcPr/>
                </a:tc>
                <a:extLst>
                  <a:ext uri="{0D108BD9-81ED-4DB2-BD59-A6C34878D82A}">
                    <a16:rowId xmlns:a16="http://schemas.microsoft.com/office/drawing/2014/main" xmlns="" val="10001"/>
                  </a:ext>
                </a:extLst>
              </a:tr>
              <a:tr h="370840">
                <a:tc>
                  <a:txBody>
                    <a:bodyPr/>
                    <a:lstStyle/>
                    <a:p>
                      <a:r>
                        <a:rPr lang="en-US" altLang="zh-CN" sz="2000" dirty="0"/>
                        <a:t>2</a:t>
                      </a:r>
                      <a:endParaRPr lang="en-US" sz="2000" dirty="0"/>
                    </a:p>
                  </a:txBody>
                  <a:tcPr>
                    <a:solidFill>
                      <a:schemeClr val="accent2"/>
                    </a:solidFill>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tc>
                <a:tc>
                  <a:txBody>
                    <a:bodyPr/>
                    <a:lstStyle/>
                    <a:p>
                      <a:pPr algn="ctr"/>
                      <a:r>
                        <a:rPr lang="en-US" altLang="zh-CN" sz="2000" dirty="0">
                          <a:solidFill>
                            <a:schemeClr val="tx1"/>
                          </a:solidFill>
                        </a:rPr>
                        <a:t>2</a:t>
                      </a:r>
                      <a:endParaRPr lang="en-US" sz="2000" dirty="0">
                        <a:solidFill>
                          <a:schemeClr val="tx1"/>
                        </a:solidFill>
                      </a:endParaRPr>
                    </a:p>
                  </a:txBody>
                  <a:tcPr>
                    <a:solidFill>
                      <a:srgbClr val="92D050"/>
                    </a:solidFill>
                  </a:tcPr>
                </a:tc>
                <a:extLst>
                  <a:ext uri="{0D108BD9-81ED-4DB2-BD59-A6C34878D82A}">
                    <a16:rowId xmlns:a16="http://schemas.microsoft.com/office/drawing/2014/main" xmlns="" val="10002"/>
                  </a:ext>
                </a:extLst>
              </a:tr>
              <a:tr h="370840">
                <a:tc>
                  <a:txBody>
                    <a:bodyPr/>
                    <a:lstStyle/>
                    <a:p>
                      <a:r>
                        <a:rPr lang="en-US" altLang="zh-CN" sz="2000" dirty="0"/>
                        <a:t>1</a:t>
                      </a:r>
                      <a:endParaRPr lang="en-US" sz="2000" dirty="0"/>
                    </a:p>
                  </a:txBody>
                  <a:tcPr>
                    <a:solidFill>
                      <a:schemeClr val="accent2"/>
                    </a:solidFill>
                  </a:tcPr>
                </a:tc>
                <a:tc>
                  <a:txBody>
                    <a:bodyPr/>
                    <a:lstStyle/>
                    <a:p>
                      <a:pPr algn="ctr"/>
                      <a:r>
                        <a:rPr lang="en-US" altLang="zh-CN" sz="2000" dirty="0">
                          <a:solidFill>
                            <a:schemeClr val="tx1"/>
                          </a:solidFill>
                        </a:rPr>
                        <a:t>1</a:t>
                      </a:r>
                      <a:endParaRPr lang="en-US" sz="2000" dirty="0">
                        <a:solidFill>
                          <a:schemeClr val="tx1"/>
                        </a:solidFill>
                      </a:endParaRPr>
                    </a:p>
                  </a:txBody>
                  <a:tcPr>
                    <a:solidFill>
                      <a:srgbClr val="92D050"/>
                    </a:solidFill>
                  </a:tcPr>
                </a:tc>
                <a:tc>
                  <a:txBody>
                    <a:bodyPr/>
                    <a:lstStyle/>
                    <a:p>
                      <a:pPr algn="ctr"/>
                      <a:r>
                        <a:rPr lang="en-US" altLang="zh-CN" sz="2000" dirty="0">
                          <a:solidFill>
                            <a:schemeClr val="tx1"/>
                          </a:solidFill>
                        </a:rPr>
                        <a:t>3</a:t>
                      </a:r>
                      <a:endParaRPr lang="en-US" sz="2000" dirty="0">
                        <a:solidFill>
                          <a:schemeClr val="tx1"/>
                        </a:solidFill>
                      </a:endParaRPr>
                    </a:p>
                  </a:txBody>
                  <a:tcPr/>
                </a:tc>
                <a:tc>
                  <a:txBody>
                    <a:bodyPr/>
                    <a:lstStyle/>
                    <a:p>
                      <a:pPr algn="ctr"/>
                      <a:r>
                        <a:rPr lang="en-US" altLang="zh-CN" sz="2000" dirty="0">
                          <a:solidFill>
                            <a:schemeClr val="tx1"/>
                          </a:solidFill>
                        </a:rPr>
                        <a:t>2</a:t>
                      </a:r>
                      <a:endParaRPr lang="en-US" sz="2000" dirty="0">
                        <a:solidFill>
                          <a:schemeClr val="tx1"/>
                        </a:solidFill>
                      </a:endParaRPr>
                    </a:p>
                  </a:txBody>
                  <a:tcPr>
                    <a:solidFill>
                      <a:srgbClr val="F6D1CC"/>
                    </a:solidFill>
                  </a:tcPr>
                </a:tc>
                <a:extLst>
                  <a:ext uri="{0D108BD9-81ED-4DB2-BD59-A6C34878D82A}">
                    <a16:rowId xmlns:a16="http://schemas.microsoft.com/office/drawing/2014/main" xmlns="" val="10003"/>
                  </a:ext>
                </a:extLst>
              </a:tr>
              <a:tr h="370840">
                <a:tc>
                  <a:txBody>
                    <a:bodyPr/>
                    <a:lstStyle/>
                    <a:p>
                      <a:r>
                        <a:rPr lang="en-US" altLang="zh-CN" sz="2000" dirty="0"/>
                        <a:t>4</a:t>
                      </a:r>
                      <a:endParaRPr lang="en-US" sz="2000" dirty="0"/>
                    </a:p>
                  </a:txBody>
                  <a:tcPr>
                    <a:solidFill>
                      <a:schemeClr val="accent2"/>
                    </a:solidFill>
                  </a:tcPr>
                </a:tc>
                <a:tc>
                  <a:txBody>
                    <a:bodyPr/>
                    <a:lstStyle/>
                    <a:p>
                      <a:pPr algn="ctr"/>
                      <a:r>
                        <a:rPr lang="en-US" altLang="zh-CN" sz="2000" dirty="0">
                          <a:solidFill>
                            <a:schemeClr val="tx1"/>
                          </a:solidFill>
                        </a:rPr>
                        <a:t>1</a:t>
                      </a:r>
                      <a:endParaRPr lang="en-US" sz="2000" dirty="0">
                        <a:solidFill>
                          <a:schemeClr val="tx1"/>
                        </a:solidFill>
                      </a:endParaRPr>
                    </a:p>
                  </a:txBody>
                  <a:tcPr/>
                </a:tc>
                <a:tc>
                  <a:txBody>
                    <a:bodyPr/>
                    <a:lstStyle/>
                    <a:p>
                      <a:pPr algn="ctr"/>
                      <a:r>
                        <a:rPr lang="en-US" altLang="zh-CN" sz="2000" dirty="0">
                          <a:solidFill>
                            <a:schemeClr val="tx1"/>
                          </a:solidFill>
                        </a:rPr>
                        <a:t>4</a:t>
                      </a:r>
                      <a:endParaRPr lang="en-US" sz="2000" dirty="0">
                        <a:solidFill>
                          <a:schemeClr val="tx1"/>
                        </a:solidFill>
                      </a:endParaRPr>
                    </a:p>
                  </a:txBody>
                  <a:tcPr>
                    <a:solidFill>
                      <a:srgbClr val="92D050"/>
                    </a:solidFill>
                  </a:tcPr>
                </a:tc>
                <a:tc>
                  <a:txBody>
                    <a:bodyPr/>
                    <a:lstStyle/>
                    <a:p>
                      <a:pPr algn="ctr"/>
                      <a:r>
                        <a:rPr lang="en-US" altLang="zh-CN" sz="2000" dirty="0">
                          <a:solidFill>
                            <a:schemeClr val="tx1"/>
                          </a:solidFill>
                        </a:rPr>
                        <a:t>2</a:t>
                      </a:r>
                      <a:endParaRPr lang="en-US" sz="2000" dirty="0">
                        <a:solidFill>
                          <a:schemeClr val="tx1"/>
                        </a:solidFill>
                      </a:endParaRPr>
                    </a:p>
                  </a:txBody>
                  <a:tcPr/>
                </a:tc>
                <a:extLst>
                  <a:ext uri="{0D108BD9-81ED-4DB2-BD59-A6C34878D82A}">
                    <a16:rowId xmlns:a16="http://schemas.microsoft.com/office/drawing/2014/main" xmlns="" val="10004"/>
                  </a:ext>
                </a:extLst>
              </a:tr>
              <a:tr h="370840">
                <a:tc>
                  <a:txBody>
                    <a:bodyPr/>
                    <a:lstStyle/>
                    <a:p>
                      <a:r>
                        <a:rPr lang="en-US" altLang="zh-CN" sz="2000" dirty="0"/>
                        <a:t>3</a:t>
                      </a:r>
                      <a:endParaRPr lang="en-US" sz="2000" dirty="0"/>
                    </a:p>
                  </a:txBody>
                  <a:tcPr>
                    <a:solidFill>
                      <a:schemeClr val="accent2"/>
                    </a:solidFill>
                  </a:tcPr>
                </a:tc>
                <a:tc>
                  <a:txBody>
                    <a:bodyPr/>
                    <a:lstStyle/>
                    <a:p>
                      <a:pPr algn="ctr"/>
                      <a:r>
                        <a:rPr lang="en-US" altLang="zh-CN" sz="2000" dirty="0">
                          <a:solidFill>
                            <a:schemeClr val="tx1"/>
                          </a:solidFill>
                        </a:rPr>
                        <a:t>1</a:t>
                      </a:r>
                      <a:endParaRPr lang="en-US" sz="2000" dirty="0">
                        <a:solidFill>
                          <a:schemeClr val="tx1"/>
                        </a:solidFill>
                      </a:endParaRPr>
                    </a:p>
                  </a:txBody>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solidFill>
                      <a:srgbClr val="92D050"/>
                    </a:solidFill>
                  </a:tcPr>
                </a:tc>
                <a:extLst>
                  <a:ext uri="{0D108BD9-81ED-4DB2-BD59-A6C34878D82A}">
                    <a16:rowId xmlns:a16="http://schemas.microsoft.com/office/drawing/2014/main" xmlns="" val="10005"/>
                  </a:ext>
                </a:extLst>
              </a:tr>
              <a:tr h="370840">
                <a:tc>
                  <a:txBody>
                    <a:bodyPr/>
                    <a:lstStyle/>
                    <a:p>
                      <a:r>
                        <a:rPr lang="en-US" altLang="zh-CN" sz="2000" dirty="0"/>
                        <a:t>5</a:t>
                      </a:r>
                      <a:endParaRPr lang="en-US" sz="2000" dirty="0"/>
                    </a:p>
                  </a:txBody>
                  <a:tcPr>
                    <a:solidFill>
                      <a:schemeClr val="accent2"/>
                    </a:solidFill>
                  </a:tcPr>
                </a:tc>
                <a:tc>
                  <a:txBody>
                    <a:bodyPr/>
                    <a:lstStyle/>
                    <a:p>
                      <a:pPr algn="ctr"/>
                      <a:r>
                        <a:rPr lang="en-US" altLang="zh-CN" sz="2000" dirty="0">
                          <a:solidFill>
                            <a:schemeClr val="tx1"/>
                          </a:solidFill>
                        </a:rPr>
                        <a:t>5</a:t>
                      </a:r>
                      <a:endParaRPr lang="en-US" sz="2000" dirty="0">
                        <a:solidFill>
                          <a:schemeClr val="tx1"/>
                        </a:solidFill>
                      </a:endParaRPr>
                    </a:p>
                  </a:txBody>
                  <a:tcPr>
                    <a:solidFill>
                      <a:srgbClr val="92D050"/>
                    </a:solidFill>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solidFill>
                      <a:srgbClr val="FCE9E9"/>
                    </a:solidFill>
                  </a:tcPr>
                </a:tc>
                <a:extLst>
                  <a:ext uri="{0D108BD9-81ED-4DB2-BD59-A6C34878D82A}">
                    <a16:rowId xmlns:a16="http://schemas.microsoft.com/office/drawing/2014/main" xmlns="" val="10006"/>
                  </a:ext>
                </a:extLst>
              </a:tr>
              <a:tr h="370840">
                <a:tc>
                  <a:txBody>
                    <a:bodyPr/>
                    <a:lstStyle/>
                    <a:p>
                      <a:r>
                        <a:rPr lang="en-US" altLang="zh-CN" sz="2000" dirty="0"/>
                        <a:t>4</a:t>
                      </a:r>
                      <a:endParaRPr lang="en-US" sz="2000" dirty="0"/>
                    </a:p>
                  </a:txBody>
                  <a:tcPr>
                    <a:solidFill>
                      <a:schemeClr val="accent2"/>
                    </a:solidFill>
                  </a:tcPr>
                </a:tc>
                <a:tc>
                  <a:txBody>
                    <a:bodyPr/>
                    <a:lstStyle/>
                    <a:p>
                      <a:pPr algn="ctr"/>
                      <a:r>
                        <a:rPr lang="en-US" altLang="zh-CN" sz="2000" dirty="0">
                          <a:solidFill>
                            <a:schemeClr val="tx1"/>
                          </a:solidFill>
                        </a:rPr>
                        <a:t>5</a:t>
                      </a:r>
                      <a:endParaRPr lang="en-US" sz="2000" dirty="0">
                        <a:solidFill>
                          <a:schemeClr val="tx1"/>
                        </a:solidFill>
                      </a:endParaRPr>
                    </a:p>
                  </a:txBody>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tc>
                <a:extLst>
                  <a:ext uri="{0D108BD9-81ED-4DB2-BD59-A6C34878D82A}">
                    <a16:rowId xmlns:a16="http://schemas.microsoft.com/office/drawing/2014/main" xmlns="" val="10007"/>
                  </a:ext>
                </a:extLst>
              </a:tr>
              <a:tr h="370840">
                <a:tc>
                  <a:txBody>
                    <a:bodyPr/>
                    <a:lstStyle/>
                    <a:p>
                      <a:r>
                        <a:rPr lang="en-US" altLang="zh-CN" sz="2000" dirty="0"/>
                        <a:t>3</a:t>
                      </a:r>
                      <a:endParaRPr lang="en-US" sz="2000" dirty="0"/>
                    </a:p>
                  </a:txBody>
                  <a:tcPr>
                    <a:solidFill>
                      <a:schemeClr val="accent2"/>
                    </a:solidFill>
                  </a:tcPr>
                </a:tc>
                <a:tc>
                  <a:txBody>
                    <a:bodyPr/>
                    <a:lstStyle/>
                    <a:p>
                      <a:pPr algn="ctr"/>
                      <a:r>
                        <a:rPr lang="en-US" altLang="zh-CN" sz="2000" dirty="0">
                          <a:solidFill>
                            <a:schemeClr val="tx1"/>
                          </a:solidFill>
                        </a:rPr>
                        <a:t>5</a:t>
                      </a:r>
                      <a:endParaRPr lang="en-US" sz="2000" dirty="0">
                        <a:solidFill>
                          <a:schemeClr val="tx1"/>
                        </a:solidFill>
                      </a:endParaRPr>
                    </a:p>
                  </a:txBody>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tc>
                <a:extLst>
                  <a:ext uri="{0D108BD9-81ED-4DB2-BD59-A6C34878D82A}">
                    <a16:rowId xmlns:a16="http://schemas.microsoft.com/office/drawing/2014/main" xmlns="" val="10008"/>
                  </a:ext>
                </a:extLst>
              </a:tr>
              <a:tr h="370840">
                <a:tc>
                  <a:txBody>
                    <a:bodyPr/>
                    <a:lstStyle/>
                    <a:p>
                      <a:r>
                        <a:rPr lang="en-US" altLang="zh-CN" sz="2000" dirty="0"/>
                        <a:t>2</a:t>
                      </a:r>
                      <a:endParaRPr lang="en-US" sz="2000" dirty="0"/>
                    </a:p>
                  </a:txBody>
                  <a:tcPr>
                    <a:solidFill>
                      <a:schemeClr val="accent2"/>
                    </a:solidFill>
                  </a:tcPr>
                </a:tc>
                <a:tc>
                  <a:txBody>
                    <a:bodyPr/>
                    <a:lstStyle/>
                    <a:p>
                      <a:pPr algn="ctr"/>
                      <a:r>
                        <a:rPr lang="en-US" altLang="zh-CN" sz="2000" dirty="0">
                          <a:solidFill>
                            <a:schemeClr val="tx1"/>
                          </a:solidFill>
                        </a:rPr>
                        <a:t>5</a:t>
                      </a:r>
                      <a:endParaRPr lang="en-US" sz="2000" dirty="0">
                        <a:solidFill>
                          <a:schemeClr val="tx1"/>
                        </a:solidFill>
                      </a:endParaRPr>
                    </a:p>
                  </a:txBody>
                  <a:tcPr>
                    <a:solidFill>
                      <a:srgbClr val="F6D1CC"/>
                    </a:solidFill>
                  </a:tcPr>
                </a:tc>
                <a:tc>
                  <a:txBody>
                    <a:bodyPr/>
                    <a:lstStyle/>
                    <a:p>
                      <a:pPr algn="ctr"/>
                      <a:r>
                        <a:rPr lang="en-US" altLang="zh-CN" sz="2000" dirty="0">
                          <a:solidFill>
                            <a:schemeClr val="tx1"/>
                          </a:solidFill>
                        </a:rPr>
                        <a:t>2</a:t>
                      </a:r>
                      <a:endParaRPr lang="en-US" sz="2000" dirty="0">
                        <a:solidFill>
                          <a:schemeClr val="tx1"/>
                        </a:solidFill>
                      </a:endParaRPr>
                    </a:p>
                  </a:txBody>
                  <a:tcPr>
                    <a:solidFill>
                      <a:srgbClr val="92D050"/>
                    </a:solidFill>
                  </a:tcPr>
                </a:tc>
                <a:tc>
                  <a:txBody>
                    <a:bodyPr/>
                    <a:lstStyle/>
                    <a:p>
                      <a:pPr algn="ctr"/>
                      <a:r>
                        <a:rPr lang="en-US" altLang="zh-CN" sz="2000" dirty="0">
                          <a:solidFill>
                            <a:schemeClr val="tx1"/>
                          </a:solidFill>
                        </a:rPr>
                        <a:t>3</a:t>
                      </a:r>
                      <a:endParaRPr lang="en-US" sz="2000" dirty="0">
                        <a:solidFill>
                          <a:schemeClr val="tx1"/>
                        </a:solidFill>
                      </a:endParaRPr>
                    </a:p>
                  </a:txBody>
                  <a:tcPr/>
                </a:tc>
                <a:extLst>
                  <a:ext uri="{0D108BD9-81ED-4DB2-BD59-A6C34878D82A}">
                    <a16:rowId xmlns:a16="http://schemas.microsoft.com/office/drawing/2014/main" xmlns="" val="10009"/>
                  </a:ext>
                </a:extLst>
              </a:tr>
              <a:tr h="370840">
                <a:tc>
                  <a:txBody>
                    <a:bodyPr/>
                    <a:lstStyle/>
                    <a:p>
                      <a:r>
                        <a:rPr lang="en-US" altLang="zh-CN" sz="2000" dirty="0"/>
                        <a:t>1</a:t>
                      </a:r>
                      <a:endParaRPr lang="en-US" sz="2000" dirty="0"/>
                    </a:p>
                  </a:txBody>
                  <a:tcPr>
                    <a:solidFill>
                      <a:schemeClr val="accent2"/>
                    </a:solidFill>
                  </a:tcPr>
                </a:tc>
                <a:tc>
                  <a:txBody>
                    <a:bodyPr/>
                    <a:lstStyle/>
                    <a:p>
                      <a:pPr algn="ctr"/>
                      <a:r>
                        <a:rPr lang="en-US" altLang="zh-CN" sz="2000" dirty="0">
                          <a:solidFill>
                            <a:schemeClr val="tx1"/>
                          </a:solidFill>
                        </a:rPr>
                        <a:t>5</a:t>
                      </a:r>
                      <a:endParaRPr lang="en-US" sz="2000" dirty="0">
                        <a:solidFill>
                          <a:schemeClr val="tx1"/>
                        </a:solidFill>
                      </a:endParaRPr>
                    </a:p>
                  </a:txBody>
                  <a:tcPr/>
                </a:tc>
                <a:tc>
                  <a:txBody>
                    <a:bodyPr/>
                    <a:lstStyle/>
                    <a:p>
                      <a:pPr algn="ctr"/>
                      <a:r>
                        <a:rPr lang="en-US" altLang="zh-CN" sz="2000" dirty="0">
                          <a:solidFill>
                            <a:schemeClr val="tx1"/>
                          </a:solidFill>
                        </a:rPr>
                        <a:t>2</a:t>
                      </a:r>
                      <a:endParaRPr lang="en-US" sz="2000" dirty="0">
                        <a:solidFill>
                          <a:schemeClr val="tx1"/>
                        </a:solidFill>
                      </a:endParaRPr>
                    </a:p>
                  </a:txBody>
                  <a:tcPr>
                    <a:solidFill>
                      <a:srgbClr val="FCE9E9"/>
                    </a:solidFill>
                  </a:tcPr>
                </a:tc>
                <a:tc>
                  <a:txBody>
                    <a:bodyPr/>
                    <a:lstStyle/>
                    <a:p>
                      <a:pPr algn="ctr"/>
                      <a:r>
                        <a:rPr lang="en-US" altLang="zh-CN" sz="2000" dirty="0">
                          <a:solidFill>
                            <a:schemeClr val="tx1"/>
                          </a:solidFill>
                        </a:rPr>
                        <a:t>1</a:t>
                      </a:r>
                      <a:endParaRPr lang="en-US" sz="2000" dirty="0">
                        <a:solidFill>
                          <a:schemeClr val="tx1"/>
                        </a:solidFill>
                      </a:endParaRPr>
                    </a:p>
                  </a:txBody>
                  <a:tcPr>
                    <a:solidFill>
                      <a:srgbClr val="92D050"/>
                    </a:solidFill>
                  </a:tcPr>
                </a:tc>
                <a:extLst>
                  <a:ext uri="{0D108BD9-81ED-4DB2-BD59-A6C34878D82A}">
                    <a16:rowId xmlns:a16="http://schemas.microsoft.com/office/drawing/2014/main" xmlns="" val="10010"/>
                  </a:ext>
                </a:extLst>
              </a:tr>
              <a:tr h="370840">
                <a:tc>
                  <a:txBody>
                    <a:bodyPr/>
                    <a:lstStyle/>
                    <a:p>
                      <a:r>
                        <a:rPr lang="en-US" altLang="zh-CN" sz="2000" dirty="0"/>
                        <a:t>5</a:t>
                      </a:r>
                      <a:endParaRPr lang="en-US" sz="2000" dirty="0"/>
                    </a:p>
                  </a:txBody>
                  <a:tcPr>
                    <a:solidFill>
                      <a:schemeClr val="accent2"/>
                    </a:solidFill>
                  </a:tcPr>
                </a:tc>
                <a:tc>
                  <a:txBody>
                    <a:bodyPr/>
                    <a:lstStyle/>
                    <a:p>
                      <a:pPr algn="ctr"/>
                      <a:r>
                        <a:rPr lang="en-US" altLang="zh-CN" sz="2000" dirty="0">
                          <a:solidFill>
                            <a:schemeClr val="tx1"/>
                          </a:solidFill>
                        </a:rPr>
                        <a:t>5</a:t>
                      </a:r>
                      <a:endParaRPr lang="en-US" sz="2000" dirty="0">
                        <a:solidFill>
                          <a:schemeClr val="tx1"/>
                        </a:solidFill>
                      </a:endParaRPr>
                    </a:p>
                  </a:txBody>
                  <a:tcPr/>
                </a:tc>
                <a:tc>
                  <a:txBody>
                    <a:bodyPr/>
                    <a:lstStyle/>
                    <a:p>
                      <a:pPr algn="ctr"/>
                      <a:r>
                        <a:rPr lang="en-US" altLang="zh-CN" sz="2000" dirty="0">
                          <a:solidFill>
                            <a:schemeClr val="tx1"/>
                          </a:solidFill>
                        </a:rPr>
                        <a:t>2</a:t>
                      </a:r>
                      <a:endParaRPr lang="en-US" sz="2000" dirty="0">
                        <a:solidFill>
                          <a:schemeClr val="tx1"/>
                        </a:solidFill>
                      </a:endParaRPr>
                    </a:p>
                  </a:txBody>
                  <a:tcPr/>
                </a:tc>
                <a:tc>
                  <a:txBody>
                    <a:bodyPr/>
                    <a:lstStyle/>
                    <a:p>
                      <a:pPr algn="ctr"/>
                      <a:r>
                        <a:rPr lang="en-US" altLang="zh-CN" sz="2000" dirty="0">
                          <a:solidFill>
                            <a:schemeClr val="tx1"/>
                          </a:solidFill>
                        </a:rPr>
                        <a:t>1</a:t>
                      </a:r>
                      <a:endParaRPr lang="en-US" sz="2000" dirty="0">
                        <a:solidFill>
                          <a:schemeClr val="tx1"/>
                        </a:solidFill>
                      </a:endParaRPr>
                    </a:p>
                  </a:txBody>
                  <a:tcPr/>
                </a:tc>
                <a:extLst>
                  <a:ext uri="{0D108BD9-81ED-4DB2-BD59-A6C34878D82A}">
                    <a16:rowId xmlns:a16="http://schemas.microsoft.com/office/drawing/2014/main" xmlns="" val="10011"/>
                  </a:ext>
                </a:extLst>
              </a:tr>
            </a:tbl>
          </a:graphicData>
        </a:graphic>
      </p:graphicFrame>
      <p:graphicFrame>
        <p:nvGraphicFramePr>
          <p:cNvPr id="7" name="Table 3"/>
          <p:cNvGraphicFramePr>
            <a:graphicFrameLocks noGrp="1"/>
          </p:cNvGraphicFramePr>
          <p:nvPr>
            <p:extLst>
              <p:ext uri="{D42A27DB-BD31-4B8C-83A1-F6EECF244321}">
                <p14:modId xmlns:p14="http://schemas.microsoft.com/office/powerpoint/2010/main" val="695259970"/>
              </p:ext>
            </p:extLst>
          </p:nvPr>
        </p:nvGraphicFramePr>
        <p:xfrm>
          <a:off x="5738021" y="1803143"/>
          <a:ext cx="3127304" cy="4754880"/>
        </p:xfrm>
        <a:graphic>
          <a:graphicData uri="http://schemas.openxmlformats.org/drawingml/2006/table">
            <a:tbl>
              <a:tblPr firstRow="1" bandRow="1">
                <a:tableStyleId>{5C22544A-7EE6-4342-B048-85BDC9FD1C3A}</a:tableStyleId>
              </a:tblPr>
              <a:tblGrid>
                <a:gridCol w="375396">
                  <a:extLst>
                    <a:ext uri="{9D8B030D-6E8A-4147-A177-3AD203B41FA5}">
                      <a16:colId xmlns:a16="http://schemas.microsoft.com/office/drawing/2014/main" xmlns="" val="20000"/>
                    </a:ext>
                  </a:extLst>
                </a:gridCol>
                <a:gridCol w="687977">
                  <a:extLst>
                    <a:ext uri="{9D8B030D-6E8A-4147-A177-3AD203B41FA5}">
                      <a16:colId xmlns:a16="http://schemas.microsoft.com/office/drawing/2014/main" xmlns="" val="20001"/>
                    </a:ext>
                  </a:extLst>
                </a:gridCol>
                <a:gridCol w="687977">
                  <a:extLst>
                    <a:ext uri="{9D8B030D-6E8A-4147-A177-3AD203B41FA5}">
                      <a16:colId xmlns:a16="http://schemas.microsoft.com/office/drawing/2014/main" xmlns="" val="20002"/>
                    </a:ext>
                  </a:extLst>
                </a:gridCol>
                <a:gridCol w="687977">
                  <a:extLst>
                    <a:ext uri="{9D8B030D-6E8A-4147-A177-3AD203B41FA5}">
                      <a16:colId xmlns:a16="http://schemas.microsoft.com/office/drawing/2014/main" xmlns="" val="20003"/>
                    </a:ext>
                  </a:extLst>
                </a:gridCol>
                <a:gridCol w="687977">
                  <a:extLst>
                    <a:ext uri="{9D8B030D-6E8A-4147-A177-3AD203B41FA5}">
                      <a16:colId xmlns:a16="http://schemas.microsoft.com/office/drawing/2014/main" xmlns="" val="1690744150"/>
                    </a:ext>
                  </a:extLst>
                </a:gridCol>
              </a:tblGrid>
              <a:tr h="0">
                <a:tc>
                  <a:txBody>
                    <a:bodyPr/>
                    <a:lstStyle/>
                    <a:p>
                      <a:r>
                        <a:rPr lang="en-US" altLang="zh-CN" sz="2000" b="0" dirty="0"/>
                        <a:t>4</a:t>
                      </a:r>
                      <a:endParaRPr lang="en-US" sz="2000" b="0" dirty="0">
                        <a:solidFill>
                          <a:schemeClr val="tx1"/>
                        </a:solidFill>
                      </a:endParaRPr>
                    </a:p>
                  </a:txBody>
                  <a:tcPr>
                    <a:solidFill>
                      <a:schemeClr val="accent2"/>
                    </a:solidFill>
                  </a:tcPr>
                </a:tc>
                <a:tc>
                  <a:txBody>
                    <a:bodyPr/>
                    <a:lstStyle/>
                    <a:p>
                      <a:pPr algn="ctr"/>
                      <a:r>
                        <a:rPr lang="en-US" altLang="zh-CN" sz="2000" b="0" dirty="0">
                          <a:solidFill>
                            <a:sysClr val="windowText" lastClr="000000"/>
                          </a:solidFill>
                        </a:rPr>
                        <a:t>4</a:t>
                      </a:r>
                      <a:endParaRPr lang="en-US" sz="2000" b="0" dirty="0">
                        <a:solidFill>
                          <a:sysClr val="windowText" lastClr="000000"/>
                        </a:solidFill>
                      </a:endParaRPr>
                    </a:p>
                  </a:txBody>
                  <a:tcPr>
                    <a:solidFill>
                      <a:srgbClr val="92D050"/>
                    </a:solidFill>
                  </a:tcPr>
                </a:tc>
                <a:tc>
                  <a:txBody>
                    <a:bodyPr/>
                    <a:lstStyle/>
                    <a:p>
                      <a:pPr algn="ctr"/>
                      <a:endParaRPr lang="en-US" sz="2000" b="0" dirty="0">
                        <a:solidFill>
                          <a:sysClr val="windowText" lastClr="000000"/>
                        </a:solidFill>
                      </a:endParaRPr>
                    </a:p>
                  </a:txBody>
                  <a:tcPr>
                    <a:solidFill>
                      <a:srgbClr val="FBE9E8"/>
                    </a:solidFill>
                  </a:tcPr>
                </a:tc>
                <a:tc>
                  <a:txBody>
                    <a:bodyPr/>
                    <a:lstStyle/>
                    <a:p>
                      <a:pPr algn="ctr"/>
                      <a:endParaRPr lang="en-US" sz="2000" b="0" dirty="0">
                        <a:solidFill>
                          <a:sysClr val="windowText" lastClr="000000"/>
                        </a:solidFill>
                      </a:endParaRPr>
                    </a:p>
                  </a:txBody>
                  <a:tcPr>
                    <a:solidFill>
                      <a:srgbClr val="FBE9E8"/>
                    </a:solidFill>
                  </a:tcPr>
                </a:tc>
                <a:tc>
                  <a:txBody>
                    <a:bodyPr/>
                    <a:lstStyle/>
                    <a:p>
                      <a:pPr algn="ctr"/>
                      <a:endParaRPr lang="en-US" sz="2000" b="0" dirty="0">
                        <a:solidFill>
                          <a:sysClr val="windowText" lastClr="000000"/>
                        </a:solidFill>
                      </a:endParaRPr>
                    </a:p>
                  </a:txBody>
                  <a:tcPr>
                    <a:solidFill>
                      <a:srgbClr val="FBE9E8"/>
                    </a:solidFill>
                  </a:tcPr>
                </a:tc>
                <a:extLst>
                  <a:ext uri="{0D108BD9-81ED-4DB2-BD59-A6C34878D82A}">
                    <a16:rowId xmlns:a16="http://schemas.microsoft.com/office/drawing/2014/main" xmlns="" val="10000"/>
                  </a:ext>
                </a:extLst>
              </a:tr>
              <a:tr h="370840">
                <a:tc>
                  <a:txBody>
                    <a:bodyPr/>
                    <a:lstStyle/>
                    <a:p>
                      <a:r>
                        <a:rPr lang="en-US" altLang="zh-CN" sz="2000" dirty="0"/>
                        <a:t>3</a:t>
                      </a:r>
                      <a:endParaRPr lang="en-US" sz="2000" dirty="0"/>
                    </a:p>
                  </a:txBody>
                  <a:tcPr>
                    <a:solidFill>
                      <a:schemeClr val="accent2"/>
                    </a:solidFill>
                  </a:tcPr>
                </a:tc>
                <a:tc>
                  <a:txBody>
                    <a:bodyPr/>
                    <a:lstStyle/>
                    <a:p>
                      <a:pPr algn="ctr"/>
                      <a:r>
                        <a:rPr lang="en-US" altLang="zh-CN" sz="2000" dirty="0"/>
                        <a:t>4</a:t>
                      </a:r>
                      <a:endParaRPr lang="en-US" sz="2000" dirty="0">
                        <a:solidFill>
                          <a:schemeClr val="tx1"/>
                        </a:solidFill>
                      </a:endParaRPr>
                    </a:p>
                  </a:txBody>
                  <a:tcPr/>
                </a:tc>
                <a:tc>
                  <a:txBody>
                    <a:bodyPr/>
                    <a:lstStyle/>
                    <a:p>
                      <a:pPr algn="ctr"/>
                      <a:r>
                        <a:rPr lang="en-US" altLang="zh-CN" sz="2000" dirty="0"/>
                        <a:t>3</a:t>
                      </a:r>
                      <a:endParaRPr lang="en-US" sz="2000" dirty="0">
                        <a:solidFill>
                          <a:schemeClr val="tx1"/>
                        </a:solidFill>
                      </a:endParaRPr>
                    </a:p>
                  </a:txBody>
                  <a:tcPr>
                    <a:solidFill>
                      <a:srgbClr val="92D050"/>
                    </a:solidFill>
                  </a:tcPr>
                </a:tc>
                <a:tc>
                  <a:txBody>
                    <a:bodyPr/>
                    <a:lstStyle/>
                    <a:p>
                      <a:pPr algn="ctr"/>
                      <a:endParaRPr lang="en-US" sz="2000" dirty="0">
                        <a:solidFill>
                          <a:schemeClr val="tx1"/>
                        </a:solidFill>
                      </a:endParaRPr>
                    </a:p>
                  </a:txBody>
                  <a:tcPr/>
                </a:tc>
                <a:tc>
                  <a:txBody>
                    <a:bodyPr/>
                    <a:lstStyle/>
                    <a:p>
                      <a:pPr algn="ctr"/>
                      <a:endParaRPr lang="en-US" sz="2000" dirty="0">
                        <a:solidFill>
                          <a:schemeClr val="tx1"/>
                        </a:solidFill>
                      </a:endParaRPr>
                    </a:p>
                  </a:txBody>
                  <a:tcPr/>
                </a:tc>
                <a:extLst>
                  <a:ext uri="{0D108BD9-81ED-4DB2-BD59-A6C34878D82A}">
                    <a16:rowId xmlns:a16="http://schemas.microsoft.com/office/drawing/2014/main" xmlns="" val="10001"/>
                  </a:ext>
                </a:extLst>
              </a:tr>
              <a:tr h="370840">
                <a:tc>
                  <a:txBody>
                    <a:bodyPr/>
                    <a:lstStyle/>
                    <a:p>
                      <a:r>
                        <a:rPr lang="en-US" altLang="zh-CN" sz="2000" dirty="0"/>
                        <a:t>2</a:t>
                      </a:r>
                      <a:endParaRPr lang="en-US" sz="2000" dirty="0"/>
                    </a:p>
                  </a:txBody>
                  <a:tcPr>
                    <a:solidFill>
                      <a:schemeClr val="accent2"/>
                    </a:solidFill>
                  </a:tcPr>
                </a:tc>
                <a:tc>
                  <a:txBody>
                    <a:bodyPr/>
                    <a:lstStyle/>
                    <a:p>
                      <a:pPr algn="ctr"/>
                      <a:r>
                        <a:rPr lang="en-US" altLang="zh-CN" sz="2000" dirty="0"/>
                        <a:t>4</a:t>
                      </a:r>
                      <a:endParaRPr lang="en-US" sz="2000" dirty="0">
                        <a:solidFill>
                          <a:schemeClr val="tx1"/>
                        </a:solidFill>
                      </a:endParaRPr>
                    </a:p>
                  </a:txBody>
                  <a:tcPr/>
                </a:tc>
                <a:tc>
                  <a:txBody>
                    <a:bodyPr/>
                    <a:lstStyle/>
                    <a:p>
                      <a:pPr algn="ctr"/>
                      <a:r>
                        <a:rPr lang="en-US" altLang="zh-CN" sz="2000" dirty="0"/>
                        <a:t>3</a:t>
                      </a:r>
                      <a:endParaRPr lang="en-US" sz="2000" dirty="0">
                        <a:solidFill>
                          <a:schemeClr val="tx1"/>
                        </a:solidFill>
                      </a:endParaRPr>
                    </a:p>
                  </a:txBody>
                  <a:tcPr/>
                </a:tc>
                <a:tc>
                  <a:txBody>
                    <a:bodyPr/>
                    <a:lstStyle/>
                    <a:p>
                      <a:pPr algn="ctr"/>
                      <a:r>
                        <a:rPr lang="en-US" altLang="zh-CN" sz="2000" dirty="0"/>
                        <a:t>2</a:t>
                      </a:r>
                      <a:endParaRPr lang="en-US" sz="2000" dirty="0">
                        <a:solidFill>
                          <a:schemeClr val="tx1"/>
                        </a:solidFill>
                      </a:endParaRPr>
                    </a:p>
                  </a:txBody>
                  <a:tcPr>
                    <a:solidFill>
                      <a:srgbClr val="92D050"/>
                    </a:solidFill>
                  </a:tcPr>
                </a:tc>
                <a:tc>
                  <a:txBody>
                    <a:bodyPr/>
                    <a:lstStyle/>
                    <a:p>
                      <a:pPr algn="ctr"/>
                      <a:endParaRPr lang="en-US" sz="2000" dirty="0">
                        <a:solidFill>
                          <a:schemeClr val="tx1"/>
                        </a:solidFill>
                      </a:endParaRPr>
                    </a:p>
                  </a:txBody>
                  <a:tcPr/>
                </a:tc>
                <a:extLst>
                  <a:ext uri="{0D108BD9-81ED-4DB2-BD59-A6C34878D82A}">
                    <a16:rowId xmlns:a16="http://schemas.microsoft.com/office/drawing/2014/main" xmlns="" val="10002"/>
                  </a:ext>
                </a:extLst>
              </a:tr>
              <a:tr h="370840">
                <a:tc>
                  <a:txBody>
                    <a:bodyPr/>
                    <a:lstStyle/>
                    <a:p>
                      <a:r>
                        <a:rPr lang="en-US" altLang="zh-CN" sz="2000" dirty="0"/>
                        <a:t>1</a:t>
                      </a:r>
                      <a:endParaRPr lang="en-US" sz="2000" dirty="0"/>
                    </a:p>
                  </a:txBody>
                  <a:tcPr>
                    <a:solidFill>
                      <a:schemeClr val="accent2"/>
                    </a:solidFill>
                  </a:tcPr>
                </a:tc>
                <a:tc>
                  <a:txBody>
                    <a:bodyPr/>
                    <a:lstStyle/>
                    <a:p>
                      <a:pPr algn="ctr"/>
                      <a:r>
                        <a:rPr lang="en-US" sz="2000" dirty="0">
                          <a:solidFill>
                            <a:schemeClr val="tx1"/>
                          </a:solidFill>
                        </a:rPr>
                        <a:t>4</a:t>
                      </a:r>
                    </a:p>
                  </a:txBody>
                  <a:tcPr/>
                </a:tc>
                <a:tc>
                  <a:txBody>
                    <a:bodyPr/>
                    <a:lstStyle/>
                    <a:p>
                      <a:pPr algn="ctr"/>
                      <a:r>
                        <a:rPr lang="en-US" sz="2000" dirty="0">
                          <a:solidFill>
                            <a:schemeClr val="tx1"/>
                          </a:solidFill>
                        </a:rPr>
                        <a:t>3</a:t>
                      </a:r>
                    </a:p>
                  </a:txBody>
                  <a:tcPr/>
                </a:tc>
                <a:tc>
                  <a:txBody>
                    <a:bodyPr/>
                    <a:lstStyle/>
                    <a:p>
                      <a:pPr algn="ctr"/>
                      <a:r>
                        <a:rPr lang="en-US" sz="2000" dirty="0">
                          <a:solidFill>
                            <a:schemeClr val="tx1"/>
                          </a:solidFill>
                        </a:rPr>
                        <a:t>2</a:t>
                      </a:r>
                    </a:p>
                  </a:txBody>
                  <a:tcPr/>
                </a:tc>
                <a:tc>
                  <a:txBody>
                    <a:bodyPr/>
                    <a:lstStyle/>
                    <a:p>
                      <a:pPr algn="ctr"/>
                      <a:r>
                        <a:rPr lang="en-US" sz="2000" dirty="0">
                          <a:solidFill>
                            <a:schemeClr val="tx1"/>
                          </a:solidFill>
                        </a:rPr>
                        <a:t>1</a:t>
                      </a:r>
                    </a:p>
                  </a:txBody>
                  <a:tcPr>
                    <a:solidFill>
                      <a:srgbClr val="92D050"/>
                    </a:solidFill>
                  </a:tcPr>
                </a:tc>
                <a:extLst>
                  <a:ext uri="{0D108BD9-81ED-4DB2-BD59-A6C34878D82A}">
                    <a16:rowId xmlns:a16="http://schemas.microsoft.com/office/drawing/2014/main" xmlns="" val="10003"/>
                  </a:ext>
                </a:extLst>
              </a:tr>
              <a:tr h="370840">
                <a:tc>
                  <a:txBody>
                    <a:bodyPr/>
                    <a:lstStyle/>
                    <a:p>
                      <a:r>
                        <a:rPr lang="en-US" altLang="zh-CN" sz="2000" dirty="0"/>
                        <a:t>4</a:t>
                      </a:r>
                      <a:endParaRPr lang="en-US" sz="2000" dirty="0"/>
                    </a:p>
                  </a:txBody>
                  <a:tcPr>
                    <a:solidFill>
                      <a:schemeClr val="accent2"/>
                    </a:solidFill>
                  </a:tcPr>
                </a:tc>
                <a:tc>
                  <a:txBody>
                    <a:bodyPr/>
                    <a:lstStyle/>
                    <a:p>
                      <a:pPr algn="ctr"/>
                      <a:r>
                        <a:rPr lang="en-US" sz="2000" dirty="0">
                          <a:solidFill>
                            <a:schemeClr val="tx1"/>
                          </a:solidFill>
                        </a:rPr>
                        <a:t>4</a:t>
                      </a:r>
                    </a:p>
                  </a:txBody>
                  <a:tcPr/>
                </a:tc>
                <a:tc>
                  <a:txBody>
                    <a:bodyPr/>
                    <a:lstStyle/>
                    <a:p>
                      <a:pPr algn="ctr"/>
                      <a:r>
                        <a:rPr lang="en-US" sz="2000" dirty="0">
                          <a:solidFill>
                            <a:schemeClr val="tx1"/>
                          </a:solidFill>
                        </a:rPr>
                        <a:t>3</a:t>
                      </a:r>
                    </a:p>
                  </a:txBody>
                  <a:tcPr/>
                </a:tc>
                <a:tc>
                  <a:txBody>
                    <a:bodyPr/>
                    <a:lstStyle/>
                    <a:p>
                      <a:pPr algn="ctr"/>
                      <a:r>
                        <a:rPr lang="en-US" sz="2000" dirty="0">
                          <a:solidFill>
                            <a:schemeClr val="tx1"/>
                          </a:solidFill>
                        </a:rPr>
                        <a:t>2</a:t>
                      </a:r>
                    </a:p>
                  </a:txBody>
                  <a:tcPr/>
                </a:tc>
                <a:tc>
                  <a:txBody>
                    <a:bodyPr/>
                    <a:lstStyle/>
                    <a:p>
                      <a:pPr algn="ctr"/>
                      <a:r>
                        <a:rPr lang="en-US" sz="2000" dirty="0">
                          <a:solidFill>
                            <a:schemeClr val="tx1"/>
                          </a:solidFill>
                        </a:rPr>
                        <a:t>1</a:t>
                      </a:r>
                    </a:p>
                  </a:txBody>
                  <a:tcPr/>
                </a:tc>
                <a:extLst>
                  <a:ext uri="{0D108BD9-81ED-4DB2-BD59-A6C34878D82A}">
                    <a16:rowId xmlns:a16="http://schemas.microsoft.com/office/drawing/2014/main" xmlns="" val="10004"/>
                  </a:ext>
                </a:extLst>
              </a:tr>
              <a:tr h="370840">
                <a:tc>
                  <a:txBody>
                    <a:bodyPr/>
                    <a:lstStyle/>
                    <a:p>
                      <a:r>
                        <a:rPr lang="en-US" altLang="zh-CN" sz="2000" dirty="0"/>
                        <a:t>3</a:t>
                      </a:r>
                      <a:endParaRPr lang="en-US" sz="2000" dirty="0"/>
                    </a:p>
                  </a:txBody>
                  <a:tcPr>
                    <a:solidFill>
                      <a:schemeClr val="accent2"/>
                    </a:solidFill>
                  </a:tcPr>
                </a:tc>
                <a:tc>
                  <a:txBody>
                    <a:bodyPr/>
                    <a:lstStyle/>
                    <a:p>
                      <a:pPr algn="ctr"/>
                      <a:r>
                        <a:rPr lang="en-US" sz="2000" dirty="0">
                          <a:solidFill>
                            <a:schemeClr val="tx1"/>
                          </a:solidFill>
                        </a:rPr>
                        <a:t>4</a:t>
                      </a:r>
                    </a:p>
                  </a:txBody>
                  <a:tcPr/>
                </a:tc>
                <a:tc>
                  <a:txBody>
                    <a:bodyPr/>
                    <a:lstStyle/>
                    <a:p>
                      <a:pPr algn="ctr"/>
                      <a:r>
                        <a:rPr lang="en-US" sz="2000" dirty="0">
                          <a:solidFill>
                            <a:schemeClr val="tx1"/>
                          </a:solidFill>
                        </a:rPr>
                        <a:t>3</a:t>
                      </a:r>
                    </a:p>
                  </a:txBody>
                  <a:tcPr/>
                </a:tc>
                <a:tc>
                  <a:txBody>
                    <a:bodyPr/>
                    <a:lstStyle/>
                    <a:p>
                      <a:pPr algn="ctr"/>
                      <a:r>
                        <a:rPr lang="en-US" sz="2000" dirty="0">
                          <a:solidFill>
                            <a:schemeClr val="tx1"/>
                          </a:solidFill>
                        </a:rPr>
                        <a:t>2</a:t>
                      </a:r>
                    </a:p>
                  </a:txBody>
                  <a:tcPr/>
                </a:tc>
                <a:tc>
                  <a:txBody>
                    <a:bodyPr/>
                    <a:lstStyle/>
                    <a:p>
                      <a:pPr algn="ctr"/>
                      <a:r>
                        <a:rPr lang="en-US" sz="2000" dirty="0">
                          <a:solidFill>
                            <a:schemeClr val="tx1"/>
                          </a:solidFill>
                        </a:rPr>
                        <a:t>1</a:t>
                      </a:r>
                    </a:p>
                  </a:txBody>
                  <a:tcPr/>
                </a:tc>
                <a:extLst>
                  <a:ext uri="{0D108BD9-81ED-4DB2-BD59-A6C34878D82A}">
                    <a16:rowId xmlns:a16="http://schemas.microsoft.com/office/drawing/2014/main" xmlns="" val="10005"/>
                  </a:ext>
                </a:extLst>
              </a:tr>
              <a:tr h="370840">
                <a:tc>
                  <a:txBody>
                    <a:bodyPr/>
                    <a:lstStyle/>
                    <a:p>
                      <a:r>
                        <a:rPr lang="en-US" altLang="zh-CN" sz="2000" dirty="0"/>
                        <a:t>5</a:t>
                      </a:r>
                      <a:endParaRPr lang="en-US" sz="2000" dirty="0"/>
                    </a:p>
                  </a:txBody>
                  <a:tcPr>
                    <a:solidFill>
                      <a:schemeClr val="accent2"/>
                    </a:solidFill>
                  </a:tcPr>
                </a:tc>
                <a:tc>
                  <a:txBody>
                    <a:bodyPr/>
                    <a:lstStyle/>
                    <a:p>
                      <a:pPr algn="ctr"/>
                      <a:r>
                        <a:rPr lang="en-US" sz="2000" dirty="0">
                          <a:solidFill>
                            <a:schemeClr val="tx1"/>
                          </a:solidFill>
                        </a:rPr>
                        <a:t>5</a:t>
                      </a:r>
                    </a:p>
                  </a:txBody>
                  <a:tcPr>
                    <a:solidFill>
                      <a:srgbClr val="92D050"/>
                    </a:solidFill>
                  </a:tcPr>
                </a:tc>
                <a:tc>
                  <a:txBody>
                    <a:bodyPr/>
                    <a:lstStyle/>
                    <a:p>
                      <a:pPr algn="ctr"/>
                      <a:r>
                        <a:rPr lang="en-US" sz="2000" dirty="0">
                          <a:solidFill>
                            <a:schemeClr val="tx1"/>
                          </a:solidFill>
                        </a:rPr>
                        <a:t>3</a:t>
                      </a:r>
                    </a:p>
                  </a:txBody>
                  <a:tcPr/>
                </a:tc>
                <a:tc>
                  <a:txBody>
                    <a:bodyPr/>
                    <a:lstStyle/>
                    <a:p>
                      <a:pPr algn="ctr"/>
                      <a:r>
                        <a:rPr lang="en-US" sz="2000" dirty="0">
                          <a:solidFill>
                            <a:schemeClr val="tx1"/>
                          </a:solidFill>
                        </a:rPr>
                        <a:t>2</a:t>
                      </a:r>
                    </a:p>
                  </a:txBody>
                  <a:tcPr/>
                </a:tc>
                <a:tc>
                  <a:txBody>
                    <a:bodyPr/>
                    <a:lstStyle/>
                    <a:p>
                      <a:pPr algn="ctr"/>
                      <a:r>
                        <a:rPr lang="en-US" sz="2000" dirty="0">
                          <a:solidFill>
                            <a:schemeClr val="tx1"/>
                          </a:solidFill>
                        </a:rPr>
                        <a:t>1</a:t>
                      </a:r>
                    </a:p>
                  </a:txBody>
                  <a:tcPr/>
                </a:tc>
                <a:extLst>
                  <a:ext uri="{0D108BD9-81ED-4DB2-BD59-A6C34878D82A}">
                    <a16:rowId xmlns:a16="http://schemas.microsoft.com/office/drawing/2014/main" xmlns="" val="10006"/>
                  </a:ext>
                </a:extLst>
              </a:tr>
              <a:tr h="370840">
                <a:tc>
                  <a:txBody>
                    <a:bodyPr/>
                    <a:lstStyle/>
                    <a:p>
                      <a:r>
                        <a:rPr lang="en-US" altLang="zh-CN" sz="2000"/>
                        <a:t>4</a:t>
                      </a:r>
                      <a:endParaRPr lang="en-US" sz="2000" dirty="0"/>
                    </a:p>
                  </a:txBody>
                  <a:tcPr>
                    <a:solidFill>
                      <a:schemeClr val="accent2"/>
                    </a:solidFill>
                  </a:tcPr>
                </a:tc>
                <a:tc>
                  <a:txBody>
                    <a:bodyPr/>
                    <a:lstStyle/>
                    <a:p>
                      <a:pPr algn="ctr"/>
                      <a:r>
                        <a:rPr lang="en-US" sz="2000" dirty="0">
                          <a:solidFill>
                            <a:schemeClr val="tx1"/>
                          </a:solidFill>
                        </a:rPr>
                        <a:t>5</a:t>
                      </a:r>
                    </a:p>
                  </a:txBody>
                  <a:tcPr/>
                </a:tc>
                <a:tc>
                  <a:txBody>
                    <a:bodyPr/>
                    <a:lstStyle/>
                    <a:p>
                      <a:pPr algn="ctr"/>
                      <a:r>
                        <a:rPr lang="en-US" sz="2000" dirty="0">
                          <a:solidFill>
                            <a:schemeClr val="tx1"/>
                          </a:solidFill>
                        </a:rPr>
                        <a:t>4</a:t>
                      </a:r>
                    </a:p>
                  </a:txBody>
                  <a:tcPr>
                    <a:solidFill>
                      <a:srgbClr val="92D050"/>
                    </a:solidFill>
                  </a:tcPr>
                </a:tc>
                <a:tc>
                  <a:txBody>
                    <a:bodyPr/>
                    <a:lstStyle/>
                    <a:p>
                      <a:pPr algn="ctr"/>
                      <a:r>
                        <a:rPr lang="en-US" sz="2000" dirty="0">
                          <a:solidFill>
                            <a:schemeClr val="tx1"/>
                          </a:solidFill>
                        </a:rPr>
                        <a:t>2</a:t>
                      </a:r>
                    </a:p>
                  </a:txBody>
                  <a:tcPr/>
                </a:tc>
                <a:tc>
                  <a:txBody>
                    <a:bodyPr/>
                    <a:lstStyle/>
                    <a:p>
                      <a:pPr algn="ctr"/>
                      <a:r>
                        <a:rPr lang="en-US" sz="2000" dirty="0">
                          <a:solidFill>
                            <a:schemeClr val="tx1"/>
                          </a:solidFill>
                        </a:rPr>
                        <a:t>1</a:t>
                      </a:r>
                    </a:p>
                  </a:txBody>
                  <a:tcPr/>
                </a:tc>
                <a:extLst>
                  <a:ext uri="{0D108BD9-81ED-4DB2-BD59-A6C34878D82A}">
                    <a16:rowId xmlns:a16="http://schemas.microsoft.com/office/drawing/2014/main" xmlns="" val="10007"/>
                  </a:ext>
                </a:extLst>
              </a:tr>
              <a:tr h="370840">
                <a:tc>
                  <a:txBody>
                    <a:bodyPr/>
                    <a:lstStyle/>
                    <a:p>
                      <a:r>
                        <a:rPr lang="en-US" altLang="zh-CN" sz="2000" dirty="0"/>
                        <a:t>3</a:t>
                      </a:r>
                      <a:endParaRPr lang="en-US" sz="2000" dirty="0"/>
                    </a:p>
                  </a:txBody>
                  <a:tcPr>
                    <a:solidFill>
                      <a:schemeClr val="accent2"/>
                    </a:solidFill>
                  </a:tcPr>
                </a:tc>
                <a:tc>
                  <a:txBody>
                    <a:bodyPr/>
                    <a:lstStyle/>
                    <a:p>
                      <a:pPr algn="ctr"/>
                      <a:r>
                        <a:rPr lang="en-US" sz="2000" dirty="0">
                          <a:solidFill>
                            <a:schemeClr val="tx1"/>
                          </a:solidFill>
                        </a:rPr>
                        <a:t>5</a:t>
                      </a:r>
                    </a:p>
                  </a:txBody>
                  <a:tcPr/>
                </a:tc>
                <a:tc>
                  <a:txBody>
                    <a:bodyPr/>
                    <a:lstStyle/>
                    <a:p>
                      <a:pPr algn="ctr"/>
                      <a:r>
                        <a:rPr lang="en-US" sz="2000" dirty="0">
                          <a:solidFill>
                            <a:schemeClr val="tx1"/>
                          </a:solidFill>
                        </a:rPr>
                        <a:t>4</a:t>
                      </a:r>
                    </a:p>
                  </a:txBody>
                  <a:tcPr/>
                </a:tc>
                <a:tc>
                  <a:txBody>
                    <a:bodyPr/>
                    <a:lstStyle/>
                    <a:p>
                      <a:pPr algn="ctr"/>
                      <a:r>
                        <a:rPr lang="en-US" sz="2000" dirty="0">
                          <a:solidFill>
                            <a:schemeClr val="tx1"/>
                          </a:solidFill>
                        </a:rPr>
                        <a:t>3</a:t>
                      </a:r>
                    </a:p>
                  </a:txBody>
                  <a:tcPr>
                    <a:solidFill>
                      <a:srgbClr val="92D050"/>
                    </a:solidFill>
                  </a:tcPr>
                </a:tc>
                <a:tc>
                  <a:txBody>
                    <a:bodyPr/>
                    <a:lstStyle/>
                    <a:p>
                      <a:pPr algn="ctr"/>
                      <a:r>
                        <a:rPr lang="en-US" sz="2000" dirty="0">
                          <a:solidFill>
                            <a:schemeClr val="tx1"/>
                          </a:solidFill>
                        </a:rPr>
                        <a:t>1</a:t>
                      </a:r>
                    </a:p>
                  </a:txBody>
                  <a:tcPr/>
                </a:tc>
                <a:extLst>
                  <a:ext uri="{0D108BD9-81ED-4DB2-BD59-A6C34878D82A}">
                    <a16:rowId xmlns:a16="http://schemas.microsoft.com/office/drawing/2014/main" xmlns="" val="10008"/>
                  </a:ext>
                </a:extLst>
              </a:tr>
              <a:tr h="370840">
                <a:tc>
                  <a:txBody>
                    <a:bodyPr/>
                    <a:lstStyle/>
                    <a:p>
                      <a:r>
                        <a:rPr lang="en-US" altLang="zh-CN" sz="2000" dirty="0"/>
                        <a:t>2</a:t>
                      </a:r>
                      <a:endParaRPr lang="en-US" sz="2000" dirty="0"/>
                    </a:p>
                  </a:txBody>
                  <a:tcPr>
                    <a:solidFill>
                      <a:schemeClr val="accent2"/>
                    </a:solidFill>
                  </a:tcPr>
                </a:tc>
                <a:tc>
                  <a:txBody>
                    <a:bodyPr/>
                    <a:lstStyle/>
                    <a:p>
                      <a:pPr algn="ctr"/>
                      <a:r>
                        <a:rPr lang="en-US" sz="2000" dirty="0">
                          <a:solidFill>
                            <a:schemeClr val="tx1"/>
                          </a:solidFill>
                        </a:rPr>
                        <a:t>5</a:t>
                      </a:r>
                    </a:p>
                  </a:txBody>
                  <a:tcPr/>
                </a:tc>
                <a:tc>
                  <a:txBody>
                    <a:bodyPr/>
                    <a:lstStyle/>
                    <a:p>
                      <a:pPr algn="ctr"/>
                      <a:r>
                        <a:rPr lang="en-US" sz="2000" dirty="0">
                          <a:solidFill>
                            <a:schemeClr val="tx1"/>
                          </a:solidFill>
                        </a:rPr>
                        <a:t>4</a:t>
                      </a:r>
                    </a:p>
                  </a:txBody>
                  <a:tcPr/>
                </a:tc>
                <a:tc>
                  <a:txBody>
                    <a:bodyPr/>
                    <a:lstStyle/>
                    <a:p>
                      <a:pPr algn="ctr"/>
                      <a:r>
                        <a:rPr lang="en-US" sz="2000" dirty="0">
                          <a:solidFill>
                            <a:schemeClr val="tx1"/>
                          </a:solidFill>
                        </a:rPr>
                        <a:t>3</a:t>
                      </a:r>
                    </a:p>
                  </a:txBody>
                  <a:tcPr/>
                </a:tc>
                <a:tc>
                  <a:txBody>
                    <a:bodyPr/>
                    <a:lstStyle/>
                    <a:p>
                      <a:pPr algn="ctr"/>
                      <a:r>
                        <a:rPr lang="en-US" sz="2000" dirty="0">
                          <a:solidFill>
                            <a:schemeClr val="tx1"/>
                          </a:solidFill>
                        </a:rPr>
                        <a:t>2</a:t>
                      </a:r>
                    </a:p>
                  </a:txBody>
                  <a:tcPr>
                    <a:solidFill>
                      <a:srgbClr val="92D050"/>
                    </a:solidFill>
                  </a:tcPr>
                </a:tc>
                <a:extLst>
                  <a:ext uri="{0D108BD9-81ED-4DB2-BD59-A6C34878D82A}">
                    <a16:rowId xmlns:a16="http://schemas.microsoft.com/office/drawing/2014/main" xmlns="" val="10009"/>
                  </a:ext>
                </a:extLst>
              </a:tr>
              <a:tr h="370840">
                <a:tc>
                  <a:txBody>
                    <a:bodyPr/>
                    <a:lstStyle/>
                    <a:p>
                      <a:r>
                        <a:rPr lang="en-US" altLang="zh-CN" sz="2000" dirty="0"/>
                        <a:t>1</a:t>
                      </a:r>
                      <a:endParaRPr lang="en-US" sz="2000" dirty="0"/>
                    </a:p>
                  </a:txBody>
                  <a:tcPr>
                    <a:solidFill>
                      <a:schemeClr val="accent2"/>
                    </a:solidFill>
                  </a:tcPr>
                </a:tc>
                <a:tc>
                  <a:txBody>
                    <a:bodyPr/>
                    <a:lstStyle/>
                    <a:p>
                      <a:pPr algn="ctr"/>
                      <a:r>
                        <a:rPr lang="en-US" sz="2000" dirty="0">
                          <a:solidFill>
                            <a:schemeClr val="tx1"/>
                          </a:solidFill>
                        </a:rPr>
                        <a:t>1</a:t>
                      </a:r>
                    </a:p>
                  </a:txBody>
                  <a:tcPr>
                    <a:solidFill>
                      <a:srgbClr val="92D050"/>
                    </a:solidFill>
                  </a:tcPr>
                </a:tc>
                <a:tc>
                  <a:txBody>
                    <a:bodyPr/>
                    <a:lstStyle/>
                    <a:p>
                      <a:pPr algn="ctr"/>
                      <a:r>
                        <a:rPr lang="en-US" sz="2000" dirty="0">
                          <a:solidFill>
                            <a:schemeClr val="tx1"/>
                          </a:solidFill>
                        </a:rPr>
                        <a:t>4</a:t>
                      </a:r>
                    </a:p>
                  </a:txBody>
                  <a:tcPr/>
                </a:tc>
                <a:tc>
                  <a:txBody>
                    <a:bodyPr/>
                    <a:lstStyle/>
                    <a:p>
                      <a:pPr algn="ctr"/>
                      <a:r>
                        <a:rPr lang="en-US" sz="2000" dirty="0">
                          <a:solidFill>
                            <a:schemeClr val="tx1"/>
                          </a:solidFill>
                        </a:rPr>
                        <a:t>3</a:t>
                      </a:r>
                    </a:p>
                  </a:txBody>
                  <a:tcPr/>
                </a:tc>
                <a:tc>
                  <a:txBody>
                    <a:bodyPr/>
                    <a:lstStyle/>
                    <a:p>
                      <a:pPr algn="ctr"/>
                      <a:r>
                        <a:rPr lang="en-US" sz="2000" dirty="0">
                          <a:solidFill>
                            <a:schemeClr val="tx1"/>
                          </a:solidFill>
                        </a:rPr>
                        <a:t>2</a:t>
                      </a:r>
                    </a:p>
                  </a:txBody>
                  <a:tcPr/>
                </a:tc>
                <a:extLst>
                  <a:ext uri="{0D108BD9-81ED-4DB2-BD59-A6C34878D82A}">
                    <a16:rowId xmlns:a16="http://schemas.microsoft.com/office/drawing/2014/main" xmlns="" val="10010"/>
                  </a:ext>
                </a:extLst>
              </a:tr>
              <a:tr h="370840">
                <a:tc>
                  <a:txBody>
                    <a:bodyPr/>
                    <a:lstStyle/>
                    <a:p>
                      <a:r>
                        <a:rPr lang="en-US" altLang="zh-CN" sz="2000" dirty="0"/>
                        <a:t>5</a:t>
                      </a:r>
                      <a:endParaRPr lang="en-US" sz="2000" dirty="0"/>
                    </a:p>
                  </a:txBody>
                  <a:tcPr>
                    <a:solidFill>
                      <a:schemeClr val="accent2"/>
                    </a:solidFill>
                  </a:tcPr>
                </a:tc>
                <a:tc>
                  <a:txBody>
                    <a:bodyPr/>
                    <a:lstStyle/>
                    <a:p>
                      <a:pPr algn="ctr"/>
                      <a:r>
                        <a:rPr lang="en-US" sz="2000" dirty="0">
                          <a:solidFill>
                            <a:schemeClr val="tx1"/>
                          </a:solidFill>
                        </a:rPr>
                        <a:t>1</a:t>
                      </a:r>
                    </a:p>
                  </a:txBody>
                  <a:tcPr/>
                </a:tc>
                <a:tc>
                  <a:txBody>
                    <a:bodyPr/>
                    <a:lstStyle/>
                    <a:p>
                      <a:pPr algn="ctr"/>
                      <a:r>
                        <a:rPr lang="en-US" sz="2000" dirty="0">
                          <a:solidFill>
                            <a:schemeClr val="tx1"/>
                          </a:solidFill>
                        </a:rPr>
                        <a:t>5</a:t>
                      </a:r>
                    </a:p>
                  </a:txBody>
                  <a:tcPr>
                    <a:solidFill>
                      <a:srgbClr val="92D050"/>
                    </a:solidFill>
                  </a:tcPr>
                </a:tc>
                <a:tc>
                  <a:txBody>
                    <a:bodyPr/>
                    <a:lstStyle/>
                    <a:p>
                      <a:pPr algn="ctr"/>
                      <a:r>
                        <a:rPr lang="en-US" sz="2000" dirty="0">
                          <a:solidFill>
                            <a:schemeClr val="tx1"/>
                          </a:solidFill>
                        </a:rPr>
                        <a:t>3</a:t>
                      </a:r>
                    </a:p>
                  </a:txBody>
                  <a:tcPr/>
                </a:tc>
                <a:tc>
                  <a:txBody>
                    <a:bodyPr/>
                    <a:lstStyle/>
                    <a:p>
                      <a:pPr algn="ctr"/>
                      <a:r>
                        <a:rPr lang="en-US" sz="2000" dirty="0">
                          <a:solidFill>
                            <a:schemeClr val="tx1"/>
                          </a:solidFill>
                        </a:rPr>
                        <a:t>2</a:t>
                      </a:r>
                    </a:p>
                  </a:txBody>
                  <a:tcPr/>
                </a:tc>
                <a:extLst>
                  <a:ext uri="{0D108BD9-81ED-4DB2-BD59-A6C34878D82A}">
                    <a16:rowId xmlns:a16="http://schemas.microsoft.com/office/drawing/2014/main" xmlns="" val="10011"/>
                  </a:ext>
                </a:extLst>
              </a:tr>
            </a:tbl>
          </a:graphicData>
        </a:graphic>
      </p:graphicFrame>
      <p:sp>
        <p:nvSpPr>
          <p:cNvPr id="8" name="矩形 7"/>
          <p:cNvSpPr/>
          <p:nvPr/>
        </p:nvSpPr>
        <p:spPr>
          <a:xfrm>
            <a:off x="203725" y="4519749"/>
            <a:ext cx="3127306" cy="901337"/>
          </a:xfrm>
          <a:prstGeom prst="rect">
            <a:avLst/>
          </a:prstGeom>
          <a:noFill/>
          <a:ln w="381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p:cNvSpPr/>
          <p:nvPr/>
        </p:nvSpPr>
        <p:spPr>
          <a:xfrm>
            <a:off x="203724" y="6152606"/>
            <a:ext cx="3127306" cy="405417"/>
          </a:xfrm>
          <a:prstGeom prst="rect">
            <a:avLst/>
          </a:prstGeom>
          <a:noFill/>
          <a:ln w="381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1" name="直接箭头连接符 10"/>
          <p:cNvCxnSpPr/>
          <p:nvPr/>
        </p:nvCxnSpPr>
        <p:spPr>
          <a:xfrm flipV="1">
            <a:off x="3331029" y="3382812"/>
            <a:ext cx="391885" cy="15479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3331028" y="3380019"/>
            <a:ext cx="391886" cy="29762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22914" y="1803143"/>
            <a:ext cx="1623222" cy="1576876"/>
          </a:xfrm>
          <a:prstGeom prst="rect">
            <a:avLst/>
          </a:prstGeom>
          <a:noFill/>
          <a:ln w="38100">
            <a:prstDash val="dash"/>
          </a:ln>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a:t>页面为</a:t>
            </a:r>
            <a:r>
              <a:rPr lang="en-US" altLang="zh-CN" sz="2400" dirty="0"/>
              <a:t>3</a:t>
            </a:r>
            <a:r>
              <a:rPr lang="zh-CN" altLang="en-US" sz="2400" dirty="0"/>
              <a:t>时，命中</a:t>
            </a:r>
            <a:r>
              <a:rPr lang="en-US" altLang="zh-CN" sz="2400" dirty="0"/>
              <a:t>3</a:t>
            </a:r>
            <a:r>
              <a:rPr lang="zh-CN" altLang="en-US" sz="2400" dirty="0"/>
              <a:t>次</a:t>
            </a:r>
          </a:p>
        </p:txBody>
      </p:sp>
      <p:sp>
        <p:nvSpPr>
          <p:cNvPr id="18" name="矩形 17"/>
          <p:cNvSpPr/>
          <p:nvPr/>
        </p:nvSpPr>
        <p:spPr>
          <a:xfrm>
            <a:off x="3760389" y="4778438"/>
            <a:ext cx="1623222" cy="1576876"/>
          </a:xfrm>
          <a:prstGeom prst="rect">
            <a:avLst/>
          </a:prstGeom>
          <a:noFill/>
          <a:ln w="38100">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a:t>页面为</a:t>
            </a:r>
            <a:r>
              <a:rPr lang="en-US" altLang="zh-CN" sz="2400" dirty="0"/>
              <a:t>4</a:t>
            </a:r>
            <a:r>
              <a:rPr lang="zh-CN" altLang="en-US" sz="2400" dirty="0"/>
              <a:t>时，仅命中</a:t>
            </a:r>
            <a:r>
              <a:rPr lang="en-US" altLang="zh-CN" sz="2400" dirty="0"/>
              <a:t>2</a:t>
            </a:r>
            <a:r>
              <a:rPr lang="zh-CN" altLang="en-US" sz="2400" dirty="0"/>
              <a:t>次</a:t>
            </a:r>
          </a:p>
        </p:txBody>
      </p:sp>
      <p:sp>
        <p:nvSpPr>
          <p:cNvPr id="19" name="矩形 18"/>
          <p:cNvSpPr/>
          <p:nvPr/>
        </p:nvSpPr>
        <p:spPr>
          <a:xfrm>
            <a:off x="5738021" y="3361352"/>
            <a:ext cx="3127304" cy="819231"/>
          </a:xfrm>
          <a:prstGeom prst="rect">
            <a:avLst/>
          </a:prstGeom>
          <a:noFill/>
          <a:ln w="38100">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endParaRPr lang="zh-CN" altLang="en-US" sz="2400" dirty="0"/>
          </a:p>
        </p:txBody>
      </p:sp>
      <p:cxnSp>
        <p:nvCxnSpPr>
          <p:cNvPr id="20" name="直接箭头连接符 19"/>
          <p:cNvCxnSpPr>
            <a:stCxn id="19" idx="1"/>
          </p:cNvCxnSpPr>
          <p:nvPr/>
        </p:nvCxnSpPr>
        <p:spPr>
          <a:xfrm flipH="1">
            <a:off x="5383612" y="3770968"/>
            <a:ext cx="354409" cy="100747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764527" y="3813038"/>
            <a:ext cx="1667444"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altLang="zh-CN" sz="2400" b="1" dirty="0" err="1">
                <a:solidFill>
                  <a:srgbClr val="0070C0"/>
                </a:solidFill>
              </a:rPr>
              <a:t>Belady</a:t>
            </a:r>
            <a:r>
              <a:rPr lang="zh-CN" altLang="en-US" sz="2400" b="1" dirty="0">
                <a:solidFill>
                  <a:srgbClr val="0070C0"/>
                </a:solidFill>
              </a:rPr>
              <a:t>现象</a:t>
            </a:r>
          </a:p>
        </p:txBody>
      </p:sp>
    </p:spTree>
    <p:extLst>
      <p:ext uri="{BB962C8B-B14F-4D97-AF65-F5344CB8AC3E}">
        <p14:creationId xmlns:p14="http://schemas.microsoft.com/office/powerpoint/2010/main" val="14057280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t>4.5.2</a:t>
            </a:r>
            <a:r>
              <a:rPr lang="zh-CN" altLang="hr-HR" dirty="0"/>
              <a:t>（</a:t>
            </a:r>
            <a:r>
              <a:rPr lang="hr-HR" altLang="zh-CN" dirty="0"/>
              <a:t>7</a:t>
            </a:r>
            <a:r>
              <a:rPr lang="zh-CN" altLang="hr-HR" dirty="0"/>
              <a:t>）</a:t>
            </a:r>
            <a:r>
              <a:rPr lang="zh-CN" altLang="en-US" dirty="0"/>
              <a:t>：</a:t>
            </a:r>
            <a:r>
              <a:rPr lang="en-US" altLang="zh-CN" dirty="0"/>
              <a:t>OPT</a:t>
            </a:r>
            <a:r>
              <a:rPr lang="zh-CN" altLang="en-US" dirty="0"/>
              <a:t>算法</a:t>
            </a:r>
            <a:endParaRPr lang="en-US" dirty="0"/>
          </a:p>
        </p:txBody>
      </p:sp>
      <p:sp>
        <p:nvSpPr>
          <p:cNvPr id="3" name="Content Placeholder 2"/>
          <p:cNvSpPr>
            <a:spLocks noGrp="1"/>
          </p:cNvSpPr>
          <p:nvPr>
            <p:ph idx="1"/>
          </p:nvPr>
        </p:nvSpPr>
        <p:spPr/>
        <p:txBody>
          <a:bodyPr/>
          <a:lstStyle/>
          <a:p>
            <a:pPr>
              <a:lnSpc>
                <a:spcPct val="150000"/>
              </a:lnSpc>
            </a:pPr>
            <a:r>
              <a:rPr lang="zh-CN" altLang="en-US" dirty="0"/>
              <a:t>调入一页而必须淘汰一个旧页时，所淘汰的页应该是以后不再访问的页或距现在最长时间后再访问的页</a:t>
            </a:r>
          </a:p>
          <a:p>
            <a:pPr>
              <a:lnSpc>
                <a:spcPct val="150000"/>
              </a:lnSpc>
            </a:pPr>
            <a:r>
              <a:rPr lang="zh-CN" altLang="en-US" dirty="0"/>
              <a:t>例</a:t>
            </a:r>
            <a:r>
              <a:rPr lang="en-US" altLang="zh-CN" dirty="0"/>
              <a:t>:</a:t>
            </a:r>
            <a:r>
              <a:rPr lang="zh-CN" altLang="en-US" dirty="0"/>
              <a:t>某程序在内存中分配三个页面，初始为空，页面走向为</a:t>
            </a:r>
            <a:r>
              <a:rPr lang="en-US" altLang="zh-CN" dirty="0"/>
              <a:t>4</a:t>
            </a:r>
            <a:r>
              <a:rPr lang="zh-CN" altLang="en-US" dirty="0"/>
              <a:t>，</a:t>
            </a:r>
            <a:r>
              <a:rPr lang="en-US" altLang="zh-CN" dirty="0"/>
              <a:t>3</a:t>
            </a:r>
            <a:r>
              <a:rPr lang="zh-CN" altLang="en-US" dirty="0"/>
              <a:t>，</a:t>
            </a:r>
            <a:r>
              <a:rPr lang="en-US" altLang="zh-CN" dirty="0"/>
              <a:t>2</a:t>
            </a:r>
            <a:r>
              <a:rPr lang="zh-CN" altLang="en-US" dirty="0"/>
              <a:t>，</a:t>
            </a:r>
            <a:r>
              <a:rPr lang="en-US" altLang="zh-CN" dirty="0"/>
              <a:t>1</a:t>
            </a:r>
            <a:r>
              <a:rPr lang="zh-CN" altLang="en-US" dirty="0"/>
              <a:t>，</a:t>
            </a:r>
            <a:r>
              <a:rPr lang="en-US" altLang="zh-CN" dirty="0"/>
              <a:t>4</a:t>
            </a:r>
            <a:r>
              <a:rPr lang="zh-CN" altLang="en-US" dirty="0"/>
              <a:t>，</a:t>
            </a:r>
            <a:r>
              <a:rPr lang="en-US" altLang="zh-CN" dirty="0"/>
              <a:t>3</a:t>
            </a:r>
            <a:r>
              <a:rPr lang="zh-CN" altLang="en-US" dirty="0"/>
              <a:t>，</a:t>
            </a:r>
            <a:r>
              <a:rPr lang="en-US" altLang="zh-CN" dirty="0"/>
              <a:t>5</a:t>
            </a:r>
            <a:r>
              <a:rPr lang="zh-CN" altLang="en-US" dirty="0"/>
              <a:t>，</a:t>
            </a:r>
            <a:r>
              <a:rPr lang="en-US" altLang="zh-CN" dirty="0"/>
              <a:t>4</a:t>
            </a:r>
            <a:r>
              <a:rPr lang="zh-CN" altLang="en-US" dirty="0"/>
              <a:t>，</a:t>
            </a:r>
            <a:r>
              <a:rPr lang="en-US" altLang="zh-CN" dirty="0"/>
              <a:t>3</a:t>
            </a:r>
            <a:r>
              <a:rPr lang="zh-CN" altLang="en-US" dirty="0"/>
              <a:t>，</a:t>
            </a:r>
            <a:r>
              <a:rPr lang="en-US" altLang="zh-CN" dirty="0"/>
              <a:t>2</a:t>
            </a:r>
            <a:r>
              <a:rPr lang="zh-CN" altLang="en-US" dirty="0"/>
              <a:t>，</a:t>
            </a:r>
            <a:r>
              <a:rPr lang="en-US" altLang="zh-CN" dirty="0"/>
              <a:t>1</a:t>
            </a:r>
            <a:r>
              <a:rPr lang="zh-CN" altLang="en-US" dirty="0"/>
              <a:t>，</a:t>
            </a:r>
            <a:r>
              <a:rPr lang="en-US" altLang="zh-CN" dirty="0"/>
              <a:t>5</a:t>
            </a:r>
            <a:r>
              <a:rPr lang="zh-CN" altLang="en-US" dirty="0"/>
              <a:t>，用最佳页面算法分析页面置换过程</a:t>
            </a:r>
          </a:p>
          <a:p>
            <a:pPr>
              <a:lnSpc>
                <a:spcPct val="150000"/>
              </a:lnSpc>
            </a:pPr>
            <a:endParaRPr lang="en-US" dirty="0"/>
          </a:p>
        </p:txBody>
      </p:sp>
    </p:spTree>
    <p:extLst>
      <p:ext uri="{BB962C8B-B14F-4D97-AF65-F5344CB8AC3E}">
        <p14:creationId xmlns:p14="http://schemas.microsoft.com/office/powerpoint/2010/main" val="615410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4.5.1</a:t>
            </a:r>
            <a:r>
              <a:rPr lang="zh-CN" altLang="en-US" dirty="0"/>
              <a:t>（续）</a:t>
            </a:r>
            <a:endParaRPr lang="en-US" dirty="0"/>
          </a:p>
        </p:txBody>
      </p:sp>
      <p:sp>
        <p:nvSpPr>
          <p:cNvPr id="3" name="Content Placeholder 2"/>
          <p:cNvSpPr>
            <a:spLocks noGrp="1"/>
          </p:cNvSpPr>
          <p:nvPr>
            <p:ph idx="1"/>
          </p:nvPr>
        </p:nvSpPr>
        <p:spPr/>
        <p:txBody>
          <a:bodyPr/>
          <a:lstStyle/>
          <a:p>
            <a:pPr>
              <a:lnSpc>
                <a:spcPct val="150000"/>
              </a:lnSpc>
            </a:pPr>
            <a:r>
              <a:rPr lang="zh-CN" altLang="en-US"/>
              <a:t>部分装入即可运行</a:t>
            </a:r>
            <a:r>
              <a:rPr lang="en-US" altLang="zh-CN" dirty="0"/>
              <a:t>,</a:t>
            </a:r>
            <a:r>
              <a:rPr lang="zh-CN" altLang="en-US" dirty="0"/>
              <a:t>运行过程中作业的部分可以在内外存之间对换（部分对换）</a:t>
            </a:r>
            <a:r>
              <a:rPr lang="en-US" altLang="zh-CN" dirty="0"/>
              <a:t>,</a:t>
            </a:r>
            <a:r>
              <a:rPr lang="zh-CN" altLang="en-US" dirty="0"/>
              <a:t>从逻辑上扩充内存容量</a:t>
            </a:r>
            <a:r>
              <a:rPr lang="en-US" altLang="zh-CN" dirty="0"/>
              <a:t>,</a:t>
            </a:r>
            <a:r>
              <a:rPr lang="zh-CN" altLang="en-US" dirty="0"/>
              <a:t>使得程序员的编程空间大于内存容量</a:t>
            </a:r>
            <a:r>
              <a:rPr lang="en-US" altLang="zh-CN" dirty="0"/>
              <a:t>,</a:t>
            </a:r>
            <a:r>
              <a:rPr lang="zh-CN" altLang="en-US" dirty="0"/>
              <a:t>这就是虚拟存储管理的主要思想</a:t>
            </a:r>
          </a:p>
          <a:p>
            <a:pPr>
              <a:lnSpc>
                <a:spcPct val="150000"/>
              </a:lnSpc>
            </a:pPr>
            <a:endParaRPr lang="en-US" dirty="0"/>
          </a:p>
        </p:txBody>
      </p:sp>
    </p:spTree>
    <p:extLst>
      <p:ext uri="{BB962C8B-B14F-4D97-AF65-F5344CB8AC3E}">
        <p14:creationId xmlns:p14="http://schemas.microsoft.com/office/powerpoint/2010/main" val="12044814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t>4.5.2</a:t>
            </a:r>
            <a:r>
              <a:rPr lang="zh-CN" altLang="hr-HR" dirty="0"/>
              <a:t>（</a:t>
            </a:r>
            <a:r>
              <a:rPr lang="hr-HR" altLang="zh-CN" dirty="0"/>
              <a:t>7</a:t>
            </a:r>
            <a:r>
              <a:rPr lang="zh-CN" altLang="hr-HR" dirty="0"/>
              <a:t>）</a:t>
            </a:r>
            <a:r>
              <a:rPr lang="zh-CN" altLang="en-US" dirty="0"/>
              <a:t>：</a:t>
            </a:r>
            <a:r>
              <a:rPr lang="en-US" altLang="zh-CN" dirty="0"/>
              <a:t>OPT</a:t>
            </a:r>
            <a:r>
              <a:rPr lang="zh-CN" altLang="en-US" dirty="0"/>
              <a:t>算法</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21296668"/>
              </p:ext>
            </p:extLst>
          </p:nvPr>
        </p:nvGraphicFramePr>
        <p:xfrm>
          <a:off x="386603" y="1946834"/>
          <a:ext cx="4481231" cy="4754880"/>
        </p:xfrm>
        <a:graphic>
          <a:graphicData uri="http://schemas.openxmlformats.org/drawingml/2006/table">
            <a:tbl>
              <a:tblPr firstRow="1" bandRow="1">
                <a:tableStyleId>{5C22544A-7EE6-4342-B048-85BDC9FD1C3A}</a:tableStyleId>
              </a:tblPr>
              <a:tblGrid>
                <a:gridCol w="460562">
                  <a:extLst>
                    <a:ext uri="{9D8B030D-6E8A-4147-A177-3AD203B41FA5}">
                      <a16:colId xmlns:a16="http://schemas.microsoft.com/office/drawing/2014/main" xmlns="" val="20000"/>
                    </a:ext>
                  </a:extLst>
                </a:gridCol>
                <a:gridCol w="1340223">
                  <a:extLst>
                    <a:ext uri="{9D8B030D-6E8A-4147-A177-3AD203B41FA5}">
                      <a16:colId xmlns:a16="http://schemas.microsoft.com/office/drawing/2014/main" xmlns="" val="20001"/>
                    </a:ext>
                  </a:extLst>
                </a:gridCol>
                <a:gridCol w="1340223">
                  <a:extLst>
                    <a:ext uri="{9D8B030D-6E8A-4147-A177-3AD203B41FA5}">
                      <a16:colId xmlns:a16="http://schemas.microsoft.com/office/drawing/2014/main" xmlns="" val="20002"/>
                    </a:ext>
                  </a:extLst>
                </a:gridCol>
                <a:gridCol w="1340223">
                  <a:extLst>
                    <a:ext uri="{9D8B030D-6E8A-4147-A177-3AD203B41FA5}">
                      <a16:colId xmlns:a16="http://schemas.microsoft.com/office/drawing/2014/main" xmlns="" val="20003"/>
                    </a:ext>
                  </a:extLst>
                </a:gridCol>
              </a:tblGrid>
              <a:tr h="0">
                <a:tc>
                  <a:txBody>
                    <a:bodyPr/>
                    <a:lstStyle/>
                    <a:p>
                      <a:r>
                        <a:rPr lang="en-US" altLang="zh-CN" sz="2000" b="0" dirty="0">
                          <a:solidFill>
                            <a:schemeClr val="tx1"/>
                          </a:solidFill>
                        </a:rPr>
                        <a:t>4</a:t>
                      </a:r>
                      <a:endParaRPr lang="en-US" sz="2000" b="0" dirty="0">
                        <a:solidFill>
                          <a:schemeClr val="tx1"/>
                        </a:solidFill>
                      </a:endParaRPr>
                    </a:p>
                  </a:txBody>
                  <a:tcPr>
                    <a:solidFill>
                      <a:schemeClr val="accent2"/>
                    </a:solidFill>
                  </a:tcPr>
                </a:tc>
                <a:tc>
                  <a:txBody>
                    <a:bodyPr/>
                    <a:lstStyle/>
                    <a:p>
                      <a:pPr algn="ctr"/>
                      <a:r>
                        <a:rPr lang="en-US" altLang="zh-CN" sz="2000" b="0" dirty="0">
                          <a:solidFill>
                            <a:schemeClr val="tx1"/>
                          </a:solidFill>
                        </a:rPr>
                        <a:t>4</a:t>
                      </a:r>
                      <a:endParaRPr lang="en-US" sz="2000" b="0" dirty="0">
                        <a:solidFill>
                          <a:schemeClr val="tx1"/>
                        </a:solidFill>
                      </a:endParaRPr>
                    </a:p>
                  </a:txBody>
                  <a:tcPr>
                    <a:solidFill>
                      <a:srgbClr val="92D050"/>
                    </a:solidFill>
                  </a:tcPr>
                </a:tc>
                <a:tc>
                  <a:txBody>
                    <a:bodyPr/>
                    <a:lstStyle/>
                    <a:p>
                      <a:pPr algn="ctr"/>
                      <a:endParaRPr lang="en-US" sz="2000" dirty="0">
                        <a:solidFill>
                          <a:schemeClr val="tx1"/>
                        </a:solidFill>
                      </a:endParaRPr>
                    </a:p>
                  </a:txBody>
                  <a:tcPr>
                    <a:solidFill>
                      <a:schemeClr val="accent1">
                        <a:lumMod val="20000"/>
                        <a:lumOff val="80000"/>
                      </a:schemeClr>
                    </a:solidFill>
                  </a:tcPr>
                </a:tc>
                <a:tc>
                  <a:txBody>
                    <a:bodyPr/>
                    <a:lstStyle/>
                    <a:p>
                      <a:pPr algn="ctr"/>
                      <a:endParaRPr lang="en-US" sz="200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xmlns="" val="10000"/>
                  </a:ext>
                </a:extLst>
              </a:tr>
              <a:tr h="370840">
                <a:tc>
                  <a:txBody>
                    <a:bodyPr/>
                    <a:lstStyle/>
                    <a:p>
                      <a:r>
                        <a:rPr lang="en-US" altLang="zh-CN" sz="2000" dirty="0"/>
                        <a:t>3</a:t>
                      </a:r>
                      <a:endParaRPr lang="en-US" sz="2000" dirty="0"/>
                    </a:p>
                  </a:txBody>
                  <a:tcPr>
                    <a:solidFill>
                      <a:schemeClr val="accent2"/>
                    </a:solidFill>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solidFill>
                      <a:srgbClr val="92D050"/>
                    </a:solidFill>
                  </a:tcPr>
                </a:tc>
                <a:tc>
                  <a:txBody>
                    <a:bodyPr/>
                    <a:lstStyle/>
                    <a:p>
                      <a:pPr algn="ctr"/>
                      <a:endParaRPr lang="en-US" sz="2000" dirty="0">
                        <a:solidFill>
                          <a:schemeClr val="tx1"/>
                        </a:solidFill>
                      </a:endParaRPr>
                    </a:p>
                  </a:txBody>
                  <a:tcPr/>
                </a:tc>
                <a:extLst>
                  <a:ext uri="{0D108BD9-81ED-4DB2-BD59-A6C34878D82A}">
                    <a16:rowId xmlns:a16="http://schemas.microsoft.com/office/drawing/2014/main" xmlns="" val="10001"/>
                  </a:ext>
                </a:extLst>
              </a:tr>
              <a:tr h="370840">
                <a:tc>
                  <a:txBody>
                    <a:bodyPr/>
                    <a:lstStyle/>
                    <a:p>
                      <a:r>
                        <a:rPr lang="en-US" altLang="zh-CN" sz="2000" dirty="0"/>
                        <a:t>2</a:t>
                      </a:r>
                      <a:endParaRPr lang="en-US" sz="2000" dirty="0"/>
                    </a:p>
                  </a:txBody>
                  <a:tcPr>
                    <a:solidFill>
                      <a:schemeClr val="accent2"/>
                    </a:solidFill>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tc>
                <a:tc>
                  <a:txBody>
                    <a:bodyPr/>
                    <a:lstStyle/>
                    <a:p>
                      <a:pPr algn="ctr"/>
                      <a:r>
                        <a:rPr lang="en-US" altLang="zh-CN" sz="2000" dirty="0">
                          <a:solidFill>
                            <a:schemeClr val="tx1"/>
                          </a:solidFill>
                        </a:rPr>
                        <a:t>2</a:t>
                      </a:r>
                      <a:endParaRPr lang="en-US" sz="2000" dirty="0">
                        <a:solidFill>
                          <a:schemeClr val="tx1"/>
                        </a:solidFill>
                      </a:endParaRPr>
                    </a:p>
                  </a:txBody>
                  <a:tcPr>
                    <a:solidFill>
                      <a:srgbClr val="92D050"/>
                    </a:solidFill>
                  </a:tcPr>
                </a:tc>
                <a:extLst>
                  <a:ext uri="{0D108BD9-81ED-4DB2-BD59-A6C34878D82A}">
                    <a16:rowId xmlns:a16="http://schemas.microsoft.com/office/drawing/2014/main" xmlns="" val="10002"/>
                  </a:ext>
                </a:extLst>
              </a:tr>
              <a:tr h="370840">
                <a:tc>
                  <a:txBody>
                    <a:bodyPr/>
                    <a:lstStyle/>
                    <a:p>
                      <a:r>
                        <a:rPr lang="en-US" altLang="zh-CN" sz="2000" dirty="0"/>
                        <a:t>1</a:t>
                      </a:r>
                      <a:endParaRPr lang="en-US" sz="2000" dirty="0"/>
                    </a:p>
                  </a:txBody>
                  <a:tcPr>
                    <a:solidFill>
                      <a:schemeClr val="accent2"/>
                    </a:solidFill>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tc>
                <a:tc>
                  <a:txBody>
                    <a:bodyPr/>
                    <a:lstStyle/>
                    <a:p>
                      <a:pPr algn="ctr"/>
                      <a:r>
                        <a:rPr lang="en-US" altLang="zh-CN" sz="2000" dirty="0">
                          <a:solidFill>
                            <a:schemeClr val="tx1"/>
                          </a:solidFill>
                        </a:rPr>
                        <a:t>1</a:t>
                      </a:r>
                      <a:endParaRPr lang="en-US" sz="2000" dirty="0">
                        <a:solidFill>
                          <a:schemeClr val="tx1"/>
                        </a:solidFill>
                      </a:endParaRPr>
                    </a:p>
                  </a:txBody>
                  <a:tcPr>
                    <a:solidFill>
                      <a:srgbClr val="92D050"/>
                    </a:solidFill>
                  </a:tcPr>
                </a:tc>
                <a:extLst>
                  <a:ext uri="{0D108BD9-81ED-4DB2-BD59-A6C34878D82A}">
                    <a16:rowId xmlns:a16="http://schemas.microsoft.com/office/drawing/2014/main" xmlns="" val="10003"/>
                  </a:ext>
                </a:extLst>
              </a:tr>
              <a:tr h="370840">
                <a:tc>
                  <a:txBody>
                    <a:bodyPr/>
                    <a:lstStyle/>
                    <a:p>
                      <a:r>
                        <a:rPr lang="en-US" altLang="zh-CN" sz="2000" dirty="0"/>
                        <a:t>4</a:t>
                      </a:r>
                      <a:endParaRPr lang="en-US" sz="2000" dirty="0"/>
                    </a:p>
                  </a:txBody>
                  <a:tcPr>
                    <a:solidFill>
                      <a:schemeClr val="accent2"/>
                    </a:solidFill>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tc>
                <a:tc>
                  <a:txBody>
                    <a:bodyPr/>
                    <a:lstStyle/>
                    <a:p>
                      <a:pPr algn="ctr"/>
                      <a:r>
                        <a:rPr lang="en-US" altLang="zh-CN" sz="2000" dirty="0">
                          <a:solidFill>
                            <a:schemeClr val="tx1"/>
                          </a:solidFill>
                        </a:rPr>
                        <a:t>1</a:t>
                      </a:r>
                      <a:endParaRPr lang="en-US" sz="2000" dirty="0">
                        <a:solidFill>
                          <a:schemeClr val="tx1"/>
                        </a:solidFill>
                      </a:endParaRPr>
                    </a:p>
                  </a:txBody>
                  <a:tcPr/>
                </a:tc>
                <a:extLst>
                  <a:ext uri="{0D108BD9-81ED-4DB2-BD59-A6C34878D82A}">
                    <a16:rowId xmlns:a16="http://schemas.microsoft.com/office/drawing/2014/main" xmlns="" val="10004"/>
                  </a:ext>
                </a:extLst>
              </a:tr>
              <a:tr h="370840">
                <a:tc>
                  <a:txBody>
                    <a:bodyPr/>
                    <a:lstStyle/>
                    <a:p>
                      <a:r>
                        <a:rPr lang="en-US" altLang="zh-CN" sz="2000" dirty="0"/>
                        <a:t>3</a:t>
                      </a:r>
                      <a:endParaRPr lang="en-US" sz="2000" dirty="0"/>
                    </a:p>
                  </a:txBody>
                  <a:tcPr>
                    <a:solidFill>
                      <a:schemeClr val="accent2"/>
                    </a:solidFill>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tc>
                <a:tc>
                  <a:txBody>
                    <a:bodyPr/>
                    <a:lstStyle/>
                    <a:p>
                      <a:pPr algn="ctr"/>
                      <a:r>
                        <a:rPr lang="en-US" altLang="zh-CN" sz="2000" dirty="0">
                          <a:solidFill>
                            <a:schemeClr val="tx1"/>
                          </a:solidFill>
                        </a:rPr>
                        <a:t>1</a:t>
                      </a:r>
                      <a:endParaRPr lang="en-US" sz="2000" dirty="0">
                        <a:solidFill>
                          <a:schemeClr val="tx1"/>
                        </a:solidFill>
                      </a:endParaRPr>
                    </a:p>
                  </a:txBody>
                  <a:tcPr/>
                </a:tc>
                <a:extLst>
                  <a:ext uri="{0D108BD9-81ED-4DB2-BD59-A6C34878D82A}">
                    <a16:rowId xmlns:a16="http://schemas.microsoft.com/office/drawing/2014/main" xmlns="" val="10005"/>
                  </a:ext>
                </a:extLst>
              </a:tr>
              <a:tr h="370840">
                <a:tc>
                  <a:txBody>
                    <a:bodyPr/>
                    <a:lstStyle/>
                    <a:p>
                      <a:r>
                        <a:rPr lang="en-US" altLang="zh-CN" sz="2000" dirty="0"/>
                        <a:t>5</a:t>
                      </a:r>
                      <a:endParaRPr lang="en-US" sz="2000" dirty="0"/>
                    </a:p>
                  </a:txBody>
                  <a:tcPr>
                    <a:solidFill>
                      <a:schemeClr val="accent2"/>
                    </a:solidFill>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tc>
                <a:tc>
                  <a:txBody>
                    <a:bodyPr/>
                    <a:lstStyle/>
                    <a:p>
                      <a:pPr algn="ctr"/>
                      <a:r>
                        <a:rPr lang="en-US" altLang="zh-CN" sz="2000" dirty="0">
                          <a:solidFill>
                            <a:schemeClr val="tx1"/>
                          </a:solidFill>
                        </a:rPr>
                        <a:t>5</a:t>
                      </a:r>
                      <a:endParaRPr lang="en-US" sz="2000" dirty="0">
                        <a:solidFill>
                          <a:schemeClr val="tx1"/>
                        </a:solidFill>
                      </a:endParaRPr>
                    </a:p>
                  </a:txBody>
                  <a:tcPr>
                    <a:solidFill>
                      <a:srgbClr val="92D050"/>
                    </a:solidFill>
                  </a:tcPr>
                </a:tc>
                <a:extLst>
                  <a:ext uri="{0D108BD9-81ED-4DB2-BD59-A6C34878D82A}">
                    <a16:rowId xmlns:a16="http://schemas.microsoft.com/office/drawing/2014/main" xmlns="" val="10006"/>
                  </a:ext>
                </a:extLst>
              </a:tr>
              <a:tr h="370840">
                <a:tc>
                  <a:txBody>
                    <a:bodyPr/>
                    <a:lstStyle/>
                    <a:p>
                      <a:r>
                        <a:rPr lang="en-US" altLang="zh-CN" sz="2000" dirty="0"/>
                        <a:t>4</a:t>
                      </a:r>
                      <a:endParaRPr lang="en-US" sz="2000" dirty="0"/>
                    </a:p>
                  </a:txBody>
                  <a:tcPr>
                    <a:solidFill>
                      <a:schemeClr val="accent2"/>
                    </a:solidFill>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tc>
                <a:tc>
                  <a:txBody>
                    <a:bodyPr/>
                    <a:lstStyle/>
                    <a:p>
                      <a:pPr algn="ctr"/>
                      <a:r>
                        <a:rPr lang="en-US" altLang="zh-CN" sz="2000" dirty="0">
                          <a:solidFill>
                            <a:schemeClr val="tx1"/>
                          </a:solidFill>
                        </a:rPr>
                        <a:t>5</a:t>
                      </a:r>
                      <a:endParaRPr lang="en-US" sz="2000" dirty="0">
                        <a:solidFill>
                          <a:schemeClr val="tx1"/>
                        </a:solidFill>
                      </a:endParaRPr>
                    </a:p>
                  </a:txBody>
                  <a:tcPr/>
                </a:tc>
                <a:extLst>
                  <a:ext uri="{0D108BD9-81ED-4DB2-BD59-A6C34878D82A}">
                    <a16:rowId xmlns:a16="http://schemas.microsoft.com/office/drawing/2014/main" xmlns="" val="10007"/>
                  </a:ext>
                </a:extLst>
              </a:tr>
              <a:tr h="370840">
                <a:tc>
                  <a:txBody>
                    <a:bodyPr/>
                    <a:lstStyle/>
                    <a:p>
                      <a:r>
                        <a:rPr lang="en-US" altLang="zh-CN" sz="2000" dirty="0"/>
                        <a:t>3</a:t>
                      </a:r>
                      <a:endParaRPr lang="en-US" sz="2000" dirty="0"/>
                    </a:p>
                  </a:txBody>
                  <a:tcPr>
                    <a:solidFill>
                      <a:schemeClr val="accent2"/>
                    </a:solidFill>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tc>
                <a:tc>
                  <a:txBody>
                    <a:bodyPr/>
                    <a:lstStyle/>
                    <a:p>
                      <a:pPr algn="ctr"/>
                      <a:r>
                        <a:rPr lang="en-US" altLang="zh-CN" sz="2000" dirty="0">
                          <a:solidFill>
                            <a:schemeClr val="tx1"/>
                          </a:solidFill>
                        </a:rPr>
                        <a:t>5</a:t>
                      </a:r>
                      <a:endParaRPr lang="en-US" sz="2000" dirty="0">
                        <a:solidFill>
                          <a:schemeClr val="tx1"/>
                        </a:solidFill>
                      </a:endParaRPr>
                    </a:p>
                  </a:txBody>
                  <a:tcPr/>
                </a:tc>
                <a:extLst>
                  <a:ext uri="{0D108BD9-81ED-4DB2-BD59-A6C34878D82A}">
                    <a16:rowId xmlns:a16="http://schemas.microsoft.com/office/drawing/2014/main" xmlns="" val="10008"/>
                  </a:ext>
                </a:extLst>
              </a:tr>
              <a:tr h="370840">
                <a:tc>
                  <a:txBody>
                    <a:bodyPr/>
                    <a:lstStyle/>
                    <a:p>
                      <a:r>
                        <a:rPr lang="en-US" altLang="zh-CN" sz="2000" dirty="0"/>
                        <a:t>2</a:t>
                      </a:r>
                      <a:endParaRPr lang="en-US" sz="2000" dirty="0"/>
                    </a:p>
                  </a:txBody>
                  <a:tcPr>
                    <a:solidFill>
                      <a:schemeClr val="accent2"/>
                    </a:solidFill>
                  </a:tcPr>
                </a:tc>
                <a:tc>
                  <a:txBody>
                    <a:bodyPr/>
                    <a:lstStyle/>
                    <a:p>
                      <a:pPr algn="ctr"/>
                      <a:r>
                        <a:rPr lang="en-US" altLang="zh-CN" sz="2000" dirty="0">
                          <a:solidFill>
                            <a:schemeClr val="tx1"/>
                          </a:solidFill>
                        </a:rPr>
                        <a:t>2</a:t>
                      </a:r>
                      <a:endParaRPr lang="en-US" sz="2000" dirty="0">
                        <a:solidFill>
                          <a:schemeClr val="tx1"/>
                        </a:solidFill>
                      </a:endParaRPr>
                    </a:p>
                  </a:txBody>
                  <a:tcPr>
                    <a:solidFill>
                      <a:srgbClr val="92D050"/>
                    </a:solidFill>
                  </a:tcPr>
                </a:tc>
                <a:tc>
                  <a:txBody>
                    <a:bodyPr/>
                    <a:lstStyle/>
                    <a:p>
                      <a:pPr algn="ctr"/>
                      <a:r>
                        <a:rPr lang="en-US" altLang="zh-CN" sz="2000" dirty="0">
                          <a:solidFill>
                            <a:schemeClr val="tx1"/>
                          </a:solidFill>
                        </a:rPr>
                        <a:t>3</a:t>
                      </a:r>
                      <a:endParaRPr lang="en-US" sz="2000" dirty="0">
                        <a:solidFill>
                          <a:schemeClr val="tx1"/>
                        </a:solidFill>
                      </a:endParaRPr>
                    </a:p>
                  </a:txBody>
                  <a:tcPr/>
                </a:tc>
                <a:tc>
                  <a:txBody>
                    <a:bodyPr/>
                    <a:lstStyle/>
                    <a:p>
                      <a:pPr algn="ctr"/>
                      <a:r>
                        <a:rPr lang="en-US" altLang="zh-CN" sz="2000" dirty="0">
                          <a:solidFill>
                            <a:schemeClr val="tx1"/>
                          </a:solidFill>
                        </a:rPr>
                        <a:t>5</a:t>
                      </a:r>
                      <a:endParaRPr lang="en-US" sz="2000" dirty="0">
                        <a:solidFill>
                          <a:schemeClr val="tx1"/>
                        </a:solidFill>
                      </a:endParaRPr>
                    </a:p>
                  </a:txBody>
                  <a:tcPr/>
                </a:tc>
                <a:extLst>
                  <a:ext uri="{0D108BD9-81ED-4DB2-BD59-A6C34878D82A}">
                    <a16:rowId xmlns:a16="http://schemas.microsoft.com/office/drawing/2014/main" xmlns="" val="10009"/>
                  </a:ext>
                </a:extLst>
              </a:tr>
              <a:tr h="370840">
                <a:tc>
                  <a:txBody>
                    <a:bodyPr/>
                    <a:lstStyle/>
                    <a:p>
                      <a:r>
                        <a:rPr lang="en-US" altLang="zh-CN" sz="2000" dirty="0"/>
                        <a:t>1</a:t>
                      </a:r>
                      <a:endParaRPr lang="en-US" sz="2000" dirty="0"/>
                    </a:p>
                  </a:txBody>
                  <a:tcPr>
                    <a:solidFill>
                      <a:schemeClr val="accent2"/>
                    </a:solidFill>
                  </a:tcPr>
                </a:tc>
                <a:tc>
                  <a:txBody>
                    <a:bodyPr/>
                    <a:lstStyle/>
                    <a:p>
                      <a:pPr algn="ctr"/>
                      <a:r>
                        <a:rPr lang="en-US" altLang="zh-CN" sz="2000" dirty="0">
                          <a:solidFill>
                            <a:schemeClr val="tx1"/>
                          </a:solidFill>
                        </a:rPr>
                        <a:t>2</a:t>
                      </a:r>
                      <a:endParaRPr lang="en-US" sz="2000" dirty="0">
                        <a:solidFill>
                          <a:schemeClr val="tx1"/>
                        </a:solidFill>
                      </a:endParaRPr>
                    </a:p>
                  </a:txBody>
                  <a:tcPr/>
                </a:tc>
                <a:tc>
                  <a:txBody>
                    <a:bodyPr/>
                    <a:lstStyle/>
                    <a:p>
                      <a:pPr algn="ctr"/>
                      <a:r>
                        <a:rPr lang="en-US" altLang="zh-CN" sz="2000" dirty="0">
                          <a:solidFill>
                            <a:schemeClr val="tx1"/>
                          </a:solidFill>
                        </a:rPr>
                        <a:t>1</a:t>
                      </a:r>
                      <a:endParaRPr lang="en-US" sz="2000" dirty="0">
                        <a:solidFill>
                          <a:schemeClr val="tx1"/>
                        </a:solidFill>
                      </a:endParaRPr>
                    </a:p>
                  </a:txBody>
                  <a:tcPr>
                    <a:solidFill>
                      <a:srgbClr val="92D050"/>
                    </a:solidFill>
                  </a:tcPr>
                </a:tc>
                <a:tc>
                  <a:txBody>
                    <a:bodyPr/>
                    <a:lstStyle/>
                    <a:p>
                      <a:pPr algn="ctr"/>
                      <a:r>
                        <a:rPr lang="en-US" altLang="zh-CN" sz="2000" dirty="0">
                          <a:solidFill>
                            <a:schemeClr val="tx1"/>
                          </a:solidFill>
                        </a:rPr>
                        <a:t>5</a:t>
                      </a:r>
                      <a:endParaRPr lang="en-US" sz="2000" dirty="0">
                        <a:solidFill>
                          <a:schemeClr val="tx1"/>
                        </a:solidFill>
                      </a:endParaRPr>
                    </a:p>
                  </a:txBody>
                  <a:tcPr/>
                </a:tc>
                <a:extLst>
                  <a:ext uri="{0D108BD9-81ED-4DB2-BD59-A6C34878D82A}">
                    <a16:rowId xmlns:a16="http://schemas.microsoft.com/office/drawing/2014/main" xmlns="" val="10010"/>
                  </a:ext>
                </a:extLst>
              </a:tr>
              <a:tr h="370840">
                <a:tc>
                  <a:txBody>
                    <a:bodyPr/>
                    <a:lstStyle/>
                    <a:p>
                      <a:r>
                        <a:rPr lang="en-US" altLang="zh-CN" sz="2000" dirty="0"/>
                        <a:t>5</a:t>
                      </a:r>
                      <a:endParaRPr lang="en-US" sz="2000" dirty="0"/>
                    </a:p>
                  </a:txBody>
                  <a:tcPr>
                    <a:solidFill>
                      <a:schemeClr val="accent2"/>
                    </a:solidFill>
                  </a:tcPr>
                </a:tc>
                <a:tc>
                  <a:txBody>
                    <a:bodyPr/>
                    <a:lstStyle/>
                    <a:p>
                      <a:pPr algn="ctr"/>
                      <a:r>
                        <a:rPr lang="en-US" altLang="zh-CN" sz="2000" dirty="0">
                          <a:solidFill>
                            <a:schemeClr val="tx1"/>
                          </a:solidFill>
                        </a:rPr>
                        <a:t>2</a:t>
                      </a:r>
                      <a:endParaRPr lang="en-US" sz="2000" dirty="0">
                        <a:solidFill>
                          <a:schemeClr val="tx1"/>
                        </a:solidFill>
                      </a:endParaRPr>
                    </a:p>
                  </a:txBody>
                  <a:tcPr/>
                </a:tc>
                <a:tc>
                  <a:txBody>
                    <a:bodyPr/>
                    <a:lstStyle/>
                    <a:p>
                      <a:pPr algn="ctr"/>
                      <a:r>
                        <a:rPr lang="en-US" altLang="zh-CN" sz="2000" dirty="0">
                          <a:solidFill>
                            <a:schemeClr val="tx1"/>
                          </a:solidFill>
                        </a:rPr>
                        <a:t>1</a:t>
                      </a:r>
                      <a:endParaRPr lang="en-US" sz="2000" dirty="0">
                        <a:solidFill>
                          <a:schemeClr val="tx1"/>
                        </a:solidFill>
                      </a:endParaRPr>
                    </a:p>
                  </a:txBody>
                  <a:tcPr/>
                </a:tc>
                <a:tc>
                  <a:txBody>
                    <a:bodyPr/>
                    <a:lstStyle/>
                    <a:p>
                      <a:pPr algn="ctr"/>
                      <a:r>
                        <a:rPr lang="en-US" altLang="zh-CN" sz="2000" dirty="0">
                          <a:solidFill>
                            <a:schemeClr val="tx1"/>
                          </a:solidFill>
                        </a:rPr>
                        <a:t>5</a:t>
                      </a:r>
                      <a:endParaRPr lang="en-US" sz="2000" dirty="0">
                        <a:solidFill>
                          <a:schemeClr val="tx1"/>
                        </a:solidFill>
                      </a:endParaRPr>
                    </a:p>
                  </a:txBody>
                  <a:tcPr/>
                </a:tc>
                <a:extLst>
                  <a:ext uri="{0D108BD9-81ED-4DB2-BD59-A6C34878D82A}">
                    <a16:rowId xmlns:a16="http://schemas.microsoft.com/office/drawing/2014/main" xmlns="" val="10011"/>
                  </a:ext>
                </a:extLst>
              </a:tr>
            </a:tbl>
          </a:graphicData>
        </a:graphic>
      </p:graphicFrame>
      <p:sp>
        <p:nvSpPr>
          <p:cNvPr id="5" name="Rectangle 4"/>
          <p:cNvSpPr/>
          <p:nvPr/>
        </p:nvSpPr>
        <p:spPr>
          <a:xfrm>
            <a:off x="5281334" y="1946834"/>
            <a:ext cx="3082737" cy="1815882"/>
          </a:xfrm>
          <a:prstGeom prst="rect">
            <a:avLst/>
          </a:prstGeom>
          <a:ln>
            <a:solidFill>
              <a:schemeClr val="accent1"/>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nSpc>
                <a:spcPct val="200000"/>
              </a:lnSpc>
            </a:pPr>
            <a:r>
              <a:rPr lang="zh-CN" altLang="en-US" sz="2800" dirty="0">
                <a:ln w="0"/>
                <a:effectLst>
                  <a:outerShdw blurRad="38100" dist="19050" dir="2700000" algn="tl" rotWithShape="0">
                    <a:schemeClr val="dk1">
                      <a:alpha val="40000"/>
                    </a:schemeClr>
                  </a:outerShdw>
                </a:effectLst>
              </a:rPr>
              <a:t>缺页中断 </a:t>
            </a:r>
            <a:r>
              <a:rPr lang="en-US" altLang="zh-CN" sz="2800" dirty="0">
                <a:ln w="0"/>
                <a:solidFill>
                  <a:srgbClr val="FF0000"/>
                </a:solidFill>
                <a:effectLst>
                  <a:outerShdw blurRad="38100" dist="19050" dir="2700000" algn="tl" rotWithShape="0">
                    <a:schemeClr val="dk1">
                      <a:alpha val="40000"/>
                    </a:schemeClr>
                  </a:outerShdw>
                </a:effectLst>
              </a:rPr>
              <a:t>7</a:t>
            </a:r>
            <a:r>
              <a:rPr lang="zh-CN" altLang="en-US" sz="2800" dirty="0">
                <a:ln w="0"/>
                <a:effectLst>
                  <a:outerShdw blurRad="38100" dist="19050" dir="2700000" algn="tl" rotWithShape="0">
                    <a:schemeClr val="dk1">
                      <a:alpha val="40000"/>
                    </a:schemeClr>
                  </a:outerShdw>
                </a:effectLst>
              </a:rPr>
              <a:t> 次</a:t>
            </a:r>
          </a:p>
          <a:p>
            <a:pPr>
              <a:lnSpc>
                <a:spcPct val="200000"/>
              </a:lnSpc>
            </a:pPr>
            <a:r>
              <a:rPr lang="zh-CN" altLang="en-US" sz="2800" dirty="0">
                <a:ln w="0"/>
                <a:effectLst>
                  <a:outerShdw blurRad="38100" dist="19050" dir="2700000" algn="tl" rotWithShape="0">
                    <a:schemeClr val="dk1">
                      <a:alpha val="40000"/>
                    </a:schemeClr>
                  </a:outerShdw>
                </a:effectLst>
              </a:rPr>
              <a:t>中断率为 </a:t>
            </a:r>
            <a:r>
              <a:rPr lang="en-US" altLang="zh-CN" sz="2800" dirty="0">
                <a:ln w="0"/>
                <a:solidFill>
                  <a:srgbClr val="FF0000"/>
                </a:solidFill>
                <a:effectLst>
                  <a:outerShdw blurRad="38100" dist="19050" dir="2700000" algn="tl" rotWithShape="0">
                    <a:schemeClr val="dk1">
                      <a:alpha val="40000"/>
                    </a:schemeClr>
                  </a:outerShdw>
                </a:effectLst>
              </a:rPr>
              <a:t>58.3%</a:t>
            </a:r>
            <a:endParaRPr lang="zh-CN" altLang="en-US" sz="2800" dirty="0">
              <a:ln w="0"/>
              <a:solidFill>
                <a:srgbClr val="FF0000"/>
              </a:solidFill>
              <a:effectLst>
                <a:outerShdw blurRad="38100" dist="19050" dir="2700000" algn="tl" rotWithShape="0">
                  <a:schemeClr val="dk1">
                    <a:alpha val="40000"/>
                  </a:schemeClr>
                </a:outerShdw>
              </a:effectLst>
            </a:endParaRPr>
          </a:p>
        </p:txBody>
      </p:sp>
      <p:sp>
        <p:nvSpPr>
          <p:cNvPr id="3" name="TextBox 2"/>
          <p:cNvSpPr txBox="1"/>
          <p:nvPr/>
        </p:nvSpPr>
        <p:spPr>
          <a:xfrm>
            <a:off x="5278170" y="4182700"/>
            <a:ext cx="3621386" cy="2169825"/>
          </a:xfrm>
          <a:prstGeom prst="rect">
            <a:avLst/>
          </a:prstGeom>
          <a:noFill/>
          <a:ln>
            <a:solidFill>
              <a:schemeClr val="tx1"/>
            </a:solidFill>
            <a:prstDash val="dash"/>
          </a:ln>
        </p:spPr>
        <p:txBody>
          <a:bodyPr wrap="square" rtlCol="0">
            <a:spAutoFit/>
          </a:bodyPr>
          <a:lstStyle/>
          <a:p>
            <a:pPr algn="just">
              <a:lnSpc>
                <a:spcPct val="150000"/>
              </a:lnSpc>
            </a:pPr>
            <a:r>
              <a:rPr kumimoji="1" lang="zh-CN" altLang="en-US" dirty="0"/>
              <a:t>不具可行性，因为实际进程运行过程中，对于页面的引用串是无法预知的。因此，</a:t>
            </a:r>
            <a:r>
              <a:rPr kumimoji="1" lang="en-US" altLang="zh-CN" dirty="0"/>
              <a:t>OPT</a:t>
            </a:r>
            <a:r>
              <a:rPr kumimoji="1" lang="zh-CN" altLang="en-US" dirty="0"/>
              <a:t>算法用多于在理论上，对其它具体算法的优劣进行衡量。</a:t>
            </a:r>
          </a:p>
        </p:txBody>
      </p:sp>
    </p:spTree>
    <p:extLst>
      <p:ext uri="{BB962C8B-B14F-4D97-AF65-F5344CB8AC3E}">
        <p14:creationId xmlns:p14="http://schemas.microsoft.com/office/powerpoint/2010/main" val="18924479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4.5.2</a:t>
            </a:r>
            <a:r>
              <a:rPr lang="zh-CN" altLang="en-US" dirty="0"/>
              <a:t>（</a:t>
            </a:r>
            <a:r>
              <a:rPr lang="en-US" altLang="zh-CN" dirty="0"/>
              <a:t>7</a:t>
            </a:r>
            <a:r>
              <a:rPr lang="zh-CN" altLang="en-US" dirty="0"/>
              <a:t>）：</a:t>
            </a:r>
            <a:r>
              <a:rPr lang="en-US" altLang="zh-CN" dirty="0"/>
              <a:t>LRU</a:t>
            </a:r>
            <a:r>
              <a:rPr lang="zh-CN" altLang="en-US" dirty="0"/>
              <a:t>算法</a:t>
            </a:r>
            <a:endParaRPr lang="en-US" dirty="0"/>
          </a:p>
        </p:txBody>
      </p:sp>
      <p:sp>
        <p:nvSpPr>
          <p:cNvPr id="3" name="Content Placeholder 2"/>
          <p:cNvSpPr>
            <a:spLocks noGrp="1"/>
          </p:cNvSpPr>
          <p:nvPr>
            <p:ph idx="1"/>
          </p:nvPr>
        </p:nvSpPr>
        <p:spPr/>
        <p:txBody>
          <a:bodyPr/>
          <a:lstStyle/>
          <a:p>
            <a:pPr>
              <a:lnSpc>
                <a:spcPct val="150000"/>
              </a:lnSpc>
            </a:pPr>
            <a:r>
              <a:rPr lang="zh-CN" altLang="en-US" dirty="0"/>
              <a:t>最近最少使用页面淘汰算法</a:t>
            </a:r>
            <a:r>
              <a:rPr lang="en-US" altLang="zh-CN" dirty="0"/>
              <a:t>(LRU</a:t>
            </a:r>
            <a:r>
              <a:rPr lang="zh-CN" altLang="en-US" dirty="0"/>
              <a:t> </a:t>
            </a:r>
            <a:r>
              <a:rPr lang="en-US" altLang="zh-CN" dirty="0"/>
              <a:t>Least</a:t>
            </a:r>
            <a:r>
              <a:rPr lang="zh-CN" altLang="en-US" dirty="0"/>
              <a:t> </a:t>
            </a:r>
            <a:r>
              <a:rPr lang="en-US" altLang="zh-CN" dirty="0"/>
              <a:t>Recently</a:t>
            </a:r>
            <a:r>
              <a:rPr lang="zh-CN" altLang="en-US" dirty="0"/>
              <a:t> </a:t>
            </a:r>
            <a:r>
              <a:rPr lang="en-US" altLang="zh-CN" dirty="0"/>
              <a:t>Used)</a:t>
            </a:r>
          </a:p>
          <a:p>
            <a:pPr marL="0" indent="0">
              <a:lnSpc>
                <a:spcPct val="150000"/>
              </a:lnSpc>
              <a:buNone/>
            </a:pPr>
            <a:r>
              <a:rPr lang="zh-CN" altLang="en-US" dirty="0"/>
              <a:t>：淘汰的页面是在最近一段时间里较久未被访问的那页</a:t>
            </a:r>
          </a:p>
          <a:p>
            <a:pPr>
              <a:lnSpc>
                <a:spcPct val="150000"/>
              </a:lnSpc>
            </a:pPr>
            <a:r>
              <a:rPr lang="zh-CN" altLang="en-US" dirty="0"/>
              <a:t>例</a:t>
            </a:r>
            <a:r>
              <a:rPr lang="en-US" altLang="zh-CN" dirty="0"/>
              <a:t>:</a:t>
            </a:r>
            <a:r>
              <a:rPr lang="zh-CN" altLang="en-US" dirty="0"/>
              <a:t>某程序在内存中分配三个页面，初始为空，页面走向为</a:t>
            </a:r>
            <a:r>
              <a:rPr lang="en-US" altLang="zh-CN" dirty="0"/>
              <a:t>4</a:t>
            </a:r>
            <a:r>
              <a:rPr lang="zh-CN" altLang="en-US" dirty="0"/>
              <a:t>，</a:t>
            </a:r>
            <a:r>
              <a:rPr lang="en-US" altLang="zh-CN" dirty="0"/>
              <a:t>3</a:t>
            </a:r>
            <a:r>
              <a:rPr lang="zh-CN" altLang="en-US" dirty="0"/>
              <a:t>，</a:t>
            </a:r>
            <a:r>
              <a:rPr lang="en-US" altLang="zh-CN" dirty="0"/>
              <a:t>2</a:t>
            </a:r>
            <a:r>
              <a:rPr lang="zh-CN" altLang="en-US" dirty="0"/>
              <a:t>，</a:t>
            </a:r>
            <a:r>
              <a:rPr lang="en-US" altLang="zh-CN" dirty="0"/>
              <a:t>1</a:t>
            </a:r>
            <a:r>
              <a:rPr lang="zh-CN" altLang="en-US" dirty="0"/>
              <a:t>，</a:t>
            </a:r>
            <a:r>
              <a:rPr lang="en-US" altLang="zh-CN" dirty="0"/>
              <a:t>4</a:t>
            </a:r>
            <a:r>
              <a:rPr lang="zh-CN" altLang="en-US" dirty="0"/>
              <a:t>，</a:t>
            </a:r>
            <a:r>
              <a:rPr lang="en-US" altLang="zh-CN" dirty="0"/>
              <a:t>3</a:t>
            </a:r>
            <a:r>
              <a:rPr lang="zh-CN" altLang="en-US" dirty="0"/>
              <a:t>，</a:t>
            </a:r>
            <a:r>
              <a:rPr lang="en-US" altLang="zh-CN" dirty="0"/>
              <a:t>5</a:t>
            </a:r>
            <a:r>
              <a:rPr lang="zh-CN" altLang="en-US" dirty="0"/>
              <a:t>，</a:t>
            </a:r>
            <a:r>
              <a:rPr lang="en-US" altLang="zh-CN" dirty="0"/>
              <a:t>4</a:t>
            </a:r>
            <a:r>
              <a:rPr lang="zh-CN" altLang="en-US" dirty="0"/>
              <a:t>，</a:t>
            </a:r>
            <a:r>
              <a:rPr lang="en-US" altLang="zh-CN" dirty="0"/>
              <a:t>3</a:t>
            </a:r>
            <a:r>
              <a:rPr lang="zh-CN" altLang="en-US" dirty="0"/>
              <a:t>，</a:t>
            </a:r>
            <a:r>
              <a:rPr lang="en-US" altLang="zh-CN" dirty="0"/>
              <a:t>2</a:t>
            </a:r>
            <a:r>
              <a:rPr lang="zh-CN" altLang="en-US" dirty="0"/>
              <a:t>，</a:t>
            </a:r>
            <a:r>
              <a:rPr lang="en-US" altLang="zh-CN" dirty="0"/>
              <a:t>1</a:t>
            </a:r>
            <a:r>
              <a:rPr lang="zh-CN" altLang="en-US" dirty="0"/>
              <a:t>，</a:t>
            </a:r>
            <a:r>
              <a:rPr lang="en-US" altLang="zh-CN" dirty="0"/>
              <a:t>5</a:t>
            </a:r>
            <a:r>
              <a:rPr lang="zh-CN" altLang="en-US" dirty="0"/>
              <a:t>，用最近最久未使用页面算法分析页面置换过程</a:t>
            </a:r>
          </a:p>
          <a:p>
            <a:pPr>
              <a:lnSpc>
                <a:spcPct val="150000"/>
              </a:lnSpc>
            </a:pPr>
            <a:endParaRPr lang="en-US" dirty="0"/>
          </a:p>
        </p:txBody>
      </p:sp>
    </p:spTree>
    <p:extLst>
      <p:ext uri="{BB962C8B-B14F-4D97-AF65-F5344CB8AC3E}">
        <p14:creationId xmlns:p14="http://schemas.microsoft.com/office/powerpoint/2010/main" val="7908157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t>4.5.2</a:t>
            </a:r>
            <a:r>
              <a:rPr lang="zh-CN" altLang="hr-HR" dirty="0"/>
              <a:t>（</a:t>
            </a:r>
            <a:r>
              <a:rPr lang="hr-HR" altLang="zh-CN" dirty="0"/>
              <a:t>7</a:t>
            </a:r>
            <a:r>
              <a:rPr lang="zh-CN" altLang="hr-HR" dirty="0"/>
              <a:t>）</a:t>
            </a:r>
            <a:r>
              <a:rPr lang="zh-CN" altLang="en-US" dirty="0"/>
              <a:t>：</a:t>
            </a:r>
            <a:r>
              <a:rPr lang="en-US" altLang="zh-CN" dirty="0"/>
              <a:t>LRU</a:t>
            </a:r>
            <a:r>
              <a:rPr lang="zh-CN" altLang="en-US" dirty="0"/>
              <a:t>算法策略</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60535451"/>
              </p:ext>
            </p:extLst>
          </p:nvPr>
        </p:nvGraphicFramePr>
        <p:xfrm>
          <a:off x="386603" y="1946834"/>
          <a:ext cx="4481231" cy="4754880"/>
        </p:xfrm>
        <a:graphic>
          <a:graphicData uri="http://schemas.openxmlformats.org/drawingml/2006/table">
            <a:tbl>
              <a:tblPr firstRow="1" bandRow="1">
                <a:tableStyleId>{5C22544A-7EE6-4342-B048-85BDC9FD1C3A}</a:tableStyleId>
              </a:tblPr>
              <a:tblGrid>
                <a:gridCol w="460562">
                  <a:extLst>
                    <a:ext uri="{9D8B030D-6E8A-4147-A177-3AD203B41FA5}">
                      <a16:colId xmlns:a16="http://schemas.microsoft.com/office/drawing/2014/main" xmlns="" val="20000"/>
                    </a:ext>
                  </a:extLst>
                </a:gridCol>
                <a:gridCol w="1340223">
                  <a:extLst>
                    <a:ext uri="{9D8B030D-6E8A-4147-A177-3AD203B41FA5}">
                      <a16:colId xmlns:a16="http://schemas.microsoft.com/office/drawing/2014/main" xmlns="" val="20001"/>
                    </a:ext>
                  </a:extLst>
                </a:gridCol>
                <a:gridCol w="1340223">
                  <a:extLst>
                    <a:ext uri="{9D8B030D-6E8A-4147-A177-3AD203B41FA5}">
                      <a16:colId xmlns:a16="http://schemas.microsoft.com/office/drawing/2014/main" xmlns="" val="20002"/>
                    </a:ext>
                  </a:extLst>
                </a:gridCol>
                <a:gridCol w="1340223">
                  <a:extLst>
                    <a:ext uri="{9D8B030D-6E8A-4147-A177-3AD203B41FA5}">
                      <a16:colId xmlns:a16="http://schemas.microsoft.com/office/drawing/2014/main" xmlns="" val="20003"/>
                    </a:ext>
                  </a:extLst>
                </a:gridCol>
              </a:tblGrid>
              <a:tr h="396240">
                <a:tc>
                  <a:txBody>
                    <a:bodyPr/>
                    <a:lstStyle/>
                    <a:p>
                      <a:r>
                        <a:rPr lang="en-US" altLang="zh-CN" sz="2000" b="0" dirty="0">
                          <a:solidFill>
                            <a:schemeClr val="tx1"/>
                          </a:solidFill>
                        </a:rPr>
                        <a:t>4</a:t>
                      </a:r>
                      <a:endParaRPr lang="en-US" sz="2000" b="0" dirty="0">
                        <a:solidFill>
                          <a:schemeClr val="tx1"/>
                        </a:solidFill>
                      </a:endParaRPr>
                    </a:p>
                  </a:txBody>
                  <a:tcPr>
                    <a:solidFill>
                      <a:schemeClr val="accent2"/>
                    </a:solidFill>
                  </a:tcPr>
                </a:tc>
                <a:tc>
                  <a:txBody>
                    <a:bodyPr/>
                    <a:lstStyle/>
                    <a:p>
                      <a:pPr algn="ctr"/>
                      <a:r>
                        <a:rPr lang="en-US" altLang="zh-CN" sz="2000" b="0" dirty="0">
                          <a:solidFill>
                            <a:schemeClr val="tx1"/>
                          </a:solidFill>
                        </a:rPr>
                        <a:t>4</a:t>
                      </a:r>
                      <a:endParaRPr lang="en-US" sz="2000" b="0" dirty="0">
                        <a:solidFill>
                          <a:schemeClr val="tx1"/>
                        </a:solidFill>
                      </a:endParaRPr>
                    </a:p>
                  </a:txBody>
                  <a:tcPr>
                    <a:solidFill>
                      <a:srgbClr val="92D050"/>
                    </a:solidFill>
                  </a:tcPr>
                </a:tc>
                <a:tc>
                  <a:txBody>
                    <a:bodyPr/>
                    <a:lstStyle/>
                    <a:p>
                      <a:pPr algn="ctr"/>
                      <a:endParaRPr lang="en-US" sz="2000" dirty="0">
                        <a:solidFill>
                          <a:schemeClr val="tx1"/>
                        </a:solidFill>
                      </a:endParaRPr>
                    </a:p>
                  </a:txBody>
                  <a:tcPr>
                    <a:solidFill>
                      <a:schemeClr val="accent1">
                        <a:lumMod val="20000"/>
                        <a:lumOff val="80000"/>
                      </a:schemeClr>
                    </a:solidFill>
                  </a:tcPr>
                </a:tc>
                <a:tc>
                  <a:txBody>
                    <a:bodyPr/>
                    <a:lstStyle/>
                    <a:p>
                      <a:pPr algn="ctr"/>
                      <a:endParaRPr lang="en-US" sz="200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xmlns="" val="10000"/>
                  </a:ext>
                </a:extLst>
              </a:tr>
              <a:tr h="396240">
                <a:tc>
                  <a:txBody>
                    <a:bodyPr/>
                    <a:lstStyle/>
                    <a:p>
                      <a:r>
                        <a:rPr lang="en-US" altLang="zh-CN" sz="2000" dirty="0"/>
                        <a:t>3</a:t>
                      </a:r>
                      <a:endParaRPr lang="en-US" sz="2000" dirty="0"/>
                    </a:p>
                  </a:txBody>
                  <a:tcPr>
                    <a:solidFill>
                      <a:schemeClr val="accent2"/>
                    </a:solidFill>
                  </a:tcPr>
                </a:tc>
                <a:tc>
                  <a:txBody>
                    <a:bodyPr/>
                    <a:lstStyle/>
                    <a:p>
                      <a:pPr algn="ctr"/>
                      <a:r>
                        <a:rPr lang="en-US" altLang="zh-CN" sz="2000" dirty="0">
                          <a:solidFill>
                            <a:schemeClr val="tx1"/>
                          </a:solidFill>
                        </a:rPr>
                        <a:t>4</a:t>
                      </a:r>
                      <a:endParaRPr lang="en-US" sz="2000" dirty="0">
                        <a:solidFill>
                          <a:schemeClr val="tx1"/>
                        </a:solidFill>
                      </a:endParaRPr>
                    </a:p>
                  </a:txBody>
                  <a:tcPr>
                    <a:solidFill>
                      <a:srgbClr val="F7D1CC"/>
                    </a:solidFill>
                  </a:tcPr>
                </a:tc>
                <a:tc>
                  <a:txBody>
                    <a:bodyPr/>
                    <a:lstStyle/>
                    <a:p>
                      <a:pPr algn="ctr"/>
                      <a:r>
                        <a:rPr lang="en-US" altLang="zh-CN" sz="2000" dirty="0">
                          <a:solidFill>
                            <a:schemeClr val="tx1"/>
                          </a:solidFill>
                        </a:rPr>
                        <a:t>3</a:t>
                      </a:r>
                      <a:endParaRPr lang="en-US" sz="2000" dirty="0">
                        <a:solidFill>
                          <a:schemeClr val="tx1"/>
                        </a:solidFill>
                      </a:endParaRPr>
                    </a:p>
                  </a:txBody>
                  <a:tcPr>
                    <a:solidFill>
                      <a:srgbClr val="92D050"/>
                    </a:solidFill>
                  </a:tcPr>
                </a:tc>
                <a:tc>
                  <a:txBody>
                    <a:bodyPr/>
                    <a:lstStyle/>
                    <a:p>
                      <a:pPr algn="ctr"/>
                      <a:endParaRPr lang="en-US" sz="2000" dirty="0">
                        <a:solidFill>
                          <a:schemeClr val="tx1"/>
                        </a:solidFill>
                      </a:endParaRPr>
                    </a:p>
                  </a:txBody>
                  <a:tcPr/>
                </a:tc>
                <a:extLst>
                  <a:ext uri="{0D108BD9-81ED-4DB2-BD59-A6C34878D82A}">
                    <a16:rowId xmlns:a16="http://schemas.microsoft.com/office/drawing/2014/main" xmlns="" val="10001"/>
                  </a:ext>
                </a:extLst>
              </a:tr>
              <a:tr h="396240">
                <a:tc>
                  <a:txBody>
                    <a:bodyPr/>
                    <a:lstStyle/>
                    <a:p>
                      <a:r>
                        <a:rPr lang="en-US" altLang="zh-CN" sz="2000" dirty="0"/>
                        <a:t>2</a:t>
                      </a:r>
                      <a:endParaRPr lang="en-US" sz="2000" dirty="0"/>
                    </a:p>
                  </a:txBody>
                  <a:tcPr>
                    <a:solidFill>
                      <a:schemeClr val="accent2"/>
                    </a:solidFill>
                  </a:tcPr>
                </a:tc>
                <a:tc>
                  <a:txBody>
                    <a:bodyPr/>
                    <a:lstStyle/>
                    <a:p>
                      <a:pPr algn="ctr"/>
                      <a:r>
                        <a:rPr lang="en-US" altLang="zh-CN" sz="2000" dirty="0">
                          <a:solidFill>
                            <a:schemeClr val="tx1"/>
                          </a:solidFill>
                        </a:rPr>
                        <a:t>4</a:t>
                      </a:r>
                      <a:endParaRPr lang="en-US" sz="2000" dirty="0">
                        <a:solidFill>
                          <a:schemeClr val="tx1"/>
                        </a:solidFill>
                      </a:endParaRPr>
                    </a:p>
                  </a:txBody>
                  <a:tcPr>
                    <a:solidFill>
                      <a:srgbClr val="FCE9E8"/>
                    </a:solidFill>
                  </a:tcPr>
                </a:tc>
                <a:tc>
                  <a:txBody>
                    <a:bodyPr/>
                    <a:lstStyle/>
                    <a:p>
                      <a:pPr algn="ctr"/>
                      <a:r>
                        <a:rPr lang="en-US" altLang="zh-CN" sz="2000" dirty="0">
                          <a:solidFill>
                            <a:schemeClr val="tx1"/>
                          </a:solidFill>
                        </a:rPr>
                        <a:t>3</a:t>
                      </a:r>
                      <a:endParaRPr lang="en-US" sz="2000" dirty="0">
                        <a:solidFill>
                          <a:schemeClr val="tx1"/>
                        </a:solidFill>
                      </a:endParaRPr>
                    </a:p>
                  </a:txBody>
                  <a:tcPr/>
                </a:tc>
                <a:tc>
                  <a:txBody>
                    <a:bodyPr/>
                    <a:lstStyle/>
                    <a:p>
                      <a:pPr algn="ctr"/>
                      <a:r>
                        <a:rPr lang="en-US" altLang="zh-CN" sz="2000" dirty="0">
                          <a:solidFill>
                            <a:schemeClr val="tx1"/>
                          </a:solidFill>
                        </a:rPr>
                        <a:t>2</a:t>
                      </a:r>
                      <a:endParaRPr lang="en-US" sz="2000" dirty="0">
                        <a:solidFill>
                          <a:schemeClr val="tx1"/>
                        </a:solidFill>
                      </a:endParaRPr>
                    </a:p>
                  </a:txBody>
                  <a:tcPr>
                    <a:solidFill>
                      <a:srgbClr val="92D050"/>
                    </a:solidFill>
                  </a:tcPr>
                </a:tc>
                <a:extLst>
                  <a:ext uri="{0D108BD9-81ED-4DB2-BD59-A6C34878D82A}">
                    <a16:rowId xmlns:a16="http://schemas.microsoft.com/office/drawing/2014/main" xmlns="" val="10002"/>
                  </a:ext>
                </a:extLst>
              </a:tr>
              <a:tr h="396240">
                <a:tc>
                  <a:txBody>
                    <a:bodyPr/>
                    <a:lstStyle/>
                    <a:p>
                      <a:r>
                        <a:rPr lang="en-US" altLang="zh-CN" sz="2000" dirty="0"/>
                        <a:t>1</a:t>
                      </a:r>
                      <a:endParaRPr lang="en-US" sz="2000" dirty="0"/>
                    </a:p>
                  </a:txBody>
                  <a:tcPr>
                    <a:solidFill>
                      <a:schemeClr val="accent2"/>
                    </a:solidFill>
                  </a:tcPr>
                </a:tc>
                <a:tc>
                  <a:txBody>
                    <a:bodyPr/>
                    <a:lstStyle/>
                    <a:p>
                      <a:pPr algn="ctr"/>
                      <a:r>
                        <a:rPr lang="en-US" sz="2000" dirty="0">
                          <a:solidFill>
                            <a:schemeClr val="tx1"/>
                          </a:solidFill>
                        </a:rPr>
                        <a:t>1</a:t>
                      </a:r>
                    </a:p>
                  </a:txBody>
                  <a:tcPr>
                    <a:solidFill>
                      <a:srgbClr val="92D050"/>
                    </a:solidFill>
                  </a:tcPr>
                </a:tc>
                <a:tc>
                  <a:txBody>
                    <a:bodyPr/>
                    <a:lstStyle/>
                    <a:p>
                      <a:pPr algn="ctr"/>
                      <a:r>
                        <a:rPr lang="en-US" sz="2000" dirty="0">
                          <a:solidFill>
                            <a:schemeClr val="tx1"/>
                          </a:solidFill>
                        </a:rPr>
                        <a:t>3</a:t>
                      </a:r>
                    </a:p>
                  </a:txBody>
                  <a:tcPr/>
                </a:tc>
                <a:tc>
                  <a:txBody>
                    <a:bodyPr/>
                    <a:lstStyle/>
                    <a:p>
                      <a:pPr algn="ctr"/>
                      <a:r>
                        <a:rPr lang="en-US" altLang="zh-CN" sz="2000" dirty="0">
                          <a:solidFill>
                            <a:schemeClr val="tx1"/>
                          </a:solidFill>
                        </a:rPr>
                        <a:t>2</a:t>
                      </a:r>
                      <a:endParaRPr lang="en-US" sz="2000" dirty="0">
                        <a:solidFill>
                          <a:schemeClr val="tx1"/>
                        </a:solidFill>
                      </a:endParaRPr>
                    </a:p>
                  </a:txBody>
                  <a:tcPr>
                    <a:solidFill>
                      <a:srgbClr val="F7D1CC"/>
                    </a:solidFill>
                  </a:tcPr>
                </a:tc>
                <a:extLst>
                  <a:ext uri="{0D108BD9-81ED-4DB2-BD59-A6C34878D82A}">
                    <a16:rowId xmlns:a16="http://schemas.microsoft.com/office/drawing/2014/main" xmlns="" val="10003"/>
                  </a:ext>
                </a:extLst>
              </a:tr>
              <a:tr h="396240">
                <a:tc>
                  <a:txBody>
                    <a:bodyPr/>
                    <a:lstStyle/>
                    <a:p>
                      <a:r>
                        <a:rPr lang="en-US" altLang="zh-CN" sz="2000" dirty="0"/>
                        <a:t>4</a:t>
                      </a:r>
                      <a:endParaRPr lang="en-US" sz="2000" dirty="0"/>
                    </a:p>
                  </a:txBody>
                  <a:tcPr>
                    <a:solidFill>
                      <a:schemeClr val="accent2"/>
                    </a:solidFill>
                  </a:tcPr>
                </a:tc>
                <a:tc>
                  <a:txBody>
                    <a:bodyPr/>
                    <a:lstStyle/>
                    <a:p>
                      <a:pPr algn="ctr"/>
                      <a:r>
                        <a:rPr lang="en-US" altLang="zh-CN" sz="2000" dirty="0">
                          <a:solidFill>
                            <a:schemeClr val="tx1"/>
                          </a:solidFill>
                        </a:rPr>
                        <a:t>1</a:t>
                      </a:r>
                      <a:endParaRPr lang="en-US" sz="2000" dirty="0">
                        <a:solidFill>
                          <a:schemeClr val="tx1"/>
                        </a:solidFill>
                      </a:endParaRPr>
                    </a:p>
                  </a:txBody>
                  <a:tcPr>
                    <a:solidFill>
                      <a:srgbClr val="FCE9E8"/>
                    </a:solidFill>
                  </a:tcPr>
                </a:tc>
                <a:tc>
                  <a:txBody>
                    <a:bodyPr/>
                    <a:lstStyle/>
                    <a:p>
                      <a:pPr algn="ctr"/>
                      <a:r>
                        <a:rPr lang="en-US" altLang="zh-CN" sz="2000" dirty="0">
                          <a:solidFill>
                            <a:schemeClr val="tx1"/>
                          </a:solidFill>
                        </a:rPr>
                        <a:t>4</a:t>
                      </a:r>
                      <a:endParaRPr lang="en-US" sz="2000" dirty="0">
                        <a:solidFill>
                          <a:schemeClr val="tx1"/>
                        </a:solidFill>
                      </a:endParaRPr>
                    </a:p>
                  </a:txBody>
                  <a:tcPr>
                    <a:solidFill>
                      <a:srgbClr val="92D050"/>
                    </a:solidFill>
                  </a:tcPr>
                </a:tc>
                <a:tc>
                  <a:txBody>
                    <a:bodyPr/>
                    <a:lstStyle/>
                    <a:p>
                      <a:pPr algn="ctr"/>
                      <a:r>
                        <a:rPr lang="en-US" altLang="zh-CN" sz="2000" dirty="0">
                          <a:solidFill>
                            <a:schemeClr val="tx1"/>
                          </a:solidFill>
                        </a:rPr>
                        <a:t>2</a:t>
                      </a:r>
                      <a:endParaRPr lang="en-US" sz="2000" dirty="0">
                        <a:solidFill>
                          <a:schemeClr val="tx1"/>
                        </a:solidFill>
                      </a:endParaRPr>
                    </a:p>
                  </a:txBody>
                  <a:tcPr/>
                </a:tc>
                <a:extLst>
                  <a:ext uri="{0D108BD9-81ED-4DB2-BD59-A6C34878D82A}">
                    <a16:rowId xmlns:a16="http://schemas.microsoft.com/office/drawing/2014/main" xmlns="" val="10004"/>
                  </a:ext>
                </a:extLst>
              </a:tr>
              <a:tr h="396240">
                <a:tc>
                  <a:txBody>
                    <a:bodyPr/>
                    <a:lstStyle/>
                    <a:p>
                      <a:r>
                        <a:rPr lang="en-US" altLang="zh-CN" sz="2000" dirty="0"/>
                        <a:t>3</a:t>
                      </a:r>
                      <a:endParaRPr lang="en-US" sz="2000" dirty="0"/>
                    </a:p>
                  </a:txBody>
                  <a:tcPr>
                    <a:solidFill>
                      <a:schemeClr val="accent2"/>
                    </a:solidFill>
                  </a:tcPr>
                </a:tc>
                <a:tc>
                  <a:txBody>
                    <a:bodyPr/>
                    <a:lstStyle/>
                    <a:p>
                      <a:pPr algn="ctr"/>
                      <a:r>
                        <a:rPr lang="en-US" altLang="zh-CN" sz="2000" dirty="0">
                          <a:solidFill>
                            <a:schemeClr val="tx1"/>
                          </a:solidFill>
                        </a:rPr>
                        <a:t>1</a:t>
                      </a:r>
                      <a:endParaRPr lang="en-US" sz="2000" dirty="0">
                        <a:solidFill>
                          <a:schemeClr val="tx1"/>
                        </a:solidFill>
                      </a:endParaRPr>
                    </a:p>
                  </a:txBody>
                  <a:tcPr>
                    <a:solidFill>
                      <a:srgbClr val="F7D0CC"/>
                    </a:solidFill>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solidFill>
                      <a:srgbClr val="92D050"/>
                    </a:solidFill>
                  </a:tcPr>
                </a:tc>
                <a:extLst>
                  <a:ext uri="{0D108BD9-81ED-4DB2-BD59-A6C34878D82A}">
                    <a16:rowId xmlns:a16="http://schemas.microsoft.com/office/drawing/2014/main" xmlns="" val="10005"/>
                  </a:ext>
                </a:extLst>
              </a:tr>
              <a:tr h="396240">
                <a:tc>
                  <a:txBody>
                    <a:bodyPr/>
                    <a:lstStyle/>
                    <a:p>
                      <a:r>
                        <a:rPr lang="en-US" altLang="zh-CN" sz="2000" dirty="0"/>
                        <a:t>5</a:t>
                      </a:r>
                      <a:endParaRPr lang="en-US" sz="2000" dirty="0"/>
                    </a:p>
                  </a:txBody>
                  <a:tcPr>
                    <a:solidFill>
                      <a:schemeClr val="accent2"/>
                    </a:solidFill>
                  </a:tcPr>
                </a:tc>
                <a:tc>
                  <a:txBody>
                    <a:bodyPr/>
                    <a:lstStyle/>
                    <a:p>
                      <a:pPr algn="ctr"/>
                      <a:r>
                        <a:rPr lang="en-US" altLang="zh-CN" sz="2000" dirty="0">
                          <a:solidFill>
                            <a:schemeClr val="tx1"/>
                          </a:solidFill>
                        </a:rPr>
                        <a:t>5</a:t>
                      </a:r>
                      <a:endParaRPr lang="en-US" sz="2000" dirty="0">
                        <a:solidFill>
                          <a:schemeClr val="tx1"/>
                        </a:solidFill>
                      </a:endParaRPr>
                    </a:p>
                  </a:txBody>
                  <a:tcPr>
                    <a:solidFill>
                      <a:srgbClr val="92D050"/>
                    </a:solidFill>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solidFill>
                      <a:srgbClr val="FCE9E9"/>
                    </a:solidFill>
                  </a:tcPr>
                </a:tc>
                <a:extLst>
                  <a:ext uri="{0D108BD9-81ED-4DB2-BD59-A6C34878D82A}">
                    <a16:rowId xmlns:a16="http://schemas.microsoft.com/office/drawing/2014/main" xmlns="" val="10006"/>
                  </a:ext>
                </a:extLst>
              </a:tr>
              <a:tr h="396240">
                <a:tc>
                  <a:txBody>
                    <a:bodyPr/>
                    <a:lstStyle/>
                    <a:p>
                      <a:r>
                        <a:rPr lang="en-US" altLang="zh-CN" sz="2000" dirty="0"/>
                        <a:t>4</a:t>
                      </a:r>
                      <a:endParaRPr lang="en-US" sz="2000" dirty="0"/>
                    </a:p>
                  </a:txBody>
                  <a:tcPr>
                    <a:solidFill>
                      <a:schemeClr val="accent2"/>
                    </a:solidFill>
                  </a:tcPr>
                </a:tc>
                <a:tc>
                  <a:txBody>
                    <a:bodyPr/>
                    <a:lstStyle/>
                    <a:p>
                      <a:pPr algn="ctr"/>
                      <a:r>
                        <a:rPr lang="en-US" altLang="zh-CN" sz="2000" dirty="0">
                          <a:solidFill>
                            <a:schemeClr val="tx1"/>
                          </a:solidFill>
                        </a:rPr>
                        <a:t>5</a:t>
                      </a:r>
                      <a:endParaRPr lang="en-US" sz="2000" dirty="0">
                        <a:solidFill>
                          <a:schemeClr val="tx1"/>
                        </a:solidFill>
                      </a:endParaRPr>
                    </a:p>
                  </a:txBody>
                  <a:tcPr>
                    <a:solidFill>
                      <a:srgbClr val="F7D1CC"/>
                    </a:solidFill>
                  </a:tcPr>
                </a:tc>
                <a:tc>
                  <a:txBody>
                    <a:bodyPr/>
                    <a:lstStyle/>
                    <a:p>
                      <a:pPr algn="ctr"/>
                      <a:r>
                        <a:rPr lang="en-US" altLang="zh-CN" sz="2000" dirty="0">
                          <a:solidFill>
                            <a:schemeClr val="tx1"/>
                          </a:solidFill>
                        </a:rPr>
                        <a:t>4</a:t>
                      </a:r>
                      <a:endParaRPr lang="en-US" sz="2000" dirty="0">
                        <a:solidFill>
                          <a:schemeClr val="tx1"/>
                        </a:solidFill>
                      </a:endParaRPr>
                    </a:p>
                  </a:txBody>
                  <a:tcPr>
                    <a:solidFill>
                      <a:srgbClr val="00B0F0"/>
                    </a:solidFill>
                  </a:tcPr>
                </a:tc>
                <a:tc>
                  <a:txBody>
                    <a:bodyPr/>
                    <a:lstStyle/>
                    <a:p>
                      <a:pPr algn="ctr"/>
                      <a:r>
                        <a:rPr lang="en-US" altLang="zh-CN" sz="2000" dirty="0">
                          <a:solidFill>
                            <a:schemeClr val="tx1"/>
                          </a:solidFill>
                        </a:rPr>
                        <a:t>3</a:t>
                      </a:r>
                      <a:endParaRPr lang="en-US" sz="2000" dirty="0">
                        <a:solidFill>
                          <a:schemeClr val="tx1"/>
                        </a:solidFill>
                      </a:endParaRPr>
                    </a:p>
                  </a:txBody>
                  <a:tcPr/>
                </a:tc>
                <a:extLst>
                  <a:ext uri="{0D108BD9-81ED-4DB2-BD59-A6C34878D82A}">
                    <a16:rowId xmlns:a16="http://schemas.microsoft.com/office/drawing/2014/main" xmlns="" val="10007"/>
                  </a:ext>
                </a:extLst>
              </a:tr>
              <a:tr h="396240">
                <a:tc>
                  <a:txBody>
                    <a:bodyPr/>
                    <a:lstStyle/>
                    <a:p>
                      <a:r>
                        <a:rPr lang="en-US" altLang="zh-CN" sz="2000" dirty="0"/>
                        <a:t>3</a:t>
                      </a:r>
                      <a:endParaRPr lang="en-US" sz="2000" dirty="0"/>
                    </a:p>
                  </a:txBody>
                  <a:tcPr>
                    <a:solidFill>
                      <a:schemeClr val="accent2"/>
                    </a:solidFill>
                  </a:tcPr>
                </a:tc>
                <a:tc>
                  <a:txBody>
                    <a:bodyPr/>
                    <a:lstStyle/>
                    <a:p>
                      <a:pPr algn="ctr"/>
                      <a:r>
                        <a:rPr lang="en-US" altLang="zh-CN" sz="2000" dirty="0">
                          <a:solidFill>
                            <a:schemeClr val="tx1"/>
                          </a:solidFill>
                        </a:rPr>
                        <a:t>5</a:t>
                      </a:r>
                      <a:endParaRPr lang="en-US" sz="2000" dirty="0">
                        <a:solidFill>
                          <a:schemeClr val="tx1"/>
                        </a:solidFill>
                      </a:endParaRPr>
                    </a:p>
                  </a:txBody>
                  <a:tcPr>
                    <a:solidFill>
                      <a:srgbClr val="FCE9E8"/>
                    </a:solidFill>
                  </a:tcPr>
                </a:tc>
                <a:tc>
                  <a:txBody>
                    <a:bodyPr/>
                    <a:lstStyle/>
                    <a:p>
                      <a:pPr algn="ctr"/>
                      <a:r>
                        <a:rPr lang="en-US" altLang="zh-CN" sz="2000" dirty="0">
                          <a:solidFill>
                            <a:schemeClr val="tx1"/>
                          </a:solidFill>
                        </a:rPr>
                        <a:t>4</a:t>
                      </a:r>
                      <a:endParaRPr lang="en-US" sz="2000" dirty="0">
                        <a:solidFill>
                          <a:schemeClr val="tx1"/>
                        </a:solidFill>
                      </a:endParaRPr>
                    </a:p>
                  </a:txBody>
                  <a:tcPr/>
                </a:tc>
                <a:tc>
                  <a:txBody>
                    <a:bodyPr/>
                    <a:lstStyle/>
                    <a:p>
                      <a:pPr algn="ctr"/>
                      <a:r>
                        <a:rPr lang="en-US" altLang="zh-CN" sz="2000" dirty="0">
                          <a:solidFill>
                            <a:schemeClr val="tx1"/>
                          </a:solidFill>
                        </a:rPr>
                        <a:t>3</a:t>
                      </a:r>
                      <a:endParaRPr lang="en-US" sz="2000" dirty="0">
                        <a:solidFill>
                          <a:schemeClr val="tx1"/>
                        </a:solidFill>
                      </a:endParaRPr>
                    </a:p>
                  </a:txBody>
                  <a:tcPr>
                    <a:solidFill>
                      <a:srgbClr val="00B0F0"/>
                    </a:solidFill>
                  </a:tcPr>
                </a:tc>
                <a:extLst>
                  <a:ext uri="{0D108BD9-81ED-4DB2-BD59-A6C34878D82A}">
                    <a16:rowId xmlns:a16="http://schemas.microsoft.com/office/drawing/2014/main" xmlns="" val="10008"/>
                  </a:ext>
                </a:extLst>
              </a:tr>
              <a:tr h="396240">
                <a:tc>
                  <a:txBody>
                    <a:bodyPr/>
                    <a:lstStyle/>
                    <a:p>
                      <a:r>
                        <a:rPr lang="en-US" altLang="zh-CN" sz="2000" dirty="0"/>
                        <a:t>2</a:t>
                      </a:r>
                      <a:endParaRPr lang="en-US" sz="2000" dirty="0"/>
                    </a:p>
                  </a:txBody>
                  <a:tcPr>
                    <a:solidFill>
                      <a:schemeClr val="accent2"/>
                    </a:solidFill>
                  </a:tcPr>
                </a:tc>
                <a:tc>
                  <a:txBody>
                    <a:bodyPr/>
                    <a:lstStyle/>
                    <a:p>
                      <a:pPr algn="ctr"/>
                      <a:r>
                        <a:rPr lang="en-US" altLang="zh-CN" sz="2000" dirty="0">
                          <a:solidFill>
                            <a:schemeClr val="tx1"/>
                          </a:solidFill>
                        </a:rPr>
                        <a:t>2</a:t>
                      </a:r>
                      <a:endParaRPr lang="en-US" sz="2000" dirty="0">
                        <a:solidFill>
                          <a:schemeClr val="tx1"/>
                        </a:solidFill>
                      </a:endParaRPr>
                    </a:p>
                  </a:txBody>
                  <a:tcPr>
                    <a:solidFill>
                      <a:srgbClr val="92D050"/>
                    </a:solidFill>
                  </a:tcPr>
                </a:tc>
                <a:tc>
                  <a:txBody>
                    <a:bodyPr/>
                    <a:lstStyle/>
                    <a:p>
                      <a:pPr algn="ctr"/>
                      <a:r>
                        <a:rPr lang="en-US" altLang="zh-CN" sz="2000" dirty="0">
                          <a:solidFill>
                            <a:schemeClr val="tx1"/>
                          </a:solidFill>
                        </a:rPr>
                        <a:t>4</a:t>
                      </a:r>
                      <a:endParaRPr lang="en-US" sz="2000" dirty="0">
                        <a:solidFill>
                          <a:schemeClr val="tx1"/>
                        </a:solidFill>
                      </a:endParaRPr>
                    </a:p>
                  </a:txBody>
                  <a:tcPr>
                    <a:solidFill>
                      <a:srgbClr val="F6D1CC"/>
                    </a:solidFill>
                  </a:tcPr>
                </a:tc>
                <a:tc>
                  <a:txBody>
                    <a:bodyPr/>
                    <a:lstStyle/>
                    <a:p>
                      <a:pPr algn="ctr"/>
                      <a:r>
                        <a:rPr lang="en-US" altLang="zh-CN" sz="2000" dirty="0">
                          <a:solidFill>
                            <a:schemeClr val="tx1"/>
                          </a:solidFill>
                        </a:rPr>
                        <a:t>3</a:t>
                      </a:r>
                      <a:endParaRPr lang="en-US" sz="2000" dirty="0">
                        <a:solidFill>
                          <a:schemeClr val="tx1"/>
                        </a:solidFill>
                      </a:endParaRPr>
                    </a:p>
                  </a:txBody>
                  <a:tcPr/>
                </a:tc>
                <a:extLst>
                  <a:ext uri="{0D108BD9-81ED-4DB2-BD59-A6C34878D82A}">
                    <a16:rowId xmlns:a16="http://schemas.microsoft.com/office/drawing/2014/main" xmlns="" val="10009"/>
                  </a:ext>
                </a:extLst>
              </a:tr>
              <a:tr h="396240">
                <a:tc>
                  <a:txBody>
                    <a:bodyPr/>
                    <a:lstStyle/>
                    <a:p>
                      <a:r>
                        <a:rPr lang="en-US" altLang="zh-CN" sz="2000" dirty="0"/>
                        <a:t>1</a:t>
                      </a:r>
                      <a:endParaRPr lang="en-US" sz="2000" dirty="0"/>
                    </a:p>
                  </a:txBody>
                  <a:tcPr>
                    <a:solidFill>
                      <a:schemeClr val="accent2"/>
                    </a:solidFill>
                  </a:tcPr>
                </a:tc>
                <a:tc>
                  <a:txBody>
                    <a:bodyPr/>
                    <a:lstStyle/>
                    <a:p>
                      <a:pPr algn="ctr"/>
                      <a:r>
                        <a:rPr lang="en-US" altLang="zh-CN" sz="2000" dirty="0">
                          <a:solidFill>
                            <a:schemeClr val="tx1"/>
                          </a:solidFill>
                        </a:rPr>
                        <a:t>2</a:t>
                      </a:r>
                      <a:endParaRPr lang="en-US" sz="2000" dirty="0">
                        <a:solidFill>
                          <a:schemeClr val="tx1"/>
                        </a:solidFill>
                      </a:endParaRPr>
                    </a:p>
                  </a:txBody>
                  <a:tcPr>
                    <a:solidFill>
                      <a:srgbClr val="FCE9E8"/>
                    </a:solidFill>
                  </a:tcPr>
                </a:tc>
                <a:tc>
                  <a:txBody>
                    <a:bodyPr/>
                    <a:lstStyle/>
                    <a:p>
                      <a:pPr algn="ctr"/>
                      <a:r>
                        <a:rPr lang="en-US" altLang="zh-CN" sz="2000" dirty="0">
                          <a:solidFill>
                            <a:schemeClr val="tx1"/>
                          </a:solidFill>
                        </a:rPr>
                        <a:t>1</a:t>
                      </a:r>
                      <a:endParaRPr lang="en-US" sz="2000" dirty="0">
                        <a:solidFill>
                          <a:schemeClr val="tx1"/>
                        </a:solidFill>
                      </a:endParaRPr>
                    </a:p>
                  </a:txBody>
                  <a:tcPr>
                    <a:solidFill>
                      <a:srgbClr val="92D050"/>
                    </a:solidFill>
                  </a:tcPr>
                </a:tc>
                <a:tc>
                  <a:txBody>
                    <a:bodyPr/>
                    <a:lstStyle/>
                    <a:p>
                      <a:pPr algn="ctr"/>
                      <a:r>
                        <a:rPr lang="en-US" altLang="zh-CN" sz="2000" dirty="0">
                          <a:solidFill>
                            <a:schemeClr val="tx1"/>
                          </a:solidFill>
                        </a:rPr>
                        <a:t>3</a:t>
                      </a:r>
                      <a:endParaRPr lang="en-US" sz="2000" dirty="0">
                        <a:solidFill>
                          <a:schemeClr val="tx1"/>
                        </a:solidFill>
                      </a:endParaRPr>
                    </a:p>
                  </a:txBody>
                  <a:tcPr>
                    <a:solidFill>
                      <a:srgbClr val="FCE9E9"/>
                    </a:solidFill>
                  </a:tcPr>
                </a:tc>
                <a:extLst>
                  <a:ext uri="{0D108BD9-81ED-4DB2-BD59-A6C34878D82A}">
                    <a16:rowId xmlns:a16="http://schemas.microsoft.com/office/drawing/2014/main" xmlns="" val="10010"/>
                  </a:ext>
                </a:extLst>
              </a:tr>
              <a:tr h="396240">
                <a:tc>
                  <a:txBody>
                    <a:bodyPr/>
                    <a:lstStyle/>
                    <a:p>
                      <a:r>
                        <a:rPr lang="en-US" altLang="zh-CN" sz="2000" dirty="0"/>
                        <a:t>5</a:t>
                      </a:r>
                      <a:endParaRPr lang="en-US" sz="2000" dirty="0"/>
                    </a:p>
                  </a:txBody>
                  <a:tcPr>
                    <a:solidFill>
                      <a:schemeClr val="accent2"/>
                    </a:solidFill>
                  </a:tcPr>
                </a:tc>
                <a:tc>
                  <a:txBody>
                    <a:bodyPr/>
                    <a:lstStyle/>
                    <a:p>
                      <a:pPr algn="ctr"/>
                      <a:r>
                        <a:rPr lang="en-US" altLang="zh-CN" sz="2000" dirty="0">
                          <a:solidFill>
                            <a:schemeClr val="tx1"/>
                          </a:solidFill>
                        </a:rPr>
                        <a:t>2</a:t>
                      </a:r>
                      <a:endParaRPr lang="en-US" sz="2000" dirty="0">
                        <a:solidFill>
                          <a:schemeClr val="tx1"/>
                        </a:solidFill>
                      </a:endParaRPr>
                    </a:p>
                  </a:txBody>
                  <a:tcPr>
                    <a:solidFill>
                      <a:srgbClr val="F7D1CC"/>
                    </a:solidFill>
                  </a:tcPr>
                </a:tc>
                <a:tc>
                  <a:txBody>
                    <a:bodyPr/>
                    <a:lstStyle/>
                    <a:p>
                      <a:pPr algn="ctr"/>
                      <a:r>
                        <a:rPr lang="en-US" altLang="zh-CN" sz="2000" dirty="0">
                          <a:solidFill>
                            <a:schemeClr val="tx1"/>
                          </a:solidFill>
                        </a:rPr>
                        <a:t>1</a:t>
                      </a:r>
                      <a:endParaRPr lang="en-US" sz="2000" dirty="0">
                        <a:solidFill>
                          <a:schemeClr val="tx1"/>
                        </a:solidFill>
                      </a:endParaRPr>
                    </a:p>
                  </a:txBody>
                  <a:tcPr/>
                </a:tc>
                <a:tc>
                  <a:txBody>
                    <a:bodyPr/>
                    <a:lstStyle/>
                    <a:p>
                      <a:pPr algn="ctr"/>
                      <a:r>
                        <a:rPr lang="en-US" altLang="zh-CN" sz="2000" dirty="0">
                          <a:solidFill>
                            <a:schemeClr val="tx1"/>
                          </a:solidFill>
                        </a:rPr>
                        <a:t>5</a:t>
                      </a:r>
                      <a:endParaRPr lang="en-US" sz="2000" dirty="0">
                        <a:solidFill>
                          <a:schemeClr val="tx1"/>
                        </a:solidFill>
                      </a:endParaRPr>
                    </a:p>
                  </a:txBody>
                  <a:tcPr>
                    <a:solidFill>
                      <a:srgbClr val="92D050"/>
                    </a:solidFill>
                  </a:tcPr>
                </a:tc>
                <a:extLst>
                  <a:ext uri="{0D108BD9-81ED-4DB2-BD59-A6C34878D82A}">
                    <a16:rowId xmlns:a16="http://schemas.microsoft.com/office/drawing/2014/main" xmlns="" val="10011"/>
                  </a:ext>
                </a:extLst>
              </a:tr>
            </a:tbl>
          </a:graphicData>
        </a:graphic>
      </p:graphicFrame>
      <p:sp>
        <p:nvSpPr>
          <p:cNvPr id="5" name="Rectangle 4"/>
          <p:cNvSpPr/>
          <p:nvPr/>
        </p:nvSpPr>
        <p:spPr>
          <a:xfrm>
            <a:off x="5281334" y="1946834"/>
            <a:ext cx="3082737" cy="1815882"/>
          </a:xfrm>
          <a:prstGeom prst="rect">
            <a:avLst/>
          </a:prstGeom>
          <a:ln>
            <a:solidFill>
              <a:schemeClr val="accent1"/>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nSpc>
                <a:spcPct val="200000"/>
              </a:lnSpc>
            </a:pPr>
            <a:r>
              <a:rPr lang="zh-CN" altLang="en-US" sz="2800" dirty="0">
                <a:ln w="0"/>
                <a:effectLst>
                  <a:outerShdw blurRad="38100" dist="19050" dir="2700000" algn="tl" rotWithShape="0">
                    <a:schemeClr val="dk1">
                      <a:alpha val="40000"/>
                    </a:schemeClr>
                  </a:outerShdw>
                </a:effectLst>
              </a:rPr>
              <a:t>缺页中断 </a:t>
            </a:r>
            <a:r>
              <a:rPr lang="en-US" altLang="zh-CN" sz="2800" dirty="0">
                <a:ln w="0"/>
                <a:solidFill>
                  <a:srgbClr val="FF0000"/>
                </a:solidFill>
                <a:effectLst>
                  <a:outerShdw blurRad="38100" dist="19050" dir="2700000" algn="tl" rotWithShape="0">
                    <a:schemeClr val="dk1">
                      <a:alpha val="40000"/>
                    </a:schemeClr>
                  </a:outerShdw>
                </a:effectLst>
              </a:rPr>
              <a:t>10</a:t>
            </a:r>
            <a:r>
              <a:rPr lang="zh-CN" altLang="en-US" sz="2800" dirty="0">
                <a:ln w="0"/>
                <a:effectLst>
                  <a:outerShdw blurRad="38100" dist="19050" dir="2700000" algn="tl" rotWithShape="0">
                    <a:schemeClr val="dk1">
                      <a:alpha val="40000"/>
                    </a:schemeClr>
                  </a:outerShdw>
                </a:effectLst>
              </a:rPr>
              <a:t> 次</a:t>
            </a:r>
          </a:p>
          <a:p>
            <a:pPr>
              <a:lnSpc>
                <a:spcPct val="200000"/>
              </a:lnSpc>
            </a:pPr>
            <a:r>
              <a:rPr lang="zh-CN" altLang="en-US" sz="2800" dirty="0">
                <a:ln w="0"/>
                <a:effectLst>
                  <a:outerShdw blurRad="38100" dist="19050" dir="2700000" algn="tl" rotWithShape="0">
                    <a:schemeClr val="dk1">
                      <a:alpha val="40000"/>
                    </a:schemeClr>
                  </a:outerShdw>
                </a:effectLst>
              </a:rPr>
              <a:t>中断率为 </a:t>
            </a:r>
            <a:r>
              <a:rPr lang="en-US" altLang="zh-CN" sz="2800" dirty="0">
                <a:ln w="0"/>
                <a:solidFill>
                  <a:srgbClr val="FF0000"/>
                </a:solidFill>
                <a:effectLst>
                  <a:outerShdw blurRad="38100" dist="19050" dir="2700000" algn="tl" rotWithShape="0">
                    <a:schemeClr val="dk1">
                      <a:alpha val="40000"/>
                    </a:schemeClr>
                  </a:outerShdw>
                </a:effectLst>
              </a:rPr>
              <a:t>83.3%</a:t>
            </a:r>
            <a:endParaRPr lang="zh-CN" altLang="en-US" sz="280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849131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t>4.5.2</a:t>
            </a:r>
            <a:r>
              <a:rPr lang="zh-CN" altLang="hr-HR" dirty="0"/>
              <a:t>（</a:t>
            </a:r>
            <a:r>
              <a:rPr lang="hr-HR" altLang="zh-CN" dirty="0"/>
              <a:t>7</a:t>
            </a:r>
            <a:r>
              <a:rPr lang="zh-CN" altLang="hr-HR" dirty="0"/>
              <a:t>）</a:t>
            </a:r>
            <a:r>
              <a:rPr lang="zh-CN" altLang="en-US" dirty="0"/>
              <a:t>：</a:t>
            </a:r>
            <a:r>
              <a:rPr lang="en-US" altLang="zh-CN" dirty="0"/>
              <a:t>LRU</a:t>
            </a:r>
            <a:r>
              <a:rPr lang="zh-CN" altLang="en-US" dirty="0"/>
              <a:t>算法评价</a:t>
            </a:r>
            <a:endParaRPr kumimoji="1" lang="zh-CN" altLang="en-US" dirty="0"/>
          </a:p>
        </p:txBody>
      </p:sp>
      <p:sp>
        <p:nvSpPr>
          <p:cNvPr id="3" name="Content Placeholder 2"/>
          <p:cNvSpPr>
            <a:spLocks noGrp="1"/>
          </p:cNvSpPr>
          <p:nvPr>
            <p:ph idx="1"/>
          </p:nvPr>
        </p:nvSpPr>
        <p:spPr/>
        <p:txBody>
          <a:bodyPr/>
          <a:lstStyle/>
          <a:p>
            <a:pPr>
              <a:lnSpc>
                <a:spcPct val="150000"/>
              </a:lnSpc>
            </a:pPr>
            <a:r>
              <a:rPr kumimoji="1" lang="en-US" altLang="zh-CN" dirty="0"/>
              <a:t>LRU</a:t>
            </a:r>
            <a:r>
              <a:rPr kumimoji="1" lang="zh-CN" altLang="en-US" dirty="0"/>
              <a:t> 与 </a:t>
            </a:r>
            <a:r>
              <a:rPr kumimoji="1" lang="en-US" altLang="zh-CN" dirty="0"/>
              <a:t>OPT</a:t>
            </a:r>
            <a:r>
              <a:rPr kumimoji="1" lang="zh-CN" altLang="en-US" dirty="0"/>
              <a:t>算法不会遭遇 </a:t>
            </a:r>
            <a:r>
              <a:rPr kumimoji="1" lang="en-US" altLang="zh-CN" dirty="0" err="1"/>
              <a:t>Belady</a:t>
            </a:r>
            <a:r>
              <a:rPr kumimoji="1" lang="zh-CN" altLang="en-US" dirty="0"/>
              <a:t> 现象</a:t>
            </a:r>
            <a:endParaRPr kumimoji="1" lang="en-US" altLang="zh-CN" dirty="0"/>
          </a:p>
          <a:p>
            <a:pPr>
              <a:lnSpc>
                <a:spcPct val="150000"/>
              </a:lnSpc>
            </a:pPr>
            <a:r>
              <a:rPr kumimoji="1" lang="zh-CN" altLang="en-US" dirty="0"/>
              <a:t>两者同属于栈式算法 </a:t>
            </a:r>
            <a:r>
              <a:rPr kumimoji="1" lang="en-US" altLang="zh-CN" dirty="0">
                <a:solidFill>
                  <a:srgbClr val="FF0000"/>
                </a:solidFill>
              </a:rPr>
              <a:t>stack</a:t>
            </a:r>
            <a:r>
              <a:rPr kumimoji="1" lang="zh-CN" altLang="en-US" dirty="0">
                <a:solidFill>
                  <a:srgbClr val="FF0000"/>
                </a:solidFill>
              </a:rPr>
              <a:t> </a:t>
            </a:r>
            <a:r>
              <a:rPr kumimoji="1" lang="en-US" altLang="zh-CN" dirty="0">
                <a:solidFill>
                  <a:srgbClr val="FF0000"/>
                </a:solidFill>
              </a:rPr>
              <a:t>algorithm</a:t>
            </a:r>
            <a:r>
              <a:rPr kumimoji="1" lang="zh-CN" altLang="en-US" dirty="0"/>
              <a:t> </a:t>
            </a:r>
            <a:endParaRPr kumimoji="1" lang="en-US" altLang="zh-CN" dirty="0"/>
          </a:p>
          <a:p>
            <a:pPr>
              <a:lnSpc>
                <a:spcPct val="150000"/>
              </a:lnSpc>
            </a:pPr>
            <a:r>
              <a:rPr kumimoji="1" lang="zh-CN" altLang="en-US" dirty="0"/>
              <a:t>对于任何进程而言，当有 </a:t>
            </a:r>
            <a:r>
              <a:rPr kumimoji="1" lang="en-US" altLang="zh-CN" i="1" dirty="0"/>
              <a:t>n</a:t>
            </a:r>
            <a:r>
              <a:rPr kumimoji="1" lang="zh-CN" altLang="en-US" dirty="0"/>
              <a:t> 个页框时，形成的缓存页面集合，永远都是当有 </a:t>
            </a:r>
            <a:r>
              <a:rPr kumimoji="1" lang="en-US" altLang="zh-CN" i="1" dirty="0"/>
              <a:t>n+1</a:t>
            </a:r>
            <a:r>
              <a:rPr kumimoji="1" lang="zh-CN" altLang="en-US" dirty="0"/>
              <a:t> 个面框时，形成的缓存页面集合的子集。</a:t>
            </a:r>
            <a:endParaRPr kumimoji="1" lang="en-US" altLang="zh-CN" dirty="0"/>
          </a:p>
        </p:txBody>
      </p:sp>
    </p:spTree>
    <p:extLst>
      <p:ext uri="{BB962C8B-B14F-4D97-AF65-F5344CB8AC3E}">
        <p14:creationId xmlns:p14="http://schemas.microsoft.com/office/powerpoint/2010/main" val="33643758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8138832" cy="4351338"/>
          </a:xfrm>
        </p:spPr>
        <p:txBody>
          <a:bodyPr/>
          <a:lstStyle/>
          <a:p>
            <a:pPr>
              <a:lnSpc>
                <a:spcPct val="200000"/>
              </a:lnSpc>
            </a:pPr>
            <a:r>
              <a:rPr lang="zh-CN" altLang="en-US" dirty="0"/>
              <a:t>确定页面自最后访问以来的时间，利用硬件支持进行模拟</a:t>
            </a:r>
          </a:p>
          <a:p>
            <a:pPr lvl="1">
              <a:lnSpc>
                <a:spcPct val="200000"/>
              </a:lnSpc>
            </a:pPr>
            <a:r>
              <a:rPr lang="zh-CN" altLang="en-US" dirty="0"/>
              <a:t> 引用位法</a:t>
            </a:r>
          </a:p>
          <a:p>
            <a:pPr lvl="1">
              <a:lnSpc>
                <a:spcPct val="200000"/>
              </a:lnSpc>
            </a:pPr>
            <a:r>
              <a:rPr lang="zh-CN" altLang="en-US" dirty="0"/>
              <a:t> 计数器法</a:t>
            </a:r>
          </a:p>
          <a:p>
            <a:pPr lvl="1">
              <a:lnSpc>
                <a:spcPct val="200000"/>
              </a:lnSpc>
            </a:pPr>
            <a:r>
              <a:rPr lang="zh-CN" altLang="en-US" dirty="0"/>
              <a:t> 计时法 </a:t>
            </a:r>
          </a:p>
          <a:p>
            <a:pPr lvl="1">
              <a:lnSpc>
                <a:spcPct val="200000"/>
              </a:lnSpc>
            </a:pPr>
            <a:r>
              <a:rPr lang="zh-CN" altLang="en-US" dirty="0">
                <a:solidFill>
                  <a:srgbClr val="FF0000"/>
                </a:solidFill>
              </a:rPr>
              <a:t> 寄存器法</a:t>
            </a:r>
          </a:p>
          <a:p>
            <a:pPr lvl="1">
              <a:lnSpc>
                <a:spcPct val="200000"/>
              </a:lnSpc>
            </a:pPr>
            <a:endParaRPr lang="zh-CN" altLang="en-US" dirty="0"/>
          </a:p>
        </p:txBody>
      </p:sp>
      <p:sp>
        <p:nvSpPr>
          <p:cNvPr id="4" name="矩形标注 3"/>
          <p:cNvSpPr/>
          <p:nvPr/>
        </p:nvSpPr>
        <p:spPr>
          <a:xfrm>
            <a:off x="2847703" y="2549795"/>
            <a:ext cx="5667647" cy="3762104"/>
          </a:xfrm>
          <a:prstGeom prst="wedgeRectCallout">
            <a:avLst>
              <a:gd name="adj1" fmla="val -53544"/>
              <a:gd name="adj2" fmla="val -34365"/>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zh-CN" altLang="en-US" sz="2200" dirty="0">
                <a:solidFill>
                  <a:srgbClr val="C00000"/>
                </a:solidFill>
                <a:latin typeface="黑体" panose="02010609060101010101" pitchFamily="49" charset="-122"/>
                <a:ea typeface="黑体" panose="02010609060101010101" pitchFamily="49" charset="-122"/>
              </a:rPr>
              <a:t>方法：</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每页设置一个引用标志位</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R</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，访问某页时，由硬件将页标志位</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R</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置</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1</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，隔一定时间</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t</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将所有页的标志</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R</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均清</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0</a:t>
            </a:r>
          </a:p>
          <a:p>
            <a:pPr marL="342900" indent="-342900">
              <a:lnSpc>
                <a:spcPct val="150000"/>
              </a:lnSpc>
              <a:buFont typeface="Arial" panose="020B0604020202020204" pitchFamily="34" charset="0"/>
              <a:buChar char="•"/>
            </a:pPr>
            <a:r>
              <a:rPr lang="zh-CN" altLang="en-US" sz="2200" dirty="0">
                <a:solidFill>
                  <a:srgbClr val="C00000"/>
                </a:solidFill>
                <a:latin typeface="黑体" panose="02010609060101010101" pitchFamily="49" charset="-122"/>
                <a:ea typeface="黑体" panose="02010609060101010101" pitchFamily="49" charset="-122"/>
              </a:rPr>
              <a:t>发生缺页中断处理：</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从标志位</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R</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为</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0</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的页中挑选一页淘汰。并将所有页的标志位</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R</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清</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0 </a:t>
            </a:r>
          </a:p>
          <a:p>
            <a:pPr marL="342900" indent="-342900">
              <a:lnSpc>
                <a:spcPct val="150000"/>
              </a:lnSpc>
              <a:buFont typeface="Arial" panose="020B0604020202020204" pitchFamily="34" charset="0"/>
              <a:buChar char="•"/>
            </a:pPr>
            <a:r>
              <a:rPr lang="zh-CN" altLang="en-US" sz="2200" dirty="0">
                <a:solidFill>
                  <a:srgbClr val="C00000"/>
                </a:solidFill>
                <a:latin typeface="黑体" panose="02010609060101010101" pitchFamily="49" charset="-122"/>
                <a:ea typeface="黑体" panose="02010609060101010101" pitchFamily="49" charset="-122"/>
              </a:rPr>
              <a:t>主要问题：</a:t>
            </a:r>
            <a:r>
              <a:rPr lang="zh-CN" altLang="en-US" sz="2200" dirty="0">
                <a:solidFill>
                  <a:schemeClr val="tx1"/>
                </a:solidFill>
                <a:latin typeface="黑体" panose="02010609060101010101" pitchFamily="49" charset="-122"/>
                <a:ea typeface="黑体" panose="02010609060101010101" pitchFamily="49" charset="-122"/>
              </a:rPr>
              <a:t>时</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间间隔</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t</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的选择，</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t</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太大则标志位</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R</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均为</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1</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 </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t</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太小则标志位</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R</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均为</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0</a:t>
            </a:r>
          </a:p>
        </p:txBody>
      </p:sp>
      <p:sp>
        <p:nvSpPr>
          <p:cNvPr id="7" name="Title 1"/>
          <p:cNvSpPr>
            <a:spLocks noGrp="1"/>
          </p:cNvSpPr>
          <p:nvPr>
            <p:ph type="title"/>
          </p:nvPr>
        </p:nvSpPr>
        <p:spPr>
          <a:xfrm>
            <a:off x="628649" y="365126"/>
            <a:ext cx="8515351" cy="1325563"/>
          </a:xfrm>
        </p:spPr>
        <p:txBody>
          <a:bodyPr/>
          <a:lstStyle/>
          <a:p>
            <a:r>
              <a:rPr lang="hr-HR" altLang="zh-CN" dirty="0"/>
              <a:t>4.5.2</a:t>
            </a:r>
            <a:r>
              <a:rPr lang="zh-CN" altLang="hr-HR" dirty="0"/>
              <a:t>（</a:t>
            </a:r>
            <a:r>
              <a:rPr lang="hr-HR" altLang="zh-CN" dirty="0"/>
              <a:t>7</a:t>
            </a:r>
            <a:r>
              <a:rPr lang="zh-CN" altLang="hr-HR" dirty="0"/>
              <a:t>）</a:t>
            </a:r>
            <a:r>
              <a:rPr lang="zh-CN" altLang="en-US" dirty="0"/>
              <a:t>：</a:t>
            </a:r>
            <a:r>
              <a:rPr lang="en-US" altLang="zh-CN" dirty="0"/>
              <a:t>LRU</a:t>
            </a:r>
            <a:r>
              <a:rPr lang="zh-CN" altLang="en-US" dirty="0"/>
              <a:t>算法实现</a:t>
            </a:r>
            <a:endParaRPr lang="en-US" dirty="0"/>
          </a:p>
        </p:txBody>
      </p:sp>
    </p:spTree>
    <p:extLst>
      <p:ext uri="{BB962C8B-B14F-4D97-AF65-F5344CB8AC3E}">
        <p14:creationId xmlns:p14="http://schemas.microsoft.com/office/powerpoint/2010/main" val="13938985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8138832" cy="4351338"/>
          </a:xfrm>
        </p:spPr>
        <p:txBody>
          <a:bodyPr/>
          <a:lstStyle/>
          <a:p>
            <a:pPr>
              <a:lnSpc>
                <a:spcPct val="200000"/>
              </a:lnSpc>
            </a:pPr>
            <a:r>
              <a:rPr lang="zh-CN" altLang="en-US" dirty="0"/>
              <a:t>确定页面自最后访问以来的时间，利用硬件支持进行模拟</a:t>
            </a:r>
          </a:p>
          <a:p>
            <a:pPr lvl="1">
              <a:lnSpc>
                <a:spcPct val="200000"/>
              </a:lnSpc>
            </a:pPr>
            <a:r>
              <a:rPr lang="zh-CN" altLang="en-US" dirty="0"/>
              <a:t> 引用位法</a:t>
            </a:r>
          </a:p>
          <a:p>
            <a:pPr lvl="1">
              <a:lnSpc>
                <a:spcPct val="200000"/>
              </a:lnSpc>
            </a:pPr>
            <a:r>
              <a:rPr lang="zh-CN" altLang="en-US" dirty="0"/>
              <a:t> 计数器法</a:t>
            </a:r>
          </a:p>
          <a:p>
            <a:pPr lvl="1">
              <a:lnSpc>
                <a:spcPct val="200000"/>
              </a:lnSpc>
            </a:pPr>
            <a:r>
              <a:rPr lang="zh-CN" altLang="en-US" dirty="0"/>
              <a:t> 计时法 </a:t>
            </a:r>
          </a:p>
          <a:p>
            <a:pPr lvl="1">
              <a:lnSpc>
                <a:spcPct val="200000"/>
              </a:lnSpc>
            </a:pPr>
            <a:r>
              <a:rPr lang="zh-CN" altLang="en-US" dirty="0">
                <a:solidFill>
                  <a:srgbClr val="FF0000"/>
                </a:solidFill>
              </a:rPr>
              <a:t> 寄存器法</a:t>
            </a:r>
          </a:p>
          <a:p>
            <a:pPr lvl="1">
              <a:lnSpc>
                <a:spcPct val="200000"/>
              </a:lnSpc>
            </a:pPr>
            <a:endParaRPr lang="zh-CN" altLang="en-US" dirty="0"/>
          </a:p>
        </p:txBody>
      </p:sp>
      <p:sp>
        <p:nvSpPr>
          <p:cNvPr id="4" name="矩形标注 3"/>
          <p:cNvSpPr/>
          <p:nvPr/>
        </p:nvSpPr>
        <p:spPr>
          <a:xfrm>
            <a:off x="2847703" y="2549795"/>
            <a:ext cx="5667647" cy="3762104"/>
          </a:xfrm>
          <a:prstGeom prst="wedgeRectCallout">
            <a:avLst>
              <a:gd name="adj1" fmla="val -54696"/>
              <a:gd name="adj2" fmla="val -1943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zh-CN" altLang="en-US" sz="2200" dirty="0">
                <a:solidFill>
                  <a:srgbClr val="C00000"/>
                </a:solidFill>
                <a:latin typeface="黑体" panose="02010609060101010101" pitchFamily="49" charset="-122"/>
                <a:ea typeface="黑体" panose="02010609060101010101" pitchFamily="49" charset="-122"/>
              </a:rPr>
              <a:t>方法：</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每个页面设置一个多位计数器，每当访问一页时，就使它对应的计数器加</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1</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a:t>
            </a:r>
            <a:endParaRPr lang="en-US" altLang="zh-CN" sz="2200" dirty="0">
              <a:solidFill>
                <a:schemeClr val="tx1">
                  <a:lumMod val="95000"/>
                  <a:lumOff val="5000"/>
                </a:schemeClr>
              </a:solidFill>
              <a:latin typeface="黑体" panose="02010609060101010101" pitchFamily="49" charset="-122"/>
              <a:ea typeface="黑体" panose="02010609060101010101" pitchFamily="49" charset="-122"/>
            </a:endParaRPr>
          </a:p>
          <a:p>
            <a:pPr marL="342900" indent="-342900">
              <a:lnSpc>
                <a:spcPct val="150000"/>
              </a:lnSpc>
              <a:buFont typeface="Arial" panose="020B0604020202020204" pitchFamily="34" charset="0"/>
              <a:buChar char="•"/>
            </a:pPr>
            <a:r>
              <a:rPr lang="zh-CN" altLang="en-US" sz="2200" dirty="0">
                <a:solidFill>
                  <a:srgbClr val="C00000"/>
                </a:solidFill>
                <a:latin typeface="黑体" panose="02010609060101010101" pitchFamily="49" charset="-122"/>
                <a:ea typeface="黑体" panose="02010609060101010101" pitchFamily="49" charset="-122"/>
              </a:rPr>
              <a:t>发生缺页中断处理：</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选择计数值最小的对应页面淘汰，并将所有计数器全部清</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0</a:t>
            </a:r>
          </a:p>
          <a:p>
            <a:pPr marL="342900" indent="-342900">
              <a:lnSpc>
                <a:spcPct val="150000"/>
              </a:lnSpc>
              <a:buFont typeface="Arial" panose="020B0604020202020204" pitchFamily="34" charset="0"/>
              <a:buChar char="•"/>
            </a:pPr>
            <a:r>
              <a:rPr lang="zh-CN" altLang="en-US" sz="2200" dirty="0">
                <a:solidFill>
                  <a:srgbClr val="C00000"/>
                </a:solidFill>
                <a:latin typeface="黑体" panose="02010609060101010101" pitchFamily="49" charset="-122"/>
                <a:ea typeface="黑体" panose="02010609060101010101" pitchFamily="49" charset="-122"/>
              </a:rPr>
              <a:t>主要问题：</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存在计数器上限，因此缺页时，需要将所有计数器清零，遍历代价高</a:t>
            </a:r>
            <a:endParaRPr lang="en-US" altLang="zh-CN" sz="2200" dirty="0">
              <a:solidFill>
                <a:schemeClr val="tx1">
                  <a:lumMod val="95000"/>
                  <a:lumOff val="5000"/>
                </a:schemeClr>
              </a:solidFill>
              <a:latin typeface="黑体" panose="02010609060101010101" pitchFamily="49" charset="-122"/>
              <a:ea typeface="黑体" panose="02010609060101010101" pitchFamily="49" charset="-122"/>
            </a:endParaRPr>
          </a:p>
        </p:txBody>
      </p:sp>
      <p:sp>
        <p:nvSpPr>
          <p:cNvPr id="6" name="Title 1"/>
          <p:cNvSpPr>
            <a:spLocks noGrp="1"/>
          </p:cNvSpPr>
          <p:nvPr>
            <p:ph type="title"/>
          </p:nvPr>
        </p:nvSpPr>
        <p:spPr>
          <a:xfrm>
            <a:off x="628649" y="365126"/>
            <a:ext cx="8515351" cy="1325563"/>
          </a:xfrm>
        </p:spPr>
        <p:txBody>
          <a:bodyPr/>
          <a:lstStyle/>
          <a:p>
            <a:r>
              <a:rPr lang="hr-HR" altLang="zh-CN" dirty="0"/>
              <a:t>4.5.2</a:t>
            </a:r>
            <a:r>
              <a:rPr lang="zh-CN" altLang="hr-HR" dirty="0"/>
              <a:t>（</a:t>
            </a:r>
            <a:r>
              <a:rPr lang="hr-HR" altLang="zh-CN" dirty="0"/>
              <a:t>7</a:t>
            </a:r>
            <a:r>
              <a:rPr lang="zh-CN" altLang="hr-HR" dirty="0"/>
              <a:t>）</a:t>
            </a:r>
            <a:r>
              <a:rPr lang="zh-CN" altLang="en-US" dirty="0"/>
              <a:t>：</a:t>
            </a:r>
            <a:r>
              <a:rPr lang="en-US" altLang="zh-CN" dirty="0"/>
              <a:t>LRU</a:t>
            </a:r>
            <a:r>
              <a:rPr lang="zh-CN" altLang="en-US" dirty="0"/>
              <a:t>算法实现</a:t>
            </a:r>
            <a:endParaRPr lang="en-US" dirty="0"/>
          </a:p>
        </p:txBody>
      </p:sp>
    </p:spTree>
    <p:extLst>
      <p:ext uri="{BB962C8B-B14F-4D97-AF65-F5344CB8AC3E}">
        <p14:creationId xmlns:p14="http://schemas.microsoft.com/office/powerpoint/2010/main" val="36433262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8138832" cy="4351338"/>
          </a:xfrm>
        </p:spPr>
        <p:txBody>
          <a:bodyPr/>
          <a:lstStyle/>
          <a:p>
            <a:pPr>
              <a:lnSpc>
                <a:spcPct val="200000"/>
              </a:lnSpc>
            </a:pPr>
            <a:r>
              <a:rPr lang="zh-CN" altLang="en-US" dirty="0"/>
              <a:t>确定页面自最后访问以来的时间，利用硬件支持进行模拟</a:t>
            </a:r>
          </a:p>
          <a:p>
            <a:pPr lvl="1">
              <a:lnSpc>
                <a:spcPct val="200000"/>
              </a:lnSpc>
            </a:pPr>
            <a:r>
              <a:rPr lang="zh-CN" altLang="en-US" dirty="0"/>
              <a:t> 引用位法</a:t>
            </a:r>
          </a:p>
          <a:p>
            <a:pPr lvl="1">
              <a:lnSpc>
                <a:spcPct val="200000"/>
              </a:lnSpc>
            </a:pPr>
            <a:r>
              <a:rPr lang="zh-CN" altLang="en-US" dirty="0"/>
              <a:t> 计数器法</a:t>
            </a:r>
          </a:p>
          <a:p>
            <a:pPr lvl="1">
              <a:lnSpc>
                <a:spcPct val="200000"/>
              </a:lnSpc>
            </a:pPr>
            <a:r>
              <a:rPr lang="zh-CN" altLang="en-US" dirty="0"/>
              <a:t> 计时法 </a:t>
            </a:r>
          </a:p>
          <a:p>
            <a:pPr lvl="1">
              <a:lnSpc>
                <a:spcPct val="200000"/>
              </a:lnSpc>
            </a:pPr>
            <a:r>
              <a:rPr lang="zh-CN" altLang="en-US" dirty="0">
                <a:solidFill>
                  <a:srgbClr val="FF0000"/>
                </a:solidFill>
              </a:rPr>
              <a:t> 寄存器法</a:t>
            </a:r>
          </a:p>
          <a:p>
            <a:pPr lvl="1">
              <a:lnSpc>
                <a:spcPct val="200000"/>
              </a:lnSpc>
            </a:pPr>
            <a:endParaRPr lang="zh-CN" altLang="en-US" dirty="0"/>
          </a:p>
        </p:txBody>
      </p:sp>
      <p:sp>
        <p:nvSpPr>
          <p:cNvPr id="4" name="矩形标注 3"/>
          <p:cNvSpPr/>
          <p:nvPr/>
        </p:nvSpPr>
        <p:spPr>
          <a:xfrm>
            <a:off x="2847703" y="2549795"/>
            <a:ext cx="5667647" cy="3762104"/>
          </a:xfrm>
          <a:prstGeom prst="wedgeRectCallout">
            <a:avLst>
              <a:gd name="adj1" fmla="val -56079"/>
              <a:gd name="adj2" fmla="val 35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zh-CN" altLang="en-US" sz="2200" dirty="0">
                <a:solidFill>
                  <a:srgbClr val="C00000"/>
                </a:solidFill>
                <a:latin typeface="黑体" panose="02010609060101010101" pitchFamily="49" charset="-122"/>
                <a:ea typeface="黑体" panose="02010609060101010101" pitchFamily="49" charset="-122"/>
              </a:rPr>
              <a:t>方法：</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为每个页面设置一个多位计时器，每当页面被访问时，系统的绝对时间记入计时器</a:t>
            </a:r>
          </a:p>
          <a:p>
            <a:pPr marL="342900" indent="-342900">
              <a:lnSpc>
                <a:spcPct val="150000"/>
              </a:lnSpc>
              <a:buFont typeface="Arial" panose="020B0604020202020204" pitchFamily="34" charset="0"/>
              <a:buChar char="•"/>
            </a:pPr>
            <a:r>
              <a:rPr lang="zh-CN" altLang="en-US" sz="2200" dirty="0">
                <a:solidFill>
                  <a:srgbClr val="C00000"/>
                </a:solidFill>
                <a:latin typeface="黑体" panose="02010609060101010101" pitchFamily="49" charset="-122"/>
                <a:ea typeface="黑体" panose="02010609060101010101" pitchFamily="49" charset="-122"/>
              </a:rPr>
              <a:t>缺页中断处理：</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比较各页面的计时器的值，选最小值的未使用的页面淘汰，因为，它是最“老”的未使用的页面</a:t>
            </a:r>
            <a:endParaRPr lang="en-US" altLang="zh-CN" sz="2200" dirty="0">
              <a:solidFill>
                <a:schemeClr val="tx1">
                  <a:lumMod val="95000"/>
                  <a:lumOff val="5000"/>
                </a:schemeClr>
              </a:solidFill>
              <a:latin typeface="黑体" panose="02010609060101010101" pitchFamily="49" charset="-122"/>
              <a:ea typeface="黑体" panose="02010609060101010101" pitchFamily="49" charset="-122"/>
            </a:endParaRPr>
          </a:p>
          <a:p>
            <a:pPr marL="342900" indent="-342900">
              <a:lnSpc>
                <a:spcPct val="150000"/>
              </a:lnSpc>
              <a:buFont typeface="Arial" panose="020B0604020202020204" pitchFamily="34" charset="0"/>
              <a:buChar char="•"/>
            </a:pPr>
            <a:r>
              <a:rPr lang="zh-CN" altLang="en-US" sz="2200" dirty="0">
                <a:solidFill>
                  <a:srgbClr val="C00000"/>
                </a:solidFill>
                <a:latin typeface="黑体" panose="02010609060101010101" pitchFamily="49" charset="-122"/>
                <a:ea typeface="黑体" panose="02010609060101010101" pitchFamily="49" charset="-122"/>
              </a:rPr>
              <a:t>主要问题：</a:t>
            </a:r>
            <a:r>
              <a:rPr lang="zh-CN" altLang="en-US" sz="2200" dirty="0">
                <a:solidFill>
                  <a:schemeClr val="tx1"/>
                </a:solidFill>
                <a:latin typeface="黑体" panose="02010609060101010101" pitchFamily="49" charset="-122"/>
                <a:ea typeface="黑体" panose="02010609060101010101" pitchFamily="49" charset="-122"/>
              </a:rPr>
              <a:t>定期清零代价高</a:t>
            </a:r>
            <a:endParaRPr lang="zh-CN" altLang="en-US" sz="2200" dirty="0">
              <a:solidFill>
                <a:schemeClr val="tx1">
                  <a:lumMod val="95000"/>
                  <a:lumOff val="5000"/>
                </a:schemeClr>
              </a:solidFill>
              <a:latin typeface="黑体" panose="02010609060101010101" pitchFamily="49" charset="-122"/>
              <a:ea typeface="黑体" panose="02010609060101010101" pitchFamily="49" charset="-122"/>
            </a:endParaRPr>
          </a:p>
        </p:txBody>
      </p:sp>
      <p:sp>
        <p:nvSpPr>
          <p:cNvPr id="6" name="Title 1"/>
          <p:cNvSpPr>
            <a:spLocks noGrp="1"/>
          </p:cNvSpPr>
          <p:nvPr>
            <p:ph type="title"/>
          </p:nvPr>
        </p:nvSpPr>
        <p:spPr>
          <a:xfrm>
            <a:off x="628649" y="365126"/>
            <a:ext cx="8515351" cy="1325563"/>
          </a:xfrm>
        </p:spPr>
        <p:txBody>
          <a:bodyPr/>
          <a:lstStyle/>
          <a:p>
            <a:r>
              <a:rPr lang="hr-HR" altLang="zh-CN" dirty="0"/>
              <a:t>4.5.2</a:t>
            </a:r>
            <a:r>
              <a:rPr lang="zh-CN" altLang="hr-HR" dirty="0"/>
              <a:t>（</a:t>
            </a:r>
            <a:r>
              <a:rPr lang="hr-HR" altLang="zh-CN" dirty="0"/>
              <a:t>7</a:t>
            </a:r>
            <a:r>
              <a:rPr lang="zh-CN" altLang="hr-HR" dirty="0"/>
              <a:t>）</a:t>
            </a:r>
            <a:r>
              <a:rPr lang="zh-CN" altLang="en-US" dirty="0"/>
              <a:t>：</a:t>
            </a:r>
            <a:r>
              <a:rPr lang="en-US" altLang="zh-CN" dirty="0"/>
              <a:t>LRU</a:t>
            </a:r>
            <a:r>
              <a:rPr lang="zh-CN" altLang="en-US" dirty="0"/>
              <a:t>算法实现</a:t>
            </a:r>
            <a:endParaRPr lang="en-US" dirty="0"/>
          </a:p>
        </p:txBody>
      </p:sp>
    </p:spTree>
    <p:extLst>
      <p:ext uri="{BB962C8B-B14F-4D97-AF65-F5344CB8AC3E}">
        <p14:creationId xmlns:p14="http://schemas.microsoft.com/office/powerpoint/2010/main" val="20161813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8138832" cy="4351338"/>
          </a:xfrm>
        </p:spPr>
        <p:txBody>
          <a:bodyPr/>
          <a:lstStyle/>
          <a:p>
            <a:pPr>
              <a:lnSpc>
                <a:spcPct val="200000"/>
              </a:lnSpc>
            </a:pPr>
            <a:r>
              <a:rPr lang="zh-CN" altLang="en-US" dirty="0"/>
              <a:t>确定页面自最后访问以来的时间，利用硬件支持进行模拟</a:t>
            </a:r>
          </a:p>
          <a:p>
            <a:pPr lvl="1">
              <a:lnSpc>
                <a:spcPct val="200000"/>
              </a:lnSpc>
            </a:pPr>
            <a:r>
              <a:rPr lang="zh-CN" altLang="en-US" dirty="0"/>
              <a:t> 引用位法</a:t>
            </a:r>
          </a:p>
          <a:p>
            <a:pPr lvl="1">
              <a:lnSpc>
                <a:spcPct val="200000"/>
              </a:lnSpc>
            </a:pPr>
            <a:r>
              <a:rPr lang="zh-CN" altLang="en-US" dirty="0"/>
              <a:t> 计数器法</a:t>
            </a:r>
          </a:p>
          <a:p>
            <a:pPr lvl="1">
              <a:lnSpc>
                <a:spcPct val="200000"/>
              </a:lnSpc>
            </a:pPr>
            <a:r>
              <a:rPr lang="zh-CN" altLang="en-US" dirty="0"/>
              <a:t> 计时法 </a:t>
            </a:r>
          </a:p>
          <a:p>
            <a:pPr lvl="1">
              <a:lnSpc>
                <a:spcPct val="200000"/>
              </a:lnSpc>
            </a:pPr>
            <a:r>
              <a:rPr lang="zh-CN" altLang="en-US" dirty="0">
                <a:solidFill>
                  <a:srgbClr val="FF0000"/>
                </a:solidFill>
              </a:rPr>
              <a:t> 寄存器法</a:t>
            </a:r>
          </a:p>
          <a:p>
            <a:pPr lvl="1">
              <a:lnSpc>
                <a:spcPct val="200000"/>
              </a:lnSpc>
            </a:pPr>
            <a:endParaRPr lang="zh-CN" altLang="en-US" dirty="0"/>
          </a:p>
        </p:txBody>
      </p:sp>
      <p:sp>
        <p:nvSpPr>
          <p:cNvPr id="4" name="矩形标注 3"/>
          <p:cNvSpPr/>
          <p:nvPr/>
        </p:nvSpPr>
        <p:spPr>
          <a:xfrm>
            <a:off x="2847703" y="2549795"/>
            <a:ext cx="5667647" cy="3762104"/>
          </a:xfrm>
          <a:prstGeom prst="wedgeRectCallout">
            <a:avLst>
              <a:gd name="adj1" fmla="val -53544"/>
              <a:gd name="adj2" fmla="val 1737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nSpc>
                <a:spcPct val="150000"/>
              </a:lnSpc>
              <a:buFont typeface="Arial" panose="020B0604020202020204" pitchFamily="34" charset="0"/>
              <a:buChar char="•"/>
            </a:pPr>
            <a:r>
              <a:rPr lang="zh-CN" altLang="en-US" sz="2200" dirty="0">
                <a:solidFill>
                  <a:srgbClr val="C00000"/>
                </a:solidFill>
                <a:latin typeface="黑体" panose="02010609060101010101" pitchFamily="49" charset="-122"/>
                <a:ea typeface="黑体" panose="02010609060101010101" pitchFamily="49" charset="-122"/>
              </a:rPr>
              <a:t>方法：</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为每页设置一个多位寄存器</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R</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，当页面被访问时，对应的寄存器的最左边位置</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1</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，每隔时间</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t</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，将</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R</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右移一位</a:t>
            </a:r>
          </a:p>
          <a:p>
            <a:pPr marL="342900" indent="-342900">
              <a:lnSpc>
                <a:spcPct val="150000"/>
              </a:lnSpc>
              <a:buFont typeface="Arial" panose="020B0604020202020204" pitchFamily="34" charset="0"/>
              <a:buChar char="•"/>
            </a:pPr>
            <a:r>
              <a:rPr lang="zh-CN" altLang="en-US" sz="2200" dirty="0">
                <a:solidFill>
                  <a:srgbClr val="C00000"/>
                </a:solidFill>
                <a:latin typeface="黑体" panose="02010609060101010101" pitchFamily="49" charset="-122"/>
                <a:ea typeface="黑体" panose="02010609060101010101" pitchFamily="49" charset="-122"/>
              </a:rPr>
              <a:t>缺页中断处理：</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淘汰最小</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R</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值对应的页面</a:t>
            </a:r>
          </a:p>
          <a:p>
            <a:pPr marL="342900" indent="-342900">
              <a:lnSpc>
                <a:spcPct val="150000"/>
              </a:lnSpc>
              <a:buFont typeface="Arial" panose="020B0604020202020204" pitchFamily="34" charset="0"/>
              <a:buChar char="•"/>
            </a:pP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此法也叫</a:t>
            </a:r>
            <a:r>
              <a:rPr lang="zh-CN" altLang="en-US" sz="2200" b="1" u="sng" dirty="0">
                <a:solidFill>
                  <a:schemeClr val="tx1"/>
                </a:solidFill>
                <a:latin typeface="黑体" panose="02010609060101010101" pitchFamily="49" charset="-122"/>
                <a:ea typeface="黑体" panose="02010609060101010101" pitchFamily="49" charset="-122"/>
              </a:rPr>
              <a:t>老化算法</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，性能较好</a:t>
            </a:r>
          </a:p>
        </p:txBody>
      </p:sp>
      <p:sp>
        <p:nvSpPr>
          <p:cNvPr id="7" name="Title 1"/>
          <p:cNvSpPr>
            <a:spLocks noGrp="1"/>
          </p:cNvSpPr>
          <p:nvPr>
            <p:ph type="title"/>
          </p:nvPr>
        </p:nvSpPr>
        <p:spPr>
          <a:xfrm>
            <a:off x="628649" y="365126"/>
            <a:ext cx="8515351" cy="1325563"/>
          </a:xfrm>
        </p:spPr>
        <p:txBody>
          <a:bodyPr/>
          <a:lstStyle/>
          <a:p>
            <a:r>
              <a:rPr lang="hr-HR" altLang="zh-CN" dirty="0"/>
              <a:t>4.5.2</a:t>
            </a:r>
            <a:r>
              <a:rPr lang="zh-CN" altLang="hr-HR" dirty="0"/>
              <a:t>（</a:t>
            </a:r>
            <a:r>
              <a:rPr lang="hr-HR" altLang="zh-CN" dirty="0"/>
              <a:t>7</a:t>
            </a:r>
            <a:r>
              <a:rPr lang="zh-CN" altLang="hr-HR" dirty="0"/>
              <a:t>）</a:t>
            </a:r>
            <a:r>
              <a:rPr lang="zh-CN" altLang="en-US" dirty="0"/>
              <a:t>：</a:t>
            </a:r>
            <a:r>
              <a:rPr lang="en-US" altLang="zh-CN" dirty="0"/>
              <a:t>LRU</a:t>
            </a:r>
            <a:r>
              <a:rPr lang="zh-CN" altLang="en-US" dirty="0"/>
              <a:t>算法实现</a:t>
            </a:r>
            <a:endParaRPr lang="en-US" dirty="0"/>
          </a:p>
        </p:txBody>
      </p:sp>
    </p:spTree>
    <p:extLst>
      <p:ext uri="{BB962C8B-B14F-4D97-AF65-F5344CB8AC3E}">
        <p14:creationId xmlns:p14="http://schemas.microsoft.com/office/powerpoint/2010/main" val="6604406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例：寄存器</a:t>
            </a:r>
            <a:r>
              <a:rPr lang="en-US" altLang="zh-CN" dirty="0"/>
              <a:t>R</a:t>
            </a:r>
            <a:r>
              <a:rPr lang="zh-CN" altLang="en-US" dirty="0"/>
              <a:t>共有四位，页面</a:t>
            </a:r>
            <a:r>
              <a:rPr lang="en-US" altLang="zh-CN" dirty="0"/>
              <a:t>P0</a:t>
            </a:r>
            <a:r>
              <a:rPr lang="zh-CN" altLang="en-US" dirty="0"/>
              <a:t>、</a:t>
            </a:r>
            <a:r>
              <a:rPr lang="en-US" altLang="zh-CN" dirty="0"/>
              <a:t>P1</a:t>
            </a:r>
            <a:r>
              <a:rPr lang="zh-CN" altLang="en-US" dirty="0"/>
              <a:t>、</a:t>
            </a:r>
            <a:r>
              <a:rPr lang="en-US" altLang="zh-CN" dirty="0"/>
              <a:t>P2</a:t>
            </a:r>
            <a:r>
              <a:rPr lang="zh-CN" altLang="en-US" dirty="0"/>
              <a:t>在</a:t>
            </a:r>
            <a:r>
              <a:rPr lang="en-US" altLang="zh-CN" dirty="0"/>
              <a:t>T1</a:t>
            </a:r>
            <a:r>
              <a:rPr lang="zh-CN" altLang="en-US" dirty="0"/>
              <a:t>、</a:t>
            </a:r>
            <a:r>
              <a:rPr lang="en-US" altLang="zh-CN" dirty="0"/>
              <a:t>T2</a:t>
            </a:r>
            <a:r>
              <a:rPr lang="zh-CN" altLang="en-US" dirty="0"/>
              <a:t>、</a:t>
            </a:r>
            <a:r>
              <a:rPr lang="en-US" altLang="zh-CN" dirty="0"/>
              <a:t>T3</a:t>
            </a:r>
            <a:r>
              <a:rPr lang="zh-CN" altLang="en-US" dirty="0"/>
              <a:t>时刻，寄存器</a:t>
            </a:r>
            <a:r>
              <a:rPr lang="en-US" altLang="zh-CN" dirty="0"/>
              <a:t>R</a:t>
            </a:r>
            <a:r>
              <a:rPr lang="zh-CN" altLang="en-US" dirty="0"/>
              <a:t>的内容如下： </a:t>
            </a:r>
          </a:p>
        </p:txBody>
      </p:sp>
      <p:graphicFrame>
        <p:nvGraphicFramePr>
          <p:cNvPr id="4" name="表格 3"/>
          <p:cNvGraphicFramePr>
            <a:graphicFrameLocks noGrp="1"/>
          </p:cNvGraphicFramePr>
          <p:nvPr>
            <p:extLst>
              <p:ext uri="{D42A27DB-BD31-4B8C-83A1-F6EECF244321}">
                <p14:modId xmlns:p14="http://schemas.microsoft.com/office/powerpoint/2010/main" val="1806798049"/>
              </p:ext>
            </p:extLst>
          </p:nvPr>
        </p:nvGraphicFramePr>
        <p:xfrm>
          <a:off x="628650" y="3251926"/>
          <a:ext cx="4439740" cy="1981200"/>
        </p:xfrm>
        <a:graphic>
          <a:graphicData uri="http://schemas.openxmlformats.org/drawingml/2006/table">
            <a:tbl>
              <a:tblPr firstRow="1" bandRow="1">
                <a:tableStyleId>{5C22544A-7EE6-4342-B048-85BDC9FD1C3A}</a:tableStyleId>
              </a:tblPr>
              <a:tblGrid>
                <a:gridCol w="1109935">
                  <a:extLst>
                    <a:ext uri="{9D8B030D-6E8A-4147-A177-3AD203B41FA5}">
                      <a16:colId xmlns:a16="http://schemas.microsoft.com/office/drawing/2014/main" xmlns="" val="1917010815"/>
                    </a:ext>
                  </a:extLst>
                </a:gridCol>
                <a:gridCol w="1109935">
                  <a:extLst>
                    <a:ext uri="{9D8B030D-6E8A-4147-A177-3AD203B41FA5}">
                      <a16:colId xmlns:a16="http://schemas.microsoft.com/office/drawing/2014/main" xmlns="" val="3005771283"/>
                    </a:ext>
                  </a:extLst>
                </a:gridCol>
                <a:gridCol w="1109935">
                  <a:extLst>
                    <a:ext uri="{9D8B030D-6E8A-4147-A177-3AD203B41FA5}">
                      <a16:colId xmlns:a16="http://schemas.microsoft.com/office/drawing/2014/main" xmlns="" val="4257721028"/>
                    </a:ext>
                  </a:extLst>
                </a:gridCol>
                <a:gridCol w="1109935">
                  <a:extLst>
                    <a:ext uri="{9D8B030D-6E8A-4147-A177-3AD203B41FA5}">
                      <a16:colId xmlns:a16="http://schemas.microsoft.com/office/drawing/2014/main" xmlns="" val="325088467"/>
                    </a:ext>
                  </a:extLst>
                </a:gridCol>
              </a:tblGrid>
              <a:tr h="370840">
                <a:tc>
                  <a:txBody>
                    <a:bodyPr/>
                    <a:lstStyle/>
                    <a:p>
                      <a:pPr algn="ctr"/>
                      <a:r>
                        <a:rPr lang="zh-CN" altLang="en-US" sz="2000" dirty="0"/>
                        <a:t>页面</a:t>
                      </a:r>
                    </a:p>
                  </a:txBody>
                  <a:tcPr/>
                </a:tc>
                <a:tc gridSpan="3">
                  <a:txBody>
                    <a:bodyPr/>
                    <a:lstStyle/>
                    <a:p>
                      <a:pPr algn="ctr"/>
                      <a:r>
                        <a:rPr lang="zh-CN" altLang="en-US" sz="2000" dirty="0"/>
                        <a:t>时刻</a:t>
                      </a:r>
                    </a:p>
                  </a:txBody>
                  <a:tcPr/>
                </a:tc>
                <a:tc hMerge="1">
                  <a:txBody>
                    <a:bodyPr/>
                    <a:lstStyle/>
                    <a:p>
                      <a:pPr algn="ctr"/>
                      <a:endParaRPr lang="zh-CN" altLang="en-US" dirty="0"/>
                    </a:p>
                  </a:txBody>
                  <a:tcPr/>
                </a:tc>
                <a:tc hMerge="1">
                  <a:txBody>
                    <a:bodyPr/>
                    <a:lstStyle/>
                    <a:p>
                      <a:pPr algn="ctr"/>
                      <a:endParaRPr lang="zh-CN" altLang="en-US" dirty="0"/>
                    </a:p>
                  </a:txBody>
                  <a:tcPr/>
                </a:tc>
                <a:extLst>
                  <a:ext uri="{0D108BD9-81ED-4DB2-BD59-A6C34878D82A}">
                    <a16:rowId xmlns:a16="http://schemas.microsoft.com/office/drawing/2014/main" xmlns="" val="2967845721"/>
                  </a:ext>
                </a:extLst>
              </a:tr>
              <a:tr h="370840">
                <a:tc>
                  <a:txBody>
                    <a:bodyPr/>
                    <a:lstStyle/>
                    <a:p>
                      <a:pPr algn="ctr"/>
                      <a:endParaRPr lang="zh-CN" altLang="en-US" sz="2000" dirty="0"/>
                    </a:p>
                  </a:txBody>
                  <a:tcPr/>
                </a:tc>
                <a:tc>
                  <a:txBody>
                    <a:bodyPr/>
                    <a:lstStyle/>
                    <a:p>
                      <a:pPr algn="ctr"/>
                      <a:r>
                        <a:rPr lang="en-US" altLang="zh-CN" sz="2000" dirty="0"/>
                        <a:t>T1</a:t>
                      </a:r>
                      <a:endParaRPr lang="zh-CN" altLang="en-US" sz="2000" dirty="0"/>
                    </a:p>
                  </a:txBody>
                  <a:tcPr/>
                </a:tc>
                <a:tc>
                  <a:txBody>
                    <a:bodyPr/>
                    <a:lstStyle/>
                    <a:p>
                      <a:pPr algn="ctr"/>
                      <a:r>
                        <a:rPr lang="en-US" altLang="zh-CN" sz="2000" dirty="0"/>
                        <a:t>T2</a:t>
                      </a:r>
                      <a:endParaRPr lang="zh-CN" altLang="en-US" sz="2000" dirty="0"/>
                    </a:p>
                  </a:txBody>
                  <a:tcPr/>
                </a:tc>
                <a:tc>
                  <a:txBody>
                    <a:bodyPr/>
                    <a:lstStyle/>
                    <a:p>
                      <a:pPr algn="ctr"/>
                      <a:r>
                        <a:rPr lang="en-US" altLang="zh-CN" sz="2000" dirty="0"/>
                        <a:t>T3</a:t>
                      </a:r>
                      <a:endParaRPr lang="zh-CN" altLang="en-US" sz="2000" dirty="0"/>
                    </a:p>
                  </a:txBody>
                  <a:tcPr/>
                </a:tc>
                <a:extLst>
                  <a:ext uri="{0D108BD9-81ED-4DB2-BD59-A6C34878D82A}">
                    <a16:rowId xmlns:a16="http://schemas.microsoft.com/office/drawing/2014/main" xmlns="" val="265996924"/>
                  </a:ext>
                </a:extLst>
              </a:tr>
              <a:tr h="370840">
                <a:tc>
                  <a:txBody>
                    <a:bodyPr/>
                    <a:lstStyle/>
                    <a:p>
                      <a:pPr algn="ctr"/>
                      <a:r>
                        <a:rPr lang="en-US" altLang="zh-CN" sz="2000" dirty="0"/>
                        <a:t>P0</a:t>
                      </a:r>
                      <a:endParaRPr lang="zh-CN" altLang="en-US" sz="2000" dirty="0"/>
                    </a:p>
                  </a:txBody>
                  <a:tcPr>
                    <a:solidFill>
                      <a:schemeClr val="accent2">
                        <a:lumMod val="60000"/>
                        <a:lumOff val="40000"/>
                      </a:schemeClr>
                    </a:solidFill>
                  </a:tcPr>
                </a:tc>
                <a:tc>
                  <a:txBody>
                    <a:bodyPr/>
                    <a:lstStyle/>
                    <a:p>
                      <a:pPr algn="ctr"/>
                      <a:r>
                        <a:rPr lang="en-US" altLang="zh-CN" sz="2000" b="1" dirty="0">
                          <a:solidFill>
                            <a:srgbClr val="FF0000"/>
                          </a:solidFill>
                        </a:rPr>
                        <a:t>1</a:t>
                      </a:r>
                      <a:r>
                        <a:rPr lang="en-US" altLang="zh-CN" sz="2000" dirty="0"/>
                        <a:t>000</a:t>
                      </a:r>
                      <a:endParaRPr lang="zh-CN" altLang="en-US" sz="2000" dirty="0"/>
                    </a:p>
                  </a:txBody>
                  <a:tcPr/>
                </a:tc>
                <a:tc>
                  <a:txBody>
                    <a:bodyPr/>
                    <a:lstStyle/>
                    <a:p>
                      <a:pPr algn="ctr"/>
                      <a:r>
                        <a:rPr lang="en-US" altLang="zh-CN" sz="2000" dirty="0"/>
                        <a:t>0</a:t>
                      </a:r>
                      <a:r>
                        <a:rPr lang="en-US" altLang="zh-CN" sz="2000" dirty="0">
                          <a:solidFill>
                            <a:srgbClr val="00B0F0"/>
                          </a:solidFill>
                        </a:rPr>
                        <a:t>1</a:t>
                      </a:r>
                      <a:r>
                        <a:rPr lang="en-US" altLang="zh-CN" sz="2000" dirty="0"/>
                        <a:t>00</a:t>
                      </a:r>
                      <a:endParaRPr lang="zh-CN" altLang="en-US" sz="2000" dirty="0"/>
                    </a:p>
                  </a:txBody>
                  <a:tcPr/>
                </a:tc>
                <a:tc>
                  <a:txBody>
                    <a:bodyPr/>
                    <a:lstStyle/>
                    <a:p>
                      <a:pPr algn="ctr"/>
                      <a:r>
                        <a:rPr lang="en-US" altLang="zh-CN" sz="2000" b="1" dirty="0">
                          <a:solidFill>
                            <a:srgbClr val="FF0000"/>
                          </a:solidFill>
                        </a:rPr>
                        <a:t>1</a:t>
                      </a:r>
                      <a:r>
                        <a:rPr lang="en-US" altLang="zh-CN" sz="2000" dirty="0"/>
                        <a:t>0</a:t>
                      </a:r>
                      <a:r>
                        <a:rPr lang="en-US" altLang="zh-CN" sz="2000" dirty="0">
                          <a:solidFill>
                            <a:srgbClr val="00B0F0"/>
                          </a:solidFill>
                        </a:rPr>
                        <a:t>1</a:t>
                      </a:r>
                      <a:r>
                        <a:rPr lang="en-US" altLang="zh-CN" sz="2000" dirty="0"/>
                        <a:t>0</a:t>
                      </a:r>
                      <a:endParaRPr lang="zh-CN" altLang="en-US" sz="2000" dirty="0"/>
                    </a:p>
                  </a:txBody>
                  <a:tcPr/>
                </a:tc>
                <a:extLst>
                  <a:ext uri="{0D108BD9-81ED-4DB2-BD59-A6C34878D82A}">
                    <a16:rowId xmlns:a16="http://schemas.microsoft.com/office/drawing/2014/main" xmlns="" val="3606291791"/>
                  </a:ext>
                </a:extLst>
              </a:tr>
              <a:tr h="370840">
                <a:tc>
                  <a:txBody>
                    <a:bodyPr/>
                    <a:lstStyle/>
                    <a:p>
                      <a:pPr algn="ctr"/>
                      <a:r>
                        <a:rPr lang="en-US" altLang="zh-CN" sz="2000" dirty="0"/>
                        <a:t>P1</a:t>
                      </a:r>
                      <a:endParaRPr lang="zh-CN" altLang="en-US" sz="2000" dirty="0"/>
                    </a:p>
                  </a:txBody>
                  <a:tcPr>
                    <a:solidFill>
                      <a:schemeClr val="accent2">
                        <a:lumMod val="60000"/>
                        <a:lumOff val="40000"/>
                      </a:schemeClr>
                    </a:solidFill>
                  </a:tcPr>
                </a:tc>
                <a:tc>
                  <a:txBody>
                    <a:bodyPr/>
                    <a:lstStyle/>
                    <a:p>
                      <a:pPr algn="ctr"/>
                      <a:r>
                        <a:rPr lang="en-US" altLang="zh-CN" sz="2000" b="1" dirty="0">
                          <a:solidFill>
                            <a:srgbClr val="FF0000"/>
                          </a:solidFill>
                        </a:rPr>
                        <a:t>1</a:t>
                      </a:r>
                      <a:r>
                        <a:rPr lang="en-US" altLang="zh-CN" sz="2000" dirty="0"/>
                        <a:t>000</a:t>
                      </a:r>
                      <a:endParaRPr lang="zh-CN" altLang="en-US" sz="2000" dirty="0"/>
                    </a:p>
                  </a:txBody>
                  <a:tcPr/>
                </a:tc>
                <a:tc>
                  <a:txBody>
                    <a:bodyPr/>
                    <a:lstStyle/>
                    <a:p>
                      <a:pPr algn="ctr"/>
                      <a:r>
                        <a:rPr lang="en-US" altLang="zh-CN" sz="2000" b="1" dirty="0">
                          <a:solidFill>
                            <a:srgbClr val="FF0000"/>
                          </a:solidFill>
                        </a:rPr>
                        <a:t>1</a:t>
                      </a:r>
                      <a:r>
                        <a:rPr lang="en-US" altLang="zh-CN" sz="2000" dirty="0">
                          <a:solidFill>
                            <a:srgbClr val="00B0F0"/>
                          </a:solidFill>
                        </a:rPr>
                        <a:t>1</a:t>
                      </a:r>
                      <a:r>
                        <a:rPr lang="en-US" altLang="zh-CN" sz="2000" dirty="0"/>
                        <a:t>00</a:t>
                      </a:r>
                      <a:endParaRPr lang="zh-CN" altLang="en-US" sz="2000" dirty="0"/>
                    </a:p>
                  </a:txBody>
                  <a:tcPr/>
                </a:tc>
                <a:tc>
                  <a:txBody>
                    <a:bodyPr/>
                    <a:lstStyle/>
                    <a:p>
                      <a:pPr algn="ctr"/>
                      <a:r>
                        <a:rPr lang="en-US" altLang="zh-CN" sz="2000" dirty="0"/>
                        <a:t>0</a:t>
                      </a:r>
                      <a:r>
                        <a:rPr lang="en-US" altLang="zh-CN" sz="2000" dirty="0">
                          <a:solidFill>
                            <a:srgbClr val="00B0F0"/>
                          </a:solidFill>
                        </a:rPr>
                        <a:t>11</a:t>
                      </a:r>
                      <a:r>
                        <a:rPr lang="en-US" altLang="zh-CN" sz="2000" dirty="0"/>
                        <a:t>0</a:t>
                      </a:r>
                      <a:endParaRPr lang="zh-CN" altLang="en-US" sz="2000" dirty="0"/>
                    </a:p>
                  </a:txBody>
                  <a:tcPr/>
                </a:tc>
                <a:extLst>
                  <a:ext uri="{0D108BD9-81ED-4DB2-BD59-A6C34878D82A}">
                    <a16:rowId xmlns:a16="http://schemas.microsoft.com/office/drawing/2014/main" xmlns="" val="3684263795"/>
                  </a:ext>
                </a:extLst>
              </a:tr>
              <a:tr h="370840">
                <a:tc>
                  <a:txBody>
                    <a:bodyPr/>
                    <a:lstStyle/>
                    <a:p>
                      <a:pPr algn="ctr"/>
                      <a:r>
                        <a:rPr lang="en-US" altLang="zh-CN" sz="2000" dirty="0"/>
                        <a:t>P2</a:t>
                      </a:r>
                      <a:endParaRPr lang="zh-CN" altLang="en-US" sz="2000" dirty="0"/>
                    </a:p>
                  </a:txBody>
                  <a:tcPr>
                    <a:solidFill>
                      <a:schemeClr val="accent2">
                        <a:lumMod val="60000"/>
                        <a:lumOff val="40000"/>
                      </a:schemeClr>
                    </a:solidFill>
                  </a:tcPr>
                </a:tc>
                <a:tc>
                  <a:txBody>
                    <a:bodyPr/>
                    <a:lstStyle/>
                    <a:p>
                      <a:pPr algn="ctr"/>
                      <a:r>
                        <a:rPr lang="en-US" altLang="zh-CN" sz="2000" dirty="0"/>
                        <a:t>0000</a:t>
                      </a:r>
                      <a:endParaRPr lang="zh-CN" altLang="en-US" sz="2000" dirty="0"/>
                    </a:p>
                  </a:txBody>
                  <a:tcPr/>
                </a:tc>
                <a:tc>
                  <a:txBody>
                    <a:bodyPr/>
                    <a:lstStyle/>
                    <a:p>
                      <a:pPr algn="ctr"/>
                      <a:r>
                        <a:rPr lang="en-US" altLang="zh-CN" sz="2000" b="1" dirty="0">
                          <a:solidFill>
                            <a:srgbClr val="FF0000"/>
                          </a:solidFill>
                        </a:rPr>
                        <a:t>1</a:t>
                      </a:r>
                      <a:r>
                        <a:rPr lang="en-US" altLang="zh-CN" sz="2000" dirty="0"/>
                        <a:t>000</a:t>
                      </a:r>
                      <a:endParaRPr lang="zh-CN" altLang="en-US" sz="2000" dirty="0"/>
                    </a:p>
                  </a:txBody>
                  <a:tcPr/>
                </a:tc>
                <a:tc>
                  <a:txBody>
                    <a:bodyPr/>
                    <a:lstStyle/>
                    <a:p>
                      <a:pPr algn="ctr"/>
                      <a:r>
                        <a:rPr lang="en-US" altLang="zh-CN" sz="2000" dirty="0"/>
                        <a:t>0</a:t>
                      </a:r>
                      <a:r>
                        <a:rPr lang="en-US" altLang="zh-CN" sz="2000" dirty="0">
                          <a:solidFill>
                            <a:srgbClr val="00B0F0"/>
                          </a:solidFill>
                        </a:rPr>
                        <a:t>1</a:t>
                      </a:r>
                      <a:r>
                        <a:rPr lang="en-US" altLang="zh-CN" sz="2000" dirty="0"/>
                        <a:t>00</a:t>
                      </a:r>
                      <a:endParaRPr lang="zh-CN" altLang="en-US" sz="2000" dirty="0"/>
                    </a:p>
                  </a:txBody>
                  <a:tcPr/>
                </a:tc>
                <a:extLst>
                  <a:ext uri="{0D108BD9-81ED-4DB2-BD59-A6C34878D82A}">
                    <a16:rowId xmlns:a16="http://schemas.microsoft.com/office/drawing/2014/main" xmlns="" val="3361636355"/>
                  </a:ext>
                </a:extLst>
              </a:tr>
            </a:tbl>
          </a:graphicData>
        </a:graphic>
      </p:graphicFrame>
      <p:sp>
        <p:nvSpPr>
          <p:cNvPr id="5" name="矩形 4"/>
          <p:cNvSpPr/>
          <p:nvPr/>
        </p:nvSpPr>
        <p:spPr>
          <a:xfrm>
            <a:off x="5381897" y="2924802"/>
            <a:ext cx="3383280" cy="2308324"/>
          </a:xfrm>
          <a:prstGeom prst="rect">
            <a:avLst/>
          </a:prstGeom>
        </p:spPr>
        <p:txBody>
          <a:bodyPr wrap="square">
            <a:spAutoFit/>
          </a:bodyPr>
          <a:lstStyle/>
          <a:p>
            <a:pPr marL="342900" indent="-342900">
              <a:lnSpc>
                <a:spcPct val="200000"/>
              </a:lnSpc>
              <a:buFont typeface="+mj-lt"/>
              <a:buAutoNum type="arabicPeriod"/>
            </a:pPr>
            <a:r>
              <a:rPr lang="en-US" altLang="zh-CN" sz="2400" dirty="0">
                <a:latin typeface="黑体" panose="02010609060101010101" pitchFamily="49" charset="-122"/>
                <a:ea typeface="黑体" panose="02010609060101010101" pitchFamily="49" charset="-122"/>
              </a:rPr>
              <a:t>T1</a:t>
            </a:r>
            <a:r>
              <a:rPr lang="zh-CN" altLang="en-US" sz="2400" dirty="0">
                <a:latin typeface="黑体" panose="02010609060101010101" pitchFamily="49" charset="-122"/>
                <a:ea typeface="黑体" panose="02010609060101010101" pitchFamily="49" charset="-122"/>
              </a:rPr>
              <a:t>访问</a:t>
            </a:r>
            <a:r>
              <a:rPr lang="en-US" altLang="zh-CN" sz="2400" dirty="0">
                <a:latin typeface="黑体" panose="02010609060101010101" pitchFamily="49" charset="-122"/>
                <a:ea typeface="黑体" panose="02010609060101010101" pitchFamily="49" charset="-122"/>
              </a:rPr>
              <a:t>P0,P1 </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marL="342900" indent="-342900">
              <a:lnSpc>
                <a:spcPct val="200000"/>
              </a:lnSpc>
              <a:buFont typeface="+mj-lt"/>
              <a:buAutoNum type="arabicPeriod"/>
            </a:pPr>
            <a:r>
              <a:rPr lang="en-US" altLang="zh-CN" sz="2400" dirty="0">
                <a:latin typeface="黑体" panose="02010609060101010101" pitchFamily="49" charset="-122"/>
                <a:ea typeface="黑体" panose="02010609060101010101" pitchFamily="49" charset="-122"/>
              </a:rPr>
              <a:t>T2</a:t>
            </a:r>
            <a:r>
              <a:rPr lang="zh-CN" altLang="en-US" sz="2400" dirty="0">
                <a:latin typeface="黑体" panose="02010609060101010101" pitchFamily="49" charset="-122"/>
                <a:ea typeface="黑体" panose="02010609060101010101" pitchFamily="49" charset="-122"/>
              </a:rPr>
              <a:t>访问</a:t>
            </a:r>
            <a:r>
              <a:rPr lang="en-US" altLang="zh-CN" sz="2400" dirty="0">
                <a:latin typeface="黑体" panose="02010609060101010101" pitchFamily="49" charset="-122"/>
                <a:ea typeface="黑体" panose="02010609060101010101" pitchFamily="49" charset="-122"/>
              </a:rPr>
              <a:t>P1,P2</a:t>
            </a:r>
          </a:p>
          <a:p>
            <a:pPr marL="342900" indent="-342900">
              <a:lnSpc>
                <a:spcPct val="200000"/>
              </a:lnSpc>
              <a:buFont typeface="+mj-lt"/>
              <a:buAutoNum type="arabicPeriod"/>
            </a:pPr>
            <a:r>
              <a:rPr lang="en-US" altLang="zh-CN" sz="2400" dirty="0">
                <a:latin typeface="黑体" panose="02010609060101010101" pitchFamily="49" charset="-122"/>
                <a:ea typeface="黑体" panose="02010609060101010101" pitchFamily="49" charset="-122"/>
              </a:rPr>
              <a:t>T3</a:t>
            </a:r>
            <a:r>
              <a:rPr lang="zh-CN" altLang="en-US" sz="2400" dirty="0">
                <a:latin typeface="黑体" panose="02010609060101010101" pitchFamily="49" charset="-122"/>
                <a:ea typeface="黑体" panose="02010609060101010101" pitchFamily="49" charset="-122"/>
              </a:rPr>
              <a:t>访问</a:t>
            </a:r>
            <a:r>
              <a:rPr lang="en-US" altLang="zh-CN" sz="2400" dirty="0">
                <a:latin typeface="黑体" panose="02010609060101010101" pitchFamily="49" charset="-122"/>
                <a:ea typeface="黑体" panose="02010609060101010101" pitchFamily="49" charset="-122"/>
              </a:rPr>
              <a:t>P0</a:t>
            </a:r>
            <a:endParaRPr lang="zh-CN" altLang="en-US" sz="2400" dirty="0">
              <a:latin typeface="黑体" panose="02010609060101010101" pitchFamily="49" charset="-122"/>
              <a:ea typeface="黑体" panose="02010609060101010101" pitchFamily="49" charset="-122"/>
            </a:endParaRPr>
          </a:p>
        </p:txBody>
      </p:sp>
      <p:sp>
        <p:nvSpPr>
          <p:cNvPr id="7" name="Title 1"/>
          <p:cNvSpPr>
            <a:spLocks noGrp="1"/>
          </p:cNvSpPr>
          <p:nvPr>
            <p:ph type="title"/>
          </p:nvPr>
        </p:nvSpPr>
        <p:spPr>
          <a:xfrm>
            <a:off x="628649" y="365126"/>
            <a:ext cx="8515351" cy="1325563"/>
          </a:xfrm>
        </p:spPr>
        <p:txBody>
          <a:bodyPr/>
          <a:lstStyle/>
          <a:p>
            <a:r>
              <a:rPr lang="hr-HR" altLang="zh-CN" dirty="0"/>
              <a:t>4.5.2</a:t>
            </a:r>
            <a:r>
              <a:rPr lang="zh-CN" altLang="hr-HR" dirty="0"/>
              <a:t>（</a:t>
            </a:r>
            <a:r>
              <a:rPr lang="hr-HR" altLang="zh-CN" dirty="0"/>
              <a:t>7</a:t>
            </a:r>
            <a:r>
              <a:rPr lang="zh-CN" altLang="hr-HR" dirty="0"/>
              <a:t>）</a:t>
            </a:r>
            <a:r>
              <a:rPr lang="zh-CN" altLang="en-US" dirty="0"/>
              <a:t>：</a:t>
            </a:r>
            <a:r>
              <a:rPr lang="en-US" altLang="zh-CN" dirty="0"/>
              <a:t>LRU</a:t>
            </a:r>
            <a:r>
              <a:rPr lang="zh-CN" altLang="en-US" dirty="0"/>
              <a:t>算法实现</a:t>
            </a:r>
            <a:endParaRPr lang="en-US" dirty="0"/>
          </a:p>
        </p:txBody>
      </p:sp>
    </p:spTree>
    <p:extLst>
      <p:ext uri="{BB962C8B-B14F-4D97-AF65-F5344CB8AC3E}">
        <p14:creationId xmlns:p14="http://schemas.microsoft.com/office/powerpoint/2010/main" val="40549278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8138832" cy="4351338"/>
          </a:xfrm>
        </p:spPr>
        <p:txBody>
          <a:bodyPr/>
          <a:lstStyle/>
          <a:p>
            <a:pPr>
              <a:lnSpc>
                <a:spcPct val="200000"/>
              </a:lnSpc>
            </a:pPr>
            <a:r>
              <a:rPr lang="zh-CN" altLang="en-US" dirty="0"/>
              <a:t>确定页面自最后访问以来的时间，利用硬件支持进行模拟</a:t>
            </a:r>
          </a:p>
          <a:p>
            <a:pPr lvl="1">
              <a:lnSpc>
                <a:spcPct val="200000"/>
              </a:lnSpc>
            </a:pPr>
            <a:r>
              <a:rPr lang="zh-CN" altLang="en-US" dirty="0"/>
              <a:t> 引用位法</a:t>
            </a:r>
          </a:p>
          <a:p>
            <a:pPr lvl="1">
              <a:lnSpc>
                <a:spcPct val="200000"/>
              </a:lnSpc>
            </a:pPr>
            <a:r>
              <a:rPr lang="zh-CN" altLang="en-US" dirty="0"/>
              <a:t> 计数器法</a:t>
            </a:r>
          </a:p>
          <a:p>
            <a:pPr lvl="1">
              <a:lnSpc>
                <a:spcPct val="200000"/>
              </a:lnSpc>
            </a:pPr>
            <a:r>
              <a:rPr lang="zh-CN" altLang="en-US" dirty="0"/>
              <a:t> 计时法 </a:t>
            </a:r>
          </a:p>
          <a:p>
            <a:pPr lvl="1">
              <a:lnSpc>
                <a:spcPct val="200000"/>
              </a:lnSpc>
            </a:pPr>
            <a:r>
              <a:rPr lang="zh-CN" altLang="en-US" dirty="0">
                <a:solidFill>
                  <a:srgbClr val="FF0000"/>
                </a:solidFill>
              </a:rPr>
              <a:t> 寄存器法</a:t>
            </a:r>
          </a:p>
          <a:p>
            <a:pPr lvl="1">
              <a:lnSpc>
                <a:spcPct val="200000"/>
              </a:lnSpc>
            </a:pPr>
            <a:endParaRPr lang="zh-CN" altLang="en-US" dirty="0"/>
          </a:p>
        </p:txBody>
      </p:sp>
      <p:sp>
        <p:nvSpPr>
          <p:cNvPr id="4" name="矩形标注 3"/>
          <p:cNvSpPr/>
          <p:nvPr/>
        </p:nvSpPr>
        <p:spPr>
          <a:xfrm>
            <a:off x="2847703" y="2549795"/>
            <a:ext cx="5667647" cy="3762104"/>
          </a:xfrm>
          <a:prstGeom prst="wedgeRectCallout">
            <a:avLst>
              <a:gd name="adj1" fmla="val -53544"/>
              <a:gd name="adj2" fmla="val 1737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nSpc>
                <a:spcPct val="150000"/>
              </a:lnSpc>
              <a:buFont typeface="Arial" panose="020B0604020202020204" pitchFamily="34" charset="0"/>
              <a:buChar char="•"/>
            </a:pPr>
            <a:r>
              <a:rPr lang="zh-CN" altLang="en-US" sz="2200" dirty="0">
                <a:solidFill>
                  <a:srgbClr val="C00000"/>
                </a:solidFill>
                <a:latin typeface="黑体" panose="02010609060101010101" pitchFamily="49" charset="-122"/>
                <a:ea typeface="黑体" panose="02010609060101010101" pitchFamily="49" charset="-122"/>
              </a:rPr>
              <a:t>方法：</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为每页设置一个多位寄存器</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R</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，当页面被访问时，对应的寄存器的最左边位置</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1</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，每隔时间</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t</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，将</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R</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右移一位</a:t>
            </a:r>
          </a:p>
          <a:p>
            <a:pPr marL="342900" indent="-342900">
              <a:lnSpc>
                <a:spcPct val="150000"/>
              </a:lnSpc>
              <a:buFont typeface="Arial" panose="020B0604020202020204" pitchFamily="34" charset="0"/>
              <a:buChar char="•"/>
            </a:pPr>
            <a:r>
              <a:rPr lang="zh-CN" altLang="en-US" sz="2200" dirty="0">
                <a:solidFill>
                  <a:srgbClr val="C00000"/>
                </a:solidFill>
                <a:latin typeface="黑体" panose="02010609060101010101" pitchFamily="49" charset="-122"/>
                <a:ea typeface="黑体" panose="02010609060101010101" pitchFamily="49" charset="-122"/>
              </a:rPr>
              <a:t>缺页中断处理：</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淘汰最小</a:t>
            </a:r>
            <a:r>
              <a:rPr lang="en-US" altLang="zh-CN" sz="2200" dirty="0">
                <a:solidFill>
                  <a:schemeClr val="tx1">
                    <a:lumMod val="95000"/>
                    <a:lumOff val="5000"/>
                  </a:schemeClr>
                </a:solidFill>
                <a:latin typeface="黑体" panose="02010609060101010101" pitchFamily="49" charset="-122"/>
                <a:ea typeface="黑体" panose="02010609060101010101" pitchFamily="49" charset="-122"/>
              </a:rPr>
              <a:t>R</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值对应的页面</a:t>
            </a:r>
          </a:p>
          <a:p>
            <a:pPr marL="342900" indent="-342900">
              <a:lnSpc>
                <a:spcPct val="150000"/>
              </a:lnSpc>
              <a:buFont typeface="Arial" panose="020B0604020202020204" pitchFamily="34" charset="0"/>
              <a:buChar char="•"/>
            </a:pP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此法也叫</a:t>
            </a:r>
            <a:r>
              <a:rPr lang="zh-CN" altLang="en-US" sz="2200" b="1" u="sng" dirty="0">
                <a:solidFill>
                  <a:schemeClr val="tx1"/>
                </a:solidFill>
                <a:latin typeface="黑体" panose="02010609060101010101" pitchFamily="49" charset="-122"/>
                <a:ea typeface="黑体" panose="02010609060101010101" pitchFamily="49" charset="-122"/>
              </a:rPr>
              <a:t>老化算法</a:t>
            </a:r>
            <a:r>
              <a:rPr lang="zh-CN" altLang="en-US" sz="2200" dirty="0">
                <a:solidFill>
                  <a:schemeClr val="tx1">
                    <a:lumMod val="95000"/>
                    <a:lumOff val="5000"/>
                  </a:schemeClr>
                </a:solidFill>
                <a:latin typeface="黑体" panose="02010609060101010101" pitchFamily="49" charset="-122"/>
                <a:ea typeface="黑体" panose="02010609060101010101" pitchFamily="49" charset="-122"/>
              </a:rPr>
              <a:t>，性能较好</a:t>
            </a:r>
          </a:p>
        </p:txBody>
      </p:sp>
      <p:sp>
        <p:nvSpPr>
          <p:cNvPr id="5" name="Rectangle 4"/>
          <p:cNvSpPr/>
          <p:nvPr/>
        </p:nvSpPr>
        <p:spPr>
          <a:xfrm>
            <a:off x="3282763" y="5357792"/>
            <a:ext cx="5610785" cy="954107"/>
          </a:xfrm>
          <a:prstGeom prst="rect">
            <a:avLst/>
          </a:prstGeom>
          <a:ln>
            <a:solidFill>
              <a:schemeClr val="accent1"/>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nSpc>
                <a:spcPct val="200000"/>
              </a:lnSpc>
            </a:pPr>
            <a:r>
              <a:rPr lang="zh-CN" altLang="en-US" sz="2800" dirty="0">
                <a:ln w="0"/>
                <a:solidFill>
                  <a:schemeClr val="bg1"/>
                </a:solidFill>
                <a:effectLst>
                  <a:outerShdw blurRad="38100" dist="19050" dir="2700000" algn="tl" rotWithShape="0">
                    <a:schemeClr val="dk1">
                      <a:alpha val="40000"/>
                    </a:schemeClr>
                  </a:outerShdw>
                </a:effectLst>
              </a:rPr>
              <a:t>页面内置入该引用结构也是可行的</a:t>
            </a:r>
          </a:p>
        </p:txBody>
      </p:sp>
      <p:sp>
        <p:nvSpPr>
          <p:cNvPr id="7" name="Title 1"/>
          <p:cNvSpPr>
            <a:spLocks noGrp="1"/>
          </p:cNvSpPr>
          <p:nvPr>
            <p:ph type="title"/>
          </p:nvPr>
        </p:nvSpPr>
        <p:spPr>
          <a:xfrm>
            <a:off x="628649" y="365126"/>
            <a:ext cx="8515351" cy="1325563"/>
          </a:xfrm>
        </p:spPr>
        <p:txBody>
          <a:bodyPr/>
          <a:lstStyle/>
          <a:p>
            <a:r>
              <a:rPr lang="hr-HR" altLang="zh-CN" dirty="0"/>
              <a:t>4.5.2</a:t>
            </a:r>
            <a:r>
              <a:rPr lang="zh-CN" altLang="hr-HR" dirty="0"/>
              <a:t>（</a:t>
            </a:r>
            <a:r>
              <a:rPr lang="hr-HR" altLang="zh-CN" dirty="0"/>
              <a:t>7</a:t>
            </a:r>
            <a:r>
              <a:rPr lang="zh-CN" altLang="hr-HR" dirty="0"/>
              <a:t>）</a:t>
            </a:r>
            <a:r>
              <a:rPr lang="zh-CN" altLang="en-US" dirty="0"/>
              <a:t>：</a:t>
            </a:r>
            <a:r>
              <a:rPr lang="en-US" altLang="zh-CN" dirty="0"/>
              <a:t>LRU</a:t>
            </a:r>
            <a:r>
              <a:rPr lang="zh-CN" altLang="en-US" dirty="0"/>
              <a:t>算法实现</a:t>
            </a:r>
            <a:endParaRPr lang="en-US" dirty="0"/>
          </a:p>
        </p:txBody>
      </p:sp>
    </p:spTree>
    <p:extLst>
      <p:ext uri="{BB962C8B-B14F-4D97-AF65-F5344CB8AC3E}">
        <p14:creationId xmlns:p14="http://schemas.microsoft.com/office/powerpoint/2010/main" val="3728453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4.5.1</a:t>
            </a:r>
            <a:r>
              <a:rPr lang="zh-CN" altLang="en-US" dirty="0"/>
              <a:t>：程序局部性分析</a:t>
            </a:r>
            <a:endParaRPr lang="en-US" dirty="0"/>
          </a:p>
        </p:txBody>
      </p:sp>
      <p:sp>
        <p:nvSpPr>
          <p:cNvPr id="3" name="Content Placeholder 2"/>
          <p:cNvSpPr>
            <a:spLocks noGrp="1"/>
          </p:cNvSpPr>
          <p:nvPr>
            <p:ph idx="1"/>
          </p:nvPr>
        </p:nvSpPr>
        <p:spPr/>
        <p:txBody>
          <a:bodyPr/>
          <a:lstStyle/>
          <a:p>
            <a:pPr>
              <a:lnSpc>
                <a:spcPct val="150000"/>
              </a:lnSpc>
            </a:pPr>
            <a:r>
              <a:rPr lang="zh-CN" altLang="en-US" dirty="0"/>
              <a:t>第一，程序中只有少量分支和过程调用，大都是顺序执行的指令</a:t>
            </a:r>
          </a:p>
          <a:p>
            <a:pPr>
              <a:lnSpc>
                <a:spcPct val="150000"/>
              </a:lnSpc>
            </a:pPr>
            <a:r>
              <a:rPr lang="zh-CN" altLang="en-US" dirty="0"/>
              <a:t>第二，程序包含若干循环，是由相对较少的指令组成，在循环过程中，计算被限制在程序中很小的相邻部分中</a:t>
            </a:r>
          </a:p>
          <a:p>
            <a:pPr>
              <a:lnSpc>
                <a:spcPct val="150000"/>
              </a:lnSpc>
            </a:pPr>
            <a:r>
              <a:rPr lang="zh-CN" altLang="en-US" dirty="0"/>
              <a:t>第三，很少出现连续的过程调用，相反，程序中过程调用的深度限制在小范围内，一段时间内，指令引用被局限在很少几个过程中</a:t>
            </a:r>
          </a:p>
          <a:p>
            <a:pPr>
              <a:lnSpc>
                <a:spcPct val="150000"/>
              </a:lnSpc>
            </a:pPr>
            <a:endParaRPr lang="en-US" dirty="0"/>
          </a:p>
        </p:txBody>
      </p:sp>
    </p:spTree>
    <p:extLst>
      <p:ext uri="{BB962C8B-B14F-4D97-AF65-F5344CB8AC3E}">
        <p14:creationId xmlns:p14="http://schemas.microsoft.com/office/powerpoint/2010/main" val="5871607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t>4.5.2</a:t>
            </a:r>
            <a:r>
              <a:rPr lang="zh-CN" altLang="hr-HR" dirty="0"/>
              <a:t>（</a:t>
            </a:r>
            <a:r>
              <a:rPr lang="hr-HR" altLang="zh-CN" dirty="0"/>
              <a:t>7</a:t>
            </a:r>
            <a:r>
              <a:rPr lang="zh-CN" altLang="hr-HR" dirty="0"/>
              <a:t>）</a:t>
            </a:r>
            <a:r>
              <a:rPr lang="zh-CN" altLang="en-US" dirty="0"/>
              <a:t>：</a:t>
            </a:r>
            <a:r>
              <a:rPr lang="en-US" altLang="zh-CN" dirty="0"/>
              <a:t>LRU</a:t>
            </a:r>
            <a:r>
              <a:rPr lang="zh-CN" altLang="en-US" dirty="0"/>
              <a:t>算法实现</a:t>
            </a:r>
            <a:endParaRPr lang="en-US" dirty="0"/>
          </a:p>
        </p:txBody>
      </p:sp>
      <p:grpSp>
        <p:nvGrpSpPr>
          <p:cNvPr id="79" name="Group 78"/>
          <p:cNvGrpSpPr/>
          <p:nvPr/>
        </p:nvGrpSpPr>
        <p:grpSpPr>
          <a:xfrm>
            <a:off x="594290" y="4970412"/>
            <a:ext cx="7974220" cy="1268680"/>
            <a:chOff x="705971" y="3309137"/>
            <a:chExt cx="7974220" cy="1268680"/>
          </a:xfrm>
        </p:grpSpPr>
        <p:sp>
          <p:nvSpPr>
            <p:cNvPr id="24" name="矩形 5"/>
            <p:cNvSpPr/>
            <p:nvPr/>
          </p:nvSpPr>
          <p:spPr>
            <a:xfrm>
              <a:off x="1631530" y="3626212"/>
              <a:ext cx="521220" cy="521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cxnSp>
          <p:nvCxnSpPr>
            <p:cNvPr id="25" name="直接箭头连接符 10"/>
            <p:cNvCxnSpPr/>
            <p:nvPr/>
          </p:nvCxnSpPr>
          <p:spPr>
            <a:xfrm>
              <a:off x="2168135" y="3753116"/>
              <a:ext cx="3898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15"/>
            <p:cNvCxnSpPr/>
            <p:nvPr/>
          </p:nvCxnSpPr>
          <p:spPr>
            <a:xfrm flipH="1">
              <a:off x="2155256" y="3991436"/>
              <a:ext cx="3898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矩形 5"/>
            <p:cNvSpPr/>
            <p:nvPr/>
          </p:nvSpPr>
          <p:spPr>
            <a:xfrm>
              <a:off x="1776949" y="4330043"/>
              <a:ext cx="233334" cy="24195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rPr>
                <a:t>H</a:t>
              </a:r>
              <a:endParaRPr lang="zh-CN" altLang="en-US" sz="2000" dirty="0">
                <a:solidFill>
                  <a:schemeClr val="tx1"/>
                </a:solidFill>
              </a:endParaRPr>
            </a:p>
          </p:txBody>
        </p:sp>
        <p:grpSp>
          <p:nvGrpSpPr>
            <p:cNvPr id="31" name="Group 30"/>
            <p:cNvGrpSpPr/>
            <p:nvPr/>
          </p:nvGrpSpPr>
          <p:grpSpPr>
            <a:xfrm>
              <a:off x="2569541" y="3626212"/>
              <a:ext cx="926484" cy="521220"/>
              <a:chOff x="807871" y="5811000"/>
              <a:chExt cx="926484" cy="521220"/>
            </a:xfrm>
          </p:grpSpPr>
          <p:sp>
            <p:nvSpPr>
              <p:cNvPr id="32" name="矩形 5"/>
              <p:cNvSpPr/>
              <p:nvPr/>
            </p:nvSpPr>
            <p:spPr>
              <a:xfrm>
                <a:off x="807871" y="5811000"/>
                <a:ext cx="521220" cy="521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cxnSp>
            <p:nvCxnSpPr>
              <p:cNvPr id="33" name="直接箭头连接符 10"/>
              <p:cNvCxnSpPr/>
              <p:nvPr/>
            </p:nvCxnSpPr>
            <p:spPr>
              <a:xfrm>
                <a:off x="1344476" y="5937904"/>
                <a:ext cx="3898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15"/>
              <p:cNvCxnSpPr/>
              <p:nvPr/>
            </p:nvCxnSpPr>
            <p:spPr>
              <a:xfrm flipH="1">
                <a:off x="1331597" y="6176224"/>
                <a:ext cx="3898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6" name="矩形 5"/>
            <p:cNvSpPr/>
            <p:nvPr/>
          </p:nvSpPr>
          <p:spPr>
            <a:xfrm>
              <a:off x="4937107" y="3626212"/>
              <a:ext cx="521220" cy="521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P</a:t>
              </a:r>
              <a:endParaRPr lang="zh-CN" altLang="en-US" sz="3600" dirty="0"/>
            </a:p>
          </p:txBody>
        </p:sp>
        <p:cxnSp>
          <p:nvCxnSpPr>
            <p:cNvPr id="37" name="直接箭头连接符 10"/>
            <p:cNvCxnSpPr/>
            <p:nvPr/>
          </p:nvCxnSpPr>
          <p:spPr>
            <a:xfrm>
              <a:off x="5473712" y="3753116"/>
              <a:ext cx="389879"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15"/>
            <p:cNvCxnSpPr/>
            <p:nvPr/>
          </p:nvCxnSpPr>
          <p:spPr>
            <a:xfrm flipH="1">
              <a:off x="5460833" y="3991436"/>
              <a:ext cx="389880" cy="0"/>
            </a:xfrm>
            <a:prstGeom prst="straightConnector1">
              <a:avLst/>
            </a:prstGeom>
            <a:ln w="381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875118" y="3626212"/>
              <a:ext cx="926484" cy="521220"/>
              <a:chOff x="807871" y="5811000"/>
              <a:chExt cx="926484" cy="521220"/>
            </a:xfrm>
          </p:grpSpPr>
          <p:sp>
            <p:nvSpPr>
              <p:cNvPr id="40" name="矩形 5"/>
              <p:cNvSpPr/>
              <p:nvPr/>
            </p:nvSpPr>
            <p:spPr>
              <a:xfrm>
                <a:off x="807871" y="5811000"/>
                <a:ext cx="521220" cy="521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cxnSp>
            <p:nvCxnSpPr>
              <p:cNvPr id="41" name="直接箭头连接符 10"/>
              <p:cNvCxnSpPr/>
              <p:nvPr/>
            </p:nvCxnSpPr>
            <p:spPr>
              <a:xfrm>
                <a:off x="1344476" y="5937904"/>
                <a:ext cx="3898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15"/>
              <p:cNvCxnSpPr/>
              <p:nvPr/>
            </p:nvCxnSpPr>
            <p:spPr>
              <a:xfrm flipH="1">
                <a:off x="1331597" y="6176224"/>
                <a:ext cx="3898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7229546" y="3626212"/>
              <a:ext cx="926484" cy="521220"/>
              <a:chOff x="807871" y="5811000"/>
              <a:chExt cx="926484" cy="521220"/>
            </a:xfrm>
          </p:grpSpPr>
          <p:sp>
            <p:nvSpPr>
              <p:cNvPr id="44" name="矩形 5"/>
              <p:cNvSpPr/>
              <p:nvPr/>
            </p:nvSpPr>
            <p:spPr>
              <a:xfrm>
                <a:off x="807871" y="5811000"/>
                <a:ext cx="521220" cy="521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cxnSp>
            <p:nvCxnSpPr>
              <p:cNvPr id="45" name="直接箭头连接符 10"/>
              <p:cNvCxnSpPr/>
              <p:nvPr/>
            </p:nvCxnSpPr>
            <p:spPr>
              <a:xfrm>
                <a:off x="1344476" y="5937904"/>
                <a:ext cx="3898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15"/>
              <p:cNvCxnSpPr/>
              <p:nvPr/>
            </p:nvCxnSpPr>
            <p:spPr>
              <a:xfrm flipH="1">
                <a:off x="1331597" y="6176224"/>
                <a:ext cx="3898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8" name="矩形 5"/>
            <p:cNvSpPr/>
            <p:nvPr/>
          </p:nvSpPr>
          <p:spPr>
            <a:xfrm>
              <a:off x="8158971" y="3626212"/>
              <a:ext cx="521220" cy="521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52" name="矩形 5"/>
            <p:cNvSpPr/>
            <p:nvPr/>
          </p:nvSpPr>
          <p:spPr>
            <a:xfrm>
              <a:off x="4001242" y="3626212"/>
              <a:ext cx="521220" cy="521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cxnSp>
          <p:nvCxnSpPr>
            <p:cNvPr id="53" name="直接箭头连接符 10"/>
            <p:cNvCxnSpPr/>
            <p:nvPr/>
          </p:nvCxnSpPr>
          <p:spPr>
            <a:xfrm>
              <a:off x="4537847" y="3753116"/>
              <a:ext cx="389879" cy="0"/>
            </a:xfrm>
            <a:prstGeom prst="straightConnector1">
              <a:avLst/>
            </a:prstGeom>
            <a:ln w="381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15"/>
            <p:cNvCxnSpPr/>
            <p:nvPr/>
          </p:nvCxnSpPr>
          <p:spPr>
            <a:xfrm flipH="1">
              <a:off x="4524968" y="3991436"/>
              <a:ext cx="389880"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17"/>
            <p:cNvSpPr txBox="1"/>
            <p:nvPr/>
          </p:nvSpPr>
          <p:spPr>
            <a:xfrm>
              <a:off x="3500216" y="3309137"/>
              <a:ext cx="607859" cy="646331"/>
            </a:xfrm>
            <a:prstGeom prst="rect">
              <a:avLst/>
            </a:prstGeom>
            <a:noFill/>
          </p:spPr>
          <p:txBody>
            <a:bodyPr wrap="none" rtlCol="0">
              <a:spAutoFit/>
            </a:bodyPr>
            <a:lstStyle/>
            <a:p>
              <a:r>
                <a:rPr lang="en-US" altLang="zh-CN" sz="3600" dirty="0"/>
                <a:t>… </a:t>
              </a:r>
              <a:endParaRPr lang="zh-CN" altLang="en-US" sz="3600" dirty="0"/>
            </a:p>
          </p:txBody>
        </p:sp>
        <p:sp>
          <p:nvSpPr>
            <p:cNvPr id="56" name="文本框 17"/>
            <p:cNvSpPr txBox="1"/>
            <p:nvPr/>
          </p:nvSpPr>
          <p:spPr>
            <a:xfrm>
              <a:off x="3502363" y="3534517"/>
              <a:ext cx="607859" cy="646331"/>
            </a:xfrm>
            <a:prstGeom prst="rect">
              <a:avLst/>
            </a:prstGeom>
            <a:noFill/>
          </p:spPr>
          <p:txBody>
            <a:bodyPr wrap="none" rtlCol="0">
              <a:spAutoFit/>
            </a:bodyPr>
            <a:lstStyle/>
            <a:p>
              <a:r>
                <a:rPr lang="en-US" altLang="zh-CN" sz="3600" dirty="0"/>
                <a:t>… </a:t>
              </a:r>
              <a:endParaRPr lang="zh-CN" altLang="en-US" sz="3600" dirty="0"/>
            </a:p>
          </p:txBody>
        </p:sp>
        <p:sp>
          <p:nvSpPr>
            <p:cNvPr id="57" name="文本框 17"/>
            <p:cNvSpPr txBox="1"/>
            <p:nvPr/>
          </p:nvSpPr>
          <p:spPr>
            <a:xfrm>
              <a:off x="6795061" y="3311283"/>
              <a:ext cx="607859" cy="646331"/>
            </a:xfrm>
            <a:prstGeom prst="rect">
              <a:avLst/>
            </a:prstGeom>
            <a:noFill/>
          </p:spPr>
          <p:txBody>
            <a:bodyPr wrap="none" rtlCol="0">
              <a:spAutoFit/>
            </a:bodyPr>
            <a:lstStyle/>
            <a:p>
              <a:r>
                <a:rPr lang="en-US" altLang="zh-CN" sz="3600" dirty="0"/>
                <a:t>… </a:t>
              </a:r>
              <a:endParaRPr lang="zh-CN" altLang="en-US" sz="3600" dirty="0"/>
            </a:p>
          </p:txBody>
        </p:sp>
        <p:sp>
          <p:nvSpPr>
            <p:cNvPr id="58" name="文本框 17"/>
            <p:cNvSpPr txBox="1"/>
            <p:nvPr/>
          </p:nvSpPr>
          <p:spPr>
            <a:xfrm>
              <a:off x="6797208" y="3536663"/>
              <a:ext cx="607859" cy="646331"/>
            </a:xfrm>
            <a:prstGeom prst="rect">
              <a:avLst/>
            </a:prstGeom>
            <a:noFill/>
          </p:spPr>
          <p:txBody>
            <a:bodyPr wrap="none" rtlCol="0">
              <a:spAutoFit/>
            </a:bodyPr>
            <a:lstStyle/>
            <a:p>
              <a:r>
                <a:rPr lang="en-US" altLang="zh-CN" sz="3600" dirty="0"/>
                <a:t>… </a:t>
              </a:r>
              <a:endParaRPr lang="zh-CN" altLang="en-US" sz="3600" dirty="0"/>
            </a:p>
          </p:txBody>
        </p:sp>
        <p:grpSp>
          <p:nvGrpSpPr>
            <p:cNvPr id="59" name="Group 58"/>
            <p:cNvGrpSpPr/>
            <p:nvPr/>
          </p:nvGrpSpPr>
          <p:grpSpPr>
            <a:xfrm>
              <a:off x="705971" y="3632029"/>
              <a:ext cx="926484" cy="521220"/>
              <a:chOff x="807871" y="5811000"/>
              <a:chExt cx="926484" cy="521220"/>
            </a:xfrm>
          </p:grpSpPr>
          <p:sp>
            <p:nvSpPr>
              <p:cNvPr id="60" name="矩形 5"/>
              <p:cNvSpPr/>
              <p:nvPr/>
            </p:nvSpPr>
            <p:spPr>
              <a:xfrm>
                <a:off x="807871" y="5811000"/>
                <a:ext cx="521220" cy="521220"/>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P</a:t>
                </a:r>
                <a:endParaRPr lang="zh-CN" altLang="en-US" sz="3600" dirty="0">
                  <a:solidFill>
                    <a:schemeClr val="tx1"/>
                  </a:solidFill>
                </a:endParaRPr>
              </a:p>
            </p:txBody>
          </p:sp>
          <p:cxnSp>
            <p:nvCxnSpPr>
              <p:cNvPr id="61" name="直接箭头连接符 10"/>
              <p:cNvCxnSpPr/>
              <p:nvPr/>
            </p:nvCxnSpPr>
            <p:spPr>
              <a:xfrm>
                <a:off x="1344476" y="5937904"/>
                <a:ext cx="3898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15"/>
              <p:cNvCxnSpPr/>
              <p:nvPr/>
            </p:nvCxnSpPr>
            <p:spPr>
              <a:xfrm flipH="1">
                <a:off x="1331597" y="6176224"/>
                <a:ext cx="389880"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4" name="Curved Connector 63"/>
            <p:cNvCxnSpPr>
              <a:stCxn id="36" idx="0"/>
              <a:endCxn id="60" idx="0"/>
            </p:cNvCxnSpPr>
            <p:nvPr/>
          </p:nvCxnSpPr>
          <p:spPr>
            <a:xfrm rot="16200000" flipH="1" flipV="1">
              <a:off x="3079240" y="1513552"/>
              <a:ext cx="5817" cy="4231136"/>
            </a:xfrm>
            <a:prstGeom prst="curvedConnector3">
              <a:avLst>
                <a:gd name="adj1" fmla="val -15809438"/>
              </a:avLst>
            </a:prstGeom>
            <a:ln w="28575">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73" name="直接箭头连接符 15"/>
            <p:cNvCxnSpPr>
              <a:stCxn id="71" idx="0"/>
              <a:endCxn id="24" idx="2"/>
            </p:cNvCxnSpPr>
            <p:nvPr/>
          </p:nvCxnSpPr>
          <p:spPr>
            <a:xfrm flipH="1" flipV="1">
              <a:off x="1892140" y="4147432"/>
              <a:ext cx="1476" cy="1826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5"/>
            <p:cNvSpPr/>
            <p:nvPr/>
          </p:nvSpPr>
          <p:spPr>
            <a:xfrm>
              <a:off x="8302229" y="4335860"/>
              <a:ext cx="233334" cy="24195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T</a:t>
              </a:r>
              <a:endParaRPr lang="zh-CN" altLang="en-US" sz="2000" dirty="0">
                <a:solidFill>
                  <a:schemeClr val="tx1"/>
                </a:solidFill>
              </a:endParaRPr>
            </a:p>
          </p:txBody>
        </p:sp>
        <p:cxnSp>
          <p:nvCxnSpPr>
            <p:cNvPr id="77" name="直接箭头连接符 15"/>
            <p:cNvCxnSpPr>
              <a:stCxn id="76" idx="0"/>
              <a:endCxn id="48" idx="2"/>
            </p:cNvCxnSpPr>
            <p:nvPr/>
          </p:nvCxnSpPr>
          <p:spPr>
            <a:xfrm flipV="1">
              <a:off x="8418896" y="4147432"/>
              <a:ext cx="685" cy="1884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80" name="内容占位符 2"/>
          <p:cNvSpPr>
            <a:spLocks noGrp="1"/>
          </p:cNvSpPr>
          <p:nvPr>
            <p:ph idx="1"/>
          </p:nvPr>
        </p:nvSpPr>
        <p:spPr>
          <a:xfrm>
            <a:off x="551868" y="2038204"/>
            <a:ext cx="7886700" cy="2450033"/>
          </a:xfrm>
        </p:spPr>
        <p:txBody>
          <a:bodyPr>
            <a:normAutofit/>
          </a:bodyPr>
          <a:lstStyle/>
          <a:p>
            <a:pPr>
              <a:lnSpc>
                <a:spcPct val="150000"/>
              </a:lnSpc>
            </a:pPr>
            <a:r>
              <a:rPr lang="zh-CN" altLang="en-US" dirty="0"/>
              <a:t>最常见的</a:t>
            </a:r>
            <a:r>
              <a:rPr lang="en-US" altLang="zh-CN" dirty="0"/>
              <a:t>LRU</a:t>
            </a:r>
            <a:r>
              <a:rPr lang="zh-CN" altLang="en-US" dirty="0"/>
              <a:t>实现，是引入一个双向链表结构，对引用页面进行动态排整</a:t>
            </a:r>
            <a:endParaRPr lang="en-US" altLang="zh-CN" dirty="0"/>
          </a:p>
          <a:p>
            <a:pPr lvl="1">
              <a:lnSpc>
                <a:spcPct val="150000"/>
              </a:lnSpc>
            </a:pPr>
            <a:r>
              <a:rPr lang="zh-CN" altLang="en-US" dirty="0"/>
              <a:t>在每次页面引用时，都会带来链表的维护代价（</a:t>
            </a:r>
            <a:r>
              <a:rPr lang="en-US" altLang="zh-CN" dirty="0"/>
              <a:t>6</a:t>
            </a:r>
            <a:r>
              <a:rPr lang="zh-CN" altLang="en-US" dirty="0"/>
              <a:t>次指针变化）</a:t>
            </a:r>
            <a:endParaRPr lang="en-US" altLang="zh-CN" dirty="0"/>
          </a:p>
          <a:p>
            <a:pPr lvl="1">
              <a:lnSpc>
                <a:spcPct val="150000"/>
              </a:lnSpc>
            </a:pPr>
            <a:r>
              <a:rPr lang="zh-CN" altLang="en-US" dirty="0"/>
              <a:t>但是在进行页面替换时，则免去了页面的检索代价</a:t>
            </a:r>
          </a:p>
        </p:txBody>
      </p:sp>
    </p:spTree>
    <p:extLst>
      <p:ext uri="{BB962C8B-B14F-4D97-AF65-F5344CB8AC3E}">
        <p14:creationId xmlns:p14="http://schemas.microsoft.com/office/powerpoint/2010/main" val="16014432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t>4.5.2</a:t>
            </a:r>
            <a:r>
              <a:rPr lang="zh-CN" altLang="hr-HR" dirty="0"/>
              <a:t>（</a:t>
            </a:r>
            <a:r>
              <a:rPr lang="hr-HR" altLang="zh-CN" dirty="0"/>
              <a:t>7</a:t>
            </a:r>
            <a:r>
              <a:rPr lang="zh-CN" altLang="hr-HR" dirty="0"/>
              <a:t>）</a:t>
            </a:r>
            <a:r>
              <a:rPr lang="zh-CN" altLang="en-US" dirty="0"/>
              <a:t>：</a:t>
            </a:r>
            <a:r>
              <a:rPr lang="en-US" altLang="zh-CN" dirty="0"/>
              <a:t>LRU</a:t>
            </a:r>
            <a:r>
              <a:rPr lang="zh-CN" altLang="en-US" dirty="0"/>
              <a:t>算法评价</a:t>
            </a:r>
            <a:endParaRPr kumimoji="1" lang="zh-CN" altLang="en-US" dirty="0"/>
          </a:p>
        </p:txBody>
      </p:sp>
      <p:sp>
        <p:nvSpPr>
          <p:cNvPr id="3" name="Content Placeholder 2"/>
          <p:cNvSpPr>
            <a:spLocks noGrp="1"/>
          </p:cNvSpPr>
          <p:nvPr>
            <p:ph idx="1"/>
          </p:nvPr>
        </p:nvSpPr>
        <p:spPr/>
        <p:txBody>
          <a:bodyPr/>
          <a:lstStyle/>
          <a:p>
            <a:pPr>
              <a:lnSpc>
                <a:spcPct val="150000"/>
              </a:lnSpc>
            </a:pPr>
            <a:r>
              <a:rPr kumimoji="1" lang="en-US" altLang="zh-CN" dirty="0"/>
              <a:t>LRU</a:t>
            </a:r>
            <a:r>
              <a:rPr kumimoji="1" lang="zh-CN" altLang="en-US" dirty="0"/>
              <a:t> 算法在实现时，会带来额外的计时、查询、调整等代价</a:t>
            </a:r>
            <a:endParaRPr kumimoji="1" lang="en-US" altLang="zh-CN" dirty="0"/>
          </a:p>
          <a:p>
            <a:pPr>
              <a:lnSpc>
                <a:spcPct val="150000"/>
              </a:lnSpc>
            </a:pPr>
            <a:r>
              <a:rPr kumimoji="1" lang="en-US" altLang="zh-CN" dirty="0"/>
              <a:t>FIFO</a:t>
            </a:r>
            <a:r>
              <a:rPr kumimoji="1" lang="zh-CN" altLang="en-US" dirty="0"/>
              <a:t> 算法实现简单，但是会将经常使用的页面淘汰掉，遭遇</a:t>
            </a:r>
            <a:r>
              <a:rPr kumimoji="1" lang="en-US" altLang="zh-CN" dirty="0" err="1"/>
              <a:t>Belady</a:t>
            </a:r>
            <a:r>
              <a:rPr kumimoji="1" lang="zh-CN" altLang="en-US" dirty="0"/>
              <a:t>现象</a:t>
            </a:r>
            <a:endParaRPr kumimoji="1" lang="en-US" altLang="zh-CN" dirty="0"/>
          </a:p>
          <a:p>
            <a:pPr>
              <a:lnSpc>
                <a:spcPct val="150000"/>
              </a:lnSpc>
            </a:pPr>
            <a:r>
              <a:rPr kumimoji="1" lang="zh-CN" altLang="en-US" dirty="0"/>
              <a:t>解决方法就是结合页面“引用位”，给予经常使用的页面机会（</a:t>
            </a:r>
            <a:r>
              <a:rPr lang="en-US" altLang="zh-CN" dirty="0"/>
              <a:t>Second-Chance Algorithm</a:t>
            </a:r>
            <a:r>
              <a:rPr kumimoji="1" lang="zh-CN" altLang="en-US" dirty="0"/>
              <a:t>），避免被淘汰</a:t>
            </a:r>
          </a:p>
        </p:txBody>
      </p:sp>
    </p:spTree>
    <p:extLst>
      <p:ext uri="{BB962C8B-B14F-4D97-AF65-F5344CB8AC3E}">
        <p14:creationId xmlns:p14="http://schemas.microsoft.com/office/powerpoint/2010/main" val="16893127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7</a:t>
            </a:r>
            <a:r>
              <a:rPr lang="zh-CN" altLang="hr-HR" dirty="0"/>
              <a:t>）</a:t>
            </a:r>
            <a:r>
              <a:rPr lang="zh-CN" altLang="en-US" dirty="0"/>
              <a:t>：第二次机会法</a:t>
            </a:r>
          </a:p>
        </p:txBody>
      </p:sp>
      <p:sp>
        <p:nvSpPr>
          <p:cNvPr id="3" name="内容占位符 2"/>
          <p:cNvSpPr>
            <a:spLocks noGrp="1"/>
          </p:cNvSpPr>
          <p:nvPr>
            <p:ph idx="1"/>
          </p:nvPr>
        </p:nvSpPr>
        <p:spPr>
          <a:xfrm>
            <a:off x="628650" y="1825625"/>
            <a:ext cx="8061640" cy="4351338"/>
          </a:xfrm>
        </p:spPr>
        <p:txBody>
          <a:bodyPr>
            <a:normAutofit fontScale="92500" lnSpcReduction="10000"/>
          </a:bodyPr>
          <a:lstStyle/>
          <a:p>
            <a:pPr>
              <a:lnSpc>
                <a:spcPct val="150000"/>
              </a:lnSpc>
            </a:pPr>
            <a:r>
              <a:rPr lang="zh-CN" altLang="en-US" dirty="0">
                <a:solidFill>
                  <a:srgbClr val="FF0000"/>
                </a:solidFill>
              </a:rPr>
              <a:t>缺页中断处理：</a:t>
            </a:r>
            <a:r>
              <a:rPr lang="zh-CN" altLang="en-US" dirty="0"/>
              <a:t>检查</a:t>
            </a:r>
            <a:r>
              <a:rPr lang="en-US" altLang="zh-CN" dirty="0"/>
              <a:t>FIFO</a:t>
            </a:r>
            <a:r>
              <a:rPr lang="zh-CN" altLang="en-US" dirty="0"/>
              <a:t>中的队首页面</a:t>
            </a:r>
            <a:r>
              <a:rPr lang="en-US" altLang="zh-CN" dirty="0"/>
              <a:t>(</a:t>
            </a:r>
            <a:r>
              <a:rPr lang="zh-CN" altLang="en-US" dirty="0"/>
              <a:t>最早进入主存的页面</a:t>
            </a:r>
            <a:r>
              <a:rPr lang="en-US" altLang="zh-CN" dirty="0"/>
              <a:t>)</a:t>
            </a:r>
            <a:r>
              <a:rPr lang="zh-CN" altLang="en-US" dirty="0"/>
              <a:t>，如果它的“引用位”是</a:t>
            </a:r>
            <a:r>
              <a:rPr lang="en-US" altLang="zh-CN" dirty="0"/>
              <a:t>0</a:t>
            </a:r>
            <a:r>
              <a:rPr lang="zh-CN" altLang="en-US" dirty="0"/>
              <a:t>，这个页面</a:t>
            </a:r>
            <a:r>
              <a:rPr lang="zh-CN" altLang="en-US" dirty="0">
                <a:solidFill>
                  <a:srgbClr val="00B0F0"/>
                </a:solidFill>
              </a:rPr>
              <a:t>既老又没有用</a:t>
            </a:r>
            <a:r>
              <a:rPr lang="zh-CN" altLang="en-US" dirty="0"/>
              <a:t>，选择该页面淘汰；如果“引用位”是</a:t>
            </a:r>
            <a:r>
              <a:rPr lang="en-US" altLang="zh-CN" dirty="0"/>
              <a:t>1</a:t>
            </a:r>
            <a:r>
              <a:rPr lang="zh-CN" altLang="en-US" dirty="0"/>
              <a:t>，说明它</a:t>
            </a:r>
            <a:r>
              <a:rPr lang="zh-CN" altLang="en-US" dirty="0">
                <a:solidFill>
                  <a:srgbClr val="00B0F0"/>
                </a:solidFill>
              </a:rPr>
              <a:t>进入主存较早，但最近仍在使用</a:t>
            </a:r>
            <a:r>
              <a:rPr lang="zh-CN" altLang="en-US" dirty="0"/>
              <a:t>。把它的“引用位”清</a:t>
            </a:r>
            <a:r>
              <a:rPr lang="en-US" altLang="zh-CN" dirty="0"/>
              <a:t>0</a:t>
            </a:r>
            <a:r>
              <a:rPr lang="zh-CN" altLang="en-US" dirty="0"/>
              <a:t>，</a:t>
            </a:r>
            <a:r>
              <a:rPr lang="zh-CN" altLang="en-US" dirty="0">
                <a:solidFill>
                  <a:srgbClr val="FFC000"/>
                </a:solidFill>
              </a:rPr>
              <a:t>并把这个页面移到队尾</a:t>
            </a:r>
            <a:r>
              <a:rPr lang="zh-CN" altLang="en-US" dirty="0"/>
              <a:t>，把它看作是一个新调入的页 </a:t>
            </a:r>
          </a:p>
          <a:p>
            <a:pPr>
              <a:lnSpc>
                <a:spcPct val="150000"/>
              </a:lnSpc>
            </a:pPr>
            <a:r>
              <a:rPr lang="zh-CN" altLang="en-US" dirty="0">
                <a:solidFill>
                  <a:srgbClr val="FF0000"/>
                </a:solidFill>
              </a:rPr>
              <a:t>算法含义：</a:t>
            </a:r>
            <a:r>
              <a:rPr lang="zh-CN" altLang="en-US" dirty="0"/>
              <a:t>最先进入主存的页面，如果最近还在被使用的话，仍然有机会作为像一个新调入页面一样留在主存中</a:t>
            </a:r>
            <a:endParaRPr lang="en-US" altLang="zh-CN" dirty="0"/>
          </a:p>
          <a:p>
            <a:pPr>
              <a:lnSpc>
                <a:spcPct val="150000"/>
              </a:lnSpc>
            </a:pPr>
            <a:r>
              <a:rPr lang="zh-CN" altLang="en-US" dirty="0"/>
              <a:t>如果利用标准队列构造</a:t>
            </a:r>
            <a:r>
              <a:rPr lang="en-US" altLang="zh-CN" dirty="0"/>
              <a:t>FIFO</a:t>
            </a:r>
            <a:r>
              <a:rPr lang="zh-CN" altLang="en-US" dirty="0"/>
              <a:t>队列，可能会造成频繁的进队出队</a:t>
            </a:r>
          </a:p>
          <a:p>
            <a:pPr>
              <a:lnSpc>
                <a:spcPct val="150000"/>
              </a:lnSpc>
            </a:pPr>
            <a:endParaRPr lang="zh-CN" altLang="en-US" dirty="0"/>
          </a:p>
        </p:txBody>
      </p:sp>
    </p:spTree>
    <p:extLst>
      <p:ext uri="{BB962C8B-B14F-4D97-AF65-F5344CB8AC3E}">
        <p14:creationId xmlns:p14="http://schemas.microsoft.com/office/powerpoint/2010/main" val="14391816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8241030" cy="1325563"/>
          </a:xfrm>
        </p:spPr>
        <p:txBody>
          <a:bodyPr/>
          <a:lstStyle/>
          <a:p>
            <a:r>
              <a:rPr lang="hr-HR" altLang="zh-CN" dirty="0"/>
              <a:t>4.5.2</a:t>
            </a:r>
            <a:r>
              <a:rPr lang="zh-CN" altLang="hr-HR" dirty="0"/>
              <a:t>（</a:t>
            </a:r>
            <a:r>
              <a:rPr lang="hr-HR" altLang="zh-CN" dirty="0"/>
              <a:t>7</a:t>
            </a:r>
            <a:r>
              <a:rPr lang="zh-CN" altLang="hr-HR" dirty="0"/>
              <a:t>）</a:t>
            </a:r>
            <a:r>
              <a:rPr lang="zh-CN" altLang="en-US" dirty="0"/>
              <a:t>：第二次机会法</a:t>
            </a:r>
            <a:r>
              <a:rPr lang="zh-CN" altLang="en-US" dirty="0">
                <a:solidFill>
                  <a:srgbClr val="FF0000"/>
                </a:solidFill>
              </a:rPr>
              <a:t>实现</a:t>
            </a:r>
          </a:p>
        </p:txBody>
      </p:sp>
      <p:sp>
        <p:nvSpPr>
          <p:cNvPr id="3" name="内容占位符 2"/>
          <p:cNvSpPr>
            <a:spLocks noGrp="1"/>
          </p:cNvSpPr>
          <p:nvPr>
            <p:ph idx="1"/>
          </p:nvPr>
        </p:nvSpPr>
        <p:spPr>
          <a:xfrm>
            <a:off x="5527223" y="1943853"/>
            <a:ext cx="3185703" cy="2549770"/>
          </a:xfrm>
        </p:spPr>
        <p:txBody>
          <a:bodyPr>
            <a:normAutofit/>
          </a:bodyPr>
          <a:lstStyle/>
          <a:p>
            <a:pPr>
              <a:lnSpc>
                <a:spcPct val="170000"/>
              </a:lnSpc>
            </a:pPr>
            <a:r>
              <a:rPr lang="zh-CN" altLang="en-US" dirty="0"/>
              <a:t>利用循环链表与单向移动的指针</a:t>
            </a:r>
            <a:r>
              <a:rPr lang="en-US" altLang="zh-CN" dirty="0"/>
              <a:t>,</a:t>
            </a:r>
            <a:r>
              <a:rPr lang="zh-CN" altLang="en-US" dirty="0"/>
              <a:t>避免了链表的更新操作</a:t>
            </a:r>
          </a:p>
        </p:txBody>
      </p:sp>
      <p:sp>
        <p:nvSpPr>
          <p:cNvPr id="5" name="TextBox 17"/>
          <p:cNvSpPr txBox="1"/>
          <p:nvPr/>
        </p:nvSpPr>
        <p:spPr>
          <a:xfrm>
            <a:off x="5880081" y="5865886"/>
            <a:ext cx="3263919" cy="830997"/>
          </a:xfrm>
          <a:prstGeom prst="rect">
            <a:avLst/>
          </a:prstGeom>
          <a:solidFill>
            <a:schemeClr val="bg1"/>
          </a:solidFill>
        </p:spPr>
        <p:txBody>
          <a:bodyPr wrap="square" rtlCol="0">
            <a:spAutoFit/>
          </a:bodyPr>
          <a:lstStyle/>
          <a:p>
            <a:r>
              <a:rPr lang="en-US" altLang="zh-CN" sz="1200" b="0" i="1" dirty="0"/>
              <a:t>Figure</a:t>
            </a:r>
            <a:r>
              <a:rPr lang="zh-CN" altLang="en-US" sz="1200" b="0" i="1" dirty="0"/>
              <a:t> </a:t>
            </a:r>
            <a:r>
              <a:rPr lang="en-US" altLang="zh-CN" sz="1200" i="1" dirty="0"/>
              <a:t>9.17</a:t>
            </a:r>
            <a:r>
              <a:rPr lang="zh-CN" altLang="en-US" sz="1200" b="0" i="1" dirty="0"/>
              <a:t> </a:t>
            </a:r>
          </a:p>
          <a:p>
            <a:r>
              <a:rPr lang="en-US" altLang="zh-CN" sz="1200" b="0" i="1" dirty="0"/>
              <a:t>Second-chance </a:t>
            </a:r>
            <a:r>
              <a:rPr lang="en-US" altLang="zh-CN" sz="1200" i="1" dirty="0"/>
              <a:t>(clock) </a:t>
            </a:r>
          </a:p>
          <a:p>
            <a:r>
              <a:rPr lang="en-US" altLang="zh-CN" sz="1200" i="1" dirty="0"/>
              <a:t>page-replacement algorithm </a:t>
            </a:r>
          </a:p>
          <a:p>
            <a:r>
              <a:rPr lang="en-US" altLang="zh-CN" sz="1200" b="0" i="1" dirty="0"/>
              <a:t>“OSC”</a:t>
            </a:r>
            <a:r>
              <a:rPr lang="zh-CN" altLang="en-US" sz="1200" b="0" dirty="0"/>
              <a:t> </a:t>
            </a:r>
            <a:r>
              <a:rPr lang="en-US" altLang="zh-CN" sz="1200" b="0" dirty="0"/>
              <a:t>P337</a:t>
            </a:r>
            <a:endParaRPr lang="en-US" sz="1200" b="0" dirty="0"/>
          </a:p>
        </p:txBody>
      </p:sp>
      <p:grpSp>
        <p:nvGrpSpPr>
          <p:cNvPr id="6" name="组合 5"/>
          <p:cNvGrpSpPr/>
          <p:nvPr/>
        </p:nvGrpSpPr>
        <p:grpSpPr>
          <a:xfrm>
            <a:off x="0" y="1690689"/>
            <a:ext cx="5450792" cy="4914147"/>
            <a:chOff x="0" y="1690689"/>
            <a:chExt cx="5450792" cy="4914147"/>
          </a:xfrm>
        </p:grpSpPr>
        <p:pic>
          <p:nvPicPr>
            <p:cNvPr id="10242" name="Picture 2" descr="https://www2.cs.uic.edu/~jbell/CourseNotes/OperatingSystems/images/Chapter9/9_17_SecondChan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0689"/>
              <a:ext cx="5450792" cy="491414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866606" y="3207236"/>
              <a:ext cx="365760" cy="8882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
        <p:nvSpPr>
          <p:cNvPr id="8" name="Rectangle 4"/>
          <p:cNvSpPr/>
          <p:nvPr/>
        </p:nvSpPr>
        <p:spPr>
          <a:xfrm>
            <a:off x="5880081" y="4147762"/>
            <a:ext cx="2073008" cy="1384995"/>
          </a:xfrm>
          <a:prstGeom prst="rect">
            <a:avLst/>
          </a:prstGeom>
          <a:ln>
            <a:solidFill>
              <a:schemeClr val="accent1"/>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nSpc>
                <a:spcPct val="150000"/>
              </a:lnSpc>
            </a:pPr>
            <a:r>
              <a:rPr lang="zh-CN" altLang="en-US" sz="2800" dirty="0">
                <a:ln w="0"/>
                <a:solidFill>
                  <a:schemeClr val="bg1"/>
                </a:solidFill>
                <a:effectLst>
                  <a:outerShdw blurRad="38100" dist="19050" dir="2700000" algn="tl" rotWithShape="0">
                    <a:schemeClr val="dk1">
                      <a:alpha val="40000"/>
                    </a:schemeClr>
                  </a:outerShdw>
                </a:effectLst>
              </a:rPr>
              <a:t>即时钟页面替换算法</a:t>
            </a:r>
          </a:p>
        </p:txBody>
      </p:sp>
    </p:spTree>
    <p:extLst>
      <p:ext uri="{BB962C8B-B14F-4D97-AF65-F5344CB8AC3E}">
        <p14:creationId xmlns:p14="http://schemas.microsoft.com/office/powerpoint/2010/main" val="12620269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7</a:t>
            </a:r>
            <a:r>
              <a:rPr lang="zh-CN" altLang="hr-HR" dirty="0"/>
              <a:t>）</a:t>
            </a:r>
            <a:r>
              <a:rPr lang="zh-CN" altLang="en-US" dirty="0"/>
              <a:t>：改进时钟算法</a:t>
            </a:r>
          </a:p>
        </p:txBody>
      </p:sp>
      <p:sp>
        <p:nvSpPr>
          <p:cNvPr id="3" name="内容占位符 2"/>
          <p:cNvSpPr>
            <a:spLocks noGrp="1"/>
          </p:cNvSpPr>
          <p:nvPr>
            <p:ph idx="1"/>
          </p:nvPr>
        </p:nvSpPr>
        <p:spPr/>
        <p:txBody>
          <a:bodyPr/>
          <a:lstStyle/>
          <a:p>
            <a:pPr>
              <a:lnSpc>
                <a:spcPct val="150000"/>
              </a:lnSpc>
            </a:pPr>
            <a:r>
              <a:rPr lang="zh-CN" altLang="en-US" dirty="0"/>
              <a:t>联合引用位与修改位（</a:t>
            </a:r>
            <a:r>
              <a:rPr lang="en-US" altLang="zh-CN" dirty="0"/>
              <a:t>r, m</a:t>
            </a:r>
            <a:r>
              <a:rPr lang="zh-CN" altLang="en-US" dirty="0"/>
              <a:t>），形成以下四种情况：</a:t>
            </a:r>
            <a:endParaRPr lang="en-US" altLang="zh-CN" dirty="0"/>
          </a:p>
          <a:p>
            <a:pPr marL="914400" lvl="1" indent="-457200">
              <a:lnSpc>
                <a:spcPct val="150000"/>
              </a:lnSpc>
              <a:buFont typeface="+mj-lt"/>
              <a:buAutoNum type="arabicPeriod"/>
            </a:pPr>
            <a:r>
              <a:rPr lang="en-US" altLang="zh-CN" dirty="0">
                <a:solidFill>
                  <a:srgbClr val="FF0000"/>
                </a:solidFill>
              </a:rPr>
              <a:t>(0,0): </a:t>
            </a:r>
            <a:r>
              <a:rPr lang="zh-CN" altLang="en-US" dirty="0">
                <a:solidFill>
                  <a:srgbClr val="FF0000"/>
                </a:solidFill>
              </a:rPr>
              <a:t>最近未被引用，未被修改</a:t>
            </a:r>
            <a:endParaRPr lang="en-US" altLang="zh-CN" dirty="0">
              <a:solidFill>
                <a:srgbClr val="FF0000"/>
              </a:solidFill>
            </a:endParaRPr>
          </a:p>
          <a:p>
            <a:pPr marL="914400" lvl="1" indent="-457200">
              <a:lnSpc>
                <a:spcPct val="150000"/>
              </a:lnSpc>
              <a:buFont typeface="+mj-lt"/>
              <a:buAutoNum type="arabicPeriod"/>
            </a:pPr>
            <a:r>
              <a:rPr lang="en-US" altLang="zh-CN" dirty="0"/>
              <a:t>(0,1): </a:t>
            </a:r>
            <a:r>
              <a:rPr lang="zh-CN" altLang="en-US" dirty="0"/>
              <a:t>最近未被引用，被修改</a:t>
            </a:r>
            <a:endParaRPr lang="en-US" altLang="zh-CN" dirty="0"/>
          </a:p>
          <a:p>
            <a:pPr marL="914400" lvl="1" indent="-457200">
              <a:lnSpc>
                <a:spcPct val="150000"/>
              </a:lnSpc>
              <a:buFont typeface="+mj-lt"/>
              <a:buAutoNum type="arabicPeriod"/>
            </a:pPr>
            <a:r>
              <a:rPr lang="en-US" altLang="zh-CN" dirty="0"/>
              <a:t>(1,0): </a:t>
            </a:r>
            <a:r>
              <a:rPr lang="zh-CN" altLang="en-US" dirty="0"/>
              <a:t>最近被引用，未被修改</a:t>
            </a:r>
            <a:endParaRPr lang="en-US" altLang="zh-CN" dirty="0"/>
          </a:p>
          <a:p>
            <a:pPr marL="914400" lvl="1" indent="-457200">
              <a:lnSpc>
                <a:spcPct val="150000"/>
              </a:lnSpc>
              <a:buFont typeface="+mj-lt"/>
              <a:buAutoNum type="arabicPeriod"/>
            </a:pPr>
            <a:r>
              <a:rPr lang="en-US" altLang="zh-CN" dirty="0"/>
              <a:t>(1,1): </a:t>
            </a:r>
            <a:r>
              <a:rPr lang="zh-CN" altLang="en-US" dirty="0"/>
              <a:t>最近被引用，被修改</a:t>
            </a:r>
          </a:p>
        </p:txBody>
      </p:sp>
    </p:spTree>
    <p:extLst>
      <p:ext uri="{BB962C8B-B14F-4D97-AF65-F5344CB8AC3E}">
        <p14:creationId xmlns:p14="http://schemas.microsoft.com/office/powerpoint/2010/main" val="14456303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49" y="365126"/>
            <a:ext cx="8254093" cy="1325563"/>
          </a:xfrm>
        </p:spPr>
        <p:txBody>
          <a:bodyPr/>
          <a:lstStyle/>
          <a:p>
            <a:r>
              <a:rPr lang="hr-HR" altLang="zh-CN" dirty="0"/>
              <a:t>4.5.2</a:t>
            </a:r>
            <a:r>
              <a:rPr lang="zh-CN" altLang="hr-HR" dirty="0"/>
              <a:t>（</a:t>
            </a:r>
            <a:r>
              <a:rPr lang="hr-HR" altLang="zh-CN" dirty="0"/>
              <a:t>7</a:t>
            </a:r>
            <a:r>
              <a:rPr lang="zh-CN" altLang="hr-HR" dirty="0"/>
              <a:t>）</a:t>
            </a:r>
            <a:r>
              <a:rPr lang="zh-CN" altLang="en-US" dirty="0"/>
              <a:t>：改进时钟算法实现</a:t>
            </a:r>
          </a:p>
        </p:txBody>
      </p:sp>
      <p:sp>
        <p:nvSpPr>
          <p:cNvPr id="3" name="内容占位符 2"/>
          <p:cNvSpPr>
            <a:spLocks noGrp="1"/>
          </p:cNvSpPr>
          <p:nvPr>
            <p:ph idx="1"/>
          </p:nvPr>
        </p:nvSpPr>
        <p:spPr/>
        <p:txBody>
          <a:bodyPr>
            <a:normAutofit fontScale="92500" lnSpcReduction="10000"/>
          </a:bodyPr>
          <a:lstStyle/>
          <a:p>
            <a:pPr marL="457200" indent="-457200">
              <a:lnSpc>
                <a:spcPct val="150000"/>
              </a:lnSpc>
              <a:buFont typeface="+mj-lt"/>
              <a:buAutoNum type="arabicPeriod"/>
            </a:pPr>
            <a:r>
              <a:rPr lang="zh-CN" altLang="en-US" dirty="0"/>
              <a:t>选择最佳淘汰页面，从指针当前位置开始</a:t>
            </a:r>
            <a:r>
              <a:rPr lang="en-US" altLang="zh-CN" dirty="0"/>
              <a:t>,</a:t>
            </a:r>
            <a:r>
              <a:rPr lang="zh-CN" altLang="en-US" dirty="0"/>
              <a:t>扫描循环队列。</a:t>
            </a:r>
            <a:r>
              <a:rPr lang="zh-CN" altLang="en-US" dirty="0">
                <a:solidFill>
                  <a:srgbClr val="0070C0"/>
                </a:solidFill>
              </a:rPr>
              <a:t>扫描过程中不改变”引用位”，</a:t>
            </a:r>
            <a:r>
              <a:rPr lang="zh-CN" altLang="en-US" dirty="0"/>
              <a:t>把找到的</a:t>
            </a:r>
            <a:r>
              <a:rPr lang="en-US" altLang="zh-CN" dirty="0"/>
              <a:t>(0,0)</a:t>
            </a:r>
            <a:r>
              <a:rPr lang="zh-CN" altLang="en-US" dirty="0"/>
              <a:t>页面淘汰</a:t>
            </a:r>
            <a:r>
              <a:rPr lang="en-US" altLang="zh-CN" dirty="0"/>
              <a:t>;</a:t>
            </a:r>
            <a:endParaRPr lang="zh-CN" altLang="en-US" dirty="0"/>
          </a:p>
          <a:p>
            <a:pPr marL="457200" indent="-457200">
              <a:lnSpc>
                <a:spcPct val="150000"/>
              </a:lnSpc>
              <a:buFont typeface="+mj-lt"/>
              <a:buAutoNum type="arabicPeriod"/>
            </a:pPr>
            <a:r>
              <a:rPr lang="zh-CN" altLang="en-US" dirty="0"/>
              <a:t>如果步</a:t>
            </a:r>
            <a:r>
              <a:rPr lang="en-US" altLang="zh-CN" dirty="0"/>
              <a:t>1</a:t>
            </a:r>
            <a:r>
              <a:rPr lang="zh-CN" altLang="en-US" dirty="0"/>
              <a:t>失败，再次从原位置开始，查找</a:t>
            </a:r>
            <a:r>
              <a:rPr lang="en-US" altLang="zh-CN" dirty="0"/>
              <a:t>(0,1)</a:t>
            </a:r>
            <a:r>
              <a:rPr lang="zh-CN" altLang="en-US" dirty="0"/>
              <a:t>页面，把找到的第一个这样的页面作为淘汰页面，而在扫描过程中把指针所扫过的页面的”引用位”</a:t>
            </a:r>
            <a:r>
              <a:rPr lang="en-US" altLang="zh-CN" dirty="0"/>
              <a:t>r</a:t>
            </a:r>
            <a:r>
              <a:rPr lang="zh-CN" altLang="en-US" dirty="0"/>
              <a:t>置</a:t>
            </a:r>
            <a:r>
              <a:rPr lang="en-US" altLang="zh-CN" dirty="0"/>
              <a:t>0</a:t>
            </a:r>
          </a:p>
          <a:p>
            <a:pPr marL="457200" indent="-457200">
              <a:lnSpc>
                <a:spcPct val="150000"/>
              </a:lnSpc>
              <a:buFont typeface="+mj-lt"/>
              <a:buAutoNum type="arabicPeriod"/>
            </a:pPr>
            <a:r>
              <a:rPr lang="zh-CN" altLang="en-US" dirty="0"/>
              <a:t>如果步</a:t>
            </a:r>
            <a:r>
              <a:rPr lang="en-US" altLang="zh-CN" dirty="0"/>
              <a:t>2</a:t>
            </a:r>
            <a:r>
              <a:rPr lang="zh-CN" altLang="en-US" dirty="0"/>
              <a:t>失败，指针再次回到了起始位置，由于此时所有页面的”引用位”</a:t>
            </a:r>
            <a:r>
              <a:rPr lang="en-US" altLang="zh-CN" dirty="0"/>
              <a:t>r</a:t>
            </a:r>
            <a:r>
              <a:rPr lang="zh-CN" altLang="en-US" dirty="0"/>
              <a:t>均己为</a:t>
            </a:r>
            <a:r>
              <a:rPr lang="en-US" altLang="zh-CN" dirty="0"/>
              <a:t>0</a:t>
            </a:r>
            <a:r>
              <a:rPr lang="zh-CN" altLang="en-US" dirty="0"/>
              <a:t>，再转向步</a:t>
            </a:r>
            <a:r>
              <a:rPr lang="en-US" altLang="zh-CN" dirty="0"/>
              <a:t>1</a:t>
            </a:r>
            <a:r>
              <a:rPr lang="zh-CN" altLang="en-US" dirty="0"/>
              <a:t>操作，必要时再做步</a:t>
            </a:r>
            <a:r>
              <a:rPr lang="en-US" altLang="zh-CN" dirty="0"/>
              <a:t>2</a:t>
            </a:r>
            <a:r>
              <a:rPr lang="zh-CN" altLang="en-US" dirty="0"/>
              <a:t>操作，这次一定可以挑出一个可淘汰的页面</a:t>
            </a:r>
          </a:p>
        </p:txBody>
      </p:sp>
    </p:spTree>
    <p:extLst>
      <p:ext uri="{BB962C8B-B14F-4D97-AF65-F5344CB8AC3E}">
        <p14:creationId xmlns:p14="http://schemas.microsoft.com/office/powerpoint/2010/main" val="14422631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7</a:t>
            </a:r>
            <a:r>
              <a:rPr lang="zh-CN" altLang="hr-HR" dirty="0"/>
              <a:t>）</a:t>
            </a:r>
            <a:r>
              <a:rPr lang="zh-CN" altLang="en-US" dirty="0"/>
              <a:t>：淘汰算法比较</a:t>
            </a:r>
          </a:p>
        </p:txBody>
      </p:sp>
      <p:sp>
        <p:nvSpPr>
          <p:cNvPr id="3" name="内容占位符 2"/>
          <p:cNvSpPr>
            <a:spLocks noGrp="1"/>
          </p:cNvSpPr>
          <p:nvPr>
            <p:ph idx="1"/>
          </p:nvPr>
        </p:nvSpPr>
        <p:spPr>
          <a:xfrm>
            <a:off x="628650" y="1825625"/>
            <a:ext cx="2388870" cy="4351338"/>
          </a:xfrm>
        </p:spPr>
        <p:txBody>
          <a:bodyPr>
            <a:normAutofit/>
          </a:bodyPr>
          <a:lstStyle/>
          <a:p>
            <a:pPr marL="0" indent="0">
              <a:lnSpc>
                <a:spcPct val="150000"/>
              </a:lnSpc>
              <a:buNone/>
            </a:pPr>
            <a:r>
              <a:rPr lang="zh-CN" altLang="en-US" sz="2000" dirty="0"/>
              <a:t>假设固定分配，运行</a:t>
            </a:r>
            <a:r>
              <a:rPr lang="en-US" altLang="zh-CN" sz="2000" dirty="0"/>
              <a:t>FORTRAN</a:t>
            </a:r>
            <a:r>
              <a:rPr lang="zh-CN" altLang="en-US" sz="2000" dirty="0"/>
              <a:t>程序，共有</a:t>
            </a:r>
            <a:r>
              <a:rPr lang="en-US" altLang="zh-CN" sz="2000" dirty="0"/>
              <a:t>0.25×10</a:t>
            </a:r>
            <a:r>
              <a:rPr lang="en-US" altLang="zh-CN" sz="2000" baseline="30000" dirty="0"/>
              <a:t>6</a:t>
            </a:r>
            <a:r>
              <a:rPr lang="zh-CN" altLang="en-US" sz="2000" dirty="0"/>
              <a:t>次页面引用，页面大小为</a:t>
            </a:r>
            <a:r>
              <a:rPr lang="en-US" altLang="zh-CN" sz="2000" dirty="0"/>
              <a:t>256</a:t>
            </a:r>
            <a:r>
              <a:rPr lang="zh-CN" altLang="en-US" sz="2000" dirty="0"/>
              <a:t>个字。分给进程的页框数分别为</a:t>
            </a:r>
            <a:r>
              <a:rPr lang="en-US" altLang="zh-CN" sz="2000" dirty="0"/>
              <a:t>6</a:t>
            </a:r>
            <a:r>
              <a:rPr lang="zh-CN" altLang="en-US" sz="2000" dirty="0"/>
              <a:t>、</a:t>
            </a:r>
            <a:r>
              <a:rPr lang="en-US" altLang="zh-CN" sz="2000" dirty="0"/>
              <a:t>8</a:t>
            </a:r>
            <a:r>
              <a:rPr lang="zh-CN" altLang="en-US" sz="2000" dirty="0"/>
              <a:t>、</a:t>
            </a:r>
            <a:r>
              <a:rPr lang="en-US" altLang="zh-CN" sz="2000" dirty="0"/>
              <a:t>10</a:t>
            </a:r>
            <a:r>
              <a:rPr lang="zh-CN" altLang="en-US" sz="2000" dirty="0"/>
              <a:t>、</a:t>
            </a:r>
            <a:r>
              <a:rPr lang="en-US" altLang="zh-CN" sz="2000" dirty="0"/>
              <a:t>12</a:t>
            </a:r>
            <a:r>
              <a:rPr lang="zh-CN" altLang="en-US" sz="2000" dirty="0"/>
              <a:t>和</a:t>
            </a:r>
            <a:r>
              <a:rPr lang="en-US" altLang="zh-CN" sz="2000" dirty="0"/>
              <a:t>14</a:t>
            </a:r>
          </a:p>
          <a:p>
            <a:pPr marL="0" indent="0">
              <a:buNone/>
            </a:pPr>
            <a:endParaRPr lang="zh-CN" altLang="en-US" sz="2000" dirty="0"/>
          </a:p>
        </p:txBody>
      </p:sp>
      <p:pic>
        <p:nvPicPr>
          <p:cNvPr id="5" name="图片 4"/>
          <p:cNvPicPr>
            <a:picLocks noChangeAspect="1"/>
          </p:cNvPicPr>
          <p:nvPr/>
        </p:nvPicPr>
        <p:blipFill rotWithShape="1">
          <a:blip r:embed="rId2"/>
          <a:srcRect l="13081" t="39023" r="55050" b="25041"/>
          <a:stretch/>
        </p:blipFill>
        <p:spPr>
          <a:xfrm>
            <a:off x="3017520" y="1855554"/>
            <a:ext cx="5828146" cy="3696718"/>
          </a:xfrm>
          <a:prstGeom prst="rect">
            <a:avLst/>
          </a:prstGeom>
        </p:spPr>
      </p:pic>
      <p:sp>
        <p:nvSpPr>
          <p:cNvPr id="6" name="矩形 5"/>
          <p:cNvSpPr/>
          <p:nvPr/>
        </p:nvSpPr>
        <p:spPr>
          <a:xfrm>
            <a:off x="628650" y="5460034"/>
            <a:ext cx="6085659" cy="1200329"/>
          </a:xfrm>
          <a:prstGeom prst="rect">
            <a:avLst/>
          </a:prstGeom>
          <a:ln>
            <a:solidFill>
              <a:schemeClr val="accent1"/>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nSpc>
                <a:spcPct val="150000"/>
              </a:lnSpc>
            </a:pPr>
            <a:r>
              <a:rPr lang="en-US" altLang="zh-CN" sz="2400" dirty="0">
                <a:ln w="0"/>
                <a:solidFill>
                  <a:schemeClr val="bg1"/>
                </a:solidFill>
                <a:effectLst>
                  <a:outerShdw blurRad="38100" dist="19050" dir="2700000" algn="tl" rotWithShape="0">
                    <a:schemeClr val="dk1">
                      <a:alpha val="40000"/>
                    </a:schemeClr>
                  </a:outerShdw>
                </a:effectLst>
              </a:rPr>
              <a:t>FIFO</a:t>
            </a:r>
            <a:r>
              <a:rPr lang="zh-CN" altLang="en-US" sz="2400" dirty="0">
                <a:ln w="0"/>
                <a:solidFill>
                  <a:schemeClr val="bg1"/>
                </a:solidFill>
                <a:effectLst>
                  <a:outerShdw blurRad="38100" dist="19050" dir="2700000" algn="tl" rotWithShape="0">
                    <a:schemeClr val="dk1">
                      <a:alpha val="40000"/>
                    </a:schemeClr>
                  </a:outerShdw>
                </a:effectLst>
              </a:rPr>
              <a:t>所产生的缺页中断基本上是</a:t>
            </a:r>
            <a:r>
              <a:rPr lang="en-US" altLang="zh-CN" sz="2400" dirty="0">
                <a:ln w="0"/>
                <a:solidFill>
                  <a:schemeClr val="bg1"/>
                </a:solidFill>
                <a:effectLst>
                  <a:outerShdw blurRad="38100" dist="19050" dir="2700000" algn="tl" rotWithShape="0">
                    <a:schemeClr val="dk1">
                      <a:alpha val="40000"/>
                    </a:schemeClr>
                  </a:outerShdw>
                </a:effectLst>
              </a:rPr>
              <a:t>Opt</a:t>
            </a:r>
            <a:r>
              <a:rPr lang="zh-CN" altLang="en-US" sz="2400" dirty="0">
                <a:ln w="0"/>
                <a:solidFill>
                  <a:schemeClr val="bg1"/>
                </a:solidFill>
                <a:effectLst>
                  <a:outerShdw blurRad="38100" dist="19050" dir="2700000" algn="tl" rotWithShape="0">
                    <a:schemeClr val="dk1">
                      <a:alpha val="40000"/>
                    </a:schemeClr>
                  </a:outerShdw>
                </a:effectLst>
              </a:rPr>
              <a:t>的</a:t>
            </a:r>
            <a:r>
              <a:rPr lang="en-US" altLang="zh-CN" sz="2400" dirty="0">
                <a:ln w="0"/>
                <a:solidFill>
                  <a:schemeClr val="bg1"/>
                </a:solidFill>
                <a:effectLst>
                  <a:outerShdw blurRad="38100" dist="19050" dir="2700000" algn="tl" rotWithShape="0">
                    <a:schemeClr val="dk1">
                      <a:alpha val="40000"/>
                    </a:schemeClr>
                  </a:outerShdw>
                </a:effectLst>
              </a:rPr>
              <a:t>2</a:t>
            </a:r>
            <a:r>
              <a:rPr lang="zh-CN" altLang="en-US" sz="2400" dirty="0">
                <a:ln w="0"/>
                <a:solidFill>
                  <a:schemeClr val="bg1"/>
                </a:solidFill>
                <a:effectLst>
                  <a:outerShdw blurRad="38100" dist="19050" dir="2700000" algn="tl" rotWithShape="0">
                    <a:schemeClr val="dk1">
                      <a:alpha val="40000"/>
                    </a:schemeClr>
                  </a:outerShdw>
                </a:effectLst>
              </a:rPr>
              <a:t>倍，</a:t>
            </a:r>
            <a:r>
              <a:rPr lang="en-US" altLang="zh-CN" sz="2400" dirty="0">
                <a:ln w="0"/>
                <a:solidFill>
                  <a:schemeClr val="bg1"/>
                </a:solidFill>
                <a:effectLst>
                  <a:outerShdw blurRad="38100" dist="19050" dir="2700000" algn="tl" rotWithShape="0">
                    <a:schemeClr val="dk1">
                      <a:alpha val="40000"/>
                    </a:schemeClr>
                  </a:outerShdw>
                </a:effectLst>
              </a:rPr>
              <a:t>Clock</a:t>
            </a:r>
            <a:r>
              <a:rPr lang="zh-CN" altLang="en-US" sz="2400" dirty="0">
                <a:ln w="0"/>
                <a:solidFill>
                  <a:schemeClr val="bg1"/>
                </a:solidFill>
                <a:effectLst>
                  <a:outerShdw blurRad="38100" dist="19050" dir="2700000" algn="tl" rotWithShape="0">
                    <a:schemeClr val="dk1">
                      <a:alpha val="40000"/>
                    </a:schemeClr>
                  </a:outerShdw>
                </a:effectLst>
              </a:rPr>
              <a:t>则比较接近于</a:t>
            </a:r>
            <a:r>
              <a:rPr lang="en-US" altLang="zh-CN" sz="2400" dirty="0">
                <a:ln w="0"/>
                <a:solidFill>
                  <a:schemeClr val="bg1"/>
                </a:solidFill>
                <a:effectLst>
                  <a:outerShdw blurRad="38100" dist="19050" dir="2700000" algn="tl" rotWithShape="0">
                    <a:schemeClr val="dk1">
                      <a:alpha val="40000"/>
                    </a:schemeClr>
                  </a:outerShdw>
                </a:effectLst>
              </a:rPr>
              <a:t>LRU</a:t>
            </a:r>
          </a:p>
        </p:txBody>
      </p:sp>
    </p:spTree>
    <p:extLst>
      <p:ext uri="{BB962C8B-B14F-4D97-AF65-F5344CB8AC3E}">
        <p14:creationId xmlns:p14="http://schemas.microsoft.com/office/powerpoint/2010/main" val="19845465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 局部页面替换</a:t>
            </a:r>
          </a:p>
        </p:txBody>
      </p:sp>
      <p:sp>
        <p:nvSpPr>
          <p:cNvPr id="3" name="内容占位符 2"/>
          <p:cNvSpPr>
            <a:spLocks noGrp="1"/>
          </p:cNvSpPr>
          <p:nvPr>
            <p:ph idx="1"/>
          </p:nvPr>
        </p:nvSpPr>
        <p:spPr/>
        <p:txBody>
          <a:bodyPr/>
          <a:lstStyle/>
          <a:p>
            <a:pPr>
              <a:lnSpc>
                <a:spcPct val="150000"/>
              </a:lnSpc>
            </a:pPr>
            <a:r>
              <a:rPr lang="zh-CN" altLang="en-US" dirty="0"/>
              <a:t>各进程访问数据的不同部分</a:t>
            </a:r>
            <a:endParaRPr lang="en-US" altLang="zh-CN" dirty="0"/>
          </a:p>
          <a:p>
            <a:pPr>
              <a:lnSpc>
                <a:spcPct val="150000"/>
              </a:lnSpc>
            </a:pPr>
            <a:r>
              <a:rPr lang="zh-CN" altLang="en-US" dirty="0"/>
              <a:t>当某进程缺页时，不允许缩小其他进程的驻留页面（全局替换），则需要采用局部页面替换算法</a:t>
            </a:r>
            <a:endParaRPr lang="en-US" altLang="zh-CN" dirty="0"/>
          </a:p>
          <a:p>
            <a:pPr marL="914400" lvl="1" indent="-457200">
              <a:lnSpc>
                <a:spcPct val="150000"/>
              </a:lnSpc>
              <a:buFont typeface="+mj-lt"/>
              <a:buAutoNum type="arabicPeriod"/>
            </a:pPr>
            <a:r>
              <a:rPr lang="zh-CN" altLang="en-US" dirty="0"/>
              <a:t>局部最佳页面替换算法</a:t>
            </a:r>
          </a:p>
          <a:p>
            <a:pPr marL="914400" lvl="1" indent="-457200">
              <a:lnSpc>
                <a:spcPct val="150000"/>
              </a:lnSpc>
              <a:buFont typeface="+mj-lt"/>
              <a:buAutoNum type="arabicPeriod"/>
            </a:pPr>
            <a:r>
              <a:rPr lang="zh-CN" altLang="en-US" dirty="0"/>
              <a:t>工作集模型和工作集置换算法</a:t>
            </a:r>
          </a:p>
          <a:p>
            <a:pPr marL="914400" lvl="1" indent="-457200">
              <a:lnSpc>
                <a:spcPct val="150000"/>
              </a:lnSpc>
              <a:buFont typeface="+mj-lt"/>
              <a:buAutoNum type="arabicPeriod"/>
            </a:pPr>
            <a:r>
              <a:rPr lang="zh-CN" altLang="en-US" dirty="0"/>
              <a:t>模拟工作集替换算法</a:t>
            </a:r>
          </a:p>
          <a:p>
            <a:pPr marL="914400" lvl="1" indent="-457200">
              <a:lnSpc>
                <a:spcPct val="150000"/>
              </a:lnSpc>
              <a:buFont typeface="+mj-lt"/>
              <a:buAutoNum type="arabicPeriod"/>
            </a:pPr>
            <a:r>
              <a:rPr lang="zh-CN" altLang="en-US" dirty="0"/>
              <a:t>缺页频率替换算法</a:t>
            </a:r>
          </a:p>
          <a:p>
            <a:pPr marL="914400" lvl="1" indent="-457200">
              <a:lnSpc>
                <a:spcPct val="150000"/>
              </a:lnSpc>
              <a:buFont typeface="+mj-lt"/>
              <a:buAutoNum type="arabicPeriod"/>
            </a:pPr>
            <a:endParaRPr lang="zh-CN" altLang="en-US" dirty="0"/>
          </a:p>
        </p:txBody>
      </p:sp>
    </p:spTree>
    <p:extLst>
      <p:ext uri="{BB962C8B-B14F-4D97-AF65-F5344CB8AC3E}">
        <p14:creationId xmlns:p14="http://schemas.microsoft.com/office/powerpoint/2010/main" val="17979145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：局部最佳 </a:t>
            </a:r>
            <a:r>
              <a:rPr lang="en-US" altLang="zh-CN" dirty="0"/>
              <a:t>MIN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50000"/>
                  </a:lnSpc>
                </a:pPr>
                <a:r>
                  <a:rPr lang="en-US" altLang="zh-CN" dirty="0"/>
                  <a:t>local Minimum replacement</a:t>
                </a:r>
                <a:r>
                  <a:rPr lang="zh-CN" altLang="en-US" dirty="0"/>
                  <a:t> 类似全局最佳替换算法</a:t>
                </a:r>
                <a:endParaRPr lang="en-US" altLang="zh-CN" dirty="0"/>
              </a:p>
              <a:p>
                <a:pPr>
                  <a:lnSpc>
                    <a:spcPct val="150000"/>
                  </a:lnSpc>
                </a:pPr>
                <a:r>
                  <a:rPr lang="zh-CN" altLang="en-US" dirty="0"/>
                  <a:t>在该进程缺页时对页面引用串进行预测，若在时间间隔</a:t>
                </a:r>
                <a14:m>
                  <m:oMath xmlns:m="http://schemas.openxmlformats.org/officeDocument/2006/math">
                    <m:d>
                      <m:dPr>
                        <m:ctrlPr>
                          <a:rPr lang="en-US" altLang="zh-CN" b="0" i="1" dirty="0" smtClean="0">
                            <a:latin typeface="Cambria Math"/>
                          </a:rPr>
                        </m:ctrlPr>
                      </m:dPr>
                      <m:e>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m:t>
                        </m:r>
                        <m:r>
                          <a:rPr lang="zh-CN" altLang="en-US" b="0" i="1" dirty="0" smtClean="0">
                            <a:latin typeface="Cambria Math" panose="02040503050406030204" pitchFamily="18" charset="0"/>
                          </a:rPr>
                          <m:t>𝜏</m:t>
                        </m:r>
                      </m:e>
                    </m:d>
                  </m:oMath>
                </a14:m>
                <a:r>
                  <a:rPr lang="zh-CN" altLang="en-US" dirty="0"/>
                  <a:t>内未被再次引用，则被移出，否则保留</a:t>
                </a:r>
                <a:endParaRPr lang="en-US" altLang="zh-CN" dirty="0"/>
              </a:p>
              <a:p>
                <a:pPr>
                  <a:lnSpc>
                    <a:spcPct val="150000"/>
                  </a:lnSpc>
                </a:pPr>
                <a14:m>
                  <m:oMath xmlns:m="http://schemas.openxmlformats.org/officeDocument/2006/math">
                    <m:r>
                      <a:rPr lang="zh-CN" altLang="en-US" i="1" smtClean="0">
                        <a:latin typeface="Cambria Math" panose="02040503050406030204" pitchFamily="18" charset="0"/>
                      </a:rPr>
                      <m:t>𝜏</m:t>
                    </m:r>
                  </m:oMath>
                </a14:m>
                <a:r>
                  <a:rPr lang="zh-CN" altLang="en-US" dirty="0"/>
                  <a:t>是一个系统常量，</a:t>
                </a:r>
                <a14:m>
                  <m:oMath xmlns:m="http://schemas.openxmlformats.org/officeDocument/2006/math">
                    <m:d>
                      <m:dPr>
                        <m:ctrlPr>
                          <a:rPr lang="en-US" altLang="zh-CN" i="1" dirty="0">
                            <a:latin typeface="Cambria Math"/>
                          </a:rPr>
                        </m:ctrlPr>
                      </m:dPr>
                      <m:e>
                        <m:r>
                          <a:rPr lang="en-US" altLang="zh-CN" i="1" dirty="0">
                            <a:latin typeface="Cambria Math" panose="02040503050406030204" pitchFamily="18" charset="0"/>
                          </a:rPr>
                          <m:t>𝑡</m:t>
                        </m:r>
                        <m:r>
                          <a:rPr lang="en-US" altLang="zh-CN" i="1" dirty="0">
                            <a:latin typeface="Cambria Math" panose="02040503050406030204" pitchFamily="18" charset="0"/>
                          </a:rPr>
                          <m:t>, </m:t>
                        </m:r>
                        <m:r>
                          <a:rPr lang="en-US" altLang="zh-CN" i="1" dirty="0">
                            <a:latin typeface="Cambria Math" panose="02040503050406030204" pitchFamily="18" charset="0"/>
                          </a:rPr>
                          <m:t>𝑡</m:t>
                        </m:r>
                        <m:r>
                          <a:rPr lang="en-US" altLang="zh-CN" i="1" dirty="0">
                            <a:latin typeface="Cambria Math" panose="02040503050406030204" pitchFamily="18" charset="0"/>
                          </a:rPr>
                          <m:t>+</m:t>
                        </m:r>
                        <m:r>
                          <a:rPr lang="zh-CN" altLang="en-US" i="1" dirty="0">
                            <a:latin typeface="Cambria Math" panose="02040503050406030204" pitchFamily="18" charset="0"/>
                          </a:rPr>
                          <m:t>𝜏</m:t>
                        </m:r>
                      </m:e>
                    </m:d>
                  </m:oMath>
                </a14:m>
                <a:r>
                  <a:rPr lang="zh-CN" altLang="en-US" dirty="0"/>
                  <a:t>可视为一个</a:t>
                </a:r>
                <a:r>
                  <a:rPr lang="zh-CN" altLang="en-US" dirty="0">
                    <a:solidFill>
                      <a:srgbClr val="FF0000"/>
                    </a:solidFill>
                  </a:rPr>
                  <a:t>滑动窗口</a:t>
                </a:r>
                <a:r>
                  <a:rPr lang="zh-CN" altLang="en-US" dirty="0"/>
                  <a:t>，驻留集中保存了该窗口中可见的所有页面，窗口（驻留页面集）大小为</a:t>
                </a:r>
                <a14:m>
                  <m:oMath xmlns:m="http://schemas.openxmlformats.org/officeDocument/2006/math">
                    <m:r>
                      <a:rPr lang="zh-CN" altLang="en-US" i="1" smtClean="0">
                        <a:latin typeface="Cambria Math" panose="02040503050406030204" pitchFamily="18" charset="0"/>
                      </a:rPr>
                      <m:t>𝜏</m:t>
                    </m:r>
                    <m:r>
                      <a:rPr lang="en-US" altLang="zh-CN" b="0" i="1" smtClean="0">
                        <a:latin typeface="Cambria Math" panose="02040503050406030204" pitchFamily="18" charset="0"/>
                      </a:rPr>
                      <m:t>+1</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691559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5"/>
                <a:ext cx="7886700" cy="1152706"/>
              </a:xfrm>
            </p:spPr>
            <p:txBody>
              <a:bodyPr/>
              <a:lstStyle/>
              <a:p>
                <a:r>
                  <a:rPr lang="zh-CN" altLang="en-US" dirty="0"/>
                  <a:t>进程页面引用</a:t>
                </a:r>
                <a:r>
                  <a:rPr lang="en-US" altLang="zh-CN" dirty="0"/>
                  <a:t>P3,P3,P4,P2,P3,P5,P3,P5,P1,P4</a:t>
                </a:r>
              </a:p>
              <a:p>
                <a14:m>
                  <m:oMath xmlns:m="http://schemas.openxmlformats.org/officeDocument/2006/math">
                    <m:r>
                      <a:rPr lang="zh-CN" altLang="en-US" i="1">
                        <a:latin typeface="Cambria Math" panose="02040503050406030204" pitchFamily="18" charset="0"/>
                      </a:rPr>
                      <m:t>𝜏</m:t>
                    </m:r>
                    <m:r>
                      <a:rPr lang="en-US" altLang="zh-CN" b="0" i="1" smtClean="0">
                        <a:latin typeface="Cambria Math" panose="02040503050406030204" pitchFamily="18" charset="0"/>
                      </a:rPr>
                      <m:t>=3</m:t>
                    </m:r>
                  </m:oMath>
                </a14:m>
                <a:r>
                  <a:rPr lang="zh-CN" altLang="en-US" dirty="0"/>
                  <a:t>，初始化时</a:t>
                </a:r>
                <a:r>
                  <a:rPr lang="en-US" altLang="zh-CN" dirty="0"/>
                  <a:t>P4</a:t>
                </a:r>
                <a:r>
                  <a:rPr lang="zh-CN" altLang="en-US" dirty="0"/>
                  <a:t>已装入</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1152706"/>
              </a:xfrm>
              <a:blipFill>
                <a:blip r:embed="rId2"/>
                <a:stretch>
                  <a:fillRect l="-1005" t="-7368"/>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1432469204"/>
              </p:ext>
            </p:extLst>
          </p:nvPr>
        </p:nvGraphicFramePr>
        <p:xfrm>
          <a:off x="805543" y="2743200"/>
          <a:ext cx="7319548" cy="3810000"/>
        </p:xfrm>
        <a:graphic>
          <a:graphicData uri="http://schemas.openxmlformats.org/drawingml/2006/table">
            <a:tbl>
              <a:tblPr firstRow="1" bandRow="1">
                <a:tableStyleId>{5C22544A-7EE6-4342-B048-85BDC9FD1C3A}</a:tableStyleId>
              </a:tblPr>
              <a:tblGrid>
                <a:gridCol w="836555">
                  <a:extLst>
                    <a:ext uri="{9D8B030D-6E8A-4147-A177-3AD203B41FA5}">
                      <a16:colId xmlns:a16="http://schemas.microsoft.com/office/drawing/2014/main" xmlns="" val="1876039989"/>
                    </a:ext>
                  </a:extLst>
                </a:gridCol>
                <a:gridCol w="589363">
                  <a:extLst>
                    <a:ext uri="{9D8B030D-6E8A-4147-A177-3AD203B41FA5}">
                      <a16:colId xmlns:a16="http://schemas.microsoft.com/office/drawing/2014/main" xmlns="" val="678161260"/>
                    </a:ext>
                  </a:extLst>
                </a:gridCol>
                <a:gridCol w="589363">
                  <a:extLst>
                    <a:ext uri="{9D8B030D-6E8A-4147-A177-3AD203B41FA5}">
                      <a16:colId xmlns:a16="http://schemas.microsoft.com/office/drawing/2014/main" xmlns="" val="1523699812"/>
                    </a:ext>
                  </a:extLst>
                </a:gridCol>
                <a:gridCol w="589363">
                  <a:extLst>
                    <a:ext uri="{9D8B030D-6E8A-4147-A177-3AD203B41FA5}">
                      <a16:colId xmlns:a16="http://schemas.microsoft.com/office/drawing/2014/main" xmlns="" val="3887725475"/>
                    </a:ext>
                  </a:extLst>
                </a:gridCol>
                <a:gridCol w="589363">
                  <a:extLst>
                    <a:ext uri="{9D8B030D-6E8A-4147-A177-3AD203B41FA5}">
                      <a16:colId xmlns:a16="http://schemas.microsoft.com/office/drawing/2014/main" xmlns="" val="3675588739"/>
                    </a:ext>
                  </a:extLst>
                </a:gridCol>
                <a:gridCol w="589363">
                  <a:extLst>
                    <a:ext uri="{9D8B030D-6E8A-4147-A177-3AD203B41FA5}">
                      <a16:colId xmlns:a16="http://schemas.microsoft.com/office/drawing/2014/main" xmlns="" val="4218407104"/>
                    </a:ext>
                  </a:extLst>
                </a:gridCol>
                <a:gridCol w="589363">
                  <a:extLst>
                    <a:ext uri="{9D8B030D-6E8A-4147-A177-3AD203B41FA5}">
                      <a16:colId xmlns:a16="http://schemas.microsoft.com/office/drawing/2014/main" xmlns="" val="840620586"/>
                    </a:ext>
                  </a:extLst>
                </a:gridCol>
                <a:gridCol w="589363">
                  <a:extLst>
                    <a:ext uri="{9D8B030D-6E8A-4147-A177-3AD203B41FA5}">
                      <a16:colId xmlns:a16="http://schemas.microsoft.com/office/drawing/2014/main" xmlns="" val="765115003"/>
                    </a:ext>
                  </a:extLst>
                </a:gridCol>
                <a:gridCol w="589363">
                  <a:extLst>
                    <a:ext uri="{9D8B030D-6E8A-4147-A177-3AD203B41FA5}">
                      <a16:colId xmlns:a16="http://schemas.microsoft.com/office/drawing/2014/main" xmlns="" val="54784993"/>
                    </a:ext>
                  </a:extLst>
                </a:gridCol>
                <a:gridCol w="589363">
                  <a:extLst>
                    <a:ext uri="{9D8B030D-6E8A-4147-A177-3AD203B41FA5}">
                      <a16:colId xmlns:a16="http://schemas.microsoft.com/office/drawing/2014/main" xmlns="" val="2794535936"/>
                    </a:ext>
                  </a:extLst>
                </a:gridCol>
                <a:gridCol w="589363">
                  <a:extLst>
                    <a:ext uri="{9D8B030D-6E8A-4147-A177-3AD203B41FA5}">
                      <a16:colId xmlns:a16="http://schemas.microsoft.com/office/drawing/2014/main" xmlns="" val="2603839807"/>
                    </a:ext>
                  </a:extLst>
                </a:gridCol>
                <a:gridCol w="589363">
                  <a:extLst>
                    <a:ext uri="{9D8B030D-6E8A-4147-A177-3AD203B41FA5}">
                      <a16:colId xmlns:a16="http://schemas.microsoft.com/office/drawing/2014/main" xmlns="" val="1778493805"/>
                    </a:ext>
                  </a:extLst>
                </a:gridCol>
              </a:tblGrid>
              <a:tr h="457200">
                <a:tc>
                  <a:txBody>
                    <a:bodyPr/>
                    <a:lstStyle/>
                    <a:p>
                      <a:pPr algn="ctr"/>
                      <a:r>
                        <a:rPr lang="zh-CN" altLang="en-US" sz="2400" dirty="0"/>
                        <a:t>时刻</a:t>
                      </a:r>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8</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10</a:t>
                      </a:r>
                      <a:endParaRPr lang="zh-CN" altLang="en-US" sz="2400" dirty="0"/>
                    </a:p>
                  </a:txBody>
                  <a:tcPr/>
                </a:tc>
                <a:extLst>
                  <a:ext uri="{0D108BD9-81ED-4DB2-BD59-A6C34878D82A}">
                    <a16:rowId xmlns:a16="http://schemas.microsoft.com/office/drawing/2014/main" xmlns="" val="3670153160"/>
                  </a:ext>
                </a:extLst>
              </a:tr>
              <a:tr h="457200">
                <a:tc>
                  <a:txBody>
                    <a:bodyPr/>
                    <a:lstStyle/>
                    <a:p>
                      <a:pPr algn="ctr"/>
                      <a:r>
                        <a:rPr lang="zh-CN" altLang="en-US" sz="2400" dirty="0"/>
                        <a:t>引用</a:t>
                      </a:r>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P2</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P1</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extLst>
                  <a:ext uri="{0D108BD9-81ED-4DB2-BD59-A6C34878D82A}">
                    <a16:rowId xmlns:a16="http://schemas.microsoft.com/office/drawing/2014/main" xmlns="" val="2491120180"/>
                  </a:ext>
                </a:extLst>
              </a:tr>
              <a:tr h="396240">
                <a:tc>
                  <a:txBody>
                    <a:bodyPr/>
                    <a:lstStyle/>
                    <a:p>
                      <a:pPr algn="ctr"/>
                      <a:r>
                        <a:rPr lang="en-US" altLang="zh-CN" sz="1800" dirty="0"/>
                        <a:t>P1</a:t>
                      </a:r>
                      <a:endParaRPr lang="zh-CN" altLang="en-US" sz="1800" dirty="0"/>
                    </a:p>
                  </a:txBody>
                  <a:tcPr/>
                </a:tc>
                <a:tc>
                  <a:txBody>
                    <a:bodyPr/>
                    <a:lstStyle/>
                    <a:p>
                      <a:pPr algn="ctr"/>
                      <a:r>
                        <a:rPr lang="en-US" altLang="zh-CN" sz="1800" b="1" baseline="0" dirty="0"/>
                        <a:t>—  </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2719908576"/>
                  </a:ext>
                </a:extLst>
              </a:tr>
              <a:tr h="396240">
                <a:tc>
                  <a:txBody>
                    <a:bodyPr/>
                    <a:lstStyle/>
                    <a:p>
                      <a:pPr algn="ctr"/>
                      <a:r>
                        <a:rPr lang="en-US" altLang="zh-CN" sz="1800" dirty="0"/>
                        <a:t>P2</a:t>
                      </a:r>
                      <a:endParaRPr lang="zh-CN" altLang="en-US" sz="1800"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883927349"/>
                  </a:ext>
                </a:extLst>
              </a:tr>
              <a:tr h="396240">
                <a:tc>
                  <a:txBody>
                    <a:bodyPr/>
                    <a:lstStyle/>
                    <a:p>
                      <a:pPr algn="ctr"/>
                      <a:r>
                        <a:rPr lang="en-US" altLang="zh-CN" sz="1800" dirty="0"/>
                        <a:t>P3</a:t>
                      </a:r>
                      <a:endParaRPr lang="zh-CN" altLang="en-US" sz="1800"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3589830115"/>
                  </a:ext>
                </a:extLst>
              </a:tr>
              <a:tr h="396240">
                <a:tc>
                  <a:txBody>
                    <a:bodyPr/>
                    <a:lstStyle/>
                    <a:p>
                      <a:pPr algn="ctr"/>
                      <a:r>
                        <a:rPr lang="en-US" altLang="zh-CN" sz="1800" dirty="0"/>
                        <a:t>P4</a:t>
                      </a:r>
                      <a:endParaRPr lang="zh-CN" altLang="en-US" sz="1800"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extLst>
                  <a:ext uri="{0D108BD9-81ED-4DB2-BD59-A6C34878D82A}">
                    <a16:rowId xmlns:a16="http://schemas.microsoft.com/office/drawing/2014/main" xmlns="" val="3197145051"/>
                  </a:ext>
                </a:extLst>
              </a:tr>
              <a:tr h="396240">
                <a:tc>
                  <a:txBody>
                    <a:bodyPr/>
                    <a:lstStyle/>
                    <a:p>
                      <a:pPr algn="ctr"/>
                      <a:r>
                        <a:rPr lang="en-US" altLang="zh-CN" sz="1800" dirty="0"/>
                        <a:t>P5</a:t>
                      </a:r>
                      <a:endParaRPr lang="zh-CN" altLang="en-US" sz="1800"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54197059"/>
                  </a:ext>
                </a:extLst>
              </a:tr>
              <a:tr h="457200">
                <a:tc>
                  <a:txBody>
                    <a:bodyPr/>
                    <a:lstStyle/>
                    <a:p>
                      <a:pPr algn="ctr"/>
                      <a:r>
                        <a:rPr lang="en-US" altLang="zh-CN" sz="2400" dirty="0">
                          <a:solidFill>
                            <a:schemeClr val="bg1"/>
                          </a:solidFill>
                        </a:rPr>
                        <a:t>In</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tx1">
                              <a:lumMod val="50000"/>
                              <a:lumOff val="50000"/>
                            </a:schemeClr>
                          </a:solidFill>
                        </a:rPr>
                        <a:t>P4</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extLst>
                  <a:ext uri="{0D108BD9-81ED-4DB2-BD59-A6C34878D82A}">
                    <a16:rowId xmlns:a16="http://schemas.microsoft.com/office/drawing/2014/main" xmlns="" val="1565595595"/>
                  </a:ext>
                </a:extLst>
              </a:tr>
              <a:tr h="457200">
                <a:tc>
                  <a:txBody>
                    <a:bodyPr/>
                    <a:lstStyle/>
                    <a:p>
                      <a:pPr algn="ctr"/>
                      <a:r>
                        <a:rPr lang="en-US" altLang="zh-CN" sz="2400" dirty="0">
                          <a:solidFill>
                            <a:schemeClr val="bg1"/>
                          </a:solidFill>
                        </a:rPr>
                        <a:t>Out</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solidFill>
                      <a:srgbClr val="D6898D"/>
                    </a:solidFill>
                  </a:tcPr>
                </a:tc>
                <a:extLst>
                  <a:ext uri="{0D108BD9-81ED-4DB2-BD59-A6C34878D82A}">
                    <a16:rowId xmlns:a16="http://schemas.microsoft.com/office/drawing/2014/main" xmlns="" val="1722814924"/>
                  </a:ext>
                </a:extLst>
              </a:tr>
            </a:tbl>
          </a:graphicData>
        </a:graphic>
      </p:graphicFrame>
      <p:sp>
        <p:nvSpPr>
          <p:cNvPr id="5" name="矩形 4"/>
          <p:cNvSpPr/>
          <p:nvPr/>
        </p:nvSpPr>
        <p:spPr>
          <a:xfrm>
            <a:off x="1619794" y="3161211"/>
            <a:ext cx="2442755" cy="509452"/>
          </a:xfrm>
          <a:prstGeom prst="rect">
            <a:avLst/>
          </a:prstGeom>
          <a:solidFill>
            <a:srgbClr val="33CCFF">
              <a:alpha val="49804"/>
            </a:srgbClr>
          </a:solidFill>
          <a:ln w="38100">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725768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4.5.1</a:t>
            </a:r>
            <a:r>
              <a:rPr lang="zh-CN" altLang="en-US" dirty="0"/>
              <a:t>：程序局部性分析</a:t>
            </a:r>
            <a:endParaRPr lang="en-US" dirty="0"/>
          </a:p>
        </p:txBody>
      </p:sp>
      <p:sp>
        <p:nvSpPr>
          <p:cNvPr id="3" name="Content Placeholder 2"/>
          <p:cNvSpPr>
            <a:spLocks noGrp="1"/>
          </p:cNvSpPr>
          <p:nvPr>
            <p:ph idx="1"/>
          </p:nvPr>
        </p:nvSpPr>
        <p:spPr/>
        <p:txBody>
          <a:bodyPr/>
          <a:lstStyle/>
          <a:p>
            <a:pPr>
              <a:lnSpc>
                <a:spcPct val="150000"/>
              </a:lnSpc>
            </a:pPr>
            <a:r>
              <a:rPr lang="zh-CN" altLang="en-US" dirty="0"/>
              <a:t>第四，对于连续访问数组之类的数据结构，往往是对存储区域中相邻位置的数据的操作</a:t>
            </a:r>
          </a:p>
          <a:p>
            <a:pPr>
              <a:lnSpc>
                <a:spcPct val="150000"/>
              </a:lnSpc>
            </a:pPr>
            <a:r>
              <a:rPr lang="zh-CN" altLang="en-US" dirty="0"/>
              <a:t>第五，程序中有些部分是彼此互斥的，不是每次运行时都用到的，如出错处理程序</a:t>
            </a:r>
          </a:p>
          <a:p>
            <a:pPr>
              <a:lnSpc>
                <a:spcPct val="150000"/>
              </a:lnSpc>
            </a:pPr>
            <a:endParaRPr lang="en-US" dirty="0"/>
          </a:p>
        </p:txBody>
      </p:sp>
    </p:spTree>
    <p:extLst>
      <p:ext uri="{BB962C8B-B14F-4D97-AF65-F5344CB8AC3E}">
        <p14:creationId xmlns:p14="http://schemas.microsoft.com/office/powerpoint/2010/main" val="4091399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5"/>
                <a:ext cx="7886700" cy="1152706"/>
              </a:xfrm>
            </p:spPr>
            <p:txBody>
              <a:bodyPr/>
              <a:lstStyle/>
              <a:p>
                <a:r>
                  <a:rPr lang="zh-CN" altLang="en-US" dirty="0"/>
                  <a:t>进程页面引用</a:t>
                </a:r>
                <a:r>
                  <a:rPr lang="en-US" altLang="zh-CN" dirty="0"/>
                  <a:t>P3,P3,P4,P2,P3,P5,P3,P5,P1,P4</a:t>
                </a:r>
              </a:p>
              <a:p>
                <a14:m>
                  <m:oMath xmlns:m="http://schemas.openxmlformats.org/officeDocument/2006/math">
                    <m:r>
                      <a:rPr lang="zh-CN" altLang="en-US" i="1">
                        <a:latin typeface="Cambria Math" panose="02040503050406030204" pitchFamily="18" charset="0"/>
                      </a:rPr>
                      <m:t>𝜏</m:t>
                    </m:r>
                    <m:r>
                      <a:rPr lang="en-US" altLang="zh-CN" b="0" i="1" smtClean="0">
                        <a:latin typeface="Cambria Math" panose="02040503050406030204" pitchFamily="18" charset="0"/>
                      </a:rPr>
                      <m:t>=3</m:t>
                    </m:r>
                  </m:oMath>
                </a14:m>
                <a:r>
                  <a:rPr lang="zh-CN" altLang="en-US" dirty="0"/>
                  <a:t>，初始化时</a:t>
                </a:r>
                <a:r>
                  <a:rPr lang="en-US" altLang="zh-CN" dirty="0"/>
                  <a:t>P4</a:t>
                </a:r>
                <a:r>
                  <a:rPr lang="zh-CN" altLang="en-US" dirty="0"/>
                  <a:t>已装入</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1152706"/>
              </a:xfrm>
              <a:blipFill>
                <a:blip r:embed="rId2"/>
                <a:stretch>
                  <a:fillRect l="-1005" t="-7368"/>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70745111"/>
              </p:ext>
            </p:extLst>
          </p:nvPr>
        </p:nvGraphicFramePr>
        <p:xfrm>
          <a:off x="805543" y="2743200"/>
          <a:ext cx="7319548" cy="3810000"/>
        </p:xfrm>
        <a:graphic>
          <a:graphicData uri="http://schemas.openxmlformats.org/drawingml/2006/table">
            <a:tbl>
              <a:tblPr firstRow="1" bandRow="1">
                <a:tableStyleId>{5C22544A-7EE6-4342-B048-85BDC9FD1C3A}</a:tableStyleId>
              </a:tblPr>
              <a:tblGrid>
                <a:gridCol w="836555">
                  <a:extLst>
                    <a:ext uri="{9D8B030D-6E8A-4147-A177-3AD203B41FA5}">
                      <a16:colId xmlns:a16="http://schemas.microsoft.com/office/drawing/2014/main" xmlns="" val="1876039989"/>
                    </a:ext>
                  </a:extLst>
                </a:gridCol>
                <a:gridCol w="589363">
                  <a:extLst>
                    <a:ext uri="{9D8B030D-6E8A-4147-A177-3AD203B41FA5}">
                      <a16:colId xmlns:a16="http://schemas.microsoft.com/office/drawing/2014/main" xmlns="" val="678161260"/>
                    </a:ext>
                  </a:extLst>
                </a:gridCol>
                <a:gridCol w="589363">
                  <a:extLst>
                    <a:ext uri="{9D8B030D-6E8A-4147-A177-3AD203B41FA5}">
                      <a16:colId xmlns:a16="http://schemas.microsoft.com/office/drawing/2014/main" xmlns="" val="1523699812"/>
                    </a:ext>
                  </a:extLst>
                </a:gridCol>
                <a:gridCol w="589363">
                  <a:extLst>
                    <a:ext uri="{9D8B030D-6E8A-4147-A177-3AD203B41FA5}">
                      <a16:colId xmlns:a16="http://schemas.microsoft.com/office/drawing/2014/main" xmlns="" val="3887725475"/>
                    </a:ext>
                  </a:extLst>
                </a:gridCol>
                <a:gridCol w="589363">
                  <a:extLst>
                    <a:ext uri="{9D8B030D-6E8A-4147-A177-3AD203B41FA5}">
                      <a16:colId xmlns:a16="http://schemas.microsoft.com/office/drawing/2014/main" xmlns="" val="3675588739"/>
                    </a:ext>
                  </a:extLst>
                </a:gridCol>
                <a:gridCol w="589363">
                  <a:extLst>
                    <a:ext uri="{9D8B030D-6E8A-4147-A177-3AD203B41FA5}">
                      <a16:colId xmlns:a16="http://schemas.microsoft.com/office/drawing/2014/main" xmlns="" val="4218407104"/>
                    </a:ext>
                  </a:extLst>
                </a:gridCol>
                <a:gridCol w="589363">
                  <a:extLst>
                    <a:ext uri="{9D8B030D-6E8A-4147-A177-3AD203B41FA5}">
                      <a16:colId xmlns:a16="http://schemas.microsoft.com/office/drawing/2014/main" xmlns="" val="840620586"/>
                    </a:ext>
                  </a:extLst>
                </a:gridCol>
                <a:gridCol w="589363">
                  <a:extLst>
                    <a:ext uri="{9D8B030D-6E8A-4147-A177-3AD203B41FA5}">
                      <a16:colId xmlns:a16="http://schemas.microsoft.com/office/drawing/2014/main" xmlns="" val="765115003"/>
                    </a:ext>
                  </a:extLst>
                </a:gridCol>
                <a:gridCol w="589363">
                  <a:extLst>
                    <a:ext uri="{9D8B030D-6E8A-4147-A177-3AD203B41FA5}">
                      <a16:colId xmlns:a16="http://schemas.microsoft.com/office/drawing/2014/main" xmlns="" val="54784993"/>
                    </a:ext>
                  </a:extLst>
                </a:gridCol>
                <a:gridCol w="589363">
                  <a:extLst>
                    <a:ext uri="{9D8B030D-6E8A-4147-A177-3AD203B41FA5}">
                      <a16:colId xmlns:a16="http://schemas.microsoft.com/office/drawing/2014/main" xmlns="" val="2794535936"/>
                    </a:ext>
                  </a:extLst>
                </a:gridCol>
                <a:gridCol w="589363">
                  <a:extLst>
                    <a:ext uri="{9D8B030D-6E8A-4147-A177-3AD203B41FA5}">
                      <a16:colId xmlns:a16="http://schemas.microsoft.com/office/drawing/2014/main" xmlns="" val="2603839807"/>
                    </a:ext>
                  </a:extLst>
                </a:gridCol>
                <a:gridCol w="589363">
                  <a:extLst>
                    <a:ext uri="{9D8B030D-6E8A-4147-A177-3AD203B41FA5}">
                      <a16:colId xmlns:a16="http://schemas.microsoft.com/office/drawing/2014/main" xmlns="" val="1778493805"/>
                    </a:ext>
                  </a:extLst>
                </a:gridCol>
              </a:tblGrid>
              <a:tr h="457200">
                <a:tc>
                  <a:txBody>
                    <a:bodyPr/>
                    <a:lstStyle/>
                    <a:p>
                      <a:pPr algn="ctr"/>
                      <a:r>
                        <a:rPr lang="zh-CN" altLang="en-US" sz="2400" dirty="0"/>
                        <a:t>时刻</a:t>
                      </a:r>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8</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10</a:t>
                      </a:r>
                      <a:endParaRPr lang="zh-CN" altLang="en-US" sz="2400" dirty="0"/>
                    </a:p>
                  </a:txBody>
                  <a:tcPr/>
                </a:tc>
                <a:extLst>
                  <a:ext uri="{0D108BD9-81ED-4DB2-BD59-A6C34878D82A}">
                    <a16:rowId xmlns:a16="http://schemas.microsoft.com/office/drawing/2014/main" xmlns="" val="3670153160"/>
                  </a:ext>
                </a:extLst>
              </a:tr>
              <a:tr h="457200">
                <a:tc>
                  <a:txBody>
                    <a:bodyPr/>
                    <a:lstStyle/>
                    <a:p>
                      <a:pPr algn="ctr"/>
                      <a:r>
                        <a:rPr lang="zh-CN" altLang="en-US" sz="2400" dirty="0"/>
                        <a:t>引用</a:t>
                      </a:r>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P2</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P1</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extLst>
                  <a:ext uri="{0D108BD9-81ED-4DB2-BD59-A6C34878D82A}">
                    <a16:rowId xmlns:a16="http://schemas.microsoft.com/office/drawing/2014/main" xmlns="" val="2491120180"/>
                  </a:ext>
                </a:extLst>
              </a:tr>
              <a:tr h="396240">
                <a:tc>
                  <a:txBody>
                    <a:bodyPr/>
                    <a:lstStyle/>
                    <a:p>
                      <a:pPr algn="ctr"/>
                      <a:r>
                        <a:rPr lang="en-US" altLang="zh-CN" sz="1800" dirty="0"/>
                        <a:t>P1</a:t>
                      </a:r>
                      <a:endParaRPr lang="zh-CN" altLang="en-US" sz="1800" dirty="0"/>
                    </a:p>
                  </a:txBody>
                  <a:tcPr/>
                </a:tc>
                <a:tc>
                  <a:txBody>
                    <a:bodyPr/>
                    <a:lstStyle/>
                    <a:p>
                      <a:pPr algn="ctr"/>
                      <a:r>
                        <a:rPr lang="en-US" altLang="zh-CN" sz="1800" b="1" baseline="0" dirty="0"/>
                        <a:t>—  </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2719908576"/>
                  </a:ext>
                </a:extLst>
              </a:tr>
              <a:tr h="396240">
                <a:tc>
                  <a:txBody>
                    <a:bodyPr/>
                    <a:lstStyle/>
                    <a:p>
                      <a:pPr algn="ctr"/>
                      <a:r>
                        <a:rPr lang="en-US" altLang="zh-CN" sz="1800" dirty="0"/>
                        <a:t>P2</a:t>
                      </a:r>
                      <a:endParaRPr lang="zh-CN" altLang="en-US" sz="1800"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883927349"/>
                  </a:ext>
                </a:extLst>
              </a:tr>
              <a:tr h="396240">
                <a:tc>
                  <a:txBody>
                    <a:bodyPr/>
                    <a:lstStyle/>
                    <a:p>
                      <a:pPr algn="ctr"/>
                      <a:r>
                        <a:rPr lang="en-US" altLang="zh-CN" sz="1800" dirty="0"/>
                        <a:t>P3</a:t>
                      </a:r>
                      <a:endParaRPr lang="zh-CN" altLang="en-US" sz="1800"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3589830115"/>
                  </a:ext>
                </a:extLst>
              </a:tr>
              <a:tr h="396240">
                <a:tc>
                  <a:txBody>
                    <a:bodyPr/>
                    <a:lstStyle/>
                    <a:p>
                      <a:pPr algn="ctr"/>
                      <a:r>
                        <a:rPr lang="en-US" altLang="zh-CN" sz="1800" dirty="0"/>
                        <a:t>P4</a:t>
                      </a:r>
                      <a:endParaRPr lang="zh-CN" altLang="en-US" sz="1800"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extLst>
                  <a:ext uri="{0D108BD9-81ED-4DB2-BD59-A6C34878D82A}">
                    <a16:rowId xmlns:a16="http://schemas.microsoft.com/office/drawing/2014/main" xmlns="" val="3197145051"/>
                  </a:ext>
                </a:extLst>
              </a:tr>
              <a:tr h="396240">
                <a:tc>
                  <a:txBody>
                    <a:bodyPr/>
                    <a:lstStyle/>
                    <a:p>
                      <a:pPr algn="ctr"/>
                      <a:r>
                        <a:rPr lang="en-US" altLang="zh-CN" sz="1800" dirty="0"/>
                        <a:t>P5</a:t>
                      </a:r>
                      <a:endParaRPr lang="zh-CN" altLang="en-US" sz="1800"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54197059"/>
                  </a:ext>
                </a:extLst>
              </a:tr>
              <a:tr h="457200">
                <a:tc>
                  <a:txBody>
                    <a:bodyPr/>
                    <a:lstStyle/>
                    <a:p>
                      <a:pPr algn="ctr"/>
                      <a:r>
                        <a:rPr lang="en-US" altLang="zh-CN" sz="2400" dirty="0">
                          <a:solidFill>
                            <a:schemeClr val="bg1"/>
                          </a:solidFill>
                        </a:rPr>
                        <a:t>In</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tx1">
                              <a:lumMod val="50000"/>
                              <a:lumOff val="50000"/>
                            </a:schemeClr>
                          </a:solidFill>
                        </a:rPr>
                        <a:t>P4</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extLst>
                  <a:ext uri="{0D108BD9-81ED-4DB2-BD59-A6C34878D82A}">
                    <a16:rowId xmlns:a16="http://schemas.microsoft.com/office/drawing/2014/main" xmlns="" val="1565595595"/>
                  </a:ext>
                </a:extLst>
              </a:tr>
              <a:tr h="457200">
                <a:tc>
                  <a:txBody>
                    <a:bodyPr/>
                    <a:lstStyle/>
                    <a:p>
                      <a:pPr algn="ctr"/>
                      <a:r>
                        <a:rPr lang="en-US" altLang="zh-CN" sz="2400" dirty="0">
                          <a:solidFill>
                            <a:schemeClr val="bg1"/>
                          </a:solidFill>
                        </a:rPr>
                        <a:t>Out</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solidFill>
                      <a:srgbClr val="D6898D"/>
                    </a:solidFill>
                  </a:tcPr>
                </a:tc>
                <a:extLst>
                  <a:ext uri="{0D108BD9-81ED-4DB2-BD59-A6C34878D82A}">
                    <a16:rowId xmlns:a16="http://schemas.microsoft.com/office/drawing/2014/main" xmlns="" val="1722814924"/>
                  </a:ext>
                </a:extLst>
              </a:tr>
            </a:tbl>
          </a:graphicData>
        </a:graphic>
      </p:graphicFrame>
      <p:sp>
        <p:nvSpPr>
          <p:cNvPr id="5" name="矩形 4"/>
          <p:cNvSpPr/>
          <p:nvPr/>
        </p:nvSpPr>
        <p:spPr>
          <a:xfrm>
            <a:off x="2181495" y="3161211"/>
            <a:ext cx="2442755" cy="509452"/>
          </a:xfrm>
          <a:prstGeom prst="rect">
            <a:avLst/>
          </a:prstGeom>
          <a:solidFill>
            <a:srgbClr val="33CCFF">
              <a:alpha val="49804"/>
            </a:srgbClr>
          </a:solidFill>
          <a:ln w="38100">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315015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5"/>
                <a:ext cx="7886700" cy="1152706"/>
              </a:xfrm>
            </p:spPr>
            <p:txBody>
              <a:bodyPr/>
              <a:lstStyle/>
              <a:p>
                <a:r>
                  <a:rPr lang="zh-CN" altLang="en-US" dirty="0"/>
                  <a:t>进程页面引用</a:t>
                </a:r>
                <a:r>
                  <a:rPr lang="en-US" altLang="zh-CN" dirty="0"/>
                  <a:t>P3,P3,P4,P2,P3,P5,P3,P5,P1,P4</a:t>
                </a:r>
              </a:p>
              <a:p>
                <a14:m>
                  <m:oMath xmlns:m="http://schemas.openxmlformats.org/officeDocument/2006/math">
                    <m:r>
                      <a:rPr lang="zh-CN" altLang="en-US" i="1">
                        <a:latin typeface="Cambria Math" panose="02040503050406030204" pitchFamily="18" charset="0"/>
                      </a:rPr>
                      <m:t>𝜏</m:t>
                    </m:r>
                    <m:r>
                      <a:rPr lang="en-US" altLang="zh-CN" b="0" i="1" smtClean="0">
                        <a:latin typeface="Cambria Math" panose="02040503050406030204" pitchFamily="18" charset="0"/>
                      </a:rPr>
                      <m:t>=3</m:t>
                    </m:r>
                  </m:oMath>
                </a14:m>
                <a:r>
                  <a:rPr lang="zh-CN" altLang="en-US" dirty="0"/>
                  <a:t>，初始化时</a:t>
                </a:r>
                <a:r>
                  <a:rPr lang="en-US" altLang="zh-CN" dirty="0"/>
                  <a:t>P4</a:t>
                </a:r>
                <a:r>
                  <a:rPr lang="zh-CN" altLang="en-US" dirty="0"/>
                  <a:t>已装入</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1152706"/>
              </a:xfrm>
              <a:blipFill>
                <a:blip r:embed="rId2"/>
                <a:stretch>
                  <a:fillRect l="-1005" t="-7368"/>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1454623786"/>
              </p:ext>
            </p:extLst>
          </p:nvPr>
        </p:nvGraphicFramePr>
        <p:xfrm>
          <a:off x="805543" y="2743200"/>
          <a:ext cx="7319548" cy="3810000"/>
        </p:xfrm>
        <a:graphic>
          <a:graphicData uri="http://schemas.openxmlformats.org/drawingml/2006/table">
            <a:tbl>
              <a:tblPr firstRow="1" bandRow="1">
                <a:tableStyleId>{5C22544A-7EE6-4342-B048-85BDC9FD1C3A}</a:tableStyleId>
              </a:tblPr>
              <a:tblGrid>
                <a:gridCol w="836555">
                  <a:extLst>
                    <a:ext uri="{9D8B030D-6E8A-4147-A177-3AD203B41FA5}">
                      <a16:colId xmlns:a16="http://schemas.microsoft.com/office/drawing/2014/main" xmlns="" val="1876039989"/>
                    </a:ext>
                  </a:extLst>
                </a:gridCol>
                <a:gridCol w="589363">
                  <a:extLst>
                    <a:ext uri="{9D8B030D-6E8A-4147-A177-3AD203B41FA5}">
                      <a16:colId xmlns:a16="http://schemas.microsoft.com/office/drawing/2014/main" xmlns="" val="678161260"/>
                    </a:ext>
                  </a:extLst>
                </a:gridCol>
                <a:gridCol w="589363">
                  <a:extLst>
                    <a:ext uri="{9D8B030D-6E8A-4147-A177-3AD203B41FA5}">
                      <a16:colId xmlns:a16="http://schemas.microsoft.com/office/drawing/2014/main" xmlns="" val="1523699812"/>
                    </a:ext>
                  </a:extLst>
                </a:gridCol>
                <a:gridCol w="589363">
                  <a:extLst>
                    <a:ext uri="{9D8B030D-6E8A-4147-A177-3AD203B41FA5}">
                      <a16:colId xmlns:a16="http://schemas.microsoft.com/office/drawing/2014/main" xmlns="" val="3887725475"/>
                    </a:ext>
                  </a:extLst>
                </a:gridCol>
                <a:gridCol w="589363">
                  <a:extLst>
                    <a:ext uri="{9D8B030D-6E8A-4147-A177-3AD203B41FA5}">
                      <a16:colId xmlns:a16="http://schemas.microsoft.com/office/drawing/2014/main" xmlns="" val="3675588739"/>
                    </a:ext>
                  </a:extLst>
                </a:gridCol>
                <a:gridCol w="589363">
                  <a:extLst>
                    <a:ext uri="{9D8B030D-6E8A-4147-A177-3AD203B41FA5}">
                      <a16:colId xmlns:a16="http://schemas.microsoft.com/office/drawing/2014/main" xmlns="" val="4218407104"/>
                    </a:ext>
                  </a:extLst>
                </a:gridCol>
                <a:gridCol w="589363">
                  <a:extLst>
                    <a:ext uri="{9D8B030D-6E8A-4147-A177-3AD203B41FA5}">
                      <a16:colId xmlns:a16="http://schemas.microsoft.com/office/drawing/2014/main" xmlns="" val="840620586"/>
                    </a:ext>
                  </a:extLst>
                </a:gridCol>
                <a:gridCol w="589363">
                  <a:extLst>
                    <a:ext uri="{9D8B030D-6E8A-4147-A177-3AD203B41FA5}">
                      <a16:colId xmlns:a16="http://schemas.microsoft.com/office/drawing/2014/main" xmlns="" val="765115003"/>
                    </a:ext>
                  </a:extLst>
                </a:gridCol>
                <a:gridCol w="589363">
                  <a:extLst>
                    <a:ext uri="{9D8B030D-6E8A-4147-A177-3AD203B41FA5}">
                      <a16:colId xmlns:a16="http://schemas.microsoft.com/office/drawing/2014/main" xmlns="" val="54784993"/>
                    </a:ext>
                  </a:extLst>
                </a:gridCol>
                <a:gridCol w="589363">
                  <a:extLst>
                    <a:ext uri="{9D8B030D-6E8A-4147-A177-3AD203B41FA5}">
                      <a16:colId xmlns:a16="http://schemas.microsoft.com/office/drawing/2014/main" xmlns="" val="2794535936"/>
                    </a:ext>
                  </a:extLst>
                </a:gridCol>
                <a:gridCol w="589363">
                  <a:extLst>
                    <a:ext uri="{9D8B030D-6E8A-4147-A177-3AD203B41FA5}">
                      <a16:colId xmlns:a16="http://schemas.microsoft.com/office/drawing/2014/main" xmlns="" val="2603839807"/>
                    </a:ext>
                  </a:extLst>
                </a:gridCol>
                <a:gridCol w="589363">
                  <a:extLst>
                    <a:ext uri="{9D8B030D-6E8A-4147-A177-3AD203B41FA5}">
                      <a16:colId xmlns:a16="http://schemas.microsoft.com/office/drawing/2014/main" xmlns="" val="1778493805"/>
                    </a:ext>
                  </a:extLst>
                </a:gridCol>
              </a:tblGrid>
              <a:tr h="457200">
                <a:tc>
                  <a:txBody>
                    <a:bodyPr/>
                    <a:lstStyle/>
                    <a:p>
                      <a:pPr algn="ctr"/>
                      <a:r>
                        <a:rPr lang="zh-CN" altLang="en-US" sz="2400" dirty="0"/>
                        <a:t>时刻</a:t>
                      </a:r>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8</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10</a:t>
                      </a:r>
                      <a:endParaRPr lang="zh-CN" altLang="en-US" sz="2400" dirty="0"/>
                    </a:p>
                  </a:txBody>
                  <a:tcPr/>
                </a:tc>
                <a:extLst>
                  <a:ext uri="{0D108BD9-81ED-4DB2-BD59-A6C34878D82A}">
                    <a16:rowId xmlns:a16="http://schemas.microsoft.com/office/drawing/2014/main" xmlns="" val="3670153160"/>
                  </a:ext>
                </a:extLst>
              </a:tr>
              <a:tr h="457200">
                <a:tc>
                  <a:txBody>
                    <a:bodyPr/>
                    <a:lstStyle/>
                    <a:p>
                      <a:pPr algn="ctr"/>
                      <a:r>
                        <a:rPr lang="zh-CN" altLang="en-US" sz="2400" dirty="0"/>
                        <a:t>引用</a:t>
                      </a:r>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P2</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P1</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extLst>
                  <a:ext uri="{0D108BD9-81ED-4DB2-BD59-A6C34878D82A}">
                    <a16:rowId xmlns:a16="http://schemas.microsoft.com/office/drawing/2014/main" xmlns="" val="2491120180"/>
                  </a:ext>
                </a:extLst>
              </a:tr>
              <a:tr h="396240">
                <a:tc>
                  <a:txBody>
                    <a:bodyPr/>
                    <a:lstStyle/>
                    <a:p>
                      <a:pPr algn="ctr"/>
                      <a:r>
                        <a:rPr lang="en-US" altLang="zh-CN" sz="1800" dirty="0"/>
                        <a:t>P1</a:t>
                      </a:r>
                      <a:endParaRPr lang="zh-CN" altLang="en-US" sz="1800" dirty="0"/>
                    </a:p>
                  </a:txBody>
                  <a:tcPr/>
                </a:tc>
                <a:tc>
                  <a:txBody>
                    <a:bodyPr/>
                    <a:lstStyle/>
                    <a:p>
                      <a:pPr algn="ctr"/>
                      <a:r>
                        <a:rPr lang="en-US" altLang="zh-CN" sz="1800" b="1" baseline="0" dirty="0"/>
                        <a:t>—  </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2719908576"/>
                  </a:ext>
                </a:extLst>
              </a:tr>
              <a:tr h="396240">
                <a:tc>
                  <a:txBody>
                    <a:bodyPr/>
                    <a:lstStyle/>
                    <a:p>
                      <a:pPr algn="ctr"/>
                      <a:r>
                        <a:rPr lang="en-US" altLang="zh-CN" sz="1800" dirty="0"/>
                        <a:t>P2</a:t>
                      </a:r>
                      <a:endParaRPr lang="zh-CN" altLang="en-US" sz="1800"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883927349"/>
                  </a:ext>
                </a:extLst>
              </a:tr>
              <a:tr h="396240">
                <a:tc>
                  <a:txBody>
                    <a:bodyPr/>
                    <a:lstStyle/>
                    <a:p>
                      <a:pPr algn="ctr"/>
                      <a:r>
                        <a:rPr lang="en-US" altLang="zh-CN" sz="1800" dirty="0"/>
                        <a:t>P3</a:t>
                      </a:r>
                      <a:endParaRPr lang="zh-CN" altLang="en-US" sz="1800"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3589830115"/>
                  </a:ext>
                </a:extLst>
              </a:tr>
              <a:tr h="396240">
                <a:tc>
                  <a:txBody>
                    <a:bodyPr/>
                    <a:lstStyle/>
                    <a:p>
                      <a:pPr algn="ctr"/>
                      <a:r>
                        <a:rPr lang="en-US" altLang="zh-CN" sz="1800" dirty="0"/>
                        <a:t>P4</a:t>
                      </a:r>
                      <a:endParaRPr lang="zh-CN" altLang="en-US" sz="1800"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extLst>
                  <a:ext uri="{0D108BD9-81ED-4DB2-BD59-A6C34878D82A}">
                    <a16:rowId xmlns:a16="http://schemas.microsoft.com/office/drawing/2014/main" xmlns="" val="3197145051"/>
                  </a:ext>
                </a:extLst>
              </a:tr>
              <a:tr h="396240">
                <a:tc>
                  <a:txBody>
                    <a:bodyPr/>
                    <a:lstStyle/>
                    <a:p>
                      <a:pPr algn="ctr"/>
                      <a:r>
                        <a:rPr lang="en-US" altLang="zh-CN" sz="1800" dirty="0"/>
                        <a:t>P5</a:t>
                      </a:r>
                      <a:endParaRPr lang="zh-CN" altLang="en-US" sz="1800"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54197059"/>
                  </a:ext>
                </a:extLst>
              </a:tr>
              <a:tr h="457200">
                <a:tc>
                  <a:txBody>
                    <a:bodyPr/>
                    <a:lstStyle/>
                    <a:p>
                      <a:pPr algn="ctr"/>
                      <a:r>
                        <a:rPr lang="en-US" altLang="zh-CN" sz="2400" dirty="0">
                          <a:solidFill>
                            <a:schemeClr val="bg1"/>
                          </a:solidFill>
                        </a:rPr>
                        <a:t>In</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tx1">
                              <a:lumMod val="50000"/>
                              <a:lumOff val="50000"/>
                            </a:schemeClr>
                          </a:solidFill>
                        </a:rPr>
                        <a:t>P4</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extLst>
                  <a:ext uri="{0D108BD9-81ED-4DB2-BD59-A6C34878D82A}">
                    <a16:rowId xmlns:a16="http://schemas.microsoft.com/office/drawing/2014/main" xmlns="" val="1565595595"/>
                  </a:ext>
                </a:extLst>
              </a:tr>
              <a:tr h="457200">
                <a:tc>
                  <a:txBody>
                    <a:bodyPr/>
                    <a:lstStyle/>
                    <a:p>
                      <a:pPr algn="ctr"/>
                      <a:r>
                        <a:rPr lang="en-US" altLang="zh-CN" sz="2400" dirty="0">
                          <a:solidFill>
                            <a:schemeClr val="bg1"/>
                          </a:solidFill>
                        </a:rPr>
                        <a:t>Out</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solidFill>
                      <a:srgbClr val="D6898D"/>
                    </a:solidFill>
                  </a:tcPr>
                </a:tc>
                <a:extLst>
                  <a:ext uri="{0D108BD9-81ED-4DB2-BD59-A6C34878D82A}">
                    <a16:rowId xmlns:a16="http://schemas.microsoft.com/office/drawing/2014/main" xmlns="" val="1722814924"/>
                  </a:ext>
                </a:extLst>
              </a:tr>
            </a:tbl>
          </a:graphicData>
        </a:graphic>
      </p:graphicFrame>
      <p:sp>
        <p:nvSpPr>
          <p:cNvPr id="5" name="矩形 4"/>
          <p:cNvSpPr/>
          <p:nvPr/>
        </p:nvSpPr>
        <p:spPr>
          <a:xfrm>
            <a:off x="2769326" y="3161211"/>
            <a:ext cx="2442755" cy="509452"/>
          </a:xfrm>
          <a:prstGeom prst="rect">
            <a:avLst/>
          </a:prstGeom>
          <a:solidFill>
            <a:srgbClr val="33CCFF">
              <a:alpha val="49804"/>
            </a:srgbClr>
          </a:solidFill>
          <a:ln w="38100">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408914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5"/>
                <a:ext cx="7886700" cy="1152706"/>
              </a:xfrm>
            </p:spPr>
            <p:txBody>
              <a:bodyPr/>
              <a:lstStyle/>
              <a:p>
                <a:r>
                  <a:rPr lang="zh-CN" altLang="en-US" dirty="0"/>
                  <a:t>进程页面引用</a:t>
                </a:r>
                <a:r>
                  <a:rPr lang="en-US" altLang="zh-CN" dirty="0"/>
                  <a:t>P3,P3,P4,P2,P3,P5,P3,P5,P1,P4</a:t>
                </a:r>
              </a:p>
              <a:p>
                <a14:m>
                  <m:oMath xmlns:m="http://schemas.openxmlformats.org/officeDocument/2006/math">
                    <m:r>
                      <a:rPr lang="zh-CN" altLang="en-US" i="1">
                        <a:latin typeface="Cambria Math" panose="02040503050406030204" pitchFamily="18" charset="0"/>
                      </a:rPr>
                      <m:t>𝜏</m:t>
                    </m:r>
                    <m:r>
                      <a:rPr lang="en-US" altLang="zh-CN" b="0" i="1" smtClean="0">
                        <a:latin typeface="Cambria Math" panose="02040503050406030204" pitchFamily="18" charset="0"/>
                      </a:rPr>
                      <m:t>=3</m:t>
                    </m:r>
                  </m:oMath>
                </a14:m>
                <a:r>
                  <a:rPr lang="zh-CN" altLang="en-US" dirty="0"/>
                  <a:t>，初始化时</a:t>
                </a:r>
                <a:r>
                  <a:rPr lang="en-US" altLang="zh-CN" dirty="0"/>
                  <a:t>P4</a:t>
                </a:r>
                <a:r>
                  <a:rPr lang="zh-CN" altLang="en-US" dirty="0"/>
                  <a:t>已装入</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1152706"/>
              </a:xfrm>
              <a:blipFill>
                <a:blip r:embed="rId2"/>
                <a:stretch>
                  <a:fillRect l="-1005" t="-7368"/>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908133854"/>
              </p:ext>
            </p:extLst>
          </p:nvPr>
        </p:nvGraphicFramePr>
        <p:xfrm>
          <a:off x="805543" y="2743200"/>
          <a:ext cx="7319548" cy="3810000"/>
        </p:xfrm>
        <a:graphic>
          <a:graphicData uri="http://schemas.openxmlformats.org/drawingml/2006/table">
            <a:tbl>
              <a:tblPr firstRow="1" bandRow="1">
                <a:tableStyleId>{5C22544A-7EE6-4342-B048-85BDC9FD1C3A}</a:tableStyleId>
              </a:tblPr>
              <a:tblGrid>
                <a:gridCol w="836555">
                  <a:extLst>
                    <a:ext uri="{9D8B030D-6E8A-4147-A177-3AD203B41FA5}">
                      <a16:colId xmlns:a16="http://schemas.microsoft.com/office/drawing/2014/main" xmlns="" val="1876039989"/>
                    </a:ext>
                  </a:extLst>
                </a:gridCol>
                <a:gridCol w="589363">
                  <a:extLst>
                    <a:ext uri="{9D8B030D-6E8A-4147-A177-3AD203B41FA5}">
                      <a16:colId xmlns:a16="http://schemas.microsoft.com/office/drawing/2014/main" xmlns="" val="678161260"/>
                    </a:ext>
                  </a:extLst>
                </a:gridCol>
                <a:gridCol w="589363">
                  <a:extLst>
                    <a:ext uri="{9D8B030D-6E8A-4147-A177-3AD203B41FA5}">
                      <a16:colId xmlns:a16="http://schemas.microsoft.com/office/drawing/2014/main" xmlns="" val="1523699812"/>
                    </a:ext>
                  </a:extLst>
                </a:gridCol>
                <a:gridCol w="589363">
                  <a:extLst>
                    <a:ext uri="{9D8B030D-6E8A-4147-A177-3AD203B41FA5}">
                      <a16:colId xmlns:a16="http://schemas.microsoft.com/office/drawing/2014/main" xmlns="" val="3887725475"/>
                    </a:ext>
                  </a:extLst>
                </a:gridCol>
                <a:gridCol w="589363">
                  <a:extLst>
                    <a:ext uri="{9D8B030D-6E8A-4147-A177-3AD203B41FA5}">
                      <a16:colId xmlns:a16="http://schemas.microsoft.com/office/drawing/2014/main" xmlns="" val="3675588739"/>
                    </a:ext>
                  </a:extLst>
                </a:gridCol>
                <a:gridCol w="589363">
                  <a:extLst>
                    <a:ext uri="{9D8B030D-6E8A-4147-A177-3AD203B41FA5}">
                      <a16:colId xmlns:a16="http://schemas.microsoft.com/office/drawing/2014/main" xmlns="" val="4218407104"/>
                    </a:ext>
                  </a:extLst>
                </a:gridCol>
                <a:gridCol w="589363">
                  <a:extLst>
                    <a:ext uri="{9D8B030D-6E8A-4147-A177-3AD203B41FA5}">
                      <a16:colId xmlns:a16="http://schemas.microsoft.com/office/drawing/2014/main" xmlns="" val="840620586"/>
                    </a:ext>
                  </a:extLst>
                </a:gridCol>
                <a:gridCol w="589363">
                  <a:extLst>
                    <a:ext uri="{9D8B030D-6E8A-4147-A177-3AD203B41FA5}">
                      <a16:colId xmlns:a16="http://schemas.microsoft.com/office/drawing/2014/main" xmlns="" val="765115003"/>
                    </a:ext>
                  </a:extLst>
                </a:gridCol>
                <a:gridCol w="589363">
                  <a:extLst>
                    <a:ext uri="{9D8B030D-6E8A-4147-A177-3AD203B41FA5}">
                      <a16:colId xmlns:a16="http://schemas.microsoft.com/office/drawing/2014/main" xmlns="" val="54784993"/>
                    </a:ext>
                  </a:extLst>
                </a:gridCol>
                <a:gridCol w="589363">
                  <a:extLst>
                    <a:ext uri="{9D8B030D-6E8A-4147-A177-3AD203B41FA5}">
                      <a16:colId xmlns:a16="http://schemas.microsoft.com/office/drawing/2014/main" xmlns="" val="2794535936"/>
                    </a:ext>
                  </a:extLst>
                </a:gridCol>
                <a:gridCol w="589363">
                  <a:extLst>
                    <a:ext uri="{9D8B030D-6E8A-4147-A177-3AD203B41FA5}">
                      <a16:colId xmlns:a16="http://schemas.microsoft.com/office/drawing/2014/main" xmlns="" val="2603839807"/>
                    </a:ext>
                  </a:extLst>
                </a:gridCol>
                <a:gridCol w="589363">
                  <a:extLst>
                    <a:ext uri="{9D8B030D-6E8A-4147-A177-3AD203B41FA5}">
                      <a16:colId xmlns:a16="http://schemas.microsoft.com/office/drawing/2014/main" xmlns="" val="1778493805"/>
                    </a:ext>
                  </a:extLst>
                </a:gridCol>
              </a:tblGrid>
              <a:tr h="457200">
                <a:tc>
                  <a:txBody>
                    <a:bodyPr/>
                    <a:lstStyle/>
                    <a:p>
                      <a:pPr algn="ctr"/>
                      <a:r>
                        <a:rPr lang="zh-CN" altLang="en-US" sz="2400" dirty="0"/>
                        <a:t>时刻</a:t>
                      </a:r>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8</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10</a:t>
                      </a:r>
                      <a:endParaRPr lang="zh-CN" altLang="en-US" sz="2400" dirty="0"/>
                    </a:p>
                  </a:txBody>
                  <a:tcPr/>
                </a:tc>
                <a:extLst>
                  <a:ext uri="{0D108BD9-81ED-4DB2-BD59-A6C34878D82A}">
                    <a16:rowId xmlns:a16="http://schemas.microsoft.com/office/drawing/2014/main" xmlns="" val="3670153160"/>
                  </a:ext>
                </a:extLst>
              </a:tr>
              <a:tr h="457200">
                <a:tc>
                  <a:txBody>
                    <a:bodyPr/>
                    <a:lstStyle/>
                    <a:p>
                      <a:pPr algn="ctr"/>
                      <a:r>
                        <a:rPr lang="zh-CN" altLang="en-US" sz="2400" dirty="0"/>
                        <a:t>引用</a:t>
                      </a:r>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P2</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P1</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extLst>
                  <a:ext uri="{0D108BD9-81ED-4DB2-BD59-A6C34878D82A}">
                    <a16:rowId xmlns:a16="http://schemas.microsoft.com/office/drawing/2014/main" xmlns="" val="2491120180"/>
                  </a:ext>
                </a:extLst>
              </a:tr>
              <a:tr h="396240">
                <a:tc>
                  <a:txBody>
                    <a:bodyPr/>
                    <a:lstStyle/>
                    <a:p>
                      <a:pPr algn="ctr"/>
                      <a:r>
                        <a:rPr lang="en-US" altLang="zh-CN" sz="1800" dirty="0"/>
                        <a:t>P1</a:t>
                      </a:r>
                      <a:endParaRPr lang="zh-CN" altLang="en-US" sz="1800" dirty="0"/>
                    </a:p>
                  </a:txBody>
                  <a:tcPr/>
                </a:tc>
                <a:tc>
                  <a:txBody>
                    <a:bodyPr/>
                    <a:lstStyle/>
                    <a:p>
                      <a:pPr algn="ctr"/>
                      <a:r>
                        <a:rPr lang="en-US" altLang="zh-CN" sz="1800" b="1" baseline="0" dirty="0"/>
                        <a:t>—  </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2719908576"/>
                  </a:ext>
                </a:extLst>
              </a:tr>
              <a:tr h="396240">
                <a:tc>
                  <a:txBody>
                    <a:bodyPr/>
                    <a:lstStyle/>
                    <a:p>
                      <a:pPr algn="ctr"/>
                      <a:r>
                        <a:rPr lang="en-US" altLang="zh-CN" sz="1800" dirty="0"/>
                        <a:t>P2</a:t>
                      </a:r>
                      <a:endParaRPr lang="zh-CN" altLang="en-US" sz="1800"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883927349"/>
                  </a:ext>
                </a:extLst>
              </a:tr>
              <a:tr h="396240">
                <a:tc>
                  <a:txBody>
                    <a:bodyPr/>
                    <a:lstStyle/>
                    <a:p>
                      <a:pPr algn="ctr"/>
                      <a:r>
                        <a:rPr lang="en-US" altLang="zh-CN" sz="1800" dirty="0"/>
                        <a:t>P3</a:t>
                      </a:r>
                      <a:endParaRPr lang="zh-CN" altLang="en-US" sz="1800"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3589830115"/>
                  </a:ext>
                </a:extLst>
              </a:tr>
              <a:tr h="396240">
                <a:tc>
                  <a:txBody>
                    <a:bodyPr/>
                    <a:lstStyle/>
                    <a:p>
                      <a:pPr algn="ctr"/>
                      <a:r>
                        <a:rPr lang="en-US" altLang="zh-CN" sz="1800" dirty="0"/>
                        <a:t>P4</a:t>
                      </a:r>
                      <a:endParaRPr lang="zh-CN" altLang="en-US" sz="1800"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extLst>
                  <a:ext uri="{0D108BD9-81ED-4DB2-BD59-A6C34878D82A}">
                    <a16:rowId xmlns:a16="http://schemas.microsoft.com/office/drawing/2014/main" xmlns="" val="3197145051"/>
                  </a:ext>
                </a:extLst>
              </a:tr>
              <a:tr h="396240">
                <a:tc>
                  <a:txBody>
                    <a:bodyPr/>
                    <a:lstStyle/>
                    <a:p>
                      <a:pPr algn="ctr"/>
                      <a:r>
                        <a:rPr lang="en-US" altLang="zh-CN" sz="1800" dirty="0"/>
                        <a:t>P5</a:t>
                      </a:r>
                      <a:endParaRPr lang="zh-CN" altLang="en-US" sz="1800"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54197059"/>
                  </a:ext>
                </a:extLst>
              </a:tr>
              <a:tr h="457200">
                <a:tc>
                  <a:txBody>
                    <a:bodyPr/>
                    <a:lstStyle/>
                    <a:p>
                      <a:pPr algn="ctr"/>
                      <a:r>
                        <a:rPr lang="en-US" altLang="zh-CN" sz="2400" dirty="0">
                          <a:solidFill>
                            <a:schemeClr val="bg1"/>
                          </a:solidFill>
                        </a:rPr>
                        <a:t>In</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tx1">
                              <a:lumMod val="50000"/>
                              <a:lumOff val="50000"/>
                            </a:schemeClr>
                          </a:solidFill>
                        </a:rPr>
                        <a:t>P4</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extLst>
                  <a:ext uri="{0D108BD9-81ED-4DB2-BD59-A6C34878D82A}">
                    <a16:rowId xmlns:a16="http://schemas.microsoft.com/office/drawing/2014/main" xmlns="" val="1565595595"/>
                  </a:ext>
                </a:extLst>
              </a:tr>
              <a:tr h="457200">
                <a:tc>
                  <a:txBody>
                    <a:bodyPr/>
                    <a:lstStyle/>
                    <a:p>
                      <a:pPr algn="ctr"/>
                      <a:r>
                        <a:rPr lang="en-US" altLang="zh-CN" sz="2400" dirty="0">
                          <a:solidFill>
                            <a:schemeClr val="bg1"/>
                          </a:solidFill>
                        </a:rPr>
                        <a:t>Out</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solidFill>
                      <a:srgbClr val="D6898D"/>
                    </a:solidFill>
                  </a:tcPr>
                </a:tc>
                <a:extLst>
                  <a:ext uri="{0D108BD9-81ED-4DB2-BD59-A6C34878D82A}">
                    <a16:rowId xmlns:a16="http://schemas.microsoft.com/office/drawing/2014/main" xmlns="" val="1722814924"/>
                  </a:ext>
                </a:extLst>
              </a:tr>
            </a:tbl>
          </a:graphicData>
        </a:graphic>
      </p:graphicFrame>
      <p:sp>
        <p:nvSpPr>
          <p:cNvPr id="5" name="矩形 4"/>
          <p:cNvSpPr/>
          <p:nvPr/>
        </p:nvSpPr>
        <p:spPr>
          <a:xfrm>
            <a:off x="3357157" y="3161211"/>
            <a:ext cx="2442755" cy="509452"/>
          </a:xfrm>
          <a:prstGeom prst="rect">
            <a:avLst/>
          </a:prstGeom>
          <a:solidFill>
            <a:srgbClr val="33CCFF">
              <a:alpha val="49804"/>
            </a:srgbClr>
          </a:solidFill>
          <a:ln w="38100">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4518159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5"/>
                <a:ext cx="7886700" cy="1152706"/>
              </a:xfrm>
            </p:spPr>
            <p:txBody>
              <a:bodyPr/>
              <a:lstStyle/>
              <a:p>
                <a:r>
                  <a:rPr lang="zh-CN" altLang="en-US" dirty="0"/>
                  <a:t>进程页面引用</a:t>
                </a:r>
                <a:r>
                  <a:rPr lang="en-US" altLang="zh-CN" dirty="0"/>
                  <a:t>P3,P3,P4,P2,P3,P5,P3,P5,P1,P4</a:t>
                </a:r>
              </a:p>
              <a:p>
                <a14:m>
                  <m:oMath xmlns:m="http://schemas.openxmlformats.org/officeDocument/2006/math">
                    <m:r>
                      <a:rPr lang="zh-CN" altLang="en-US" i="1">
                        <a:latin typeface="Cambria Math" panose="02040503050406030204" pitchFamily="18" charset="0"/>
                      </a:rPr>
                      <m:t>𝜏</m:t>
                    </m:r>
                    <m:r>
                      <a:rPr lang="en-US" altLang="zh-CN" b="0" i="1" smtClean="0">
                        <a:latin typeface="Cambria Math" panose="02040503050406030204" pitchFamily="18" charset="0"/>
                      </a:rPr>
                      <m:t>=3</m:t>
                    </m:r>
                  </m:oMath>
                </a14:m>
                <a:r>
                  <a:rPr lang="zh-CN" altLang="en-US" dirty="0"/>
                  <a:t>，初始化时</a:t>
                </a:r>
                <a:r>
                  <a:rPr lang="en-US" altLang="zh-CN" dirty="0"/>
                  <a:t>P4</a:t>
                </a:r>
                <a:r>
                  <a:rPr lang="zh-CN" altLang="en-US" dirty="0"/>
                  <a:t>已装入</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1152706"/>
              </a:xfrm>
              <a:blipFill>
                <a:blip r:embed="rId2"/>
                <a:stretch>
                  <a:fillRect l="-1005" t="-7368"/>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839404949"/>
              </p:ext>
            </p:extLst>
          </p:nvPr>
        </p:nvGraphicFramePr>
        <p:xfrm>
          <a:off x="805543" y="2743200"/>
          <a:ext cx="7319548" cy="3810000"/>
        </p:xfrm>
        <a:graphic>
          <a:graphicData uri="http://schemas.openxmlformats.org/drawingml/2006/table">
            <a:tbl>
              <a:tblPr firstRow="1" bandRow="1">
                <a:tableStyleId>{5C22544A-7EE6-4342-B048-85BDC9FD1C3A}</a:tableStyleId>
              </a:tblPr>
              <a:tblGrid>
                <a:gridCol w="836555">
                  <a:extLst>
                    <a:ext uri="{9D8B030D-6E8A-4147-A177-3AD203B41FA5}">
                      <a16:colId xmlns:a16="http://schemas.microsoft.com/office/drawing/2014/main" xmlns="" val="1876039989"/>
                    </a:ext>
                  </a:extLst>
                </a:gridCol>
                <a:gridCol w="589363">
                  <a:extLst>
                    <a:ext uri="{9D8B030D-6E8A-4147-A177-3AD203B41FA5}">
                      <a16:colId xmlns:a16="http://schemas.microsoft.com/office/drawing/2014/main" xmlns="" val="678161260"/>
                    </a:ext>
                  </a:extLst>
                </a:gridCol>
                <a:gridCol w="589363">
                  <a:extLst>
                    <a:ext uri="{9D8B030D-6E8A-4147-A177-3AD203B41FA5}">
                      <a16:colId xmlns:a16="http://schemas.microsoft.com/office/drawing/2014/main" xmlns="" val="1523699812"/>
                    </a:ext>
                  </a:extLst>
                </a:gridCol>
                <a:gridCol w="589363">
                  <a:extLst>
                    <a:ext uri="{9D8B030D-6E8A-4147-A177-3AD203B41FA5}">
                      <a16:colId xmlns:a16="http://schemas.microsoft.com/office/drawing/2014/main" xmlns="" val="3887725475"/>
                    </a:ext>
                  </a:extLst>
                </a:gridCol>
                <a:gridCol w="589363">
                  <a:extLst>
                    <a:ext uri="{9D8B030D-6E8A-4147-A177-3AD203B41FA5}">
                      <a16:colId xmlns:a16="http://schemas.microsoft.com/office/drawing/2014/main" xmlns="" val="3675588739"/>
                    </a:ext>
                  </a:extLst>
                </a:gridCol>
                <a:gridCol w="589363">
                  <a:extLst>
                    <a:ext uri="{9D8B030D-6E8A-4147-A177-3AD203B41FA5}">
                      <a16:colId xmlns:a16="http://schemas.microsoft.com/office/drawing/2014/main" xmlns="" val="4218407104"/>
                    </a:ext>
                  </a:extLst>
                </a:gridCol>
                <a:gridCol w="589363">
                  <a:extLst>
                    <a:ext uri="{9D8B030D-6E8A-4147-A177-3AD203B41FA5}">
                      <a16:colId xmlns:a16="http://schemas.microsoft.com/office/drawing/2014/main" xmlns="" val="840620586"/>
                    </a:ext>
                  </a:extLst>
                </a:gridCol>
                <a:gridCol w="589363">
                  <a:extLst>
                    <a:ext uri="{9D8B030D-6E8A-4147-A177-3AD203B41FA5}">
                      <a16:colId xmlns:a16="http://schemas.microsoft.com/office/drawing/2014/main" xmlns="" val="765115003"/>
                    </a:ext>
                  </a:extLst>
                </a:gridCol>
                <a:gridCol w="589363">
                  <a:extLst>
                    <a:ext uri="{9D8B030D-6E8A-4147-A177-3AD203B41FA5}">
                      <a16:colId xmlns:a16="http://schemas.microsoft.com/office/drawing/2014/main" xmlns="" val="54784993"/>
                    </a:ext>
                  </a:extLst>
                </a:gridCol>
                <a:gridCol w="589363">
                  <a:extLst>
                    <a:ext uri="{9D8B030D-6E8A-4147-A177-3AD203B41FA5}">
                      <a16:colId xmlns:a16="http://schemas.microsoft.com/office/drawing/2014/main" xmlns="" val="2794535936"/>
                    </a:ext>
                  </a:extLst>
                </a:gridCol>
                <a:gridCol w="589363">
                  <a:extLst>
                    <a:ext uri="{9D8B030D-6E8A-4147-A177-3AD203B41FA5}">
                      <a16:colId xmlns:a16="http://schemas.microsoft.com/office/drawing/2014/main" xmlns="" val="2603839807"/>
                    </a:ext>
                  </a:extLst>
                </a:gridCol>
                <a:gridCol w="589363">
                  <a:extLst>
                    <a:ext uri="{9D8B030D-6E8A-4147-A177-3AD203B41FA5}">
                      <a16:colId xmlns:a16="http://schemas.microsoft.com/office/drawing/2014/main" xmlns="" val="1778493805"/>
                    </a:ext>
                  </a:extLst>
                </a:gridCol>
              </a:tblGrid>
              <a:tr h="457200">
                <a:tc>
                  <a:txBody>
                    <a:bodyPr/>
                    <a:lstStyle/>
                    <a:p>
                      <a:pPr algn="ctr"/>
                      <a:r>
                        <a:rPr lang="zh-CN" altLang="en-US" sz="2400" dirty="0"/>
                        <a:t>时刻</a:t>
                      </a:r>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8</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10</a:t>
                      </a:r>
                      <a:endParaRPr lang="zh-CN" altLang="en-US" sz="2400" dirty="0"/>
                    </a:p>
                  </a:txBody>
                  <a:tcPr/>
                </a:tc>
                <a:extLst>
                  <a:ext uri="{0D108BD9-81ED-4DB2-BD59-A6C34878D82A}">
                    <a16:rowId xmlns:a16="http://schemas.microsoft.com/office/drawing/2014/main" xmlns="" val="3670153160"/>
                  </a:ext>
                </a:extLst>
              </a:tr>
              <a:tr h="457200">
                <a:tc>
                  <a:txBody>
                    <a:bodyPr/>
                    <a:lstStyle/>
                    <a:p>
                      <a:pPr algn="ctr"/>
                      <a:r>
                        <a:rPr lang="zh-CN" altLang="en-US" sz="2400" dirty="0"/>
                        <a:t>引用</a:t>
                      </a:r>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P2</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P1</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extLst>
                  <a:ext uri="{0D108BD9-81ED-4DB2-BD59-A6C34878D82A}">
                    <a16:rowId xmlns:a16="http://schemas.microsoft.com/office/drawing/2014/main" xmlns="" val="2491120180"/>
                  </a:ext>
                </a:extLst>
              </a:tr>
              <a:tr h="396240">
                <a:tc>
                  <a:txBody>
                    <a:bodyPr/>
                    <a:lstStyle/>
                    <a:p>
                      <a:pPr algn="ctr"/>
                      <a:r>
                        <a:rPr lang="en-US" altLang="zh-CN" sz="1800" dirty="0"/>
                        <a:t>P1</a:t>
                      </a:r>
                      <a:endParaRPr lang="zh-CN" altLang="en-US" sz="1800" dirty="0"/>
                    </a:p>
                  </a:txBody>
                  <a:tcPr/>
                </a:tc>
                <a:tc>
                  <a:txBody>
                    <a:bodyPr/>
                    <a:lstStyle/>
                    <a:p>
                      <a:pPr algn="ctr"/>
                      <a:r>
                        <a:rPr lang="en-US" altLang="zh-CN" sz="1800" b="1" baseline="0" dirty="0"/>
                        <a:t>—  </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2719908576"/>
                  </a:ext>
                </a:extLst>
              </a:tr>
              <a:tr h="396240">
                <a:tc>
                  <a:txBody>
                    <a:bodyPr/>
                    <a:lstStyle/>
                    <a:p>
                      <a:pPr algn="ctr"/>
                      <a:r>
                        <a:rPr lang="en-US" altLang="zh-CN" sz="1800" dirty="0"/>
                        <a:t>P2</a:t>
                      </a:r>
                      <a:endParaRPr lang="zh-CN" altLang="en-US" sz="1800"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883927349"/>
                  </a:ext>
                </a:extLst>
              </a:tr>
              <a:tr h="396240">
                <a:tc>
                  <a:txBody>
                    <a:bodyPr/>
                    <a:lstStyle/>
                    <a:p>
                      <a:pPr algn="ctr"/>
                      <a:r>
                        <a:rPr lang="en-US" altLang="zh-CN" sz="1800" dirty="0"/>
                        <a:t>P3</a:t>
                      </a:r>
                      <a:endParaRPr lang="zh-CN" altLang="en-US" sz="1800"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3589830115"/>
                  </a:ext>
                </a:extLst>
              </a:tr>
              <a:tr h="396240">
                <a:tc>
                  <a:txBody>
                    <a:bodyPr/>
                    <a:lstStyle/>
                    <a:p>
                      <a:pPr algn="ctr"/>
                      <a:r>
                        <a:rPr lang="en-US" altLang="zh-CN" sz="1800" dirty="0"/>
                        <a:t>P4</a:t>
                      </a:r>
                      <a:endParaRPr lang="zh-CN" altLang="en-US" sz="1800"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extLst>
                  <a:ext uri="{0D108BD9-81ED-4DB2-BD59-A6C34878D82A}">
                    <a16:rowId xmlns:a16="http://schemas.microsoft.com/office/drawing/2014/main" xmlns="" val="3197145051"/>
                  </a:ext>
                </a:extLst>
              </a:tr>
              <a:tr h="396240">
                <a:tc>
                  <a:txBody>
                    <a:bodyPr/>
                    <a:lstStyle/>
                    <a:p>
                      <a:pPr algn="ctr"/>
                      <a:r>
                        <a:rPr lang="en-US" altLang="zh-CN" sz="1800" dirty="0"/>
                        <a:t>P5</a:t>
                      </a:r>
                      <a:endParaRPr lang="zh-CN" altLang="en-US" sz="1800"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54197059"/>
                  </a:ext>
                </a:extLst>
              </a:tr>
              <a:tr h="457200">
                <a:tc>
                  <a:txBody>
                    <a:bodyPr/>
                    <a:lstStyle/>
                    <a:p>
                      <a:pPr algn="ctr"/>
                      <a:r>
                        <a:rPr lang="en-US" altLang="zh-CN" sz="2400" dirty="0">
                          <a:solidFill>
                            <a:schemeClr val="bg1"/>
                          </a:solidFill>
                        </a:rPr>
                        <a:t>In</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tx1">
                              <a:lumMod val="50000"/>
                              <a:lumOff val="50000"/>
                            </a:schemeClr>
                          </a:solidFill>
                        </a:rPr>
                        <a:t>P4</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extLst>
                  <a:ext uri="{0D108BD9-81ED-4DB2-BD59-A6C34878D82A}">
                    <a16:rowId xmlns:a16="http://schemas.microsoft.com/office/drawing/2014/main" xmlns="" val="1565595595"/>
                  </a:ext>
                </a:extLst>
              </a:tr>
              <a:tr h="457200">
                <a:tc>
                  <a:txBody>
                    <a:bodyPr/>
                    <a:lstStyle/>
                    <a:p>
                      <a:pPr algn="ctr"/>
                      <a:r>
                        <a:rPr lang="en-US" altLang="zh-CN" sz="2400" dirty="0">
                          <a:solidFill>
                            <a:schemeClr val="bg1"/>
                          </a:solidFill>
                        </a:rPr>
                        <a:t>Out</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solidFill>
                      <a:srgbClr val="D6898D"/>
                    </a:solidFill>
                  </a:tcPr>
                </a:tc>
                <a:extLst>
                  <a:ext uri="{0D108BD9-81ED-4DB2-BD59-A6C34878D82A}">
                    <a16:rowId xmlns:a16="http://schemas.microsoft.com/office/drawing/2014/main" xmlns="" val="1722814924"/>
                  </a:ext>
                </a:extLst>
              </a:tr>
            </a:tbl>
          </a:graphicData>
        </a:graphic>
      </p:graphicFrame>
      <p:sp>
        <p:nvSpPr>
          <p:cNvPr id="5" name="矩形 4"/>
          <p:cNvSpPr/>
          <p:nvPr/>
        </p:nvSpPr>
        <p:spPr>
          <a:xfrm>
            <a:off x="3944987" y="3161211"/>
            <a:ext cx="2442755" cy="509452"/>
          </a:xfrm>
          <a:prstGeom prst="rect">
            <a:avLst/>
          </a:prstGeom>
          <a:solidFill>
            <a:srgbClr val="33CCFF">
              <a:alpha val="49804"/>
            </a:srgbClr>
          </a:solidFill>
          <a:ln w="38100">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5743392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5"/>
                <a:ext cx="7886700" cy="1152706"/>
              </a:xfrm>
            </p:spPr>
            <p:txBody>
              <a:bodyPr/>
              <a:lstStyle/>
              <a:p>
                <a:r>
                  <a:rPr lang="zh-CN" altLang="en-US" dirty="0"/>
                  <a:t>进程页面引用</a:t>
                </a:r>
                <a:r>
                  <a:rPr lang="en-US" altLang="zh-CN" dirty="0"/>
                  <a:t>P3,P3,P4,P2,P3,P5,P3,P5,P1,P4</a:t>
                </a:r>
              </a:p>
              <a:p>
                <a14:m>
                  <m:oMath xmlns:m="http://schemas.openxmlformats.org/officeDocument/2006/math">
                    <m:r>
                      <a:rPr lang="zh-CN" altLang="en-US" i="1">
                        <a:latin typeface="Cambria Math" panose="02040503050406030204" pitchFamily="18" charset="0"/>
                      </a:rPr>
                      <m:t>𝜏</m:t>
                    </m:r>
                    <m:r>
                      <a:rPr lang="en-US" altLang="zh-CN" b="0" i="1" smtClean="0">
                        <a:latin typeface="Cambria Math" panose="02040503050406030204" pitchFamily="18" charset="0"/>
                      </a:rPr>
                      <m:t>=3</m:t>
                    </m:r>
                  </m:oMath>
                </a14:m>
                <a:r>
                  <a:rPr lang="zh-CN" altLang="en-US" dirty="0"/>
                  <a:t>，初始化时</a:t>
                </a:r>
                <a:r>
                  <a:rPr lang="en-US" altLang="zh-CN" dirty="0"/>
                  <a:t>P4</a:t>
                </a:r>
                <a:r>
                  <a:rPr lang="zh-CN" altLang="en-US" dirty="0"/>
                  <a:t>已装入</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1152706"/>
              </a:xfrm>
              <a:blipFill>
                <a:blip r:embed="rId2"/>
                <a:stretch>
                  <a:fillRect l="-1005" t="-7368"/>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1058900700"/>
              </p:ext>
            </p:extLst>
          </p:nvPr>
        </p:nvGraphicFramePr>
        <p:xfrm>
          <a:off x="805543" y="2743200"/>
          <a:ext cx="7319548" cy="3810000"/>
        </p:xfrm>
        <a:graphic>
          <a:graphicData uri="http://schemas.openxmlformats.org/drawingml/2006/table">
            <a:tbl>
              <a:tblPr firstRow="1" bandRow="1">
                <a:tableStyleId>{5C22544A-7EE6-4342-B048-85BDC9FD1C3A}</a:tableStyleId>
              </a:tblPr>
              <a:tblGrid>
                <a:gridCol w="836555">
                  <a:extLst>
                    <a:ext uri="{9D8B030D-6E8A-4147-A177-3AD203B41FA5}">
                      <a16:colId xmlns:a16="http://schemas.microsoft.com/office/drawing/2014/main" xmlns="" val="1876039989"/>
                    </a:ext>
                  </a:extLst>
                </a:gridCol>
                <a:gridCol w="589363">
                  <a:extLst>
                    <a:ext uri="{9D8B030D-6E8A-4147-A177-3AD203B41FA5}">
                      <a16:colId xmlns:a16="http://schemas.microsoft.com/office/drawing/2014/main" xmlns="" val="678161260"/>
                    </a:ext>
                  </a:extLst>
                </a:gridCol>
                <a:gridCol w="589363">
                  <a:extLst>
                    <a:ext uri="{9D8B030D-6E8A-4147-A177-3AD203B41FA5}">
                      <a16:colId xmlns:a16="http://schemas.microsoft.com/office/drawing/2014/main" xmlns="" val="1523699812"/>
                    </a:ext>
                  </a:extLst>
                </a:gridCol>
                <a:gridCol w="589363">
                  <a:extLst>
                    <a:ext uri="{9D8B030D-6E8A-4147-A177-3AD203B41FA5}">
                      <a16:colId xmlns:a16="http://schemas.microsoft.com/office/drawing/2014/main" xmlns="" val="3887725475"/>
                    </a:ext>
                  </a:extLst>
                </a:gridCol>
                <a:gridCol w="589363">
                  <a:extLst>
                    <a:ext uri="{9D8B030D-6E8A-4147-A177-3AD203B41FA5}">
                      <a16:colId xmlns:a16="http://schemas.microsoft.com/office/drawing/2014/main" xmlns="" val="3675588739"/>
                    </a:ext>
                  </a:extLst>
                </a:gridCol>
                <a:gridCol w="589363">
                  <a:extLst>
                    <a:ext uri="{9D8B030D-6E8A-4147-A177-3AD203B41FA5}">
                      <a16:colId xmlns:a16="http://schemas.microsoft.com/office/drawing/2014/main" xmlns="" val="4218407104"/>
                    </a:ext>
                  </a:extLst>
                </a:gridCol>
                <a:gridCol w="589363">
                  <a:extLst>
                    <a:ext uri="{9D8B030D-6E8A-4147-A177-3AD203B41FA5}">
                      <a16:colId xmlns:a16="http://schemas.microsoft.com/office/drawing/2014/main" xmlns="" val="840620586"/>
                    </a:ext>
                  </a:extLst>
                </a:gridCol>
                <a:gridCol w="589363">
                  <a:extLst>
                    <a:ext uri="{9D8B030D-6E8A-4147-A177-3AD203B41FA5}">
                      <a16:colId xmlns:a16="http://schemas.microsoft.com/office/drawing/2014/main" xmlns="" val="765115003"/>
                    </a:ext>
                  </a:extLst>
                </a:gridCol>
                <a:gridCol w="589363">
                  <a:extLst>
                    <a:ext uri="{9D8B030D-6E8A-4147-A177-3AD203B41FA5}">
                      <a16:colId xmlns:a16="http://schemas.microsoft.com/office/drawing/2014/main" xmlns="" val="54784993"/>
                    </a:ext>
                  </a:extLst>
                </a:gridCol>
                <a:gridCol w="589363">
                  <a:extLst>
                    <a:ext uri="{9D8B030D-6E8A-4147-A177-3AD203B41FA5}">
                      <a16:colId xmlns:a16="http://schemas.microsoft.com/office/drawing/2014/main" xmlns="" val="2794535936"/>
                    </a:ext>
                  </a:extLst>
                </a:gridCol>
                <a:gridCol w="589363">
                  <a:extLst>
                    <a:ext uri="{9D8B030D-6E8A-4147-A177-3AD203B41FA5}">
                      <a16:colId xmlns:a16="http://schemas.microsoft.com/office/drawing/2014/main" xmlns="" val="2603839807"/>
                    </a:ext>
                  </a:extLst>
                </a:gridCol>
                <a:gridCol w="589363">
                  <a:extLst>
                    <a:ext uri="{9D8B030D-6E8A-4147-A177-3AD203B41FA5}">
                      <a16:colId xmlns:a16="http://schemas.microsoft.com/office/drawing/2014/main" xmlns="" val="1778493805"/>
                    </a:ext>
                  </a:extLst>
                </a:gridCol>
              </a:tblGrid>
              <a:tr h="457200">
                <a:tc>
                  <a:txBody>
                    <a:bodyPr/>
                    <a:lstStyle/>
                    <a:p>
                      <a:pPr algn="ctr"/>
                      <a:r>
                        <a:rPr lang="zh-CN" altLang="en-US" sz="2400" dirty="0"/>
                        <a:t>时刻</a:t>
                      </a:r>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8</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10</a:t>
                      </a:r>
                      <a:endParaRPr lang="zh-CN" altLang="en-US" sz="2400" dirty="0"/>
                    </a:p>
                  </a:txBody>
                  <a:tcPr/>
                </a:tc>
                <a:extLst>
                  <a:ext uri="{0D108BD9-81ED-4DB2-BD59-A6C34878D82A}">
                    <a16:rowId xmlns:a16="http://schemas.microsoft.com/office/drawing/2014/main" xmlns="" val="3670153160"/>
                  </a:ext>
                </a:extLst>
              </a:tr>
              <a:tr h="457200">
                <a:tc>
                  <a:txBody>
                    <a:bodyPr/>
                    <a:lstStyle/>
                    <a:p>
                      <a:pPr algn="ctr"/>
                      <a:r>
                        <a:rPr lang="zh-CN" altLang="en-US" sz="2400" dirty="0"/>
                        <a:t>引用</a:t>
                      </a:r>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P2</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P1</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extLst>
                  <a:ext uri="{0D108BD9-81ED-4DB2-BD59-A6C34878D82A}">
                    <a16:rowId xmlns:a16="http://schemas.microsoft.com/office/drawing/2014/main" xmlns="" val="2491120180"/>
                  </a:ext>
                </a:extLst>
              </a:tr>
              <a:tr h="396240">
                <a:tc>
                  <a:txBody>
                    <a:bodyPr/>
                    <a:lstStyle/>
                    <a:p>
                      <a:pPr algn="ctr"/>
                      <a:r>
                        <a:rPr lang="en-US" altLang="zh-CN" sz="1800" dirty="0"/>
                        <a:t>P1</a:t>
                      </a:r>
                      <a:endParaRPr lang="zh-CN" altLang="en-US" sz="1800" dirty="0"/>
                    </a:p>
                  </a:txBody>
                  <a:tcPr/>
                </a:tc>
                <a:tc>
                  <a:txBody>
                    <a:bodyPr/>
                    <a:lstStyle/>
                    <a:p>
                      <a:pPr algn="ctr"/>
                      <a:r>
                        <a:rPr lang="en-US" altLang="zh-CN" sz="1800" b="1" baseline="0" dirty="0"/>
                        <a:t>—  </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2719908576"/>
                  </a:ext>
                </a:extLst>
              </a:tr>
              <a:tr h="396240">
                <a:tc>
                  <a:txBody>
                    <a:bodyPr/>
                    <a:lstStyle/>
                    <a:p>
                      <a:pPr algn="ctr"/>
                      <a:r>
                        <a:rPr lang="en-US" altLang="zh-CN" sz="1800" dirty="0"/>
                        <a:t>P2</a:t>
                      </a:r>
                      <a:endParaRPr lang="zh-CN" altLang="en-US" sz="1800"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883927349"/>
                  </a:ext>
                </a:extLst>
              </a:tr>
              <a:tr h="396240">
                <a:tc>
                  <a:txBody>
                    <a:bodyPr/>
                    <a:lstStyle/>
                    <a:p>
                      <a:pPr algn="ctr"/>
                      <a:r>
                        <a:rPr lang="en-US" altLang="zh-CN" sz="1800" dirty="0"/>
                        <a:t>P3</a:t>
                      </a:r>
                      <a:endParaRPr lang="zh-CN" altLang="en-US" sz="1800"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3589830115"/>
                  </a:ext>
                </a:extLst>
              </a:tr>
              <a:tr h="396240">
                <a:tc>
                  <a:txBody>
                    <a:bodyPr/>
                    <a:lstStyle/>
                    <a:p>
                      <a:pPr algn="ctr"/>
                      <a:r>
                        <a:rPr lang="en-US" altLang="zh-CN" sz="1800" dirty="0"/>
                        <a:t>P4</a:t>
                      </a:r>
                      <a:endParaRPr lang="zh-CN" altLang="en-US" sz="1800"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extLst>
                  <a:ext uri="{0D108BD9-81ED-4DB2-BD59-A6C34878D82A}">
                    <a16:rowId xmlns:a16="http://schemas.microsoft.com/office/drawing/2014/main" xmlns="" val="3197145051"/>
                  </a:ext>
                </a:extLst>
              </a:tr>
              <a:tr h="396240">
                <a:tc>
                  <a:txBody>
                    <a:bodyPr/>
                    <a:lstStyle/>
                    <a:p>
                      <a:pPr algn="ctr"/>
                      <a:r>
                        <a:rPr lang="en-US" altLang="zh-CN" sz="1800" dirty="0"/>
                        <a:t>P5</a:t>
                      </a:r>
                      <a:endParaRPr lang="zh-CN" altLang="en-US" sz="1800"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54197059"/>
                  </a:ext>
                </a:extLst>
              </a:tr>
              <a:tr h="457200">
                <a:tc>
                  <a:txBody>
                    <a:bodyPr/>
                    <a:lstStyle/>
                    <a:p>
                      <a:pPr algn="ctr"/>
                      <a:r>
                        <a:rPr lang="en-US" altLang="zh-CN" sz="2400" dirty="0">
                          <a:solidFill>
                            <a:schemeClr val="bg1"/>
                          </a:solidFill>
                        </a:rPr>
                        <a:t>In</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tx1">
                              <a:lumMod val="50000"/>
                              <a:lumOff val="50000"/>
                            </a:schemeClr>
                          </a:solidFill>
                        </a:rPr>
                        <a:t>P4</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extLst>
                  <a:ext uri="{0D108BD9-81ED-4DB2-BD59-A6C34878D82A}">
                    <a16:rowId xmlns:a16="http://schemas.microsoft.com/office/drawing/2014/main" xmlns="" val="1565595595"/>
                  </a:ext>
                </a:extLst>
              </a:tr>
              <a:tr h="457200">
                <a:tc>
                  <a:txBody>
                    <a:bodyPr/>
                    <a:lstStyle/>
                    <a:p>
                      <a:pPr algn="ctr"/>
                      <a:r>
                        <a:rPr lang="en-US" altLang="zh-CN" sz="2400" dirty="0">
                          <a:solidFill>
                            <a:schemeClr val="bg1"/>
                          </a:solidFill>
                        </a:rPr>
                        <a:t>Out</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solidFill>
                      <a:srgbClr val="D6898D"/>
                    </a:solidFill>
                  </a:tcPr>
                </a:tc>
                <a:extLst>
                  <a:ext uri="{0D108BD9-81ED-4DB2-BD59-A6C34878D82A}">
                    <a16:rowId xmlns:a16="http://schemas.microsoft.com/office/drawing/2014/main" xmlns="" val="1722814924"/>
                  </a:ext>
                </a:extLst>
              </a:tr>
            </a:tbl>
          </a:graphicData>
        </a:graphic>
      </p:graphicFrame>
      <p:sp>
        <p:nvSpPr>
          <p:cNvPr id="5" name="矩形 4"/>
          <p:cNvSpPr/>
          <p:nvPr/>
        </p:nvSpPr>
        <p:spPr>
          <a:xfrm>
            <a:off x="4532817" y="3161211"/>
            <a:ext cx="2442755" cy="509452"/>
          </a:xfrm>
          <a:prstGeom prst="rect">
            <a:avLst/>
          </a:prstGeom>
          <a:solidFill>
            <a:srgbClr val="33CCFF">
              <a:alpha val="49804"/>
            </a:srgbClr>
          </a:solidFill>
          <a:ln w="38100">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8623598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5"/>
                <a:ext cx="7886700" cy="1152706"/>
              </a:xfrm>
            </p:spPr>
            <p:txBody>
              <a:bodyPr/>
              <a:lstStyle/>
              <a:p>
                <a:r>
                  <a:rPr lang="zh-CN" altLang="en-US" dirty="0"/>
                  <a:t>进程页面引用</a:t>
                </a:r>
                <a:r>
                  <a:rPr lang="en-US" altLang="zh-CN" dirty="0"/>
                  <a:t>P3,P3,P4,P2,P3,P5,P3,P5,P1,P4</a:t>
                </a:r>
              </a:p>
              <a:p>
                <a14:m>
                  <m:oMath xmlns:m="http://schemas.openxmlformats.org/officeDocument/2006/math">
                    <m:r>
                      <a:rPr lang="zh-CN" altLang="en-US" i="1">
                        <a:latin typeface="Cambria Math" panose="02040503050406030204" pitchFamily="18" charset="0"/>
                      </a:rPr>
                      <m:t>𝜏</m:t>
                    </m:r>
                    <m:r>
                      <a:rPr lang="en-US" altLang="zh-CN" b="0" i="1" smtClean="0">
                        <a:latin typeface="Cambria Math" panose="02040503050406030204" pitchFamily="18" charset="0"/>
                      </a:rPr>
                      <m:t>=3</m:t>
                    </m:r>
                  </m:oMath>
                </a14:m>
                <a:r>
                  <a:rPr lang="zh-CN" altLang="en-US" dirty="0"/>
                  <a:t>，初始化时</a:t>
                </a:r>
                <a:r>
                  <a:rPr lang="en-US" altLang="zh-CN" dirty="0"/>
                  <a:t>P4</a:t>
                </a:r>
                <a:r>
                  <a:rPr lang="zh-CN" altLang="en-US" dirty="0"/>
                  <a:t>已装入</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1152706"/>
              </a:xfrm>
              <a:blipFill>
                <a:blip r:embed="rId2"/>
                <a:stretch>
                  <a:fillRect l="-1005" t="-7368"/>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747082211"/>
              </p:ext>
            </p:extLst>
          </p:nvPr>
        </p:nvGraphicFramePr>
        <p:xfrm>
          <a:off x="805543" y="2743200"/>
          <a:ext cx="7319548" cy="3810000"/>
        </p:xfrm>
        <a:graphic>
          <a:graphicData uri="http://schemas.openxmlformats.org/drawingml/2006/table">
            <a:tbl>
              <a:tblPr firstRow="1" bandRow="1">
                <a:tableStyleId>{5C22544A-7EE6-4342-B048-85BDC9FD1C3A}</a:tableStyleId>
              </a:tblPr>
              <a:tblGrid>
                <a:gridCol w="836555">
                  <a:extLst>
                    <a:ext uri="{9D8B030D-6E8A-4147-A177-3AD203B41FA5}">
                      <a16:colId xmlns:a16="http://schemas.microsoft.com/office/drawing/2014/main" xmlns="" val="1876039989"/>
                    </a:ext>
                  </a:extLst>
                </a:gridCol>
                <a:gridCol w="589363">
                  <a:extLst>
                    <a:ext uri="{9D8B030D-6E8A-4147-A177-3AD203B41FA5}">
                      <a16:colId xmlns:a16="http://schemas.microsoft.com/office/drawing/2014/main" xmlns="" val="678161260"/>
                    </a:ext>
                  </a:extLst>
                </a:gridCol>
                <a:gridCol w="589363">
                  <a:extLst>
                    <a:ext uri="{9D8B030D-6E8A-4147-A177-3AD203B41FA5}">
                      <a16:colId xmlns:a16="http://schemas.microsoft.com/office/drawing/2014/main" xmlns="" val="1523699812"/>
                    </a:ext>
                  </a:extLst>
                </a:gridCol>
                <a:gridCol w="589363">
                  <a:extLst>
                    <a:ext uri="{9D8B030D-6E8A-4147-A177-3AD203B41FA5}">
                      <a16:colId xmlns:a16="http://schemas.microsoft.com/office/drawing/2014/main" xmlns="" val="3887725475"/>
                    </a:ext>
                  </a:extLst>
                </a:gridCol>
                <a:gridCol w="589363">
                  <a:extLst>
                    <a:ext uri="{9D8B030D-6E8A-4147-A177-3AD203B41FA5}">
                      <a16:colId xmlns:a16="http://schemas.microsoft.com/office/drawing/2014/main" xmlns="" val="3675588739"/>
                    </a:ext>
                  </a:extLst>
                </a:gridCol>
                <a:gridCol w="589363">
                  <a:extLst>
                    <a:ext uri="{9D8B030D-6E8A-4147-A177-3AD203B41FA5}">
                      <a16:colId xmlns:a16="http://schemas.microsoft.com/office/drawing/2014/main" xmlns="" val="4218407104"/>
                    </a:ext>
                  </a:extLst>
                </a:gridCol>
                <a:gridCol w="589363">
                  <a:extLst>
                    <a:ext uri="{9D8B030D-6E8A-4147-A177-3AD203B41FA5}">
                      <a16:colId xmlns:a16="http://schemas.microsoft.com/office/drawing/2014/main" xmlns="" val="840620586"/>
                    </a:ext>
                  </a:extLst>
                </a:gridCol>
                <a:gridCol w="589363">
                  <a:extLst>
                    <a:ext uri="{9D8B030D-6E8A-4147-A177-3AD203B41FA5}">
                      <a16:colId xmlns:a16="http://schemas.microsoft.com/office/drawing/2014/main" xmlns="" val="765115003"/>
                    </a:ext>
                  </a:extLst>
                </a:gridCol>
                <a:gridCol w="589363">
                  <a:extLst>
                    <a:ext uri="{9D8B030D-6E8A-4147-A177-3AD203B41FA5}">
                      <a16:colId xmlns:a16="http://schemas.microsoft.com/office/drawing/2014/main" xmlns="" val="54784993"/>
                    </a:ext>
                  </a:extLst>
                </a:gridCol>
                <a:gridCol w="589363">
                  <a:extLst>
                    <a:ext uri="{9D8B030D-6E8A-4147-A177-3AD203B41FA5}">
                      <a16:colId xmlns:a16="http://schemas.microsoft.com/office/drawing/2014/main" xmlns="" val="2794535936"/>
                    </a:ext>
                  </a:extLst>
                </a:gridCol>
                <a:gridCol w="589363">
                  <a:extLst>
                    <a:ext uri="{9D8B030D-6E8A-4147-A177-3AD203B41FA5}">
                      <a16:colId xmlns:a16="http://schemas.microsoft.com/office/drawing/2014/main" xmlns="" val="2603839807"/>
                    </a:ext>
                  </a:extLst>
                </a:gridCol>
                <a:gridCol w="589363">
                  <a:extLst>
                    <a:ext uri="{9D8B030D-6E8A-4147-A177-3AD203B41FA5}">
                      <a16:colId xmlns:a16="http://schemas.microsoft.com/office/drawing/2014/main" xmlns="" val="1778493805"/>
                    </a:ext>
                  </a:extLst>
                </a:gridCol>
              </a:tblGrid>
              <a:tr h="457200">
                <a:tc>
                  <a:txBody>
                    <a:bodyPr/>
                    <a:lstStyle/>
                    <a:p>
                      <a:pPr algn="ctr"/>
                      <a:r>
                        <a:rPr lang="zh-CN" altLang="en-US" sz="2400" dirty="0"/>
                        <a:t>时刻</a:t>
                      </a:r>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8</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10</a:t>
                      </a:r>
                      <a:endParaRPr lang="zh-CN" altLang="en-US" sz="2400" dirty="0"/>
                    </a:p>
                  </a:txBody>
                  <a:tcPr/>
                </a:tc>
                <a:extLst>
                  <a:ext uri="{0D108BD9-81ED-4DB2-BD59-A6C34878D82A}">
                    <a16:rowId xmlns:a16="http://schemas.microsoft.com/office/drawing/2014/main" xmlns="" val="3670153160"/>
                  </a:ext>
                </a:extLst>
              </a:tr>
              <a:tr h="457200">
                <a:tc>
                  <a:txBody>
                    <a:bodyPr/>
                    <a:lstStyle/>
                    <a:p>
                      <a:pPr algn="ctr"/>
                      <a:r>
                        <a:rPr lang="zh-CN" altLang="en-US" sz="2400" dirty="0"/>
                        <a:t>引用</a:t>
                      </a:r>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P2</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P1</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extLst>
                  <a:ext uri="{0D108BD9-81ED-4DB2-BD59-A6C34878D82A}">
                    <a16:rowId xmlns:a16="http://schemas.microsoft.com/office/drawing/2014/main" xmlns="" val="2491120180"/>
                  </a:ext>
                </a:extLst>
              </a:tr>
              <a:tr h="396240">
                <a:tc>
                  <a:txBody>
                    <a:bodyPr/>
                    <a:lstStyle/>
                    <a:p>
                      <a:pPr algn="ctr"/>
                      <a:r>
                        <a:rPr lang="en-US" altLang="zh-CN" sz="1800" dirty="0"/>
                        <a:t>P1</a:t>
                      </a:r>
                      <a:endParaRPr lang="zh-CN" altLang="en-US" sz="1800" dirty="0"/>
                    </a:p>
                  </a:txBody>
                  <a:tcPr/>
                </a:tc>
                <a:tc>
                  <a:txBody>
                    <a:bodyPr/>
                    <a:lstStyle/>
                    <a:p>
                      <a:pPr algn="ctr"/>
                      <a:r>
                        <a:rPr lang="en-US" altLang="zh-CN" sz="1800" b="1" baseline="0" dirty="0"/>
                        <a:t>—  </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2719908576"/>
                  </a:ext>
                </a:extLst>
              </a:tr>
              <a:tr h="396240">
                <a:tc>
                  <a:txBody>
                    <a:bodyPr/>
                    <a:lstStyle/>
                    <a:p>
                      <a:pPr algn="ctr"/>
                      <a:r>
                        <a:rPr lang="en-US" altLang="zh-CN" sz="1800" dirty="0"/>
                        <a:t>P2</a:t>
                      </a:r>
                      <a:endParaRPr lang="zh-CN" altLang="en-US" sz="1800"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883927349"/>
                  </a:ext>
                </a:extLst>
              </a:tr>
              <a:tr h="396240">
                <a:tc>
                  <a:txBody>
                    <a:bodyPr/>
                    <a:lstStyle/>
                    <a:p>
                      <a:pPr algn="ctr"/>
                      <a:r>
                        <a:rPr lang="en-US" altLang="zh-CN" sz="1800" dirty="0"/>
                        <a:t>P3</a:t>
                      </a:r>
                      <a:endParaRPr lang="zh-CN" altLang="en-US" sz="1800"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3589830115"/>
                  </a:ext>
                </a:extLst>
              </a:tr>
              <a:tr h="396240">
                <a:tc>
                  <a:txBody>
                    <a:bodyPr/>
                    <a:lstStyle/>
                    <a:p>
                      <a:pPr algn="ctr"/>
                      <a:r>
                        <a:rPr lang="en-US" altLang="zh-CN" sz="1800" dirty="0"/>
                        <a:t>P4</a:t>
                      </a:r>
                      <a:endParaRPr lang="zh-CN" altLang="en-US" sz="1800"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extLst>
                  <a:ext uri="{0D108BD9-81ED-4DB2-BD59-A6C34878D82A}">
                    <a16:rowId xmlns:a16="http://schemas.microsoft.com/office/drawing/2014/main" xmlns="" val="3197145051"/>
                  </a:ext>
                </a:extLst>
              </a:tr>
              <a:tr h="396240">
                <a:tc>
                  <a:txBody>
                    <a:bodyPr/>
                    <a:lstStyle/>
                    <a:p>
                      <a:pPr algn="ctr"/>
                      <a:r>
                        <a:rPr lang="en-US" altLang="zh-CN" sz="1800" dirty="0"/>
                        <a:t>P5</a:t>
                      </a:r>
                      <a:endParaRPr lang="zh-CN" altLang="en-US" sz="1800"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54197059"/>
                  </a:ext>
                </a:extLst>
              </a:tr>
              <a:tr h="457200">
                <a:tc>
                  <a:txBody>
                    <a:bodyPr/>
                    <a:lstStyle/>
                    <a:p>
                      <a:pPr algn="ctr"/>
                      <a:r>
                        <a:rPr lang="en-US" altLang="zh-CN" sz="2400" dirty="0">
                          <a:solidFill>
                            <a:schemeClr val="bg1"/>
                          </a:solidFill>
                        </a:rPr>
                        <a:t>In</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tx1">
                              <a:lumMod val="50000"/>
                              <a:lumOff val="50000"/>
                            </a:schemeClr>
                          </a:solidFill>
                        </a:rPr>
                        <a:t>P4</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extLst>
                  <a:ext uri="{0D108BD9-81ED-4DB2-BD59-A6C34878D82A}">
                    <a16:rowId xmlns:a16="http://schemas.microsoft.com/office/drawing/2014/main" xmlns="" val="1565595595"/>
                  </a:ext>
                </a:extLst>
              </a:tr>
              <a:tr h="457200">
                <a:tc>
                  <a:txBody>
                    <a:bodyPr/>
                    <a:lstStyle/>
                    <a:p>
                      <a:pPr algn="ctr"/>
                      <a:r>
                        <a:rPr lang="en-US" altLang="zh-CN" sz="2400" dirty="0">
                          <a:solidFill>
                            <a:schemeClr val="bg1"/>
                          </a:solidFill>
                        </a:rPr>
                        <a:t>Out</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solidFill>
                      <a:srgbClr val="D6898D"/>
                    </a:solidFill>
                  </a:tcPr>
                </a:tc>
                <a:extLst>
                  <a:ext uri="{0D108BD9-81ED-4DB2-BD59-A6C34878D82A}">
                    <a16:rowId xmlns:a16="http://schemas.microsoft.com/office/drawing/2014/main" xmlns="" val="1722814924"/>
                  </a:ext>
                </a:extLst>
              </a:tr>
            </a:tbl>
          </a:graphicData>
        </a:graphic>
      </p:graphicFrame>
      <p:sp>
        <p:nvSpPr>
          <p:cNvPr id="5" name="矩形 4"/>
          <p:cNvSpPr/>
          <p:nvPr/>
        </p:nvSpPr>
        <p:spPr>
          <a:xfrm>
            <a:off x="5133713" y="3161211"/>
            <a:ext cx="2442755" cy="509452"/>
          </a:xfrm>
          <a:prstGeom prst="rect">
            <a:avLst/>
          </a:prstGeom>
          <a:solidFill>
            <a:srgbClr val="33CCFF">
              <a:alpha val="49804"/>
            </a:srgbClr>
          </a:solidFill>
          <a:ln w="38100">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9981009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5"/>
                <a:ext cx="7886700" cy="1152706"/>
              </a:xfrm>
            </p:spPr>
            <p:txBody>
              <a:bodyPr/>
              <a:lstStyle/>
              <a:p>
                <a:r>
                  <a:rPr lang="zh-CN" altLang="en-US" dirty="0"/>
                  <a:t>进程页面引用</a:t>
                </a:r>
                <a:r>
                  <a:rPr lang="en-US" altLang="zh-CN" dirty="0"/>
                  <a:t>P3,P3,P4,P2,P3,P5,P3,P5,P1,P4</a:t>
                </a:r>
              </a:p>
              <a:p>
                <a14:m>
                  <m:oMath xmlns:m="http://schemas.openxmlformats.org/officeDocument/2006/math">
                    <m:r>
                      <a:rPr lang="zh-CN" altLang="en-US" i="1">
                        <a:latin typeface="Cambria Math" panose="02040503050406030204" pitchFamily="18" charset="0"/>
                      </a:rPr>
                      <m:t>𝜏</m:t>
                    </m:r>
                    <m:r>
                      <a:rPr lang="en-US" altLang="zh-CN" b="0" i="1" smtClean="0">
                        <a:latin typeface="Cambria Math" panose="02040503050406030204" pitchFamily="18" charset="0"/>
                      </a:rPr>
                      <m:t>=3</m:t>
                    </m:r>
                  </m:oMath>
                </a14:m>
                <a:r>
                  <a:rPr lang="zh-CN" altLang="en-US" dirty="0"/>
                  <a:t>，初始化时</a:t>
                </a:r>
                <a:r>
                  <a:rPr lang="en-US" altLang="zh-CN" dirty="0"/>
                  <a:t>P4</a:t>
                </a:r>
                <a:r>
                  <a:rPr lang="zh-CN" altLang="en-US" dirty="0"/>
                  <a:t>已装入</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1152706"/>
              </a:xfrm>
              <a:blipFill>
                <a:blip r:embed="rId2"/>
                <a:stretch>
                  <a:fillRect l="-1005" t="-7368"/>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2021319915"/>
              </p:ext>
            </p:extLst>
          </p:nvPr>
        </p:nvGraphicFramePr>
        <p:xfrm>
          <a:off x="805543" y="2743200"/>
          <a:ext cx="7319548" cy="3810000"/>
        </p:xfrm>
        <a:graphic>
          <a:graphicData uri="http://schemas.openxmlformats.org/drawingml/2006/table">
            <a:tbl>
              <a:tblPr firstRow="1" bandRow="1">
                <a:tableStyleId>{5C22544A-7EE6-4342-B048-85BDC9FD1C3A}</a:tableStyleId>
              </a:tblPr>
              <a:tblGrid>
                <a:gridCol w="836555">
                  <a:extLst>
                    <a:ext uri="{9D8B030D-6E8A-4147-A177-3AD203B41FA5}">
                      <a16:colId xmlns:a16="http://schemas.microsoft.com/office/drawing/2014/main" xmlns="" val="1876039989"/>
                    </a:ext>
                  </a:extLst>
                </a:gridCol>
                <a:gridCol w="589363">
                  <a:extLst>
                    <a:ext uri="{9D8B030D-6E8A-4147-A177-3AD203B41FA5}">
                      <a16:colId xmlns:a16="http://schemas.microsoft.com/office/drawing/2014/main" xmlns="" val="678161260"/>
                    </a:ext>
                  </a:extLst>
                </a:gridCol>
                <a:gridCol w="589363">
                  <a:extLst>
                    <a:ext uri="{9D8B030D-6E8A-4147-A177-3AD203B41FA5}">
                      <a16:colId xmlns:a16="http://schemas.microsoft.com/office/drawing/2014/main" xmlns="" val="1523699812"/>
                    </a:ext>
                  </a:extLst>
                </a:gridCol>
                <a:gridCol w="589363">
                  <a:extLst>
                    <a:ext uri="{9D8B030D-6E8A-4147-A177-3AD203B41FA5}">
                      <a16:colId xmlns:a16="http://schemas.microsoft.com/office/drawing/2014/main" xmlns="" val="3887725475"/>
                    </a:ext>
                  </a:extLst>
                </a:gridCol>
                <a:gridCol w="589363">
                  <a:extLst>
                    <a:ext uri="{9D8B030D-6E8A-4147-A177-3AD203B41FA5}">
                      <a16:colId xmlns:a16="http://schemas.microsoft.com/office/drawing/2014/main" xmlns="" val="3675588739"/>
                    </a:ext>
                  </a:extLst>
                </a:gridCol>
                <a:gridCol w="589363">
                  <a:extLst>
                    <a:ext uri="{9D8B030D-6E8A-4147-A177-3AD203B41FA5}">
                      <a16:colId xmlns:a16="http://schemas.microsoft.com/office/drawing/2014/main" xmlns="" val="4218407104"/>
                    </a:ext>
                  </a:extLst>
                </a:gridCol>
                <a:gridCol w="589363">
                  <a:extLst>
                    <a:ext uri="{9D8B030D-6E8A-4147-A177-3AD203B41FA5}">
                      <a16:colId xmlns:a16="http://schemas.microsoft.com/office/drawing/2014/main" xmlns="" val="840620586"/>
                    </a:ext>
                  </a:extLst>
                </a:gridCol>
                <a:gridCol w="589363">
                  <a:extLst>
                    <a:ext uri="{9D8B030D-6E8A-4147-A177-3AD203B41FA5}">
                      <a16:colId xmlns:a16="http://schemas.microsoft.com/office/drawing/2014/main" xmlns="" val="765115003"/>
                    </a:ext>
                  </a:extLst>
                </a:gridCol>
                <a:gridCol w="589363">
                  <a:extLst>
                    <a:ext uri="{9D8B030D-6E8A-4147-A177-3AD203B41FA5}">
                      <a16:colId xmlns:a16="http://schemas.microsoft.com/office/drawing/2014/main" xmlns="" val="54784993"/>
                    </a:ext>
                  </a:extLst>
                </a:gridCol>
                <a:gridCol w="589363">
                  <a:extLst>
                    <a:ext uri="{9D8B030D-6E8A-4147-A177-3AD203B41FA5}">
                      <a16:colId xmlns:a16="http://schemas.microsoft.com/office/drawing/2014/main" xmlns="" val="2794535936"/>
                    </a:ext>
                  </a:extLst>
                </a:gridCol>
                <a:gridCol w="589363">
                  <a:extLst>
                    <a:ext uri="{9D8B030D-6E8A-4147-A177-3AD203B41FA5}">
                      <a16:colId xmlns:a16="http://schemas.microsoft.com/office/drawing/2014/main" xmlns="" val="2603839807"/>
                    </a:ext>
                  </a:extLst>
                </a:gridCol>
                <a:gridCol w="589363">
                  <a:extLst>
                    <a:ext uri="{9D8B030D-6E8A-4147-A177-3AD203B41FA5}">
                      <a16:colId xmlns:a16="http://schemas.microsoft.com/office/drawing/2014/main" xmlns="" val="1778493805"/>
                    </a:ext>
                  </a:extLst>
                </a:gridCol>
              </a:tblGrid>
              <a:tr h="457200">
                <a:tc>
                  <a:txBody>
                    <a:bodyPr/>
                    <a:lstStyle/>
                    <a:p>
                      <a:pPr algn="ctr"/>
                      <a:r>
                        <a:rPr lang="zh-CN" altLang="en-US" sz="2400" dirty="0"/>
                        <a:t>时刻</a:t>
                      </a:r>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8</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10</a:t>
                      </a:r>
                      <a:endParaRPr lang="zh-CN" altLang="en-US" sz="2400" dirty="0"/>
                    </a:p>
                  </a:txBody>
                  <a:tcPr/>
                </a:tc>
                <a:extLst>
                  <a:ext uri="{0D108BD9-81ED-4DB2-BD59-A6C34878D82A}">
                    <a16:rowId xmlns:a16="http://schemas.microsoft.com/office/drawing/2014/main" xmlns="" val="3670153160"/>
                  </a:ext>
                </a:extLst>
              </a:tr>
              <a:tr h="457200">
                <a:tc>
                  <a:txBody>
                    <a:bodyPr/>
                    <a:lstStyle/>
                    <a:p>
                      <a:pPr algn="ctr"/>
                      <a:r>
                        <a:rPr lang="zh-CN" altLang="en-US" sz="2400" dirty="0"/>
                        <a:t>引用</a:t>
                      </a:r>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P2</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P1</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extLst>
                  <a:ext uri="{0D108BD9-81ED-4DB2-BD59-A6C34878D82A}">
                    <a16:rowId xmlns:a16="http://schemas.microsoft.com/office/drawing/2014/main" xmlns="" val="2491120180"/>
                  </a:ext>
                </a:extLst>
              </a:tr>
              <a:tr h="396240">
                <a:tc>
                  <a:txBody>
                    <a:bodyPr/>
                    <a:lstStyle/>
                    <a:p>
                      <a:pPr algn="ctr"/>
                      <a:r>
                        <a:rPr lang="en-US" altLang="zh-CN" sz="1800" dirty="0"/>
                        <a:t>P1</a:t>
                      </a:r>
                      <a:endParaRPr lang="zh-CN" altLang="en-US" sz="1800" dirty="0"/>
                    </a:p>
                  </a:txBody>
                  <a:tcPr/>
                </a:tc>
                <a:tc>
                  <a:txBody>
                    <a:bodyPr/>
                    <a:lstStyle/>
                    <a:p>
                      <a:pPr algn="ctr"/>
                      <a:r>
                        <a:rPr lang="en-US" altLang="zh-CN" sz="1800" b="1" baseline="0" dirty="0"/>
                        <a:t>—  </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2719908576"/>
                  </a:ext>
                </a:extLst>
              </a:tr>
              <a:tr h="396240">
                <a:tc>
                  <a:txBody>
                    <a:bodyPr/>
                    <a:lstStyle/>
                    <a:p>
                      <a:pPr algn="ctr"/>
                      <a:r>
                        <a:rPr lang="en-US" altLang="zh-CN" sz="1800" dirty="0"/>
                        <a:t>P2</a:t>
                      </a:r>
                      <a:endParaRPr lang="zh-CN" altLang="en-US" sz="1800"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883927349"/>
                  </a:ext>
                </a:extLst>
              </a:tr>
              <a:tr h="396240">
                <a:tc>
                  <a:txBody>
                    <a:bodyPr/>
                    <a:lstStyle/>
                    <a:p>
                      <a:pPr algn="ctr"/>
                      <a:r>
                        <a:rPr lang="en-US" altLang="zh-CN" sz="1800" dirty="0"/>
                        <a:t>P3</a:t>
                      </a:r>
                      <a:endParaRPr lang="zh-CN" altLang="en-US" sz="1800"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3589830115"/>
                  </a:ext>
                </a:extLst>
              </a:tr>
              <a:tr h="396240">
                <a:tc>
                  <a:txBody>
                    <a:bodyPr/>
                    <a:lstStyle/>
                    <a:p>
                      <a:pPr algn="ctr"/>
                      <a:r>
                        <a:rPr lang="en-US" altLang="zh-CN" sz="1800" dirty="0"/>
                        <a:t>P4</a:t>
                      </a:r>
                      <a:endParaRPr lang="zh-CN" altLang="en-US" sz="1800"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extLst>
                  <a:ext uri="{0D108BD9-81ED-4DB2-BD59-A6C34878D82A}">
                    <a16:rowId xmlns:a16="http://schemas.microsoft.com/office/drawing/2014/main" xmlns="" val="3197145051"/>
                  </a:ext>
                </a:extLst>
              </a:tr>
              <a:tr h="396240">
                <a:tc>
                  <a:txBody>
                    <a:bodyPr/>
                    <a:lstStyle/>
                    <a:p>
                      <a:pPr algn="ctr"/>
                      <a:r>
                        <a:rPr lang="en-US" altLang="zh-CN" sz="1800" dirty="0"/>
                        <a:t>P5</a:t>
                      </a:r>
                      <a:endParaRPr lang="zh-CN" altLang="en-US" sz="1800"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54197059"/>
                  </a:ext>
                </a:extLst>
              </a:tr>
              <a:tr h="457200">
                <a:tc>
                  <a:txBody>
                    <a:bodyPr/>
                    <a:lstStyle/>
                    <a:p>
                      <a:pPr algn="ctr"/>
                      <a:r>
                        <a:rPr lang="en-US" altLang="zh-CN" sz="2400" dirty="0">
                          <a:solidFill>
                            <a:schemeClr val="bg1"/>
                          </a:solidFill>
                        </a:rPr>
                        <a:t>In</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tx1">
                              <a:lumMod val="50000"/>
                              <a:lumOff val="50000"/>
                            </a:schemeClr>
                          </a:solidFill>
                        </a:rPr>
                        <a:t>P4</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extLst>
                  <a:ext uri="{0D108BD9-81ED-4DB2-BD59-A6C34878D82A}">
                    <a16:rowId xmlns:a16="http://schemas.microsoft.com/office/drawing/2014/main" xmlns="" val="1565595595"/>
                  </a:ext>
                </a:extLst>
              </a:tr>
              <a:tr h="457200">
                <a:tc>
                  <a:txBody>
                    <a:bodyPr/>
                    <a:lstStyle/>
                    <a:p>
                      <a:pPr algn="ctr"/>
                      <a:r>
                        <a:rPr lang="en-US" altLang="zh-CN" sz="2400" dirty="0">
                          <a:solidFill>
                            <a:schemeClr val="bg1"/>
                          </a:solidFill>
                        </a:rPr>
                        <a:t>Out</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solidFill>
                      <a:srgbClr val="D6898D"/>
                    </a:solidFill>
                  </a:tcPr>
                </a:tc>
                <a:extLst>
                  <a:ext uri="{0D108BD9-81ED-4DB2-BD59-A6C34878D82A}">
                    <a16:rowId xmlns:a16="http://schemas.microsoft.com/office/drawing/2014/main" xmlns="" val="1722814924"/>
                  </a:ext>
                </a:extLst>
              </a:tr>
            </a:tbl>
          </a:graphicData>
        </a:graphic>
      </p:graphicFrame>
      <p:sp>
        <p:nvSpPr>
          <p:cNvPr id="5" name="矩形 4"/>
          <p:cNvSpPr/>
          <p:nvPr/>
        </p:nvSpPr>
        <p:spPr>
          <a:xfrm>
            <a:off x="5721540" y="3161211"/>
            <a:ext cx="2442755" cy="509452"/>
          </a:xfrm>
          <a:prstGeom prst="rect">
            <a:avLst/>
          </a:prstGeom>
          <a:solidFill>
            <a:srgbClr val="33CCFF">
              <a:alpha val="49804"/>
            </a:srgbClr>
          </a:solidFill>
          <a:ln w="38100">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2554535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5"/>
                <a:ext cx="7886700" cy="1152706"/>
              </a:xfrm>
            </p:spPr>
            <p:txBody>
              <a:bodyPr/>
              <a:lstStyle/>
              <a:p>
                <a:r>
                  <a:rPr lang="zh-CN" altLang="en-US" dirty="0"/>
                  <a:t>进程页面引用</a:t>
                </a:r>
                <a:r>
                  <a:rPr lang="en-US" altLang="zh-CN" dirty="0"/>
                  <a:t>P3,P3,P4,P2,P3,P5,P3,P5,P1,P4</a:t>
                </a:r>
              </a:p>
              <a:p>
                <a14:m>
                  <m:oMath xmlns:m="http://schemas.openxmlformats.org/officeDocument/2006/math">
                    <m:r>
                      <a:rPr lang="zh-CN" altLang="en-US" i="1">
                        <a:latin typeface="Cambria Math" panose="02040503050406030204" pitchFamily="18" charset="0"/>
                      </a:rPr>
                      <m:t>𝜏</m:t>
                    </m:r>
                    <m:r>
                      <a:rPr lang="en-US" altLang="zh-CN" b="0" i="1" smtClean="0">
                        <a:latin typeface="Cambria Math" panose="02040503050406030204" pitchFamily="18" charset="0"/>
                      </a:rPr>
                      <m:t>=3</m:t>
                    </m:r>
                  </m:oMath>
                </a14:m>
                <a:r>
                  <a:rPr lang="zh-CN" altLang="en-US" dirty="0"/>
                  <a:t>，初始化时</a:t>
                </a:r>
                <a:r>
                  <a:rPr lang="en-US" altLang="zh-CN" dirty="0"/>
                  <a:t>P4</a:t>
                </a:r>
                <a:r>
                  <a:rPr lang="zh-CN" altLang="en-US" dirty="0"/>
                  <a:t>已装入</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1152706"/>
              </a:xfrm>
              <a:blipFill>
                <a:blip r:embed="rId2"/>
                <a:stretch>
                  <a:fillRect l="-1005" t="-7368"/>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2021319915"/>
              </p:ext>
            </p:extLst>
          </p:nvPr>
        </p:nvGraphicFramePr>
        <p:xfrm>
          <a:off x="805543" y="2743200"/>
          <a:ext cx="7319548" cy="3810000"/>
        </p:xfrm>
        <a:graphic>
          <a:graphicData uri="http://schemas.openxmlformats.org/drawingml/2006/table">
            <a:tbl>
              <a:tblPr firstRow="1" bandRow="1">
                <a:tableStyleId>{5C22544A-7EE6-4342-B048-85BDC9FD1C3A}</a:tableStyleId>
              </a:tblPr>
              <a:tblGrid>
                <a:gridCol w="836555">
                  <a:extLst>
                    <a:ext uri="{9D8B030D-6E8A-4147-A177-3AD203B41FA5}">
                      <a16:colId xmlns:a16="http://schemas.microsoft.com/office/drawing/2014/main" xmlns="" val="1876039989"/>
                    </a:ext>
                  </a:extLst>
                </a:gridCol>
                <a:gridCol w="589363">
                  <a:extLst>
                    <a:ext uri="{9D8B030D-6E8A-4147-A177-3AD203B41FA5}">
                      <a16:colId xmlns:a16="http://schemas.microsoft.com/office/drawing/2014/main" xmlns="" val="678161260"/>
                    </a:ext>
                  </a:extLst>
                </a:gridCol>
                <a:gridCol w="589363">
                  <a:extLst>
                    <a:ext uri="{9D8B030D-6E8A-4147-A177-3AD203B41FA5}">
                      <a16:colId xmlns:a16="http://schemas.microsoft.com/office/drawing/2014/main" xmlns="" val="1523699812"/>
                    </a:ext>
                  </a:extLst>
                </a:gridCol>
                <a:gridCol w="589363">
                  <a:extLst>
                    <a:ext uri="{9D8B030D-6E8A-4147-A177-3AD203B41FA5}">
                      <a16:colId xmlns:a16="http://schemas.microsoft.com/office/drawing/2014/main" xmlns="" val="3887725475"/>
                    </a:ext>
                  </a:extLst>
                </a:gridCol>
                <a:gridCol w="589363">
                  <a:extLst>
                    <a:ext uri="{9D8B030D-6E8A-4147-A177-3AD203B41FA5}">
                      <a16:colId xmlns:a16="http://schemas.microsoft.com/office/drawing/2014/main" xmlns="" val="3675588739"/>
                    </a:ext>
                  </a:extLst>
                </a:gridCol>
                <a:gridCol w="589363">
                  <a:extLst>
                    <a:ext uri="{9D8B030D-6E8A-4147-A177-3AD203B41FA5}">
                      <a16:colId xmlns:a16="http://schemas.microsoft.com/office/drawing/2014/main" xmlns="" val="4218407104"/>
                    </a:ext>
                  </a:extLst>
                </a:gridCol>
                <a:gridCol w="589363">
                  <a:extLst>
                    <a:ext uri="{9D8B030D-6E8A-4147-A177-3AD203B41FA5}">
                      <a16:colId xmlns:a16="http://schemas.microsoft.com/office/drawing/2014/main" xmlns="" val="840620586"/>
                    </a:ext>
                  </a:extLst>
                </a:gridCol>
                <a:gridCol w="589363">
                  <a:extLst>
                    <a:ext uri="{9D8B030D-6E8A-4147-A177-3AD203B41FA5}">
                      <a16:colId xmlns:a16="http://schemas.microsoft.com/office/drawing/2014/main" xmlns="" val="765115003"/>
                    </a:ext>
                  </a:extLst>
                </a:gridCol>
                <a:gridCol w="589363">
                  <a:extLst>
                    <a:ext uri="{9D8B030D-6E8A-4147-A177-3AD203B41FA5}">
                      <a16:colId xmlns:a16="http://schemas.microsoft.com/office/drawing/2014/main" xmlns="" val="54784993"/>
                    </a:ext>
                  </a:extLst>
                </a:gridCol>
                <a:gridCol w="589363">
                  <a:extLst>
                    <a:ext uri="{9D8B030D-6E8A-4147-A177-3AD203B41FA5}">
                      <a16:colId xmlns:a16="http://schemas.microsoft.com/office/drawing/2014/main" xmlns="" val="2794535936"/>
                    </a:ext>
                  </a:extLst>
                </a:gridCol>
                <a:gridCol w="589363">
                  <a:extLst>
                    <a:ext uri="{9D8B030D-6E8A-4147-A177-3AD203B41FA5}">
                      <a16:colId xmlns:a16="http://schemas.microsoft.com/office/drawing/2014/main" xmlns="" val="2603839807"/>
                    </a:ext>
                  </a:extLst>
                </a:gridCol>
                <a:gridCol w="589363">
                  <a:extLst>
                    <a:ext uri="{9D8B030D-6E8A-4147-A177-3AD203B41FA5}">
                      <a16:colId xmlns:a16="http://schemas.microsoft.com/office/drawing/2014/main" xmlns="" val="1778493805"/>
                    </a:ext>
                  </a:extLst>
                </a:gridCol>
              </a:tblGrid>
              <a:tr h="457200">
                <a:tc>
                  <a:txBody>
                    <a:bodyPr/>
                    <a:lstStyle/>
                    <a:p>
                      <a:pPr algn="ctr"/>
                      <a:r>
                        <a:rPr lang="zh-CN" altLang="en-US" sz="2400" dirty="0"/>
                        <a:t>时刻</a:t>
                      </a:r>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8</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10</a:t>
                      </a:r>
                      <a:endParaRPr lang="zh-CN" altLang="en-US" sz="2400" dirty="0"/>
                    </a:p>
                  </a:txBody>
                  <a:tcPr/>
                </a:tc>
                <a:extLst>
                  <a:ext uri="{0D108BD9-81ED-4DB2-BD59-A6C34878D82A}">
                    <a16:rowId xmlns:a16="http://schemas.microsoft.com/office/drawing/2014/main" xmlns="" val="3670153160"/>
                  </a:ext>
                </a:extLst>
              </a:tr>
              <a:tr h="457200">
                <a:tc>
                  <a:txBody>
                    <a:bodyPr/>
                    <a:lstStyle/>
                    <a:p>
                      <a:pPr algn="ctr"/>
                      <a:r>
                        <a:rPr lang="zh-CN" altLang="en-US" sz="2400" dirty="0"/>
                        <a:t>引用</a:t>
                      </a:r>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P2</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P1</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extLst>
                  <a:ext uri="{0D108BD9-81ED-4DB2-BD59-A6C34878D82A}">
                    <a16:rowId xmlns:a16="http://schemas.microsoft.com/office/drawing/2014/main" xmlns="" val="2491120180"/>
                  </a:ext>
                </a:extLst>
              </a:tr>
              <a:tr h="396240">
                <a:tc>
                  <a:txBody>
                    <a:bodyPr/>
                    <a:lstStyle/>
                    <a:p>
                      <a:pPr algn="ctr"/>
                      <a:r>
                        <a:rPr lang="en-US" altLang="zh-CN" sz="1800" dirty="0"/>
                        <a:t>P1</a:t>
                      </a:r>
                      <a:endParaRPr lang="zh-CN" altLang="en-US" sz="1800" dirty="0"/>
                    </a:p>
                  </a:txBody>
                  <a:tcPr/>
                </a:tc>
                <a:tc>
                  <a:txBody>
                    <a:bodyPr/>
                    <a:lstStyle/>
                    <a:p>
                      <a:pPr algn="ctr"/>
                      <a:r>
                        <a:rPr lang="en-US" altLang="zh-CN" sz="1800" b="1" baseline="0" dirty="0"/>
                        <a:t>—  </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2719908576"/>
                  </a:ext>
                </a:extLst>
              </a:tr>
              <a:tr h="396240">
                <a:tc>
                  <a:txBody>
                    <a:bodyPr/>
                    <a:lstStyle/>
                    <a:p>
                      <a:pPr algn="ctr"/>
                      <a:r>
                        <a:rPr lang="en-US" altLang="zh-CN" sz="1800" dirty="0"/>
                        <a:t>P2</a:t>
                      </a:r>
                      <a:endParaRPr lang="zh-CN" altLang="en-US" sz="1800"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883927349"/>
                  </a:ext>
                </a:extLst>
              </a:tr>
              <a:tr h="396240">
                <a:tc>
                  <a:txBody>
                    <a:bodyPr/>
                    <a:lstStyle/>
                    <a:p>
                      <a:pPr algn="ctr"/>
                      <a:r>
                        <a:rPr lang="en-US" altLang="zh-CN" sz="1800" dirty="0"/>
                        <a:t>P3</a:t>
                      </a:r>
                      <a:endParaRPr lang="zh-CN" altLang="en-US" sz="1800"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3589830115"/>
                  </a:ext>
                </a:extLst>
              </a:tr>
              <a:tr h="396240">
                <a:tc>
                  <a:txBody>
                    <a:bodyPr/>
                    <a:lstStyle/>
                    <a:p>
                      <a:pPr algn="ctr"/>
                      <a:r>
                        <a:rPr lang="en-US" altLang="zh-CN" sz="1800" dirty="0"/>
                        <a:t>P4</a:t>
                      </a:r>
                      <a:endParaRPr lang="zh-CN" altLang="en-US" sz="1800"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extLst>
                  <a:ext uri="{0D108BD9-81ED-4DB2-BD59-A6C34878D82A}">
                    <a16:rowId xmlns:a16="http://schemas.microsoft.com/office/drawing/2014/main" xmlns="" val="3197145051"/>
                  </a:ext>
                </a:extLst>
              </a:tr>
              <a:tr h="396240">
                <a:tc>
                  <a:txBody>
                    <a:bodyPr/>
                    <a:lstStyle/>
                    <a:p>
                      <a:pPr algn="ctr"/>
                      <a:r>
                        <a:rPr lang="en-US" altLang="zh-CN" sz="1800" dirty="0"/>
                        <a:t>P5</a:t>
                      </a:r>
                      <a:endParaRPr lang="zh-CN" altLang="en-US" sz="1800"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54197059"/>
                  </a:ext>
                </a:extLst>
              </a:tr>
              <a:tr h="457200">
                <a:tc>
                  <a:txBody>
                    <a:bodyPr/>
                    <a:lstStyle/>
                    <a:p>
                      <a:pPr algn="ctr"/>
                      <a:r>
                        <a:rPr lang="en-US" altLang="zh-CN" sz="2400" dirty="0">
                          <a:solidFill>
                            <a:schemeClr val="bg1"/>
                          </a:solidFill>
                        </a:rPr>
                        <a:t>In</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tx1">
                              <a:lumMod val="50000"/>
                              <a:lumOff val="50000"/>
                            </a:schemeClr>
                          </a:solidFill>
                        </a:rPr>
                        <a:t>P4</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extLst>
                  <a:ext uri="{0D108BD9-81ED-4DB2-BD59-A6C34878D82A}">
                    <a16:rowId xmlns:a16="http://schemas.microsoft.com/office/drawing/2014/main" xmlns="" val="1565595595"/>
                  </a:ext>
                </a:extLst>
              </a:tr>
              <a:tr h="457200">
                <a:tc>
                  <a:txBody>
                    <a:bodyPr/>
                    <a:lstStyle/>
                    <a:p>
                      <a:pPr algn="ctr"/>
                      <a:r>
                        <a:rPr lang="en-US" altLang="zh-CN" sz="2400" dirty="0">
                          <a:solidFill>
                            <a:schemeClr val="bg1"/>
                          </a:solidFill>
                        </a:rPr>
                        <a:t>Out</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solidFill>
                      <a:srgbClr val="D6898D"/>
                    </a:solidFill>
                  </a:tcPr>
                </a:tc>
                <a:extLst>
                  <a:ext uri="{0D108BD9-81ED-4DB2-BD59-A6C34878D82A}">
                    <a16:rowId xmlns:a16="http://schemas.microsoft.com/office/drawing/2014/main" xmlns="" val="1722814924"/>
                  </a:ext>
                </a:extLst>
              </a:tr>
            </a:tbl>
          </a:graphicData>
        </a:graphic>
      </p:graphicFrame>
      <p:sp>
        <p:nvSpPr>
          <p:cNvPr id="5" name="矩形 4"/>
          <p:cNvSpPr/>
          <p:nvPr/>
        </p:nvSpPr>
        <p:spPr>
          <a:xfrm>
            <a:off x="6366112" y="3161211"/>
            <a:ext cx="2442755" cy="509452"/>
          </a:xfrm>
          <a:prstGeom prst="rect">
            <a:avLst/>
          </a:prstGeom>
          <a:solidFill>
            <a:srgbClr val="33CCFF">
              <a:alpha val="49804"/>
            </a:srgbClr>
          </a:solidFill>
          <a:ln w="38100">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8691862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5"/>
                <a:ext cx="7886700" cy="1152706"/>
              </a:xfrm>
            </p:spPr>
            <p:txBody>
              <a:bodyPr/>
              <a:lstStyle/>
              <a:p>
                <a:r>
                  <a:rPr lang="zh-CN" altLang="en-US" dirty="0"/>
                  <a:t>进程页面引用</a:t>
                </a:r>
                <a:r>
                  <a:rPr lang="en-US" altLang="zh-CN" dirty="0"/>
                  <a:t>P3,P3,P4,P2,P3,P5,P3,P5,P1,P4</a:t>
                </a:r>
              </a:p>
              <a:p>
                <a14:m>
                  <m:oMath xmlns:m="http://schemas.openxmlformats.org/officeDocument/2006/math">
                    <m:r>
                      <a:rPr lang="zh-CN" altLang="en-US" i="1">
                        <a:latin typeface="Cambria Math" panose="02040503050406030204" pitchFamily="18" charset="0"/>
                      </a:rPr>
                      <m:t>𝜏</m:t>
                    </m:r>
                    <m:r>
                      <a:rPr lang="en-US" altLang="zh-CN" b="0" i="1" smtClean="0">
                        <a:latin typeface="Cambria Math" panose="02040503050406030204" pitchFamily="18" charset="0"/>
                      </a:rPr>
                      <m:t>=3</m:t>
                    </m:r>
                  </m:oMath>
                </a14:m>
                <a:r>
                  <a:rPr lang="zh-CN" altLang="en-US" dirty="0"/>
                  <a:t>，初始化时</a:t>
                </a:r>
                <a:r>
                  <a:rPr lang="en-US" altLang="zh-CN" dirty="0"/>
                  <a:t>P4</a:t>
                </a:r>
                <a:r>
                  <a:rPr lang="zh-CN" altLang="en-US" dirty="0"/>
                  <a:t>已装入</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1152706"/>
              </a:xfrm>
              <a:blipFill>
                <a:blip r:embed="rId2"/>
                <a:stretch>
                  <a:fillRect l="-1005" t="-7368"/>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2021319915"/>
              </p:ext>
            </p:extLst>
          </p:nvPr>
        </p:nvGraphicFramePr>
        <p:xfrm>
          <a:off x="805543" y="2743200"/>
          <a:ext cx="7319548" cy="3810000"/>
        </p:xfrm>
        <a:graphic>
          <a:graphicData uri="http://schemas.openxmlformats.org/drawingml/2006/table">
            <a:tbl>
              <a:tblPr firstRow="1" bandRow="1">
                <a:tableStyleId>{5C22544A-7EE6-4342-B048-85BDC9FD1C3A}</a:tableStyleId>
              </a:tblPr>
              <a:tblGrid>
                <a:gridCol w="836555">
                  <a:extLst>
                    <a:ext uri="{9D8B030D-6E8A-4147-A177-3AD203B41FA5}">
                      <a16:colId xmlns:a16="http://schemas.microsoft.com/office/drawing/2014/main" xmlns="" val="1876039989"/>
                    </a:ext>
                  </a:extLst>
                </a:gridCol>
                <a:gridCol w="589363">
                  <a:extLst>
                    <a:ext uri="{9D8B030D-6E8A-4147-A177-3AD203B41FA5}">
                      <a16:colId xmlns:a16="http://schemas.microsoft.com/office/drawing/2014/main" xmlns="" val="678161260"/>
                    </a:ext>
                  </a:extLst>
                </a:gridCol>
                <a:gridCol w="589363">
                  <a:extLst>
                    <a:ext uri="{9D8B030D-6E8A-4147-A177-3AD203B41FA5}">
                      <a16:colId xmlns:a16="http://schemas.microsoft.com/office/drawing/2014/main" xmlns="" val="1523699812"/>
                    </a:ext>
                  </a:extLst>
                </a:gridCol>
                <a:gridCol w="589363">
                  <a:extLst>
                    <a:ext uri="{9D8B030D-6E8A-4147-A177-3AD203B41FA5}">
                      <a16:colId xmlns:a16="http://schemas.microsoft.com/office/drawing/2014/main" xmlns="" val="3887725475"/>
                    </a:ext>
                  </a:extLst>
                </a:gridCol>
                <a:gridCol w="589363">
                  <a:extLst>
                    <a:ext uri="{9D8B030D-6E8A-4147-A177-3AD203B41FA5}">
                      <a16:colId xmlns:a16="http://schemas.microsoft.com/office/drawing/2014/main" xmlns="" val="3675588739"/>
                    </a:ext>
                  </a:extLst>
                </a:gridCol>
                <a:gridCol w="589363">
                  <a:extLst>
                    <a:ext uri="{9D8B030D-6E8A-4147-A177-3AD203B41FA5}">
                      <a16:colId xmlns:a16="http://schemas.microsoft.com/office/drawing/2014/main" xmlns="" val="4218407104"/>
                    </a:ext>
                  </a:extLst>
                </a:gridCol>
                <a:gridCol w="589363">
                  <a:extLst>
                    <a:ext uri="{9D8B030D-6E8A-4147-A177-3AD203B41FA5}">
                      <a16:colId xmlns:a16="http://schemas.microsoft.com/office/drawing/2014/main" xmlns="" val="840620586"/>
                    </a:ext>
                  </a:extLst>
                </a:gridCol>
                <a:gridCol w="589363">
                  <a:extLst>
                    <a:ext uri="{9D8B030D-6E8A-4147-A177-3AD203B41FA5}">
                      <a16:colId xmlns:a16="http://schemas.microsoft.com/office/drawing/2014/main" xmlns="" val="765115003"/>
                    </a:ext>
                  </a:extLst>
                </a:gridCol>
                <a:gridCol w="589363">
                  <a:extLst>
                    <a:ext uri="{9D8B030D-6E8A-4147-A177-3AD203B41FA5}">
                      <a16:colId xmlns:a16="http://schemas.microsoft.com/office/drawing/2014/main" xmlns="" val="54784993"/>
                    </a:ext>
                  </a:extLst>
                </a:gridCol>
                <a:gridCol w="589363">
                  <a:extLst>
                    <a:ext uri="{9D8B030D-6E8A-4147-A177-3AD203B41FA5}">
                      <a16:colId xmlns:a16="http://schemas.microsoft.com/office/drawing/2014/main" xmlns="" val="2794535936"/>
                    </a:ext>
                  </a:extLst>
                </a:gridCol>
                <a:gridCol w="589363">
                  <a:extLst>
                    <a:ext uri="{9D8B030D-6E8A-4147-A177-3AD203B41FA5}">
                      <a16:colId xmlns:a16="http://schemas.microsoft.com/office/drawing/2014/main" xmlns="" val="2603839807"/>
                    </a:ext>
                  </a:extLst>
                </a:gridCol>
                <a:gridCol w="589363">
                  <a:extLst>
                    <a:ext uri="{9D8B030D-6E8A-4147-A177-3AD203B41FA5}">
                      <a16:colId xmlns:a16="http://schemas.microsoft.com/office/drawing/2014/main" xmlns="" val="1778493805"/>
                    </a:ext>
                  </a:extLst>
                </a:gridCol>
              </a:tblGrid>
              <a:tr h="457200">
                <a:tc>
                  <a:txBody>
                    <a:bodyPr/>
                    <a:lstStyle/>
                    <a:p>
                      <a:pPr algn="ctr"/>
                      <a:r>
                        <a:rPr lang="zh-CN" altLang="en-US" sz="2400" dirty="0"/>
                        <a:t>时刻</a:t>
                      </a:r>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8</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10</a:t>
                      </a:r>
                      <a:endParaRPr lang="zh-CN" altLang="en-US" sz="2400" dirty="0"/>
                    </a:p>
                  </a:txBody>
                  <a:tcPr/>
                </a:tc>
                <a:extLst>
                  <a:ext uri="{0D108BD9-81ED-4DB2-BD59-A6C34878D82A}">
                    <a16:rowId xmlns:a16="http://schemas.microsoft.com/office/drawing/2014/main" xmlns="" val="3670153160"/>
                  </a:ext>
                </a:extLst>
              </a:tr>
              <a:tr h="457200">
                <a:tc>
                  <a:txBody>
                    <a:bodyPr/>
                    <a:lstStyle/>
                    <a:p>
                      <a:pPr algn="ctr"/>
                      <a:r>
                        <a:rPr lang="zh-CN" altLang="en-US" sz="2400" dirty="0"/>
                        <a:t>引用</a:t>
                      </a:r>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P2</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P1</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extLst>
                  <a:ext uri="{0D108BD9-81ED-4DB2-BD59-A6C34878D82A}">
                    <a16:rowId xmlns:a16="http://schemas.microsoft.com/office/drawing/2014/main" xmlns="" val="2491120180"/>
                  </a:ext>
                </a:extLst>
              </a:tr>
              <a:tr h="396240">
                <a:tc>
                  <a:txBody>
                    <a:bodyPr/>
                    <a:lstStyle/>
                    <a:p>
                      <a:pPr algn="ctr"/>
                      <a:r>
                        <a:rPr lang="en-US" altLang="zh-CN" sz="1800" dirty="0"/>
                        <a:t>P1</a:t>
                      </a:r>
                      <a:endParaRPr lang="zh-CN" altLang="en-US" sz="1800" dirty="0"/>
                    </a:p>
                  </a:txBody>
                  <a:tcPr/>
                </a:tc>
                <a:tc>
                  <a:txBody>
                    <a:bodyPr/>
                    <a:lstStyle/>
                    <a:p>
                      <a:pPr algn="ctr"/>
                      <a:r>
                        <a:rPr lang="en-US" altLang="zh-CN" sz="1800" b="1" baseline="0" dirty="0"/>
                        <a:t>—  </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2719908576"/>
                  </a:ext>
                </a:extLst>
              </a:tr>
              <a:tr h="396240">
                <a:tc>
                  <a:txBody>
                    <a:bodyPr/>
                    <a:lstStyle/>
                    <a:p>
                      <a:pPr algn="ctr"/>
                      <a:r>
                        <a:rPr lang="en-US" altLang="zh-CN" sz="1800" dirty="0"/>
                        <a:t>P2</a:t>
                      </a:r>
                      <a:endParaRPr lang="zh-CN" altLang="en-US" sz="1800"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883927349"/>
                  </a:ext>
                </a:extLst>
              </a:tr>
              <a:tr h="396240">
                <a:tc>
                  <a:txBody>
                    <a:bodyPr/>
                    <a:lstStyle/>
                    <a:p>
                      <a:pPr algn="ctr"/>
                      <a:r>
                        <a:rPr lang="en-US" altLang="zh-CN" sz="1800" dirty="0"/>
                        <a:t>P3</a:t>
                      </a:r>
                      <a:endParaRPr lang="zh-CN" altLang="en-US" sz="1800"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3589830115"/>
                  </a:ext>
                </a:extLst>
              </a:tr>
              <a:tr h="396240">
                <a:tc>
                  <a:txBody>
                    <a:bodyPr/>
                    <a:lstStyle/>
                    <a:p>
                      <a:pPr algn="ctr"/>
                      <a:r>
                        <a:rPr lang="en-US" altLang="zh-CN" sz="1800" dirty="0"/>
                        <a:t>P4</a:t>
                      </a:r>
                      <a:endParaRPr lang="zh-CN" altLang="en-US" sz="1800"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extLst>
                  <a:ext uri="{0D108BD9-81ED-4DB2-BD59-A6C34878D82A}">
                    <a16:rowId xmlns:a16="http://schemas.microsoft.com/office/drawing/2014/main" xmlns="" val="3197145051"/>
                  </a:ext>
                </a:extLst>
              </a:tr>
              <a:tr h="396240">
                <a:tc>
                  <a:txBody>
                    <a:bodyPr/>
                    <a:lstStyle/>
                    <a:p>
                      <a:pPr algn="ctr"/>
                      <a:r>
                        <a:rPr lang="en-US" altLang="zh-CN" sz="1800" dirty="0"/>
                        <a:t>P5</a:t>
                      </a:r>
                      <a:endParaRPr lang="zh-CN" altLang="en-US" sz="1800"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54197059"/>
                  </a:ext>
                </a:extLst>
              </a:tr>
              <a:tr h="457200">
                <a:tc>
                  <a:txBody>
                    <a:bodyPr/>
                    <a:lstStyle/>
                    <a:p>
                      <a:pPr algn="ctr"/>
                      <a:r>
                        <a:rPr lang="en-US" altLang="zh-CN" sz="2400" dirty="0">
                          <a:solidFill>
                            <a:schemeClr val="bg1"/>
                          </a:solidFill>
                        </a:rPr>
                        <a:t>In</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tx1">
                              <a:lumMod val="50000"/>
                              <a:lumOff val="50000"/>
                            </a:schemeClr>
                          </a:solidFill>
                        </a:rPr>
                        <a:t>P4</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extLst>
                  <a:ext uri="{0D108BD9-81ED-4DB2-BD59-A6C34878D82A}">
                    <a16:rowId xmlns:a16="http://schemas.microsoft.com/office/drawing/2014/main" xmlns="" val="1565595595"/>
                  </a:ext>
                </a:extLst>
              </a:tr>
              <a:tr h="457200">
                <a:tc>
                  <a:txBody>
                    <a:bodyPr/>
                    <a:lstStyle/>
                    <a:p>
                      <a:pPr algn="ctr"/>
                      <a:r>
                        <a:rPr lang="en-US" altLang="zh-CN" sz="2400" dirty="0">
                          <a:solidFill>
                            <a:schemeClr val="bg1"/>
                          </a:solidFill>
                        </a:rPr>
                        <a:t>Out</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solidFill>
                      <a:srgbClr val="D6898D"/>
                    </a:solidFill>
                  </a:tcPr>
                </a:tc>
                <a:extLst>
                  <a:ext uri="{0D108BD9-81ED-4DB2-BD59-A6C34878D82A}">
                    <a16:rowId xmlns:a16="http://schemas.microsoft.com/office/drawing/2014/main" xmlns="" val="1722814924"/>
                  </a:ext>
                </a:extLst>
              </a:tr>
            </a:tbl>
          </a:graphicData>
        </a:graphic>
      </p:graphicFrame>
      <p:sp>
        <p:nvSpPr>
          <p:cNvPr id="5" name="矩形 4"/>
          <p:cNvSpPr/>
          <p:nvPr/>
        </p:nvSpPr>
        <p:spPr>
          <a:xfrm>
            <a:off x="6935739" y="3161211"/>
            <a:ext cx="2442755" cy="509452"/>
          </a:xfrm>
          <a:prstGeom prst="rect">
            <a:avLst/>
          </a:prstGeom>
          <a:solidFill>
            <a:srgbClr val="33CCFF">
              <a:alpha val="49804"/>
            </a:srgbClr>
          </a:solidFill>
          <a:ln w="38100">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91156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5"/>
                <a:ext cx="7886700" cy="1152706"/>
              </a:xfrm>
            </p:spPr>
            <p:txBody>
              <a:bodyPr/>
              <a:lstStyle/>
              <a:p>
                <a:r>
                  <a:rPr lang="zh-CN" altLang="en-US" dirty="0"/>
                  <a:t>进程页面引用</a:t>
                </a:r>
                <a:r>
                  <a:rPr lang="en-US" altLang="zh-CN" dirty="0"/>
                  <a:t>P3,P3,P4,P2,P3,P5,P3,P5,P1,P4</a:t>
                </a:r>
              </a:p>
              <a:p>
                <a14:m>
                  <m:oMath xmlns:m="http://schemas.openxmlformats.org/officeDocument/2006/math">
                    <m:r>
                      <a:rPr lang="zh-CN" altLang="en-US" i="1">
                        <a:latin typeface="Cambria Math" panose="02040503050406030204" pitchFamily="18" charset="0"/>
                      </a:rPr>
                      <m:t>𝜏</m:t>
                    </m:r>
                    <m:r>
                      <a:rPr lang="en-US" altLang="zh-CN" b="0" i="1" smtClean="0">
                        <a:latin typeface="Cambria Math" panose="02040503050406030204" pitchFamily="18" charset="0"/>
                      </a:rPr>
                      <m:t>=3</m:t>
                    </m:r>
                  </m:oMath>
                </a14:m>
                <a:r>
                  <a:rPr lang="zh-CN" altLang="en-US" dirty="0"/>
                  <a:t>，初始化时</a:t>
                </a:r>
                <a:r>
                  <a:rPr lang="en-US" altLang="zh-CN" dirty="0"/>
                  <a:t>P4</a:t>
                </a:r>
                <a:r>
                  <a:rPr lang="zh-CN" altLang="en-US" dirty="0"/>
                  <a:t>已装入</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1152706"/>
              </a:xfrm>
              <a:blipFill>
                <a:blip r:embed="rId2"/>
                <a:stretch>
                  <a:fillRect l="-1005" t="-7368"/>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2021319915"/>
              </p:ext>
            </p:extLst>
          </p:nvPr>
        </p:nvGraphicFramePr>
        <p:xfrm>
          <a:off x="805543" y="2743200"/>
          <a:ext cx="7319548" cy="3810000"/>
        </p:xfrm>
        <a:graphic>
          <a:graphicData uri="http://schemas.openxmlformats.org/drawingml/2006/table">
            <a:tbl>
              <a:tblPr firstRow="1" bandRow="1">
                <a:tableStyleId>{5C22544A-7EE6-4342-B048-85BDC9FD1C3A}</a:tableStyleId>
              </a:tblPr>
              <a:tblGrid>
                <a:gridCol w="836555">
                  <a:extLst>
                    <a:ext uri="{9D8B030D-6E8A-4147-A177-3AD203B41FA5}">
                      <a16:colId xmlns:a16="http://schemas.microsoft.com/office/drawing/2014/main" xmlns="" val="1876039989"/>
                    </a:ext>
                  </a:extLst>
                </a:gridCol>
                <a:gridCol w="589363">
                  <a:extLst>
                    <a:ext uri="{9D8B030D-6E8A-4147-A177-3AD203B41FA5}">
                      <a16:colId xmlns:a16="http://schemas.microsoft.com/office/drawing/2014/main" xmlns="" val="678161260"/>
                    </a:ext>
                  </a:extLst>
                </a:gridCol>
                <a:gridCol w="589363">
                  <a:extLst>
                    <a:ext uri="{9D8B030D-6E8A-4147-A177-3AD203B41FA5}">
                      <a16:colId xmlns:a16="http://schemas.microsoft.com/office/drawing/2014/main" xmlns="" val="1523699812"/>
                    </a:ext>
                  </a:extLst>
                </a:gridCol>
                <a:gridCol w="589363">
                  <a:extLst>
                    <a:ext uri="{9D8B030D-6E8A-4147-A177-3AD203B41FA5}">
                      <a16:colId xmlns:a16="http://schemas.microsoft.com/office/drawing/2014/main" xmlns="" val="3887725475"/>
                    </a:ext>
                  </a:extLst>
                </a:gridCol>
                <a:gridCol w="589363">
                  <a:extLst>
                    <a:ext uri="{9D8B030D-6E8A-4147-A177-3AD203B41FA5}">
                      <a16:colId xmlns:a16="http://schemas.microsoft.com/office/drawing/2014/main" xmlns="" val="3675588739"/>
                    </a:ext>
                  </a:extLst>
                </a:gridCol>
                <a:gridCol w="589363">
                  <a:extLst>
                    <a:ext uri="{9D8B030D-6E8A-4147-A177-3AD203B41FA5}">
                      <a16:colId xmlns:a16="http://schemas.microsoft.com/office/drawing/2014/main" xmlns="" val="4218407104"/>
                    </a:ext>
                  </a:extLst>
                </a:gridCol>
                <a:gridCol w="589363">
                  <a:extLst>
                    <a:ext uri="{9D8B030D-6E8A-4147-A177-3AD203B41FA5}">
                      <a16:colId xmlns:a16="http://schemas.microsoft.com/office/drawing/2014/main" xmlns="" val="840620586"/>
                    </a:ext>
                  </a:extLst>
                </a:gridCol>
                <a:gridCol w="589363">
                  <a:extLst>
                    <a:ext uri="{9D8B030D-6E8A-4147-A177-3AD203B41FA5}">
                      <a16:colId xmlns:a16="http://schemas.microsoft.com/office/drawing/2014/main" xmlns="" val="765115003"/>
                    </a:ext>
                  </a:extLst>
                </a:gridCol>
                <a:gridCol w="589363">
                  <a:extLst>
                    <a:ext uri="{9D8B030D-6E8A-4147-A177-3AD203B41FA5}">
                      <a16:colId xmlns:a16="http://schemas.microsoft.com/office/drawing/2014/main" xmlns="" val="54784993"/>
                    </a:ext>
                  </a:extLst>
                </a:gridCol>
                <a:gridCol w="589363">
                  <a:extLst>
                    <a:ext uri="{9D8B030D-6E8A-4147-A177-3AD203B41FA5}">
                      <a16:colId xmlns:a16="http://schemas.microsoft.com/office/drawing/2014/main" xmlns="" val="2794535936"/>
                    </a:ext>
                  </a:extLst>
                </a:gridCol>
                <a:gridCol w="589363">
                  <a:extLst>
                    <a:ext uri="{9D8B030D-6E8A-4147-A177-3AD203B41FA5}">
                      <a16:colId xmlns:a16="http://schemas.microsoft.com/office/drawing/2014/main" xmlns="" val="2603839807"/>
                    </a:ext>
                  </a:extLst>
                </a:gridCol>
                <a:gridCol w="589363">
                  <a:extLst>
                    <a:ext uri="{9D8B030D-6E8A-4147-A177-3AD203B41FA5}">
                      <a16:colId xmlns:a16="http://schemas.microsoft.com/office/drawing/2014/main" xmlns="" val="1778493805"/>
                    </a:ext>
                  </a:extLst>
                </a:gridCol>
              </a:tblGrid>
              <a:tr h="457200">
                <a:tc>
                  <a:txBody>
                    <a:bodyPr/>
                    <a:lstStyle/>
                    <a:p>
                      <a:pPr algn="ctr"/>
                      <a:r>
                        <a:rPr lang="zh-CN" altLang="en-US" sz="2400" dirty="0"/>
                        <a:t>时刻</a:t>
                      </a:r>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8</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10</a:t>
                      </a:r>
                      <a:endParaRPr lang="zh-CN" altLang="en-US" sz="2400" dirty="0"/>
                    </a:p>
                  </a:txBody>
                  <a:tcPr/>
                </a:tc>
                <a:extLst>
                  <a:ext uri="{0D108BD9-81ED-4DB2-BD59-A6C34878D82A}">
                    <a16:rowId xmlns:a16="http://schemas.microsoft.com/office/drawing/2014/main" xmlns="" val="3670153160"/>
                  </a:ext>
                </a:extLst>
              </a:tr>
              <a:tr h="457200">
                <a:tc>
                  <a:txBody>
                    <a:bodyPr/>
                    <a:lstStyle/>
                    <a:p>
                      <a:pPr algn="ctr"/>
                      <a:r>
                        <a:rPr lang="zh-CN" altLang="en-US" sz="2400" dirty="0"/>
                        <a:t>引用</a:t>
                      </a:r>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P2</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P1</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extLst>
                  <a:ext uri="{0D108BD9-81ED-4DB2-BD59-A6C34878D82A}">
                    <a16:rowId xmlns:a16="http://schemas.microsoft.com/office/drawing/2014/main" xmlns="" val="2491120180"/>
                  </a:ext>
                </a:extLst>
              </a:tr>
              <a:tr h="396240">
                <a:tc>
                  <a:txBody>
                    <a:bodyPr/>
                    <a:lstStyle/>
                    <a:p>
                      <a:pPr algn="ctr"/>
                      <a:r>
                        <a:rPr lang="en-US" altLang="zh-CN" sz="1800" dirty="0"/>
                        <a:t>P1</a:t>
                      </a:r>
                      <a:endParaRPr lang="zh-CN" altLang="en-US" sz="1800" dirty="0"/>
                    </a:p>
                  </a:txBody>
                  <a:tcPr/>
                </a:tc>
                <a:tc>
                  <a:txBody>
                    <a:bodyPr/>
                    <a:lstStyle/>
                    <a:p>
                      <a:pPr algn="ctr"/>
                      <a:r>
                        <a:rPr lang="en-US" altLang="zh-CN" sz="1800" b="1" baseline="0" dirty="0"/>
                        <a:t>—  </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2719908576"/>
                  </a:ext>
                </a:extLst>
              </a:tr>
              <a:tr h="396240">
                <a:tc>
                  <a:txBody>
                    <a:bodyPr/>
                    <a:lstStyle/>
                    <a:p>
                      <a:pPr algn="ctr"/>
                      <a:r>
                        <a:rPr lang="en-US" altLang="zh-CN" sz="1800" dirty="0"/>
                        <a:t>P2</a:t>
                      </a:r>
                      <a:endParaRPr lang="zh-CN" altLang="en-US" sz="1800"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883927349"/>
                  </a:ext>
                </a:extLst>
              </a:tr>
              <a:tr h="396240">
                <a:tc>
                  <a:txBody>
                    <a:bodyPr/>
                    <a:lstStyle/>
                    <a:p>
                      <a:pPr algn="ctr"/>
                      <a:r>
                        <a:rPr lang="en-US" altLang="zh-CN" sz="1800" dirty="0"/>
                        <a:t>P3</a:t>
                      </a:r>
                      <a:endParaRPr lang="zh-CN" altLang="en-US" sz="1800"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extLst>
                  <a:ext uri="{0D108BD9-81ED-4DB2-BD59-A6C34878D82A}">
                    <a16:rowId xmlns:a16="http://schemas.microsoft.com/office/drawing/2014/main" xmlns="" val="3589830115"/>
                  </a:ext>
                </a:extLst>
              </a:tr>
              <a:tr h="396240">
                <a:tc>
                  <a:txBody>
                    <a:bodyPr/>
                    <a:lstStyle/>
                    <a:p>
                      <a:pPr algn="ctr"/>
                      <a:r>
                        <a:rPr lang="en-US" altLang="zh-CN" sz="1800" dirty="0"/>
                        <a:t>P4</a:t>
                      </a:r>
                      <a:endParaRPr lang="zh-CN" altLang="en-US" sz="1800"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en-US" altLang="zh-CN" sz="1800" b="1" dirty="0"/>
                        <a:t>—</a:t>
                      </a:r>
                      <a:endParaRPr lang="zh-CN" altLang="en-US" sz="1800" b="1" dirty="0"/>
                    </a:p>
                  </a:txBody>
                  <a:tcPr/>
                </a:tc>
                <a:tc>
                  <a:txBody>
                    <a:bodyPr/>
                    <a:lstStyle/>
                    <a:p>
                      <a:pPr algn="ctr"/>
                      <a:r>
                        <a:rPr lang="zh-CN" altLang="en-US" sz="1800" b="1" dirty="0"/>
                        <a:t>√</a:t>
                      </a:r>
                    </a:p>
                  </a:txBody>
                  <a:tcPr/>
                </a:tc>
                <a:extLst>
                  <a:ext uri="{0D108BD9-81ED-4DB2-BD59-A6C34878D82A}">
                    <a16:rowId xmlns:a16="http://schemas.microsoft.com/office/drawing/2014/main" xmlns="" val="3197145051"/>
                  </a:ext>
                </a:extLst>
              </a:tr>
              <a:tr h="396240">
                <a:tc>
                  <a:txBody>
                    <a:bodyPr/>
                    <a:lstStyle/>
                    <a:p>
                      <a:pPr algn="ctr"/>
                      <a:r>
                        <a:rPr lang="en-US" altLang="zh-CN" sz="1800" dirty="0"/>
                        <a:t>P5</a:t>
                      </a:r>
                      <a:endParaRPr lang="zh-CN" altLang="en-US" sz="1800"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dirty="0"/>
                        <a:t>—</a:t>
                      </a:r>
                      <a:endParaRPr lang="zh-CN" altLang="en-US" sz="1800" b="1"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54197059"/>
                  </a:ext>
                </a:extLst>
              </a:tr>
              <a:tr h="457200">
                <a:tc>
                  <a:txBody>
                    <a:bodyPr/>
                    <a:lstStyle/>
                    <a:p>
                      <a:pPr algn="ctr"/>
                      <a:r>
                        <a:rPr lang="en-US" altLang="zh-CN" sz="2400" dirty="0">
                          <a:solidFill>
                            <a:schemeClr val="bg1"/>
                          </a:solidFill>
                        </a:rPr>
                        <a:t>In</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tx1">
                              <a:lumMod val="50000"/>
                              <a:lumOff val="50000"/>
                            </a:schemeClr>
                          </a:solidFill>
                        </a:rPr>
                        <a:t>P4</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extLst>
                  <a:ext uri="{0D108BD9-81ED-4DB2-BD59-A6C34878D82A}">
                    <a16:rowId xmlns:a16="http://schemas.microsoft.com/office/drawing/2014/main" xmlns="" val="1565595595"/>
                  </a:ext>
                </a:extLst>
              </a:tr>
              <a:tr h="457200">
                <a:tc>
                  <a:txBody>
                    <a:bodyPr/>
                    <a:lstStyle/>
                    <a:p>
                      <a:pPr algn="ctr"/>
                      <a:r>
                        <a:rPr lang="en-US" altLang="zh-CN" sz="2400" dirty="0">
                          <a:solidFill>
                            <a:schemeClr val="bg1"/>
                          </a:solidFill>
                        </a:rPr>
                        <a:t>Out</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solidFill>
                      <a:srgbClr val="D6898D"/>
                    </a:solidFill>
                  </a:tcPr>
                </a:tc>
                <a:extLst>
                  <a:ext uri="{0D108BD9-81ED-4DB2-BD59-A6C34878D82A}">
                    <a16:rowId xmlns:a16="http://schemas.microsoft.com/office/drawing/2014/main" xmlns="" val="1722814924"/>
                  </a:ext>
                </a:extLst>
              </a:tr>
            </a:tbl>
          </a:graphicData>
        </a:graphic>
      </p:graphicFrame>
      <p:sp>
        <p:nvSpPr>
          <p:cNvPr id="5" name="矩形 4"/>
          <p:cNvSpPr/>
          <p:nvPr/>
        </p:nvSpPr>
        <p:spPr>
          <a:xfrm>
            <a:off x="7505365" y="3161211"/>
            <a:ext cx="2442755" cy="509452"/>
          </a:xfrm>
          <a:prstGeom prst="rect">
            <a:avLst/>
          </a:prstGeom>
          <a:solidFill>
            <a:srgbClr val="33CCFF">
              <a:alpha val="49804"/>
            </a:srgbClr>
          </a:solidFill>
          <a:ln w="38100">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867319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4.5.1</a:t>
            </a:r>
            <a:r>
              <a:rPr lang="zh-CN" altLang="en-US" dirty="0"/>
              <a:t>：虚拟存储器定义</a:t>
            </a:r>
            <a:endParaRPr lang="en-US" dirty="0"/>
          </a:p>
        </p:txBody>
      </p:sp>
      <p:sp>
        <p:nvSpPr>
          <p:cNvPr id="3" name="Content Placeholder 2"/>
          <p:cNvSpPr>
            <a:spLocks noGrp="1"/>
          </p:cNvSpPr>
          <p:nvPr>
            <p:ph idx="1"/>
          </p:nvPr>
        </p:nvSpPr>
        <p:spPr/>
        <p:txBody>
          <a:bodyPr/>
          <a:lstStyle/>
          <a:p>
            <a:pPr>
              <a:lnSpc>
                <a:spcPct val="150000"/>
              </a:lnSpc>
            </a:pPr>
            <a:r>
              <a:rPr lang="zh-CN" altLang="en-US" dirty="0"/>
              <a:t>在具有层次结构存储器的计算机系统中，采用自动实现部分装入和部分对换功能，为用户提供一个比物理内存</a:t>
            </a:r>
            <a:r>
              <a:rPr lang="zh-CN" altLang="en-US" dirty="0">
                <a:solidFill>
                  <a:srgbClr val="0070C0"/>
                </a:solidFill>
              </a:rPr>
              <a:t>容量大得多的，可寻址</a:t>
            </a:r>
            <a:r>
              <a:rPr lang="zh-CN" altLang="en-US" dirty="0"/>
              <a:t>的一种“</a:t>
            </a:r>
            <a:r>
              <a:rPr lang="zh-CN" altLang="en-US" dirty="0">
                <a:solidFill>
                  <a:srgbClr val="FF0000"/>
                </a:solidFill>
              </a:rPr>
              <a:t>内存储器</a:t>
            </a:r>
            <a:r>
              <a:rPr lang="zh-CN" altLang="en-US" dirty="0"/>
              <a:t>”。虚拟存储器的容量取决于计算机的地址结构和可用的物理内存和外存的容量之和</a:t>
            </a:r>
          </a:p>
          <a:p>
            <a:pPr>
              <a:lnSpc>
                <a:spcPct val="150000"/>
              </a:lnSpc>
            </a:pPr>
            <a:endParaRPr lang="en-US" dirty="0"/>
          </a:p>
        </p:txBody>
      </p:sp>
    </p:spTree>
    <p:extLst>
      <p:ext uri="{BB962C8B-B14F-4D97-AF65-F5344CB8AC3E}">
        <p14:creationId xmlns:p14="http://schemas.microsoft.com/office/powerpoint/2010/main" val="19388890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a:t>
            </a:r>
            <a:r>
              <a:rPr lang="en-US" altLang="zh-CN" dirty="0"/>
              <a:t>MIN</a:t>
            </a:r>
            <a:r>
              <a:rPr lang="zh-CN" altLang="en-US" dirty="0"/>
              <a:t>算法</a:t>
            </a:r>
            <a:endParaRPr kumimoji="1" lang="zh-CN" altLang="en-US"/>
          </a:p>
        </p:txBody>
      </p:sp>
      <p:sp>
        <p:nvSpPr>
          <p:cNvPr id="3" name="Content Placeholder 2"/>
          <p:cNvSpPr>
            <a:spLocks noGrp="1"/>
          </p:cNvSpPr>
          <p:nvPr>
            <p:ph idx="1"/>
          </p:nvPr>
        </p:nvSpPr>
        <p:spPr/>
        <p:txBody>
          <a:bodyPr/>
          <a:lstStyle/>
          <a:p>
            <a:pPr>
              <a:lnSpc>
                <a:spcPct val="150000"/>
              </a:lnSpc>
            </a:pPr>
            <a:r>
              <a:rPr kumimoji="1" lang="en-US" altLang="zh-CN"/>
              <a:t>MIN</a:t>
            </a:r>
            <a:r>
              <a:rPr kumimoji="1" lang="zh-CN" altLang="en-US"/>
              <a:t> 算法是理论最优</a:t>
            </a:r>
            <a:endParaRPr kumimoji="1" lang="en-US" altLang="zh-CN"/>
          </a:p>
          <a:p>
            <a:pPr>
              <a:lnSpc>
                <a:spcPct val="150000"/>
              </a:lnSpc>
            </a:pPr>
            <a:r>
              <a:rPr kumimoji="1" lang="zh-CN" altLang="en-US"/>
              <a:t>但在实践过程中，很难对后续页面走向做出正确判断，实用性较差</a:t>
            </a:r>
          </a:p>
        </p:txBody>
      </p:sp>
    </p:spTree>
    <p:extLst>
      <p:ext uri="{BB962C8B-B14F-4D97-AF65-F5344CB8AC3E}">
        <p14:creationId xmlns:p14="http://schemas.microsoft.com/office/powerpoint/2010/main" val="2742321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：工作集</a:t>
            </a:r>
          </a:p>
        </p:txBody>
      </p:sp>
      <p:sp>
        <p:nvSpPr>
          <p:cNvPr id="3" name="内容占位符 2"/>
          <p:cNvSpPr>
            <a:spLocks noGrp="1"/>
          </p:cNvSpPr>
          <p:nvPr>
            <p:ph idx="1"/>
          </p:nvPr>
        </p:nvSpPr>
        <p:spPr/>
        <p:txBody>
          <a:bodyPr/>
          <a:lstStyle/>
          <a:p>
            <a:pPr>
              <a:lnSpc>
                <a:spcPct val="150000"/>
              </a:lnSpc>
            </a:pPr>
            <a:r>
              <a:rPr lang="zh-CN" altLang="en-US" dirty="0"/>
              <a:t>工作集模型（</a:t>
            </a:r>
            <a:r>
              <a:rPr lang="en-US" altLang="zh-CN" dirty="0"/>
              <a:t>Working Set</a:t>
            </a:r>
            <a:r>
              <a:rPr lang="zh-CN" altLang="en-US" dirty="0"/>
              <a:t>）和工作集置换算法</a:t>
            </a:r>
          </a:p>
          <a:p>
            <a:pPr>
              <a:lnSpc>
                <a:spcPct val="150000"/>
              </a:lnSpc>
            </a:pPr>
            <a:r>
              <a:rPr lang="zh-CN" altLang="en-US" dirty="0"/>
              <a:t>用于模拟实现局部最佳页面替换算法</a:t>
            </a:r>
          </a:p>
          <a:p>
            <a:pPr>
              <a:lnSpc>
                <a:spcPct val="150000"/>
              </a:lnSpc>
            </a:pPr>
            <a:r>
              <a:rPr lang="zh-CN" altLang="en-US" dirty="0"/>
              <a:t>使用滑动窗口，</a:t>
            </a:r>
            <a:r>
              <a:rPr lang="zh-CN" altLang="en-US" dirty="0">
                <a:solidFill>
                  <a:srgbClr val="0070C0"/>
                </a:solidFill>
              </a:rPr>
              <a:t>但不向前查看引用串，而是向后看</a:t>
            </a:r>
            <a:endParaRPr lang="en-US" altLang="zh-CN" dirty="0">
              <a:solidFill>
                <a:srgbClr val="0070C0"/>
              </a:solidFill>
            </a:endParaRPr>
          </a:p>
          <a:p>
            <a:pPr lvl="1">
              <a:lnSpc>
                <a:spcPct val="150000"/>
              </a:lnSpc>
            </a:pPr>
            <a:r>
              <a:rPr lang="zh-CN" altLang="en-US" dirty="0"/>
              <a:t>一个进程不久将来所需要的内存页框可以通过考查其最近时间内的内存需求进行估计</a:t>
            </a:r>
          </a:p>
        </p:txBody>
      </p:sp>
      <p:sp>
        <p:nvSpPr>
          <p:cNvPr id="5" name="矩形 4"/>
          <p:cNvSpPr/>
          <p:nvPr/>
        </p:nvSpPr>
        <p:spPr>
          <a:xfrm>
            <a:off x="628650" y="4937520"/>
            <a:ext cx="5419452" cy="738664"/>
          </a:xfrm>
          <a:prstGeom prst="rect">
            <a:avLst/>
          </a:prstGeom>
          <a:ln>
            <a:solidFill>
              <a:schemeClr val="accent1"/>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nSpc>
                <a:spcPct val="150000"/>
              </a:lnSpc>
            </a:pPr>
            <a:r>
              <a:rPr lang="zh-CN" altLang="en-US" sz="2800" dirty="0">
                <a:ln w="0"/>
                <a:solidFill>
                  <a:schemeClr val="bg1"/>
                </a:solidFill>
                <a:effectLst>
                  <a:outerShdw blurRad="38100" dist="19050" dir="2700000" algn="tl" rotWithShape="0">
                    <a:schemeClr val="dk1">
                      <a:alpha val="40000"/>
                    </a:schemeClr>
                  </a:outerShdw>
                </a:effectLst>
              </a:rPr>
              <a:t>工作集置换的思想类似于</a:t>
            </a:r>
            <a:r>
              <a:rPr lang="en-US" altLang="zh-CN" sz="2800" dirty="0">
                <a:ln w="0"/>
                <a:solidFill>
                  <a:schemeClr val="bg1"/>
                </a:solidFill>
                <a:effectLst>
                  <a:outerShdw blurRad="38100" dist="19050" dir="2700000" algn="tl" rotWithShape="0">
                    <a:schemeClr val="dk1">
                      <a:alpha val="40000"/>
                    </a:schemeClr>
                  </a:outerShdw>
                </a:effectLst>
              </a:rPr>
              <a:t>LRU</a:t>
            </a:r>
            <a:r>
              <a:rPr lang="zh-CN" altLang="en-US" sz="2800" dirty="0">
                <a:ln w="0"/>
                <a:solidFill>
                  <a:schemeClr val="bg1"/>
                </a:solidFill>
                <a:effectLst>
                  <a:outerShdw blurRad="38100" dist="19050" dir="2700000" algn="tl" rotWithShape="0">
                    <a:schemeClr val="dk1">
                      <a:alpha val="40000"/>
                    </a:schemeClr>
                  </a:outerShdw>
                </a:effectLst>
              </a:rPr>
              <a:t>算法</a:t>
            </a:r>
            <a:endParaRPr lang="en-US" altLang="zh-CN" sz="280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735280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：工作集（续）</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50000"/>
                  </a:lnSpc>
                </a:pPr>
                <a:r>
                  <a:rPr lang="zh-CN" altLang="en-US" dirty="0"/>
                  <a:t>工作集：在某一段时间间隔内进程运行所需访问的页面集合</a:t>
                </a:r>
              </a:p>
              <a:p>
                <a:pPr>
                  <a:lnSpc>
                    <a:spcPct val="150000"/>
                  </a:lnSpc>
                </a:pPr>
                <a14:m>
                  <m:oMath xmlns:m="http://schemas.openxmlformats.org/officeDocument/2006/math">
                    <m:r>
                      <a:rPr lang="en-US" altLang="zh-CN" b="0" i="1" smtClean="0">
                        <a:latin typeface="Cambria Math" panose="02040503050406030204" pitchFamily="18" charset="0"/>
                      </a:rPr>
                      <m:t>𝑊</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rPr>
                      <m:t>)</m:t>
                    </m:r>
                  </m:oMath>
                </a14:m>
                <a:r>
                  <a:rPr lang="zh-CN" altLang="en-US" dirty="0"/>
                  <a:t>表示进程在时刻</a:t>
                </a:r>
                <a14:m>
                  <m:oMath xmlns:m="http://schemas.openxmlformats.org/officeDocument/2006/math">
                    <m:r>
                      <a:rPr lang="en-US" altLang="zh-CN" i="1">
                        <a:latin typeface="Cambria Math" panose="02040503050406030204" pitchFamily="18" charset="0"/>
                      </a:rPr>
                      <m:t>𝑡</m:t>
                    </m:r>
                    <m:r>
                      <a:rPr lang="en-US" altLang="zh-CN" b="0" i="1" smtClean="0">
                        <a:latin typeface="Cambria Math" panose="02040503050406030204" pitchFamily="18" charset="0"/>
                      </a:rPr>
                      <m:t>−</m:t>
                    </m:r>
                    <m:r>
                      <a:rPr lang="en-US" altLang="zh-CN" i="1">
                        <a:latin typeface="Cambria Math" panose="02040503050406030204" pitchFamily="18" charset="0"/>
                      </a:rPr>
                      <m:t> </m:t>
                    </m:r>
                    <m:r>
                      <m:rPr>
                        <m:sty m:val="p"/>
                      </m:rPr>
                      <a:rPr lang="el-GR" altLang="zh-CN" i="1">
                        <a:latin typeface="Cambria Math" panose="02040503050406030204" pitchFamily="18" charset="0"/>
                        <a:ea typeface="Cambria Math" panose="02040503050406030204" pitchFamily="18" charset="0"/>
                      </a:rPr>
                      <m:t>Δ</m:t>
                    </m:r>
                  </m:oMath>
                </a14:m>
                <a:r>
                  <a:rPr lang="zh-CN" altLang="en-US" dirty="0"/>
                  <a:t>到</a:t>
                </a:r>
                <a14:m>
                  <m:oMath xmlns:m="http://schemas.openxmlformats.org/officeDocument/2006/math">
                    <m:r>
                      <a:rPr lang="en-US" altLang="zh-CN" i="1">
                        <a:latin typeface="Cambria Math" panose="02040503050406030204" pitchFamily="18" charset="0"/>
                      </a:rPr>
                      <m:t>𝑡</m:t>
                    </m:r>
                  </m:oMath>
                </a14:m>
                <a:r>
                  <a:rPr lang="zh-CN" altLang="en-US" dirty="0"/>
                  <a:t>，自己所访问的页面集合，它就是进程在时刻</a:t>
                </a:r>
                <a14:m>
                  <m:oMath xmlns:m="http://schemas.openxmlformats.org/officeDocument/2006/math">
                    <m:r>
                      <a:rPr lang="en-US" altLang="zh-CN" i="1">
                        <a:latin typeface="Cambria Math" panose="02040503050406030204" pitchFamily="18" charset="0"/>
                      </a:rPr>
                      <m:t>𝑡</m:t>
                    </m:r>
                  </m:oMath>
                </a14:m>
                <a:r>
                  <a:rPr lang="zh-CN" altLang="en-US" dirty="0"/>
                  <a:t>的工作集。</a:t>
                </a:r>
              </a:p>
              <a:p>
                <a:pPr>
                  <a:lnSpc>
                    <a:spcPct val="150000"/>
                  </a:lnSpc>
                </a:pPr>
                <a:r>
                  <a:rPr lang="zh-CN" altLang="en-US" dirty="0"/>
                  <a:t>变量</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Δ</m:t>
                    </m:r>
                  </m:oMath>
                </a14:m>
                <a:r>
                  <a:rPr lang="zh-CN" altLang="en-US" dirty="0"/>
                  <a:t>称为“</a:t>
                </a:r>
                <a:r>
                  <a:rPr lang="zh-CN" altLang="en-US" dirty="0">
                    <a:solidFill>
                      <a:srgbClr val="FF0000"/>
                    </a:solidFill>
                  </a:rPr>
                  <a:t>工作集窗口尺寸</a:t>
                </a:r>
                <a:r>
                  <a:rPr lang="zh-CN" altLang="en-US" dirty="0"/>
                  <a:t>”，工作集所包含的页面数称为“</a:t>
                </a:r>
                <a:r>
                  <a:rPr lang="zh-CN" altLang="en-US" dirty="0">
                    <a:solidFill>
                      <a:srgbClr val="FF0000"/>
                    </a:solidFill>
                  </a:rPr>
                  <a:t>工作集尺寸</a:t>
                </a:r>
                <a:r>
                  <a:rPr lang="zh-CN" altLang="en-US" dirty="0"/>
                  <a:t>”</a:t>
                </a:r>
              </a:p>
              <a:p>
                <a:pPr>
                  <a:lnSpc>
                    <a:spcPct val="150000"/>
                  </a:lnSpc>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00098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：例</a:t>
            </a:r>
          </a:p>
        </p:txBody>
      </p:sp>
      <p:sp>
        <p:nvSpPr>
          <p:cNvPr id="3" name="内容占位符 2"/>
          <p:cNvSpPr>
            <a:spLocks noGrp="1"/>
          </p:cNvSpPr>
          <p:nvPr>
            <p:ph idx="1"/>
          </p:nvPr>
        </p:nvSpPr>
        <p:spPr>
          <a:xfrm>
            <a:off x="628650" y="1825625"/>
            <a:ext cx="7886700" cy="512626"/>
          </a:xfrm>
        </p:spPr>
        <p:txBody>
          <a:bodyPr/>
          <a:lstStyle/>
          <a:p>
            <a:r>
              <a:rPr lang="zh-CN" altLang="en-US" dirty="0"/>
              <a:t>进程页面引用</a:t>
            </a:r>
            <a:r>
              <a:rPr lang="en-US" altLang="zh-CN" dirty="0"/>
              <a:t>P3,P3,P4,P2,P3,P5,P3,P5,P1,P4</a:t>
            </a:r>
          </a:p>
        </p:txBody>
      </p:sp>
      <p:graphicFrame>
        <p:nvGraphicFramePr>
          <p:cNvPr id="4" name="表格 3"/>
          <p:cNvGraphicFramePr>
            <a:graphicFrameLocks noGrp="1"/>
          </p:cNvGraphicFramePr>
          <p:nvPr>
            <p:extLst>
              <p:ext uri="{D42A27DB-BD31-4B8C-83A1-F6EECF244321}">
                <p14:modId xmlns:p14="http://schemas.microsoft.com/office/powerpoint/2010/main" val="760047809"/>
              </p:ext>
            </p:extLst>
          </p:nvPr>
        </p:nvGraphicFramePr>
        <p:xfrm>
          <a:off x="391921" y="2473187"/>
          <a:ext cx="8123429" cy="3707696"/>
        </p:xfrm>
        <a:graphic>
          <a:graphicData uri="http://schemas.openxmlformats.org/drawingml/2006/table">
            <a:tbl>
              <a:tblPr firstRow="1" bandRow="1">
                <a:tableStyleId>{5C22544A-7EE6-4342-B048-85BDC9FD1C3A}</a:tableStyleId>
              </a:tblPr>
              <a:tblGrid>
                <a:gridCol w="799658">
                  <a:extLst>
                    <a:ext uri="{9D8B030D-6E8A-4147-A177-3AD203B41FA5}">
                      <a16:colId xmlns:a16="http://schemas.microsoft.com/office/drawing/2014/main" xmlns="" val="1876039989"/>
                    </a:ext>
                  </a:extLst>
                </a:gridCol>
                <a:gridCol w="563367">
                  <a:extLst>
                    <a:ext uri="{9D8B030D-6E8A-4147-A177-3AD203B41FA5}">
                      <a16:colId xmlns:a16="http://schemas.microsoft.com/office/drawing/2014/main" xmlns="" val="2860972289"/>
                    </a:ext>
                  </a:extLst>
                </a:gridCol>
                <a:gridCol w="563367">
                  <a:extLst>
                    <a:ext uri="{9D8B030D-6E8A-4147-A177-3AD203B41FA5}">
                      <a16:colId xmlns:a16="http://schemas.microsoft.com/office/drawing/2014/main" xmlns="" val="773929230"/>
                    </a:ext>
                  </a:extLst>
                </a:gridCol>
                <a:gridCol w="563367">
                  <a:extLst>
                    <a:ext uri="{9D8B030D-6E8A-4147-A177-3AD203B41FA5}">
                      <a16:colId xmlns:a16="http://schemas.microsoft.com/office/drawing/2014/main" xmlns="" val="678161260"/>
                    </a:ext>
                  </a:extLst>
                </a:gridCol>
                <a:gridCol w="563367">
                  <a:extLst>
                    <a:ext uri="{9D8B030D-6E8A-4147-A177-3AD203B41FA5}">
                      <a16:colId xmlns:a16="http://schemas.microsoft.com/office/drawing/2014/main" xmlns="" val="1523699812"/>
                    </a:ext>
                  </a:extLst>
                </a:gridCol>
                <a:gridCol w="563367">
                  <a:extLst>
                    <a:ext uri="{9D8B030D-6E8A-4147-A177-3AD203B41FA5}">
                      <a16:colId xmlns:a16="http://schemas.microsoft.com/office/drawing/2014/main" xmlns="" val="3887725475"/>
                    </a:ext>
                  </a:extLst>
                </a:gridCol>
                <a:gridCol w="563367">
                  <a:extLst>
                    <a:ext uri="{9D8B030D-6E8A-4147-A177-3AD203B41FA5}">
                      <a16:colId xmlns:a16="http://schemas.microsoft.com/office/drawing/2014/main" xmlns="" val="3675588739"/>
                    </a:ext>
                  </a:extLst>
                </a:gridCol>
                <a:gridCol w="563367">
                  <a:extLst>
                    <a:ext uri="{9D8B030D-6E8A-4147-A177-3AD203B41FA5}">
                      <a16:colId xmlns:a16="http://schemas.microsoft.com/office/drawing/2014/main" xmlns="" val="4218407104"/>
                    </a:ext>
                  </a:extLst>
                </a:gridCol>
                <a:gridCol w="563367">
                  <a:extLst>
                    <a:ext uri="{9D8B030D-6E8A-4147-A177-3AD203B41FA5}">
                      <a16:colId xmlns:a16="http://schemas.microsoft.com/office/drawing/2014/main" xmlns="" val="840620586"/>
                    </a:ext>
                  </a:extLst>
                </a:gridCol>
                <a:gridCol w="563367">
                  <a:extLst>
                    <a:ext uri="{9D8B030D-6E8A-4147-A177-3AD203B41FA5}">
                      <a16:colId xmlns:a16="http://schemas.microsoft.com/office/drawing/2014/main" xmlns="" val="765115003"/>
                    </a:ext>
                  </a:extLst>
                </a:gridCol>
                <a:gridCol w="563367">
                  <a:extLst>
                    <a:ext uri="{9D8B030D-6E8A-4147-A177-3AD203B41FA5}">
                      <a16:colId xmlns:a16="http://schemas.microsoft.com/office/drawing/2014/main" xmlns="" val="54784993"/>
                    </a:ext>
                  </a:extLst>
                </a:gridCol>
                <a:gridCol w="563367">
                  <a:extLst>
                    <a:ext uri="{9D8B030D-6E8A-4147-A177-3AD203B41FA5}">
                      <a16:colId xmlns:a16="http://schemas.microsoft.com/office/drawing/2014/main" xmlns="" val="2794535936"/>
                    </a:ext>
                  </a:extLst>
                </a:gridCol>
                <a:gridCol w="563367">
                  <a:extLst>
                    <a:ext uri="{9D8B030D-6E8A-4147-A177-3AD203B41FA5}">
                      <a16:colId xmlns:a16="http://schemas.microsoft.com/office/drawing/2014/main" xmlns="" val="2603839807"/>
                    </a:ext>
                  </a:extLst>
                </a:gridCol>
                <a:gridCol w="563367">
                  <a:extLst>
                    <a:ext uri="{9D8B030D-6E8A-4147-A177-3AD203B41FA5}">
                      <a16:colId xmlns:a16="http://schemas.microsoft.com/office/drawing/2014/main" xmlns="" val="1778493805"/>
                    </a:ext>
                  </a:extLst>
                </a:gridCol>
              </a:tblGrid>
              <a:tr h="415856">
                <a:tc>
                  <a:txBody>
                    <a:bodyPr/>
                    <a:lstStyle/>
                    <a:p>
                      <a:pPr algn="ctr"/>
                      <a:r>
                        <a:rPr lang="zh-CN" altLang="en-US" sz="2400" dirty="0"/>
                        <a:t>时刻</a:t>
                      </a:r>
                    </a:p>
                  </a:txBody>
                  <a:tcPr/>
                </a:tc>
                <a:tc>
                  <a:txBody>
                    <a:bodyPr/>
                    <a:lstStyle/>
                    <a:p>
                      <a:pPr algn="ctr"/>
                      <a:r>
                        <a:rPr lang="en-US" altLang="zh-CN" sz="2400" dirty="0"/>
                        <a:t>-2</a:t>
                      </a:r>
                      <a:endParaRPr lang="zh-CN" altLang="en-US" sz="2400" dirty="0"/>
                    </a:p>
                  </a:txBody>
                  <a:tcPr>
                    <a:solidFill>
                      <a:schemeClr val="bg1">
                        <a:lumMod val="65000"/>
                      </a:schemeClr>
                    </a:solidFill>
                  </a:tcPr>
                </a:tc>
                <a:tc>
                  <a:txBody>
                    <a:bodyPr/>
                    <a:lstStyle/>
                    <a:p>
                      <a:pPr algn="ctr"/>
                      <a:r>
                        <a:rPr lang="en-US" altLang="zh-CN" sz="2400" dirty="0"/>
                        <a:t>-1</a:t>
                      </a:r>
                      <a:endParaRPr lang="zh-CN" altLang="en-US" sz="2400" dirty="0"/>
                    </a:p>
                  </a:txBody>
                  <a:tcPr>
                    <a:solidFill>
                      <a:schemeClr val="bg1">
                        <a:lumMod val="65000"/>
                      </a:schemeClr>
                    </a:solidFill>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8</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10</a:t>
                      </a:r>
                      <a:endParaRPr lang="zh-CN" altLang="en-US" sz="2400" dirty="0"/>
                    </a:p>
                  </a:txBody>
                  <a:tcPr/>
                </a:tc>
                <a:extLst>
                  <a:ext uri="{0D108BD9-81ED-4DB2-BD59-A6C34878D82A}">
                    <a16:rowId xmlns:a16="http://schemas.microsoft.com/office/drawing/2014/main" xmlns="" val="3670153160"/>
                  </a:ext>
                </a:extLst>
              </a:tr>
              <a:tr h="507296">
                <a:tc>
                  <a:txBody>
                    <a:bodyPr/>
                    <a:lstStyle/>
                    <a:p>
                      <a:pPr algn="ctr"/>
                      <a:r>
                        <a:rPr lang="zh-CN" altLang="en-US" sz="2400" dirty="0"/>
                        <a:t>引用</a:t>
                      </a:r>
                    </a:p>
                  </a:txBody>
                  <a:tcPr>
                    <a:solidFill>
                      <a:srgbClr val="FFC000"/>
                    </a:solidFill>
                  </a:tcPr>
                </a:tc>
                <a:tc>
                  <a:txBody>
                    <a:bodyPr/>
                    <a:lstStyle/>
                    <a:p>
                      <a:pPr algn="ctr"/>
                      <a:r>
                        <a:rPr lang="en-US" altLang="zh-CN" sz="2400" dirty="0">
                          <a:solidFill>
                            <a:schemeClr val="bg1">
                              <a:lumMod val="50000"/>
                            </a:schemeClr>
                          </a:solidFill>
                        </a:rPr>
                        <a:t>P5</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solidFill>
                            <a:schemeClr val="bg1">
                              <a:lumMod val="50000"/>
                            </a:schemeClr>
                          </a:solidFill>
                        </a:rPr>
                        <a:t>P4</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solidFill>
                            <a:schemeClr val="bg1">
                              <a:lumMod val="50000"/>
                            </a:schemeClr>
                          </a:solidFill>
                        </a:rPr>
                        <a:t>P1</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P2</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P1</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extLst>
                  <a:ext uri="{0D108BD9-81ED-4DB2-BD59-A6C34878D82A}">
                    <a16:rowId xmlns:a16="http://schemas.microsoft.com/office/drawing/2014/main" xmlns="" val="2491120180"/>
                  </a:ext>
                </a:extLst>
              </a:tr>
              <a:tr h="323126">
                <a:tc>
                  <a:txBody>
                    <a:bodyPr/>
                    <a:lstStyle/>
                    <a:p>
                      <a:pPr algn="ctr"/>
                      <a:r>
                        <a:rPr lang="en-US" altLang="zh-CN" sz="1800" dirty="0"/>
                        <a:t>P1</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extLst>
                  <a:ext uri="{0D108BD9-81ED-4DB2-BD59-A6C34878D82A}">
                    <a16:rowId xmlns:a16="http://schemas.microsoft.com/office/drawing/2014/main" xmlns="" val="2719908576"/>
                  </a:ext>
                </a:extLst>
              </a:tr>
              <a:tr h="323126">
                <a:tc>
                  <a:txBody>
                    <a:bodyPr/>
                    <a:lstStyle/>
                    <a:p>
                      <a:pPr algn="ctr"/>
                      <a:r>
                        <a:rPr lang="en-US" altLang="zh-CN" sz="1800" dirty="0"/>
                        <a:t>P2</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extLst>
                  <a:ext uri="{0D108BD9-81ED-4DB2-BD59-A6C34878D82A}">
                    <a16:rowId xmlns:a16="http://schemas.microsoft.com/office/drawing/2014/main" xmlns="" val="883927349"/>
                  </a:ext>
                </a:extLst>
              </a:tr>
              <a:tr h="323126">
                <a:tc>
                  <a:txBody>
                    <a:bodyPr/>
                    <a:lstStyle/>
                    <a:p>
                      <a:pPr algn="ctr"/>
                      <a:r>
                        <a:rPr lang="en-US" altLang="zh-CN" sz="1800" dirty="0"/>
                        <a:t>P3</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extLst>
                  <a:ext uri="{0D108BD9-81ED-4DB2-BD59-A6C34878D82A}">
                    <a16:rowId xmlns:a16="http://schemas.microsoft.com/office/drawing/2014/main" xmlns="" val="3589830115"/>
                  </a:ext>
                </a:extLst>
              </a:tr>
              <a:tr h="323126">
                <a:tc>
                  <a:txBody>
                    <a:bodyPr/>
                    <a:lstStyle/>
                    <a:p>
                      <a:pPr algn="ctr"/>
                      <a:r>
                        <a:rPr lang="en-US" altLang="zh-CN" sz="1800" dirty="0"/>
                        <a:t>P4</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t>√</a:t>
                      </a:r>
                    </a:p>
                  </a:txBody>
                  <a:tcPr>
                    <a:solidFill>
                      <a:schemeClr val="bg1">
                        <a:lumMod val="65000"/>
                      </a:schemeClr>
                    </a:solidFill>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extLst>
                  <a:ext uri="{0D108BD9-81ED-4DB2-BD59-A6C34878D82A}">
                    <a16:rowId xmlns:a16="http://schemas.microsoft.com/office/drawing/2014/main" xmlns="" val="3197145051"/>
                  </a:ext>
                </a:extLst>
              </a:tr>
              <a:tr h="323126">
                <a:tc>
                  <a:txBody>
                    <a:bodyPr/>
                    <a:lstStyle/>
                    <a:p>
                      <a:pPr algn="ctr"/>
                      <a:r>
                        <a:rPr lang="en-US" altLang="zh-CN" sz="1800" dirty="0"/>
                        <a:t>P5</a:t>
                      </a:r>
                      <a:endParaRPr lang="zh-CN" altLang="en-US" sz="1800"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54197059"/>
                  </a:ext>
                </a:extLst>
              </a:tr>
              <a:tr h="403908">
                <a:tc>
                  <a:txBody>
                    <a:bodyPr/>
                    <a:lstStyle/>
                    <a:p>
                      <a:pPr algn="ctr"/>
                      <a:r>
                        <a:rPr lang="en-US" altLang="zh-CN" sz="2400" dirty="0">
                          <a:solidFill>
                            <a:schemeClr val="bg1"/>
                          </a:solidFill>
                        </a:rPr>
                        <a:t>In</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tx1">
                              <a:lumMod val="50000"/>
                              <a:lumOff val="50000"/>
                            </a:schemeClr>
                          </a:solidFill>
                        </a:rPr>
                        <a:t>P5</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chemeClr val="bg1">
                        <a:lumMod val="65000"/>
                      </a:schemeClr>
                    </a:solidFill>
                  </a:tcPr>
                </a:tc>
                <a:tc>
                  <a:txBody>
                    <a:bodyPr/>
                    <a:lstStyle/>
                    <a:p>
                      <a:pPr algn="ctr"/>
                      <a:r>
                        <a:rPr lang="en-US" altLang="zh-CN" sz="2400" dirty="0">
                          <a:solidFill>
                            <a:schemeClr val="tx1">
                              <a:lumMod val="50000"/>
                              <a:lumOff val="50000"/>
                            </a:schemeClr>
                          </a:solidFill>
                        </a:rPr>
                        <a:t>P4</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chemeClr val="bg1">
                        <a:lumMod val="65000"/>
                      </a:schemeClr>
                    </a:solidFill>
                  </a:tcPr>
                </a:tc>
                <a:tc>
                  <a:txBody>
                    <a:bodyPr/>
                    <a:lstStyle/>
                    <a:p>
                      <a:pPr algn="ctr"/>
                      <a:r>
                        <a:rPr lang="en-US" altLang="zh-CN" sz="2400" dirty="0">
                          <a:solidFill>
                            <a:schemeClr val="bg1">
                              <a:lumMod val="50000"/>
                            </a:schemeClr>
                          </a:solidFill>
                        </a:rPr>
                        <a:t>P1</a:t>
                      </a:r>
                      <a:endParaRPr lang="zh-CN" altLang="en-US" sz="2400" dirty="0">
                        <a:solidFill>
                          <a:schemeClr val="bg1">
                            <a:lumMod val="50000"/>
                          </a:schemeClr>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extLst>
                  <a:ext uri="{0D108BD9-81ED-4DB2-BD59-A6C34878D82A}">
                    <a16:rowId xmlns:a16="http://schemas.microsoft.com/office/drawing/2014/main" xmlns="" val="1565595595"/>
                  </a:ext>
                </a:extLst>
              </a:tr>
              <a:tr h="403908">
                <a:tc>
                  <a:txBody>
                    <a:bodyPr/>
                    <a:lstStyle/>
                    <a:p>
                      <a:pPr algn="ctr"/>
                      <a:r>
                        <a:rPr lang="en-US" altLang="zh-CN" sz="2400" dirty="0">
                          <a:solidFill>
                            <a:schemeClr val="bg1"/>
                          </a:solidFill>
                        </a:rPr>
                        <a:t>Out</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chemeClr val="bg1">
                        <a:lumMod val="65000"/>
                      </a:schemeClr>
                    </a:solidFill>
                  </a:tcPr>
                </a:tc>
                <a:tc>
                  <a:txBody>
                    <a:bodyPr/>
                    <a:lstStyle/>
                    <a:p>
                      <a:pPr algn="ctr"/>
                      <a:endParaRPr lang="zh-CN" altLang="en-US" sz="2400" dirty="0">
                        <a:solidFill>
                          <a:schemeClr val="bg1"/>
                        </a:solidFill>
                      </a:endParaRPr>
                    </a:p>
                  </a:txBody>
                  <a:tcPr>
                    <a:solidFill>
                      <a:schemeClr val="bg1">
                        <a:lumMod val="65000"/>
                      </a:schemeClr>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extLst>
                  <a:ext uri="{0D108BD9-81ED-4DB2-BD59-A6C34878D82A}">
                    <a16:rowId xmlns:a16="http://schemas.microsoft.com/office/drawing/2014/main" xmlns="" val="1722814924"/>
                  </a:ext>
                </a:extLst>
              </a:tr>
            </a:tbl>
          </a:graphicData>
        </a:graphic>
      </p:graphicFrame>
      <p:sp>
        <p:nvSpPr>
          <p:cNvPr id="5" name="矩形 4"/>
          <p:cNvSpPr/>
          <p:nvPr/>
        </p:nvSpPr>
        <p:spPr>
          <a:xfrm>
            <a:off x="1201768" y="2931338"/>
            <a:ext cx="2220702" cy="509452"/>
          </a:xfrm>
          <a:prstGeom prst="rect">
            <a:avLst/>
          </a:prstGeom>
          <a:solidFill>
            <a:srgbClr val="33CCFF">
              <a:alpha val="49804"/>
            </a:srgbClr>
          </a:solidFill>
          <a:ln w="38100">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8944948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：例</a:t>
            </a:r>
          </a:p>
        </p:txBody>
      </p:sp>
      <p:sp>
        <p:nvSpPr>
          <p:cNvPr id="3" name="内容占位符 2"/>
          <p:cNvSpPr>
            <a:spLocks noGrp="1"/>
          </p:cNvSpPr>
          <p:nvPr>
            <p:ph idx="1"/>
          </p:nvPr>
        </p:nvSpPr>
        <p:spPr>
          <a:xfrm>
            <a:off x="628650" y="1825625"/>
            <a:ext cx="7886700" cy="512626"/>
          </a:xfrm>
        </p:spPr>
        <p:txBody>
          <a:bodyPr/>
          <a:lstStyle/>
          <a:p>
            <a:r>
              <a:rPr lang="zh-CN" altLang="en-US" dirty="0"/>
              <a:t>进程页面引用</a:t>
            </a:r>
            <a:r>
              <a:rPr lang="en-US" altLang="zh-CN" dirty="0"/>
              <a:t>P3,P3,P4,P2,P3,P5,P3,P5,P1,P4</a:t>
            </a:r>
          </a:p>
        </p:txBody>
      </p:sp>
      <p:graphicFrame>
        <p:nvGraphicFramePr>
          <p:cNvPr id="4" name="表格 3"/>
          <p:cNvGraphicFramePr>
            <a:graphicFrameLocks noGrp="1"/>
          </p:cNvGraphicFramePr>
          <p:nvPr>
            <p:extLst>
              <p:ext uri="{D42A27DB-BD31-4B8C-83A1-F6EECF244321}">
                <p14:modId xmlns:p14="http://schemas.microsoft.com/office/powerpoint/2010/main" val="1295091714"/>
              </p:ext>
            </p:extLst>
          </p:nvPr>
        </p:nvGraphicFramePr>
        <p:xfrm>
          <a:off x="391921" y="2473187"/>
          <a:ext cx="8123429" cy="3707696"/>
        </p:xfrm>
        <a:graphic>
          <a:graphicData uri="http://schemas.openxmlformats.org/drawingml/2006/table">
            <a:tbl>
              <a:tblPr firstRow="1" bandRow="1">
                <a:tableStyleId>{5C22544A-7EE6-4342-B048-85BDC9FD1C3A}</a:tableStyleId>
              </a:tblPr>
              <a:tblGrid>
                <a:gridCol w="799658">
                  <a:extLst>
                    <a:ext uri="{9D8B030D-6E8A-4147-A177-3AD203B41FA5}">
                      <a16:colId xmlns:a16="http://schemas.microsoft.com/office/drawing/2014/main" xmlns="" val="1876039989"/>
                    </a:ext>
                  </a:extLst>
                </a:gridCol>
                <a:gridCol w="563367">
                  <a:extLst>
                    <a:ext uri="{9D8B030D-6E8A-4147-A177-3AD203B41FA5}">
                      <a16:colId xmlns:a16="http://schemas.microsoft.com/office/drawing/2014/main" xmlns="" val="2860972289"/>
                    </a:ext>
                  </a:extLst>
                </a:gridCol>
                <a:gridCol w="563367">
                  <a:extLst>
                    <a:ext uri="{9D8B030D-6E8A-4147-A177-3AD203B41FA5}">
                      <a16:colId xmlns:a16="http://schemas.microsoft.com/office/drawing/2014/main" xmlns="" val="773929230"/>
                    </a:ext>
                  </a:extLst>
                </a:gridCol>
                <a:gridCol w="563367">
                  <a:extLst>
                    <a:ext uri="{9D8B030D-6E8A-4147-A177-3AD203B41FA5}">
                      <a16:colId xmlns:a16="http://schemas.microsoft.com/office/drawing/2014/main" xmlns="" val="678161260"/>
                    </a:ext>
                  </a:extLst>
                </a:gridCol>
                <a:gridCol w="563367">
                  <a:extLst>
                    <a:ext uri="{9D8B030D-6E8A-4147-A177-3AD203B41FA5}">
                      <a16:colId xmlns:a16="http://schemas.microsoft.com/office/drawing/2014/main" xmlns="" val="1523699812"/>
                    </a:ext>
                  </a:extLst>
                </a:gridCol>
                <a:gridCol w="563367">
                  <a:extLst>
                    <a:ext uri="{9D8B030D-6E8A-4147-A177-3AD203B41FA5}">
                      <a16:colId xmlns:a16="http://schemas.microsoft.com/office/drawing/2014/main" xmlns="" val="3887725475"/>
                    </a:ext>
                  </a:extLst>
                </a:gridCol>
                <a:gridCol w="563367">
                  <a:extLst>
                    <a:ext uri="{9D8B030D-6E8A-4147-A177-3AD203B41FA5}">
                      <a16:colId xmlns:a16="http://schemas.microsoft.com/office/drawing/2014/main" xmlns="" val="3675588739"/>
                    </a:ext>
                  </a:extLst>
                </a:gridCol>
                <a:gridCol w="563367">
                  <a:extLst>
                    <a:ext uri="{9D8B030D-6E8A-4147-A177-3AD203B41FA5}">
                      <a16:colId xmlns:a16="http://schemas.microsoft.com/office/drawing/2014/main" xmlns="" val="4218407104"/>
                    </a:ext>
                  </a:extLst>
                </a:gridCol>
                <a:gridCol w="563367">
                  <a:extLst>
                    <a:ext uri="{9D8B030D-6E8A-4147-A177-3AD203B41FA5}">
                      <a16:colId xmlns:a16="http://schemas.microsoft.com/office/drawing/2014/main" xmlns="" val="840620586"/>
                    </a:ext>
                  </a:extLst>
                </a:gridCol>
                <a:gridCol w="563367">
                  <a:extLst>
                    <a:ext uri="{9D8B030D-6E8A-4147-A177-3AD203B41FA5}">
                      <a16:colId xmlns:a16="http://schemas.microsoft.com/office/drawing/2014/main" xmlns="" val="765115003"/>
                    </a:ext>
                  </a:extLst>
                </a:gridCol>
                <a:gridCol w="563367">
                  <a:extLst>
                    <a:ext uri="{9D8B030D-6E8A-4147-A177-3AD203B41FA5}">
                      <a16:colId xmlns:a16="http://schemas.microsoft.com/office/drawing/2014/main" xmlns="" val="54784993"/>
                    </a:ext>
                  </a:extLst>
                </a:gridCol>
                <a:gridCol w="563367">
                  <a:extLst>
                    <a:ext uri="{9D8B030D-6E8A-4147-A177-3AD203B41FA5}">
                      <a16:colId xmlns:a16="http://schemas.microsoft.com/office/drawing/2014/main" xmlns="" val="2794535936"/>
                    </a:ext>
                  </a:extLst>
                </a:gridCol>
                <a:gridCol w="563367">
                  <a:extLst>
                    <a:ext uri="{9D8B030D-6E8A-4147-A177-3AD203B41FA5}">
                      <a16:colId xmlns:a16="http://schemas.microsoft.com/office/drawing/2014/main" xmlns="" val="2603839807"/>
                    </a:ext>
                  </a:extLst>
                </a:gridCol>
                <a:gridCol w="563367">
                  <a:extLst>
                    <a:ext uri="{9D8B030D-6E8A-4147-A177-3AD203B41FA5}">
                      <a16:colId xmlns:a16="http://schemas.microsoft.com/office/drawing/2014/main" xmlns="" val="1778493805"/>
                    </a:ext>
                  </a:extLst>
                </a:gridCol>
              </a:tblGrid>
              <a:tr h="415856">
                <a:tc>
                  <a:txBody>
                    <a:bodyPr/>
                    <a:lstStyle/>
                    <a:p>
                      <a:pPr algn="ctr"/>
                      <a:r>
                        <a:rPr lang="zh-CN" altLang="en-US" sz="2400" dirty="0"/>
                        <a:t>时刻</a:t>
                      </a:r>
                    </a:p>
                  </a:txBody>
                  <a:tcPr/>
                </a:tc>
                <a:tc>
                  <a:txBody>
                    <a:bodyPr/>
                    <a:lstStyle/>
                    <a:p>
                      <a:pPr algn="ctr"/>
                      <a:r>
                        <a:rPr lang="en-US" altLang="zh-CN" sz="2400" dirty="0"/>
                        <a:t>-2</a:t>
                      </a:r>
                      <a:endParaRPr lang="zh-CN" altLang="en-US" sz="2400" dirty="0"/>
                    </a:p>
                  </a:txBody>
                  <a:tcPr>
                    <a:solidFill>
                      <a:schemeClr val="bg1">
                        <a:lumMod val="65000"/>
                      </a:schemeClr>
                    </a:solidFill>
                  </a:tcPr>
                </a:tc>
                <a:tc>
                  <a:txBody>
                    <a:bodyPr/>
                    <a:lstStyle/>
                    <a:p>
                      <a:pPr algn="ctr"/>
                      <a:r>
                        <a:rPr lang="en-US" altLang="zh-CN" sz="2400" dirty="0"/>
                        <a:t>-1</a:t>
                      </a:r>
                      <a:endParaRPr lang="zh-CN" altLang="en-US" sz="2400" dirty="0"/>
                    </a:p>
                  </a:txBody>
                  <a:tcPr>
                    <a:solidFill>
                      <a:schemeClr val="bg1">
                        <a:lumMod val="65000"/>
                      </a:schemeClr>
                    </a:solidFill>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8</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10</a:t>
                      </a:r>
                      <a:endParaRPr lang="zh-CN" altLang="en-US" sz="2400" dirty="0"/>
                    </a:p>
                  </a:txBody>
                  <a:tcPr/>
                </a:tc>
                <a:extLst>
                  <a:ext uri="{0D108BD9-81ED-4DB2-BD59-A6C34878D82A}">
                    <a16:rowId xmlns:a16="http://schemas.microsoft.com/office/drawing/2014/main" xmlns="" val="3670153160"/>
                  </a:ext>
                </a:extLst>
              </a:tr>
              <a:tr h="507296">
                <a:tc>
                  <a:txBody>
                    <a:bodyPr/>
                    <a:lstStyle/>
                    <a:p>
                      <a:pPr algn="ctr"/>
                      <a:r>
                        <a:rPr lang="zh-CN" altLang="en-US" sz="2400" dirty="0"/>
                        <a:t>引用</a:t>
                      </a:r>
                    </a:p>
                  </a:txBody>
                  <a:tcPr>
                    <a:solidFill>
                      <a:srgbClr val="FFC000"/>
                    </a:solidFill>
                  </a:tcPr>
                </a:tc>
                <a:tc>
                  <a:txBody>
                    <a:bodyPr/>
                    <a:lstStyle/>
                    <a:p>
                      <a:pPr algn="ctr"/>
                      <a:r>
                        <a:rPr lang="en-US" altLang="zh-CN" sz="2400" dirty="0">
                          <a:solidFill>
                            <a:schemeClr val="bg1">
                              <a:lumMod val="50000"/>
                            </a:schemeClr>
                          </a:solidFill>
                        </a:rPr>
                        <a:t>P5</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solidFill>
                            <a:schemeClr val="bg1">
                              <a:lumMod val="50000"/>
                            </a:schemeClr>
                          </a:solidFill>
                        </a:rPr>
                        <a:t>P4</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solidFill>
                            <a:schemeClr val="bg1">
                              <a:lumMod val="50000"/>
                            </a:schemeClr>
                          </a:solidFill>
                        </a:rPr>
                        <a:t>P1</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P2</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P1</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extLst>
                  <a:ext uri="{0D108BD9-81ED-4DB2-BD59-A6C34878D82A}">
                    <a16:rowId xmlns:a16="http://schemas.microsoft.com/office/drawing/2014/main" xmlns="" val="2491120180"/>
                  </a:ext>
                </a:extLst>
              </a:tr>
              <a:tr h="323126">
                <a:tc>
                  <a:txBody>
                    <a:bodyPr/>
                    <a:lstStyle/>
                    <a:p>
                      <a:pPr algn="ctr"/>
                      <a:r>
                        <a:rPr lang="en-US" altLang="zh-CN" sz="1800" dirty="0"/>
                        <a:t>P1</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extLst>
                  <a:ext uri="{0D108BD9-81ED-4DB2-BD59-A6C34878D82A}">
                    <a16:rowId xmlns:a16="http://schemas.microsoft.com/office/drawing/2014/main" xmlns="" val="2719908576"/>
                  </a:ext>
                </a:extLst>
              </a:tr>
              <a:tr h="323126">
                <a:tc>
                  <a:txBody>
                    <a:bodyPr/>
                    <a:lstStyle/>
                    <a:p>
                      <a:pPr algn="ctr"/>
                      <a:r>
                        <a:rPr lang="en-US" altLang="zh-CN" sz="1800" dirty="0"/>
                        <a:t>P2</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extLst>
                  <a:ext uri="{0D108BD9-81ED-4DB2-BD59-A6C34878D82A}">
                    <a16:rowId xmlns:a16="http://schemas.microsoft.com/office/drawing/2014/main" xmlns="" val="883927349"/>
                  </a:ext>
                </a:extLst>
              </a:tr>
              <a:tr h="323126">
                <a:tc>
                  <a:txBody>
                    <a:bodyPr/>
                    <a:lstStyle/>
                    <a:p>
                      <a:pPr algn="ctr"/>
                      <a:r>
                        <a:rPr lang="en-US" altLang="zh-CN" sz="1800" dirty="0"/>
                        <a:t>P3</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extLst>
                  <a:ext uri="{0D108BD9-81ED-4DB2-BD59-A6C34878D82A}">
                    <a16:rowId xmlns:a16="http://schemas.microsoft.com/office/drawing/2014/main" xmlns="" val="3589830115"/>
                  </a:ext>
                </a:extLst>
              </a:tr>
              <a:tr h="323126">
                <a:tc>
                  <a:txBody>
                    <a:bodyPr/>
                    <a:lstStyle/>
                    <a:p>
                      <a:pPr algn="ctr"/>
                      <a:r>
                        <a:rPr lang="en-US" altLang="zh-CN" sz="1800" dirty="0"/>
                        <a:t>P4</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t>√</a:t>
                      </a:r>
                    </a:p>
                  </a:txBody>
                  <a:tcPr>
                    <a:solidFill>
                      <a:schemeClr val="bg1">
                        <a:lumMod val="65000"/>
                      </a:schemeClr>
                    </a:solidFill>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extLst>
                  <a:ext uri="{0D108BD9-81ED-4DB2-BD59-A6C34878D82A}">
                    <a16:rowId xmlns:a16="http://schemas.microsoft.com/office/drawing/2014/main" xmlns="" val="3197145051"/>
                  </a:ext>
                </a:extLst>
              </a:tr>
              <a:tr h="323126">
                <a:tc>
                  <a:txBody>
                    <a:bodyPr/>
                    <a:lstStyle/>
                    <a:p>
                      <a:pPr algn="ctr"/>
                      <a:r>
                        <a:rPr lang="en-US" altLang="zh-CN" sz="1800" dirty="0"/>
                        <a:t>P5</a:t>
                      </a:r>
                      <a:endParaRPr lang="zh-CN" altLang="en-US" sz="1800"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54197059"/>
                  </a:ext>
                </a:extLst>
              </a:tr>
              <a:tr h="403908">
                <a:tc>
                  <a:txBody>
                    <a:bodyPr/>
                    <a:lstStyle/>
                    <a:p>
                      <a:pPr algn="ctr"/>
                      <a:r>
                        <a:rPr lang="en-US" altLang="zh-CN" sz="2400" dirty="0">
                          <a:solidFill>
                            <a:schemeClr val="bg1"/>
                          </a:solidFill>
                        </a:rPr>
                        <a:t>In</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tx1">
                              <a:lumMod val="50000"/>
                              <a:lumOff val="50000"/>
                            </a:schemeClr>
                          </a:solidFill>
                        </a:rPr>
                        <a:t>P5</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chemeClr val="bg1">
                        <a:lumMod val="65000"/>
                      </a:schemeClr>
                    </a:solidFill>
                  </a:tcPr>
                </a:tc>
                <a:tc>
                  <a:txBody>
                    <a:bodyPr/>
                    <a:lstStyle/>
                    <a:p>
                      <a:pPr algn="ctr"/>
                      <a:r>
                        <a:rPr lang="en-US" altLang="zh-CN" sz="2400" dirty="0">
                          <a:solidFill>
                            <a:schemeClr val="tx1">
                              <a:lumMod val="50000"/>
                              <a:lumOff val="50000"/>
                            </a:schemeClr>
                          </a:solidFill>
                        </a:rPr>
                        <a:t>P4</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chemeClr val="bg1">
                        <a:lumMod val="65000"/>
                      </a:schemeClr>
                    </a:solidFill>
                  </a:tcPr>
                </a:tc>
                <a:tc>
                  <a:txBody>
                    <a:bodyPr/>
                    <a:lstStyle/>
                    <a:p>
                      <a:pPr algn="ctr"/>
                      <a:r>
                        <a:rPr lang="en-US" altLang="zh-CN" sz="2400" dirty="0">
                          <a:solidFill>
                            <a:schemeClr val="bg1">
                              <a:lumMod val="50000"/>
                            </a:schemeClr>
                          </a:solidFill>
                        </a:rPr>
                        <a:t>P1</a:t>
                      </a:r>
                      <a:endParaRPr lang="zh-CN" altLang="en-US" sz="2400" dirty="0">
                        <a:solidFill>
                          <a:schemeClr val="bg1">
                            <a:lumMod val="50000"/>
                          </a:schemeClr>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extLst>
                  <a:ext uri="{0D108BD9-81ED-4DB2-BD59-A6C34878D82A}">
                    <a16:rowId xmlns:a16="http://schemas.microsoft.com/office/drawing/2014/main" xmlns="" val="1565595595"/>
                  </a:ext>
                </a:extLst>
              </a:tr>
              <a:tr h="403908">
                <a:tc>
                  <a:txBody>
                    <a:bodyPr/>
                    <a:lstStyle/>
                    <a:p>
                      <a:pPr algn="ctr"/>
                      <a:r>
                        <a:rPr lang="en-US" altLang="zh-CN" sz="2400" dirty="0">
                          <a:solidFill>
                            <a:schemeClr val="bg1"/>
                          </a:solidFill>
                        </a:rPr>
                        <a:t>Out</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chemeClr val="bg1">
                        <a:lumMod val="65000"/>
                      </a:schemeClr>
                    </a:solidFill>
                  </a:tcPr>
                </a:tc>
                <a:tc>
                  <a:txBody>
                    <a:bodyPr/>
                    <a:lstStyle/>
                    <a:p>
                      <a:pPr algn="ctr"/>
                      <a:endParaRPr lang="zh-CN" altLang="en-US" sz="2400" dirty="0">
                        <a:solidFill>
                          <a:schemeClr val="bg1"/>
                        </a:solidFill>
                      </a:endParaRPr>
                    </a:p>
                  </a:txBody>
                  <a:tcPr>
                    <a:solidFill>
                      <a:schemeClr val="bg1">
                        <a:lumMod val="65000"/>
                      </a:schemeClr>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extLst>
                  <a:ext uri="{0D108BD9-81ED-4DB2-BD59-A6C34878D82A}">
                    <a16:rowId xmlns:a16="http://schemas.microsoft.com/office/drawing/2014/main" xmlns="" val="1722814924"/>
                  </a:ext>
                </a:extLst>
              </a:tr>
            </a:tbl>
          </a:graphicData>
        </a:graphic>
      </p:graphicFrame>
      <p:sp>
        <p:nvSpPr>
          <p:cNvPr id="5" name="矩形 4"/>
          <p:cNvSpPr/>
          <p:nvPr/>
        </p:nvSpPr>
        <p:spPr>
          <a:xfrm>
            <a:off x="1789595" y="2931338"/>
            <a:ext cx="2220702" cy="509452"/>
          </a:xfrm>
          <a:prstGeom prst="rect">
            <a:avLst/>
          </a:prstGeom>
          <a:solidFill>
            <a:srgbClr val="33CCFF">
              <a:alpha val="49804"/>
            </a:srgbClr>
          </a:solidFill>
          <a:ln w="38100">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4641902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：例</a:t>
            </a:r>
          </a:p>
        </p:txBody>
      </p:sp>
      <p:sp>
        <p:nvSpPr>
          <p:cNvPr id="3" name="内容占位符 2"/>
          <p:cNvSpPr>
            <a:spLocks noGrp="1"/>
          </p:cNvSpPr>
          <p:nvPr>
            <p:ph idx="1"/>
          </p:nvPr>
        </p:nvSpPr>
        <p:spPr>
          <a:xfrm>
            <a:off x="628650" y="1825625"/>
            <a:ext cx="7886700" cy="512626"/>
          </a:xfrm>
        </p:spPr>
        <p:txBody>
          <a:bodyPr/>
          <a:lstStyle/>
          <a:p>
            <a:r>
              <a:rPr lang="zh-CN" altLang="en-US" dirty="0"/>
              <a:t>进程页面引用</a:t>
            </a:r>
            <a:r>
              <a:rPr lang="en-US" altLang="zh-CN" dirty="0"/>
              <a:t>P3,P3,P4,P2,P3,P5,P3,P5,P1,P4</a:t>
            </a:r>
          </a:p>
        </p:txBody>
      </p:sp>
      <p:graphicFrame>
        <p:nvGraphicFramePr>
          <p:cNvPr id="4" name="表格 3"/>
          <p:cNvGraphicFramePr>
            <a:graphicFrameLocks noGrp="1"/>
          </p:cNvGraphicFramePr>
          <p:nvPr>
            <p:extLst>
              <p:ext uri="{D42A27DB-BD31-4B8C-83A1-F6EECF244321}">
                <p14:modId xmlns:p14="http://schemas.microsoft.com/office/powerpoint/2010/main" val="1859674853"/>
              </p:ext>
            </p:extLst>
          </p:nvPr>
        </p:nvGraphicFramePr>
        <p:xfrm>
          <a:off x="391921" y="2473187"/>
          <a:ext cx="8123429" cy="3707696"/>
        </p:xfrm>
        <a:graphic>
          <a:graphicData uri="http://schemas.openxmlformats.org/drawingml/2006/table">
            <a:tbl>
              <a:tblPr firstRow="1" bandRow="1">
                <a:tableStyleId>{5C22544A-7EE6-4342-B048-85BDC9FD1C3A}</a:tableStyleId>
              </a:tblPr>
              <a:tblGrid>
                <a:gridCol w="799658">
                  <a:extLst>
                    <a:ext uri="{9D8B030D-6E8A-4147-A177-3AD203B41FA5}">
                      <a16:colId xmlns:a16="http://schemas.microsoft.com/office/drawing/2014/main" xmlns="" val="1876039989"/>
                    </a:ext>
                  </a:extLst>
                </a:gridCol>
                <a:gridCol w="563367">
                  <a:extLst>
                    <a:ext uri="{9D8B030D-6E8A-4147-A177-3AD203B41FA5}">
                      <a16:colId xmlns:a16="http://schemas.microsoft.com/office/drawing/2014/main" xmlns="" val="2860972289"/>
                    </a:ext>
                  </a:extLst>
                </a:gridCol>
                <a:gridCol w="563367">
                  <a:extLst>
                    <a:ext uri="{9D8B030D-6E8A-4147-A177-3AD203B41FA5}">
                      <a16:colId xmlns:a16="http://schemas.microsoft.com/office/drawing/2014/main" xmlns="" val="773929230"/>
                    </a:ext>
                  </a:extLst>
                </a:gridCol>
                <a:gridCol w="563367">
                  <a:extLst>
                    <a:ext uri="{9D8B030D-6E8A-4147-A177-3AD203B41FA5}">
                      <a16:colId xmlns:a16="http://schemas.microsoft.com/office/drawing/2014/main" xmlns="" val="678161260"/>
                    </a:ext>
                  </a:extLst>
                </a:gridCol>
                <a:gridCol w="563367">
                  <a:extLst>
                    <a:ext uri="{9D8B030D-6E8A-4147-A177-3AD203B41FA5}">
                      <a16:colId xmlns:a16="http://schemas.microsoft.com/office/drawing/2014/main" xmlns="" val="1523699812"/>
                    </a:ext>
                  </a:extLst>
                </a:gridCol>
                <a:gridCol w="563367">
                  <a:extLst>
                    <a:ext uri="{9D8B030D-6E8A-4147-A177-3AD203B41FA5}">
                      <a16:colId xmlns:a16="http://schemas.microsoft.com/office/drawing/2014/main" xmlns="" val="3887725475"/>
                    </a:ext>
                  </a:extLst>
                </a:gridCol>
                <a:gridCol w="563367">
                  <a:extLst>
                    <a:ext uri="{9D8B030D-6E8A-4147-A177-3AD203B41FA5}">
                      <a16:colId xmlns:a16="http://schemas.microsoft.com/office/drawing/2014/main" xmlns="" val="3675588739"/>
                    </a:ext>
                  </a:extLst>
                </a:gridCol>
                <a:gridCol w="563367">
                  <a:extLst>
                    <a:ext uri="{9D8B030D-6E8A-4147-A177-3AD203B41FA5}">
                      <a16:colId xmlns:a16="http://schemas.microsoft.com/office/drawing/2014/main" xmlns="" val="4218407104"/>
                    </a:ext>
                  </a:extLst>
                </a:gridCol>
                <a:gridCol w="563367">
                  <a:extLst>
                    <a:ext uri="{9D8B030D-6E8A-4147-A177-3AD203B41FA5}">
                      <a16:colId xmlns:a16="http://schemas.microsoft.com/office/drawing/2014/main" xmlns="" val="840620586"/>
                    </a:ext>
                  </a:extLst>
                </a:gridCol>
                <a:gridCol w="563367">
                  <a:extLst>
                    <a:ext uri="{9D8B030D-6E8A-4147-A177-3AD203B41FA5}">
                      <a16:colId xmlns:a16="http://schemas.microsoft.com/office/drawing/2014/main" xmlns="" val="765115003"/>
                    </a:ext>
                  </a:extLst>
                </a:gridCol>
                <a:gridCol w="563367">
                  <a:extLst>
                    <a:ext uri="{9D8B030D-6E8A-4147-A177-3AD203B41FA5}">
                      <a16:colId xmlns:a16="http://schemas.microsoft.com/office/drawing/2014/main" xmlns="" val="54784993"/>
                    </a:ext>
                  </a:extLst>
                </a:gridCol>
                <a:gridCol w="563367">
                  <a:extLst>
                    <a:ext uri="{9D8B030D-6E8A-4147-A177-3AD203B41FA5}">
                      <a16:colId xmlns:a16="http://schemas.microsoft.com/office/drawing/2014/main" xmlns="" val="2794535936"/>
                    </a:ext>
                  </a:extLst>
                </a:gridCol>
                <a:gridCol w="563367">
                  <a:extLst>
                    <a:ext uri="{9D8B030D-6E8A-4147-A177-3AD203B41FA5}">
                      <a16:colId xmlns:a16="http://schemas.microsoft.com/office/drawing/2014/main" xmlns="" val="2603839807"/>
                    </a:ext>
                  </a:extLst>
                </a:gridCol>
                <a:gridCol w="563367">
                  <a:extLst>
                    <a:ext uri="{9D8B030D-6E8A-4147-A177-3AD203B41FA5}">
                      <a16:colId xmlns:a16="http://schemas.microsoft.com/office/drawing/2014/main" xmlns="" val="1778493805"/>
                    </a:ext>
                  </a:extLst>
                </a:gridCol>
              </a:tblGrid>
              <a:tr h="415856">
                <a:tc>
                  <a:txBody>
                    <a:bodyPr/>
                    <a:lstStyle/>
                    <a:p>
                      <a:pPr algn="ctr"/>
                      <a:r>
                        <a:rPr lang="zh-CN" altLang="en-US" sz="2400" dirty="0"/>
                        <a:t>时刻</a:t>
                      </a:r>
                    </a:p>
                  </a:txBody>
                  <a:tcPr/>
                </a:tc>
                <a:tc>
                  <a:txBody>
                    <a:bodyPr/>
                    <a:lstStyle/>
                    <a:p>
                      <a:pPr algn="ctr"/>
                      <a:r>
                        <a:rPr lang="en-US" altLang="zh-CN" sz="2400" dirty="0"/>
                        <a:t>-2</a:t>
                      </a:r>
                      <a:endParaRPr lang="zh-CN" altLang="en-US" sz="2400" dirty="0"/>
                    </a:p>
                  </a:txBody>
                  <a:tcPr>
                    <a:solidFill>
                      <a:schemeClr val="bg1">
                        <a:lumMod val="65000"/>
                      </a:schemeClr>
                    </a:solidFill>
                  </a:tcPr>
                </a:tc>
                <a:tc>
                  <a:txBody>
                    <a:bodyPr/>
                    <a:lstStyle/>
                    <a:p>
                      <a:pPr algn="ctr"/>
                      <a:r>
                        <a:rPr lang="en-US" altLang="zh-CN" sz="2400" dirty="0"/>
                        <a:t>-1</a:t>
                      </a:r>
                      <a:endParaRPr lang="zh-CN" altLang="en-US" sz="2400" dirty="0"/>
                    </a:p>
                  </a:txBody>
                  <a:tcPr>
                    <a:solidFill>
                      <a:schemeClr val="bg1">
                        <a:lumMod val="65000"/>
                      </a:schemeClr>
                    </a:solidFill>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8</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10</a:t>
                      </a:r>
                      <a:endParaRPr lang="zh-CN" altLang="en-US" sz="2400" dirty="0"/>
                    </a:p>
                  </a:txBody>
                  <a:tcPr/>
                </a:tc>
                <a:extLst>
                  <a:ext uri="{0D108BD9-81ED-4DB2-BD59-A6C34878D82A}">
                    <a16:rowId xmlns:a16="http://schemas.microsoft.com/office/drawing/2014/main" xmlns="" val="3670153160"/>
                  </a:ext>
                </a:extLst>
              </a:tr>
              <a:tr h="507296">
                <a:tc>
                  <a:txBody>
                    <a:bodyPr/>
                    <a:lstStyle/>
                    <a:p>
                      <a:pPr algn="ctr"/>
                      <a:r>
                        <a:rPr lang="zh-CN" altLang="en-US" sz="2400" dirty="0"/>
                        <a:t>引用</a:t>
                      </a:r>
                    </a:p>
                  </a:txBody>
                  <a:tcPr>
                    <a:solidFill>
                      <a:srgbClr val="FFC000"/>
                    </a:solidFill>
                  </a:tcPr>
                </a:tc>
                <a:tc>
                  <a:txBody>
                    <a:bodyPr/>
                    <a:lstStyle/>
                    <a:p>
                      <a:pPr algn="ctr"/>
                      <a:r>
                        <a:rPr lang="en-US" altLang="zh-CN" sz="2400" dirty="0">
                          <a:solidFill>
                            <a:schemeClr val="bg1">
                              <a:lumMod val="50000"/>
                            </a:schemeClr>
                          </a:solidFill>
                        </a:rPr>
                        <a:t>P5</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solidFill>
                            <a:schemeClr val="bg1">
                              <a:lumMod val="50000"/>
                            </a:schemeClr>
                          </a:solidFill>
                        </a:rPr>
                        <a:t>P4</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solidFill>
                            <a:schemeClr val="bg1">
                              <a:lumMod val="50000"/>
                            </a:schemeClr>
                          </a:solidFill>
                        </a:rPr>
                        <a:t>P1</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P2</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P1</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extLst>
                  <a:ext uri="{0D108BD9-81ED-4DB2-BD59-A6C34878D82A}">
                    <a16:rowId xmlns:a16="http://schemas.microsoft.com/office/drawing/2014/main" xmlns="" val="2491120180"/>
                  </a:ext>
                </a:extLst>
              </a:tr>
              <a:tr h="323126">
                <a:tc>
                  <a:txBody>
                    <a:bodyPr/>
                    <a:lstStyle/>
                    <a:p>
                      <a:pPr algn="ctr"/>
                      <a:r>
                        <a:rPr lang="en-US" altLang="zh-CN" sz="1800" dirty="0"/>
                        <a:t>P1</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extLst>
                  <a:ext uri="{0D108BD9-81ED-4DB2-BD59-A6C34878D82A}">
                    <a16:rowId xmlns:a16="http://schemas.microsoft.com/office/drawing/2014/main" xmlns="" val="2719908576"/>
                  </a:ext>
                </a:extLst>
              </a:tr>
              <a:tr h="323126">
                <a:tc>
                  <a:txBody>
                    <a:bodyPr/>
                    <a:lstStyle/>
                    <a:p>
                      <a:pPr algn="ctr"/>
                      <a:r>
                        <a:rPr lang="en-US" altLang="zh-CN" sz="1800" dirty="0"/>
                        <a:t>P2</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extLst>
                  <a:ext uri="{0D108BD9-81ED-4DB2-BD59-A6C34878D82A}">
                    <a16:rowId xmlns:a16="http://schemas.microsoft.com/office/drawing/2014/main" xmlns="" val="883927349"/>
                  </a:ext>
                </a:extLst>
              </a:tr>
              <a:tr h="323126">
                <a:tc>
                  <a:txBody>
                    <a:bodyPr/>
                    <a:lstStyle/>
                    <a:p>
                      <a:pPr algn="ctr"/>
                      <a:r>
                        <a:rPr lang="en-US" altLang="zh-CN" sz="1800" dirty="0"/>
                        <a:t>P3</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extLst>
                  <a:ext uri="{0D108BD9-81ED-4DB2-BD59-A6C34878D82A}">
                    <a16:rowId xmlns:a16="http://schemas.microsoft.com/office/drawing/2014/main" xmlns="" val="3589830115"/>
                  </a:ext>
                </a:extLst>
              </a:tr>
              <a:tr h="323126">
                <a:tc>
                  <a:txBody>
                    <a:bodyPr/>
                    <a:lstStyle/>
                    <a:p>
                      <a:pPr algn="ctr"/>
                      <a:r>
                        <a:rPr lang="en-US" altLang="zh-CN" sz="1800" dirty="0"/>
                        <a:t>P4</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t>√</a:t>
                      </a:r>
                    </a:p>
                  </a:txBody>
                  <a:tcPr>
                    <a:solidFill>
                      <a:schemeClr val="bg1">
                        <a:lumMod val="65000"/>
                      </a:schemeClr>
                    </a:solidFill>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extLst>
                  <a:ext uri="{0D108BD9-81ED-4DB2-BD59-A6C34878D82A}">
                    <a16:rowId xmlns:a16="http://schemas.microsoft.com/office/drawing/2014/main" xmlns="" val="3197145051"/>
                  </a:ext>
                </a:extLst>
              </a:tr>
              <a:tr h="323126">
                <a:tc>
                  <a:txBody>
                    <a:bodyPr/>
                    <a:lstStyle/>
                    <a:p>
                      <a:pPr algn="ctr"/>
                      <a:r>
                        <a:rPr lang="en-US" altLang="zh-CN" sz="1800" dirty="0"/>
                        <a:t>P5</a:t>
                      </a:r>
                      <a:endParaRPr lang="zh-CN" altLang="en-US" sz="1800"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54197059"/>
                  </a:ext>
                </a:extLst>
              </a:tr>
              <a:tr h="403908">
                <a:tc>
                  <a:txBody>
                    <a:bodyPr/>
                    <a:lstStyle/>
                    <a:p>
                      <a:pPr algn="ctr"/>
                      <a:r>
                        <a:rPr lang="en-US" altLang="zh-CN" sz="2400" dirty="0">
                          <a:solidFill>
                            <a:schemeClr val="bg1"/>
                          </a:solidFill>
                        </a:rPr>
                        <a:t>In</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tx1">
                              <a:lumMod val="50000"/>
                              <a:lumOff val="50000"/>
                            </a:schemeClr>
                          </a:solidFill>
                        </a:rPr>
                        <a:t>P5</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chemeClr val="bg1">
                        <a:lumMod val="65000"/>
                      </a:schemeClr>
                    </a:solidFill>
                  </a:tcPr>
                </a:tc>
                <a:tc>
                  <a:txBody>
                    <a:bodyPr/>
                    <a:lstStyle/>
                    <a:p>
                      <a:pPr algn="ctr"/>
                      <a:r>
                        <a:rPr lang="en-US" altLang="zh-CN" sz="2400" dirty="0">
                          <a:solidFill>
                            <a:schemeClr val="tx1">
                              <a:lumMod val="50000"/>
                              <a:lumOff val="50000"/>
                            </a:schemeClr>
                          </a:solidFill>
                        </a:rPr>
                        <a:t>P4</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chemeClr val="bg1">
                        <a:lumMod val="65000"/>
                      </a:schemeClr>
                    </a:solidFill>
                  </a:tcPr>
                </a:tc>
                <a:tc>
                  <a:txBody>
                    <a:bodyPr/>
                    <a:lstStyle/>
                    <a:p>
                      <a:pPr algn="ctr"/>
                      <a:r>
                        <a:rPr lang="en-US" altLang="zh-CN" sz="2400" dirty="0">
                          <a:solidFill>
                            <a:schemeClr val="bg1">
                              <a:lumMod val="50000"/>
                            </a:schemeClr>
                          </a:solidFill>
                        </a:rPr>
                        <a:t>P1</a:t>
                      </a:r>
                      <a:endParaRPr lang="zh-CN" altLang="en-US" sz="2400" dirty="0">
                        <a:solidFill>
                          <a:schemeClr val="bg1">
                            <a:lumMod val="50000"/>
                          </a:schemeClr>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extLst>
                  <a:ext uri="{0D108BD9-81ED-4DB2-BD59-A6C34878D82A}">
                    <a16:rowId xmlns:a16="http://schemas.microsoft.com/office/drawing/2014/main" xmlns="" val="1565595595"/>
                  </a:ext>
                </a:extLst>
              </a:tr>
              <a:tr h="403908">
                <a:tc>
                  <a:txBody>
                    <a:bodyPr/>
                    <a:lstStyle/>
                    <a:p>
                      <a:pPr algn="ctr"/>
                      <a:r>
                        <a:rPr lang="en-US" altLang="zh-CN" sz="2400" dirty="0">
                          <a:solidFill>
                            <a:schemeClr val="bg1"/>
                          </a:solidFill>
                        </a:rPr>
                        <a:t>Out</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chemeClr val="bg1">
                        <a:lumMod val="65000"/>
                      </a:schemeClr>
                    </a:solidFill>
                  </a:tcPr>
                </a:tc>
                <a:tc>
                  <a:txBody>
                    <a:bodyPr/>
                    <a:lstStyle/>
                    <a:p>
                      <a:pPr algn="ctr"/>
                      <a:endParaRPr lang="zh-CN" altLang="en-US" sz="2400" dirty="0">
                        <a:solidFill>
                          <a:schemeClr val="bg1"/>
                        </a:solidFill>
                      </a:endParaRPr>
                    </a:p>
                  </a:txBody>
                  <a:tcPr>
                    <a:solidFill>
                      <a:schemeClr val="bg1">
                        <a:lumMod val="65000"/>
                      </a:schemeClr>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extLst>
                  <a:ext uri="{0D108BD9-81ED-4DB2-BD59-A6C34878D82A}">
                    <a16:rowId xmlns:a16="http://schemas.microsoft.com/office/drawing/2014/main" xmlns="" val="1722814924"/>
                  </a:ext>
                </a:extLst>
              </a:tr>
            </a:tbl>
          </a:graphicData>
        </a:graphic>
      </p:graphicFrame>
      <p:sp>
        <p:nvSpPr>
          <p:cNvPr id="5" name="矩形 4"/>
          <p:cNvSpPr/>
          <p:nvPr/>
        </p:nvSpPr>
        <p:spPr>
          <a:xfrm>
            <a:off x="2364364" y="2931338"/>
            <a:ext cx="2220702" cy="509452"/>
          </a:xfrm>
          <a:prstGeom prst="rect">
            <a:avLst/>
          </a:prstGeom>
          <a:solidFill>
            <a:srgbClr val="33CCFF">
              <a:alpha val="49804"/>
            </a:srgbClr>
          </a:solidFill>
          <a:ln w="38100">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356202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：例</a:t>
            </a:r>
          </a:p>
        </p:txBody>
      </p:sp>
      <p:sp>
        <p:nvSpPr>
          <p:cNvPr id="3" name="内容占位符 2"/>
          <p:cNvSpPr>
            <a:spLocks noGrp="1"/>
          </p:cNvSpPr>
          <p:nvPr>
            <p:ph idx="1"/>
          </p:nvPr>
        </p:nvSpPr>
        <p:spPr>
          <a:xfrm>
            <a:off x="628650" y="1825625"/>
            <a:ext cx="7886700" cy="512626"/>
          </a:xfrm>
        </p:spPr>
        <p:txBody>
          <a:bodyPr/>
          <a:lstStyle/>
          <a:p>
            <a:r>
              <a:rPr lang="zh-CN" altLang="en-US" dirty="0"/>
              <a:t>进程页面引用</a:t>
            </a:r>
            <a:r>
              <a:rPr lang="en-US" altLang="zh-CN" dirty="0"/>
              <a:t>P3,P3,P4,P2,P3,P5,P3,P5,P1,P4</a:t>
            </a:r>
          </a:p>
        </p:txBody>
      </p:sp>
      <p:graphicFrame>
        <p:nvGraphicFramePr>
          <p:cNvPr id="4" name="表格 3"/>
          <p:cNvGraphicFramePr>
            <a:graphicFrameLocks noGrp="1"/>
          </p:cNvGraphicFramePr>
          <p:nvPr>
            <p:extLst>
              <p:ext uri="{D42A27DB-BD31-4B8C-83A1-F6EECF244321}">
                <p14:modId xmlns:p14="http://schemas.microsoft.com/office/powerpoint/2010/main" val="1078255933"/>
              </p:ext>
            </p:extLst>
          </p:nvPr>
        </p:nvGraphicFramePr>
        <p:xfrm>
          <a:off x="391921" y="2473187"/>
          <a:ext cx="8123429" cy="3707696"/>
        </p:xfrm>
        <a:graphic>
          <a:graphicData uri="http://schemas.openxmlformats.org/drawingml/2006/table">
            <a:tbl>
              <a:tblPr firstRow="1" bandRow="1">
                <a:tableStyleId>{5C22544A-7EE6-4342-B048-85BDC9FD1C3A}</a:tableStyleId>
              </a:tblPr>
              <a:tblGrid>
                <a:gridCol w="799658">
                  <a:extLst>
                    <a:ext uri="{9D8B030D-6E8A-4147-A177-3AD203B41FA5}">
                      <a16:colId xmlns:a16="http://schemas.microsoft.com/office/drawing/2014/main" xmlns="" val="1876039989"/>
                    </a:ext>
                  </a:extLst>
                </a:gridCol>
                <a:gridCol w="563367">
                  <a:extLst>
                    <a:ext uri="{9D8B030D-6E8A-4147-A177-3AD203B41FA5}">
                      <a16:colId xmlns:a16="http://schemas.microsoft.com/office/drawing/2014/main" xmlns="" val="2860972289"/>
                    </a:ext>
                  </a:extLst>
                </a:gridCol>
                <a:gridCol w="563367">
                  <a:extLst>
                    <a:ext uri="{9D8B030D-6E8A-4147-A177-3AD203B41FA5}">
                      <a16:colId xmlns:a16="http://schemas.microsoft.com/office/drawing/2014/main" xmlns="" val="773929230"/>
                    </a:ext>
                  </a:extLst>
                </a:gridCol>
                <a:gridCol w="563367">
                  <a:extLst>
                    <a:ext uri="{9D8B030D-6E8A-4147-A177-3AD203B41FA5}">
                      <a16:colId xmlns:a16="http://schemas.microsoft.com/office/drawing/2014/main" xmlns="" val="678161260"/>
                    </a:ext>
                  </a:extLst>
                </a:gridCol>
                <a:gridCol w="563367">
                  <a:extLst>
                    <a:ext uri="{9D8B030D-6E8A-4147-A177-3AD203B41FA5}">
                      <a16:colId xmlns:a16="http://schemas.microsoft.com/office/drawing/2014/main" xmlns="" val="1523699812"/>
                    </a:ext>
                  </a:extLst>
                </a:gridCol>
                <a:gridCol w="563367">
                  <a:extLst>
                    <a:ext uri="{9D8B030D-6E8A-4147-A177-3AD203B41FA5}">
                      <a16:colId xmlns:a16="http://schemas.microsoft.com/office/drawing/2014/main" xmlns="" val="3887725475"/>
                    </a:ext>
                  </a:extLst>
                </a:gridCol>
                <a:gridCol w="563367">
                  <a:extLst>
                    <a:ext uri="{9D8B030D-6E8A-4147-A177-3AD203B41FA5}">
                      <a16:colId xmlns:a16="http://schemas.microsoft.com/office/drawing/2014/main" xmlns="" val="3675588739"/>
                    </a:ext>
                  </a:extLst>
                </a:gridCol>
                <a:gridCol w="563367">
                  <a:extLst>
                    <a:ext uri="{9D8B030D-6E8A-4147-A177-3AD203B41FA5}">
                      <a16:colId xmlns:a16="http://schemas.microsoft.com/office/drawing/2014/main" xmlns="" val="4218407104"/>
                    </a:ext>
                  </a:extLst>
                </a:gridCol>
                <a:gridCol w="563367">
                  <a:extLst>
                    <a:ext uri="{9D8B030D-6E8A-4147-A177-3AD203B41FA5}">
                      <a16:colId xmlns:a16="http://schemas.microsoft.com/office/drawing/2014/main" xmlns="" val="840620586"/>
                    </a:ext>
                  </a:extLst>
                </a:gridCol>
                <a:gridCol w="563367">
                  <a:extLst>
                    <a:ext uri="{9D8B030D-6E8A-4147-A177-3AD203B41FA5}">
                      <a16:colId xmlns:a16="http://schemas.microsoft.com/office/drawing/2014/main" xmlns="" val="765115003"/>
                    </a:ext>
                  </a:extLst>
                </a:gridCol>
                <a:gridCol w="563367">
                  <a:extLst>
                    <a:ext uri="{9D8B030D-6E8A-4147-A177-3AD203B41FA5}">
                      <a16:colId xmlns:a16="http://schemas.microsoft.com/office/drawing/2014/main" xmlns="" val="54784993"/>
                    </a:ext>
                  </a:extLst>
                </a:gridCol>
                <a:gridCol w="563367">
                  <a:extLst>
                    <a:ext uri="{9D8B030D-6E8A-4147-A177-3AD203B41FA5}">
                      <a16:colId xmlns:a16="http://schemas.microsoft.com/office/drawing/2014/main" xmlns="" val="2794535936"/>
                    </a:ext>
                  </a:extLst>
                </a:gridCol>
                <a:gridCol w="563367">
                  <a:extLst>
                    <a:ext uri="{9D8B030D-6E8A-4147-A177-3AD203B41FA5}">
                      <a16:colId xmlns:a16="http://schemas.microsoft.com/office/drawing/2014/main" xmlns="" val="2603839807"/>
                    </a:ext>
                  </a:extLst>
                </a:gridCol>
                <a:gridCol w="563367">
                  <a:extLst>
                    <a:ext uri="{9D8B030D-6E8A-4147-A177-3AD203B41FA5}">
                      <a16:colId xmlns:a16="http://schemas.microsoft.com/office/drawing/2014/main" xmlns="" val="1778493805"/>
                    </a:ext>
                  </a:extLst>
                </a:gridCol>
              </a:tblGrid>
              <a:tr h="415856">
                <a:tc>
                  <a:txBody>
                    <a:bodyPr/>
                    <a:lstStyle/>
                    <a:p>
                      <a:pPr algn="ctr"/>
                      <a:r>
                        <a:rPr lang="zh-CN" altLang="en-US" sz="2400" dirty="0"/>
                        <a:t>时刻</a:t>
                      </a:r>
                    </a:p>
                  </a:txBody>
                  <a:tcPr/>
                </a:tc>
                <a:tc>
                  <a:txBody>
                    <a:bodyPr/>
                    <a:lstStyle/>
                    <a:p>
                      <a:pPr algn="ctr"/>
                      <a:r>
                        <a:rPr lang="en-US" altLang="zh-CN" sz="2400" dirty="0"/>
                        <a:t>-2</a:t>
                      </a:r>
                      <a:endParaRPr lang="zh-CN" altLang="en-US" sz="2400" dirty="0"/>
                    </a:p>
                  </a:txBody>
                  <a:tcPr>
                    <a:solidFill>
                      <a:schemeClr val="bg1">
                        <a:lumMod val="65000"/>
                      </a:schemeClr>
                    </a:solidFill>
                  </a:tcPr>
                </a:tc>
                <a:tc>
                  <a:txBody>
                    <a:bodyPr/>
                    <a:lstStyle/>
                    <a:p>
                      <a:pPr algn="ctr"/>
                      <a:r>
                        <a:rPr lang="en-US" altLang="zh-CN" sz="2400" dirty="0"/>
                        <a:t>-1</a:t>
                      </a:r>
                      <a:endParaRPr lang="zh-CN" altLang="en-US" sz="2400" dirty="0"/>
                    </a:p>
                  </a:txBody>
                  <a:tcPr>
                    <a:solidFill>
                      <a:schemeClr val="bg1">
                        <a:lumMod val="65000"/>
                      </a:schemeClr>
                    </a:solidFill>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8</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10</a:t>
                      </a:r>
                      <a:endParaRPr lang="zh-CN" altLang="en-US" sz="2400" dirty="0"/>
                    </a:p>
                  </a:txBody>
                  <a:tcPr/>
                </a:tc>
                <a:extLst>
                  <a:ext uri="{0D108BD9-81ED-4DB2-BD59-A6C34878D82A}">
                    <a16:rowId xmlns:a16="http://schemas.microsoft.com/office/drawing/2014/main" xmlns="" val="3670153160"/>
                  </a:ext>
                </a:extLst>
              </a:tr>
              <a:tr h="507296">
                <a:tc>
                  <a:txBody>
                    <a:bodyPr/>
                    <a:lstStyle/>
                    <a:p>
                      <a:pPr algn="ctr"/>
                      <a:r>
                        <a:rPr lang="zh-CN" altLang="en-US" sz="2400" dirty="0"/>
                        <a:t>引用</a:t>
                      </a:r>
                    </a:p>
                  </a:txBody>
                  <a:tcPr>
                    <a:solidFill>
                      <a:srgbClr val="FFC000"/>
                    </a:solidFill>
                  </a:tcPr>
                </a:tc>
                <a:tc>
                  <a:txBody>
                    <a:bodyPr/>
                    <a:lstStyle/>
                    <a:p>
                      <a:pPr algn="ctr"/>
                      <a:r>
                        <a:rPr lang="en-US" altLang="zh-CN" sz="2400" dirty="0">
                          <a:solidFill>
                            <a:schemeClr val="bg1">
                              <a:lumMod val="50000"/>
                            </a:schemeClr>
                          </a:solidFill>
                        </a:rPr>
                        <a:t>P5</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solidFill>
                            <a:schemeClr val="bg1">
                              <a:lumMod val="50000"/>
                            </a:schemeClr>
                          </a:solidFill>
                        </a:rPr>
                        <a:t>P4</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solidFill>
                            <a:schemeClr val="bg1">
                              <a:lumMod val="50000"/>
                            </a:schemeClr>
                          </a:solidFill>
                        </a:rPr>
                        <a:t>P1</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P2</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P1</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extLst>
                  <a:ext uri="{0D108BD9-81ED-4DB2-BD59-A6C34878D82A}">
                    <a16:rowId xmlns:a16="http://schemas.microsoft.com/office/drawing/2014/main" xmlns="" val="2491120180"/>
                  </a:ext>
                </a:extLst>
              </a:tr>
              <a:tr h="323126">
                <a:tc>
                  <a:txBody>
                    <a:bodyPr/>
                    <a:lstStyle/>
                    <a:p>
                      <a:pPr algn="ctr"/>
                      <a:r>
                        <a:rPr lang="en-US" altLang="zh-CN" sz="1800" dirty="0"/>
                        <a:t>P1</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extLst>
                  <a:ext uri="{0D108BD9-81ED-4DB2-BD59-A6C34878D82A}">
                    <a16:rowId xmlns:a16="http://schemas.microsoft.com/office/drawing/2014/main" xmlns="" val="2719908576"/>
                  </a:ext>
                </a:extLst>
              </a:tr>
              <a:tr h="323126">
                <a:tc>
                  <a:txBody>
                    <a:bodyPr/>
                    <a:lstStyle/>
                    <a:p>
                      <a:pPr algn="ctr"/>
                      <a:r>
                        <a:rPr lang="en-US" altLang="zh-CN" sz="1800" dirty="0"/>
                        <a:t>P2</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extLst>
                  <a:ext uri="{0D108BD9-81ED-4DB2-BD59-A6C34878D82A}">
                    <a16:rowId xmlns:a16="http://schemas.microsoft.com/office/drawing/2014/main" xmlns="" val="883927349"/>
                  </a:ext>
                </a:extLst>
              </a:tr>
              <a:tr h="323126">
                <a:tc>
                  <a:txBody>
                    <a:bodyPr/>
                    <a:lstStyle/>
                    <a:p>
                      <a:pPr algn="ctr"/>
                      <a:r>
                        <a:rPr lang="en-US" altLang="zh-CN" sz="1800" dirty="0"/>
                        <a:t>P3</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extLst>
                  <a:ext uri="{0D108BD9-81ED-4DB2-BD59-A6C34878D82A}">
                    <a16:rowId xmlns:a16="http://schemas.microsoft.com/office/drawing/2014/main" xmlns="" val="3589830115"/>
                  </a:ext>
                </a:extLst>
              </a:tr>
              <a:tr h="323126">
                <a:tc>
                  <a:txBody>
                    <a:bodyPr/>
                    <a:lstStyle/>
                    <a:p>
                      <a:pPr algn="ctr"/>
                      <a:r>
                        <a:rPr lang="en-US" altLang="zh-CN" sz="1800" dirty="0"/>
                        <a:t>P4</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t>√</a:t>
                      </a:r>
                    </a:p>
                  </a:txBody>
                  <a:tcPr>
                    <a:solidFill>
                      <a:schemeClr val="bg1">
                        <a:lumMod val="65000"/>
                      </a:schemeClr>
                    </a:solidFill>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extLst>
                  <a:ext uri="{0D108BD9-81ED-4DB2-BD59-A6C34878D82A}">
                    <a16:rowId xmlns:a16="http://schemas.microsoft.com/office/drawing/2014/main" xmlns="" val="3197145051"/>
                  </a:ext>
                </a:extLst>
              </a:tr>
              <a:tr h="323126">
                <a:tc>
                  <a:txBody>
                    <a:bodyPr/>
                    <a:lstStyle/>
                    <a:p>
                      <a:pPr algn="ctr"/>
                      <a:r>
                        <a:rPr lang="en-US" altLang="zh-CN" sz="1800" dirty="0"/>
                        <a:t>P5</a:t>
                      </a:r>
                      <a:endParaRPr lang="zh-CN" altLang="en-US" sz="1800"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54197059"/>
                  </a:ext>
                </a:extLst>
              </a:tr>
              <a:tr h="403908">
                <a:tc>
                  <a:txBody>
                    <a:bodyPr/>
                    <a:lstStyle/>
                    <a:p>
                      <a:pPr algn="ctr"/>
                      <a:r>
                        <a:rPr lang="en-US" altLang="zh-CN" sz="2400" dirty="0">
                          <a:solidFill>
                            <a:schemeClr val="bg1"/>
                          </a:solidFill>
                        </a:rPr>
                        <a:t>In</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tx1">
                              <a:lumMod val="50000"/>
                              <a:lumOff val="50000"/>
                            </a:schemeClr>
                          </a:solidFill>
                        </a:rPr>
                        <a:t>P5</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chemeClr val="bg1">
                        <a:lumMod val="65000"/>
                      </a:schemeClr>
                    </a:solidFill>
                  </a:tcPr>
                </a:tc>
                <a:tc>
                  <a:txBody>
                    <a:bodyPr/>
                    <a:lstStyle/>
                    <a:p>
                      <a:pPr algn="ctr"/>
                      <a:r>
                        <a:rPr lang="en-US" altLang="zh-CN" sz="2400" dirty="0">
                          <a:solidFill>
                            <a:schemeClr val="tx1">
                              <a:lumMod val="50000"/>
                              <a:lumOff val="50000"/>
                            </a:schemeClr>
                          </a:solidFill>
                        </a:rPr>
                        <a:t>P4</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chemeClr val="bg1">
                        <a:lumMod val="65000"/>
                      </a:schemeClr>
                    </a:solidFill>
                  </a:tcPr>
                </a:tc>
                <a:tc>
                  <a:txBody>
                    <a:bodyPr/>
                    <a:lstStyle/>
                    <a:p>
                      <a:pPr algn="ctr"/>
                      <a:r>
                        <a:rPr lang="en-US" altLang="zh-CN" sz="2400" dirty="0">
                          <a:solidFill>
                            <a:schemeClr val="bg1">
                              <a:lumMod val="50000"/>
                            </a:schemeClr>
                          </a:solidFill>
                        </a:rPr>
                        <a:t>P1</a:t>
                      </a:r>
                      <a:endParaRPr lang="zh-CN" altLang="en-US" sz="2400" dirty="0">
                        <a:solidFill>
                          <a:schemeClr val="bg1">
                            <a:lumMod val="50000"/>
                          </a:schemeClr>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extLst>
                  <a:ext uri="{0D108BD9-81ED-4DB2-BD59-A6C34878D82A}">
                    <a16:rowId xmlns:a16="http://schemas.microsoft.com/office/drawing/2014/main" xmlns="" val="1565595595"/>
                  </a:ext>
                </a:extLst>
              </a:tr>
              <a:tr h="403908">
                <a:tc>
                  <a:txBody>
                    <a:bodyPr/>
                    <a:lstStyle/>
                    <a:p>
                      <a:pPr algn="ctr"/>
                      <a:r>
                        <a:rPr lang="en-US" altLang="zh-CN" sz="2400" dirty="0">
                          <a:solidFill>
                            <a:schemeClr val="bg1"/>
                          </a:solidFill>
                        </a:rPr>
                        <a:t>Out</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chemeClr val="bg1">
                        <a:lumMod val="65000"/>
                      </a:schemeClr>
                    </a:solidFill>
                  </a:tcPr>
                </a:tc>
                <a:tc>
                  <a:txBody>
                    <a:bodyPr/>
                    <a:lstStyle/>
                    <a:p>
                      <a:pPr algn="ctr"/>
                      <a:endParaRPr lang="zh-CN" altLang="en-US" sz="2400" dirty="0">
                        <a:solidFill>
                          <a:schemeClr val="bg1"/>
                        </a:solidFill>
                      </a:endParaRPr>
                    </a:p>
                  </a:txBody>
                  <a:tcPr>
                    <a:solidFill>
                      <a:schemeClr val="bg1">
                        <a:lumMod val="65000"/>
                      </a:schemeClr>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extLst>
                  <a:ext uri="{0D108BD9-81ED-4DB2-BD59-A6C34878D82A}">
                    <a16:rowId xmlns:a16="http://schemas.microsoft.com/office/drawing/2014/main" xmlns="" val="1722814924"/>
                  </a:ext>
                </a:extLst>
              </a:tr>
            </a:tbl>
          </a:graphicData>
        </a:graphic>
      </p:graphicFrame>
      <p:sp>
        <p:nvSpPr>
          <p:cNvPr id="5" name="矩形 4"/>
          <p:cNvSpPr/>
          <p:nvPr/>
        </p:nvSpPr>
        <p:spPr>
          <a:xfrm>
            <a:off x="2913003" y="2931338"/>
            <a:ext cx="2220702" cy="509452"/>
          </a:xfrm>
          <a:prstGeom prst="rect">
            <a:avLst/>
          </a:prstGeom>
          <a:solidFill>
            <a:srgbClr val="33CCFF">
              <a:alpha val="49804"/>
            </a:srgbClr>
          </a:solidFill>
          <a:ln w="38100">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744415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：例</a:t>
            </a:r>
          </a:p>
        </p:txBody>
      </p:sp>
      <p:sp>
        <p:nvSpPr>
          <p:cNvPr id="3" name="内容占位符 2"/>
          <p:cNvSpPr>
            <a:spLocks noGrp="1"/>
          </p:cNvSpPr>
          <p:nvPr>
            <p:ph idx="1"/>
          </p:nvPr>
        </p:nvSpPr>
        <p:spPr>
          <a:xfrm>
            <a:off x="628650" y="1825625"/>
            <a:ext cx="7886700" cy="512626"/>
          </a:xfrm>
        </p:spPr>
        <p:txBody>
          <a:bodyPr/>
          <a:lstStyle/>
          <a:p>
            <a:r>
              <a:rPr lang="zh-CN" altLang="en-US" dirty="0"/>
              <a:t>进程页面引用</a:t>
            </a:r>
            <a:r>
              <a:rPr lang="en-US" altLang="zh-CN" dirty="0"/>
              <a:t>P3,P3,P4,P2,P3,P5,P3,P5,P1,P4</a:t>
            </a:r>
          </a:p>
        </p:txBody>
      </p:sp>
      <p:graphicFrame>
        <p:nvGraphicFramePr>
          <p:cNvPr id="4" name="表格 3"/>
          <p:cNvGraphicFramePr>
            <a:graphicFrameLocks noGrp="1"/>
          </p:cNvGraphicFramePr>
          <p:nvPr>
            <p:extLst>
              <p:ext uri="{D42A27DB-BD31-4B8C-83A1-F6EECF244321}">
                <p14:modId xmlns:p14="http://schemas.microsoft.com/office/powerpoint/2010/main" val="1780452545"/>
              </p:ext>
            </p:extLst>
          </p:nvPr>
        </p:nvGraphicFramePr>
        <p:xfrm>
          <a:off x="391921" y="2473187"/>
          <a:ext cx="8123429" cy="3707696"/>
        </p:xfrm>
        <a:graphic>
          <a:graphicData uri="http://schemas.openxmlformats.org/drawingml/2006/table">
            <a:tbl>
              <a:tblPr firstRow="1" bandRow="1">
                <a:tableStyleId>{5C22544A-7EE6-4342-B048-85BDC9FD1C3A}</a:tableStyleId>
              </a:tblPr>
              <a:tblGrid>
                <a:gridCol w="799658">
                  <a:extLst>
                    <a:ext uri="{9D8B030D-6E8A-4147-A177-3AD203B41FA5}">
                      <a16:colId xmlns:a16="http://schemas.microsoft.com/office/drawing/2014/main" xmlns="" val="1876039989"/>
                    </a:ext>
                  </a:extLst>
                </a:gridCol>
                <a:gridCol w="563367">
                  <a:extLst>
                    <a:ext uri="{9D8B030D-6E8A-4147-A177-3AD203B41FA5}">
                      <a16:colId xmlns:a16="http://schemas.microsoft.com/office/drawing/2014/main" xmlns="" val="2860972289"/>
                    </a:ext>
                  </a:extLst>
                </a:gridCol>
                <a:gridCol w="563367">
                  <a:extLst>
                    <a:ext uri="{9D8B030D-6E8A-4147-A177-3AD203B41FA5}">
                      <a16:colId xmlns:a16="http://schemas.microsoft.com/office/drawing/2014/main" xmlns="" val="773929230"/>
                    </a:ext>
                  </a:extLst>
                </a:gridCol>
                <a:gridCol w="563367">
                  <a:extLst>
                    <a:ext uri="{9D8B030D-6E8A-4147-A177-3AD203B41FA5}">
                      <a16:colId xmlns:a16="http://schemas.microsoft.com/office/drawing/2014/main" xmlns="" val="678161260"/>
                    </a:ext>
                  </a:extLst>
                </a:gridCol>
                <a:gridCol w="563367">
                  <a:extLst>
                    <a:ext uri="{9D8B030D-6E8A-4147-A177-3AD203B41FA5}">
                      <a16:colId xmlns:a16="http://schemas.microsoft.com/office/drawing/2014/main" xmlns="" val="1523699812"/>
                    </a:ext>
                  </a:extLst>
                </a:gridCol>
                <a:gridCol w="563367">
                  <a:extLst>
                    <a:ext uri="{9D8B030D-6E8A-4147-A177-3AD203B41FA5}">
                      <a16:colId xmlns:a16="http://schemas.microsoft.com/office/drawing/2014/main" xmlns="" val="3887725475"/>
                    </a:ext>
                  </a:extLst>
                </a:gridCol>
                <a:gridCol w="563367">
                  <a:extLst>
                    <a:ext uri="{9D8B030D-6E8A-4147-A177-3AD203B41FA5}">
                      <a16:colId xmlns:a16="http://schemas.microsoft.com/office/drawing/2014/main" xmlns="" val="3675588739"/>
                    </a:ext>
                  </a:extLst>
                </a:gridCol>
                <a:gridCol w="563367">
                  <a:extLst>
                    <a:ext uri="{9D8B030D-6E8A-4147-A177-3AD203B41FA5}">
                      <a16:colId xmlns:a16="http://schemas.microsoft.com/office/drawing/2014/main" xmlns="" val="4218407104"/>
                    </a:ext>
                  </a:extLst>
                </a:gridCol>
                <a:gridCol w="563367">
                  <a:extLst>
                    <a:ext uri="{9D8B030D-6E8A-4147-A177-3AD203B41FA5}">
                      <a16:colId xmlns:a16="http://schemas.microsoft.com/office/drawing/2014/main" xmlns="" val="840620586"/>
                    </a:ext>
                  </a:extLst>
                </a:gridCol>
                <a:gridCol w="563367">
                  <a:extLst>
                    <a:ext uri="{9D8B030D-6E8A-4147-A177-3AD203B41FA5}">
                      <a16:colId xmlns:a16="http://schemas.microsoft.com/office/drawing/2014/main" xmlns="" val="765115003"/>
                    </a:ext>
                  </a:extLst>
                </a:gridCol>
                <a:gridCol w="563367">
                  <a:extLst>
                    <a:ext uri="{9D8B030D-6E8A-4147-A177-3AD203B41FA5}">
                      <a16:colId xmlns:a16="http://schemas.microsoft.com/office/drawing/2014/main" xmlns="" val="54784993"/>
                    </a:ext>
                  </a:extLst>
                </a:gridCol>
                <a:gridCol w="563367">
                  <a:extLst>
                    <a:ext uri="{9D8B030D-6E8A-4147-A177-3AD203B41FA5}">
                      <a16:colId xmlns:a16="http://schemas.microsoft.com/office/drawing/2014/main" xmlns="" val="2794535936"/>
                    </a:ext>
                  </a:extLst>
                </a:gridCol>
                <a:gridCol w="563367">
                  <a:extLst>
                    <a:ext uri="{9D8B030D-6E8A-4147-A177-3AD203B41FA5}">
                      <a16:colId xmlns:a16="http://schemas.microsoft.com/office/drawing/2014/main" xmlns="" val="2603839807"/>
                    </a:ext>
                  </a:extLst>
                </a:gridCol>
                <a:gridCol w="563367">
                  <a:extLst>
                    <a:ext uri="{9D8B030D-6E8A-4147-A177-3AD203B41FA5}">
                      <a16:colId xmlns:a16="http://schemas.microsoft.com/office/drawing/2014/main" xmlns="" val="1778493805"/>
                    </a:ext>
                  </a:extLst>
                </a:gridCol>
              </a:tblGrid>
              <a:tr h="415856">
                <a:tc>
                  <a:txBody>
                    <a:bodyPr/>
                    <a:lstStyle/>
                    <a:p>
                      <a:pPr algn="ctr"/>
                      <a:r>
                        <a:rPr lang="zh-CN" altLang="en-US" sz="2400" dirty="0"/>
                        <a:t>时刻</a:t>
                      </a:r>
                    </a:p>
                  </a:txBody>
                  <a:tcPr/>
                </a:tc>
                <a:tc>
                  <a:txBody>
                    <a:bodyPr/>
                    <a:lstStyle/>
                    <a:p>
                      <a:pPr algn="ctr"/>
                      <a:r>
                        <a:rPr lang="en-US" altLang="zh-CN" sz="2400" dirty="0"/>
                        <a:t>-2</a:t>
                      </a:r>
                      <a:endParaRPr lang="zh-CN" altLang="en-US" sz="2400" dirty="0"/>
                    </a:p>
                  </a:txBody>
                  <a:tcPr>
                    <a:solidFill>
                      <a:schemeClr val="bg1">
                        <a:lumMod val="65000"/>
                      </a:schemeClr>
                    </a:solidFill>
                  </a:tcPr>
                </a:tc>
                <a:tc>
                  <a:txBody>
                    <a:bodyPr/>
                    <a:lstStyle/>
                    <a:p>
                      <a:pPr algn="ctr"/>
                      <a:r>
                        <a:rPr lang="en-US" altLang="zh-CN" sz="2400" dirty="0"/>
                        <a:t>-1</a:t>
                      </a:r>
                      <a:endParaRPr lang="zh-CN" altLang="en-US" sz="2400" dirty="0"/>
                    </a:p>
                  </a:txBody>
                  <a:tcPr>
                    <a:solidFill>
                      <a:schemeClr val="bg1">
                        <a:lumMod val="65000"/>
                      </a:schemeClr>
                    </a:solidFill>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8</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10</a:t>
                      </a:r>
                      <a:endParaRPr lang="zh-CN" altLang="en-US" sz="2400" dirty="0"/>
                    </a:p>
                  </a:txBody>
                  <a:tcPr/>
                </a:tc>
                <a:extLst>
                  <a:ext uri="{0D108BD9-81ED-4DB2-BD59-A6C34878D82A}">
                    <a16:rowId xmlns:a16="http://schemas.microsoft.com/office/drawing/2014/main" xmlns="" val="3670153160"/>
                  </a:ext>
                </a:extLst>
              </a:tr>
              <a:tr h="507296">
                <a:tc>
                  <a:txBody>
                    <a:bodyPr/>
                    <a:lstStyle/>
                    <a:p>
                      <a:pPr algn="ctr"/>
                      <a:r>
                        <a:rPr lang="zh-CN" altLang="en-US" sz="2400" dirty="0"/>
                        <a:t>引用</a:t>
                      </a:r>
                    </a:p>
                  </a:txBody>
                  <a:tcPr>
                    <a:solidFill>
                      <a:srgbClr val="FFC000"/>
                    </a:solidFill>
                  </a:tcPr>
                </a:tc>
                <a:tc>
                  <a:txBody>
                    <a:bodyPr/>
                    <a:lstStyle/>
                    <a:p>
                      <a:pPr algn="ctr"/>
                      <a:r>
                        <a:rPr lang="en-US" altLang="zh-CN" sz="2400" dirty="0">
                          <a:solidFill>
                            <a:schemeClr val="bg1">
                              <a:lumMod val="50000"/>
                            </a:schemeClr>
                          </a:solidFill>
                        </a:rPr>
                        <a:t>P5</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solidFill>
                            <a:schemeClr val="bg1">
                              <a:lumMod val="50000"/>
                            </a:schemeClr>
                          </a:solidFill>
                        </a:rPr>
                        <a:t>P4</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solidFill>
                            <a:schemeClr val="bg1">
                              <a:lumMod val="50000"/>
                            </a:schemeClr>
                          </a:solidFill>
                        </a:rPr>
                        <a:t>P1</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P2</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P1</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extLst>
                  <a:ext uri="{0D108BD9-81ED-4DB2-BD59-A6C34878D82A}">
                    <a16:rowId xmlns:a16="http://schemas.microsoft.com/office/drawing/2014/main" xmlns="" val="2491120180"/>
                  </a:ext>
                </a:extLst>
              </a:tr>
              <a:tr h="323126">
                <a:tc>
                  <a:txBody>
                    <a:bodyPr/>
                    <a:lstStyle/>
                    <a:p>
                      <a:pPr algn="ctr"/>
                      <a:r>
                        <a:rPr lang="en-US" altLang="zh-CN" sz="1800" dirty="0"/>
                        <a:t>P1</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extLst>
                  <a:ext uri="{0D108BD9-81ED-4DB2-BD59-A6C34878D82A}">
                    <a16:rowId xmlns:a16="http://schemas.microsoft.com/office/drawing/2014/main" xmlns="" val="2719908576"/>
                  </a:ext>
                </a:extLst>
              </a:tr>
              <a:tr h="323126">
                <a:tc>
                  <a:txBody>
                    <a:bodyPr/>
                    <a:lstStyle/>
                    <a:p>
                      <a:pPr algn="ctr"/>
                      <a:r>
                        <a:rPr lang="en-US" altLang="zh-CN" sz="1800" dirty="0"/>
                        <a:t>P2</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extLst>
                  <a:ext uri="{0D108BD9-81ED-4DB2-BD59-A6C34878D82A}">
                    <a16:rowId xmlns:a16="http://schemas.microsoft.com/office/drawing/2014/main" xmlns="" val="883927349"/>
                  </a:ext>
                </a:extLst>
              </a:tr>
              <a:tr h="323126">
                <a:tc>
                  <a:txBody>
                    <a:bodyPr/>
                    <a:lstStyle/>
                    <a:p>
                      <a:pPr algn="ctr"/>
                      <a:r>
                        <a:rPr lang="en-US" altLang="zh-CN" sz="1800" dirty="0"/>
                        <a:t>P3</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extLst>
                  <a:ext uri="{0D108BD9-81ED-4DB2-BD59-A6C34878D82A}">
                    <a16:rowId xmlns:a16="http://schemas.microsoft.com/office/drawing/2014/main" xmlns="" val="3589830115"/>
                  </a:ext>
                </a:extLst>
              </a:tr>
              <a:tr h="323126">
                <a:tc>
                  <a:txBody>
                    <a:bodyPr/>
                    <a:lstStyle/>
                    <a:p>
                      <a:pPr algn="ctr"/>
                      <a:r>
                        <a:rPr lang="en-US" altLang="zh-CN" sz="1800" dirty="0"/>
                        <a:t>P4</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t>√</a:t>
                      </a:r>
                    </a:p>
                  </a:txBody>
                  <a:tcPr>
                    <a:solidFill>
                      <a:schemeClr val="bg1">
                        <a:lumMod val="65000"/>
                      </a:schemeClr>
                    </a:solidFill>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extLst>
                  <a:ext uri="{0D108BD9-81ED-4DB2-BD59-A6C34878D82A}">
                    <a16:rowId xmlns:a16="http://schemas.microsoft.com/office/drawing/2014/main" xmlns="" val="3197145051"/>
                  </a:ext>
                </a:extLst>
              </a:tr>
              <a:tr h="323126">
                <a:tc>
                  <a:txBody>
                    <a:bodyPr/>
                    <a:lstStyle/>
                    <a:p>
                      <a:pPr algn="ctr"/>
                      <a:r>
                        <a:rPr lang="en-US" altLang="zh-CN" sz="1800" dirty="0"/>
                        <a:t>P5</a:t>
                      </a:r>
                      <a:endParaRPr lang="zh-CN" altLang="en-US" sz="1800"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54197059"/>
                  </a:ext>
                </a:extLst>
              </a:tr>
              <a:tr h="403908">
                <a:tc>
                  <a:txBody>
                    <a:bodyPr/>
                    <a:lstStyle/>
                    <a:p>
                      <a:pPr algn="ctr"/>
                      <a:r>
                        <a:rPr lang="en-US" altLang="zh-CN" sz="2400" dirty="0">
                          <a:solidFill>
                            <a:schemeClr val="bg1"/>
                          </a:solidFill>
                        </a:rPr>
                        <a:t>In</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tx1">
                              <a:lumMod val="50000"/>
                              <a:lumOff val="50000"/>
                            </a:schemeClr>
                          </a:solidFill>
                        </a:rPr>
                        <a:t>P5</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chemeClr val="bg1">
                        <a:lumMod val="65000"/>
                      </a:schemeClr>
                    </a:solidFill>
                  </a:tcPr>
                </a:tc>
                <a:tc>
                  <a:txBody>
                    <a:bodyPr/>
                    <a:lstStyle/>
                    <a:p>
                      <a:pPr algn="ctr"/>
                      <a:r>
                        <a:rPr lang="en-US" altLang="zh-CN" sz="2400" dirty="0">
                          <a:solidFill>
                            <a:schemeClr val="tx1">
                              <a:lumMod val="50000"/>
                              <a:lumOff val="50000"/>
                            </a:schemeClr>
                          </a:solidFill>
                        </a:rPr>
                        <a:t>P4</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chemeClr val="bg1">
                        <a:lumMod val="65000"/>
                      </a:schemeClr>
                    </a:solidFill>
                  </a:tcPr>
                </a:tc>
                <a:tc>
                  <a:txBody>
                    <a:bodyPr/>
                    <a:lstStyle/>
                    <a:p>
                      <a:pPr algn="ctr"/>
                      <a:r>
                        <a:rPr lang="en-US" altLang="zh-CN" sz="2400" dirty="0">
                          <a:solidFill>
                            <a:schemeClr val="bg1">
                              <a:lumMod val="50000"/>
                            </a:schemeClr>
                          </a:solidFill>
                        </a:rPr>
                        <a:t>P1</a:t>
                      </a:r>
                      <a:endParaRPr lang="zh-CN" altLang="en-US" sz="2400" dirty="0">
                        <a:solidFill>
                          <a:schemeClr val="bg1">
                            <a:lumMod val="50000"/>
                          </a:schemeClr>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extLst>
                  <a:ext uri="{0D108BD9-81ED-4DB2-BD59-A6C34878D82A}">
                    <a16:rowId xmlns:a16="http://schemas.microsoft.com/office/drawing/2014/main" xmlns="" val="1565595595"/>
                  </a:ext>
                </a:extLst>
              </a:tr>
              <a:tr h="403908">
                <a:tc>
                  <a:txBody>
                    <a:bodyPr/>
                    <a:lstStyle/>
                    <a:p>
                      <a:pPr algn="ctr"/>
                      <a:r>
                        <a:rPr lang="en-US" altLang="zh-CN" sz="2400" dirty="0">
                          <a:solidFill>
                            <a:schemeClr val="bg1"/>
                          </a:solidFill>
                        </a:rPr>
                        <a:t>Out</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chemeClr val="bg1">
                        <a:lumMod val="65000"/>
                      </a:schemeClr>
                    </a:solidFill>
                  </a:tcPr>
                </a:tc>
                <a:tc>
                  <a:txBody>
                    <a:bodyPr/>
                    <a:lstStyle/>
                    <a:p>
                      <a:pPr algn="ctr"/>
                      <a:endParaRPr lang="zh-CN" altLang="en-US" sz="2400" dirty="0">
                        <a:solidFill>
                          <a:schemeClr val="bg1"/>
                        </a:solidFill>
                      </a:endParaRPr>
                    </a:p>
                  </a:txBody>
                  <a:tcPr>
                    <a:solidFill>
                      <a:schemeClr val="bg1">
                        <a:lumMod val="65000"/>
                      </a:schemeClr>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extLst>
                  <a:ext uri="{0D108BD9-81ED-4DB2-BD59-A6C34878D82A}">
                    <a16:rowId xmlns:a16="http://schemas.microsoft.com/office/drawing/2014/main" xmlns="" val="1722814924"/>
                  </a:ext>
                </a:extLst>
              </a:tr>
            </a:tbl>
          </a:graphicData>
        </a:graphic>
      </p:graphicFrame>
      <p:sp>
        <p:nvSpPr>
          <p:cNvPr id="5" name="矩形 4"/>
          <p:cNvSpPr/>
          <p:nvPr/>
        </p:nvSpPr>
        <p:spPr>
          <a:xfrm>
            <a:off x="3461647" y="2931338"/>
            <a:ext cx="2220702" cy="509452"/>
          </a:xfrm>
          <a:prstGeom prst="rect">
            <a:avLst/>
          </a:prstGeom>
          <a:solidFill>
            <a:srgbClr val="33CCFF">
              <a:alpha val="49804"/>
            </a:srgbClr>
          </a:solidFill>
          <a:ln w="38100">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4731370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：例</a:t>
            </a:r>
          </a:p>
        </p:txBody>
      </p:sp>
      <p:sp>
        <p:nvSpPr>
          <p:cNvPr id="3" name="内容占位符 2"/>
          <p:cNvSpPr>
            <a:spLocks noGrp="1"/>
          </p:cNvSpPr>
          <p:nvPr>
            <p:ph idx="1"/>
          </p:nvPr>
        </p:nvSpPr>
        <p:spPr>
          <a:xfrm>
            <a:off x="628650" y="1825625"/>
            <a:ext cx="7886700" cy="512626"/>
          </a:xfrm>
        </p:spPr>
        <p:txBody>
          <a:bodyPr/>
          <a:lstStyle/>
          <a:p>
            <a:r>
              <a:rPr lang="zh-CN" altLang="en-US" dirty="0"/>
              <a:t>进程页面引用</a:t>
            </a:r>
            <a:r>
              <a:rPr lang="en-US" altLang="zh-CN" dirty="0"/>
              <a:t>P3,P3,P4,P2,P3,P5,P3,P5,P1,P4</a:t>
            </a:r>
          </a:p>
        </p:txBody>
      </p:sp>
      <p:graphicFrame>
        <p:nvGraphicFramePr>
          <p:cNvPr id="4" name="表格 3"/>
          <p:cNvGraphicFramePr>
            <a:graphicFrameLocks noGrp="1"/>
          </p:cNvGraphicFramePr>
          <p:nvPr>
            <p:extLst>
              <p:ext uri="{D42A27DB-BD31-4B8C-83A1-F6EECF244321}">
                <p14:modId xmlns:p14="http://schemas.microsoft.com/office/powerpoint/2010/main" val="1028786517"/>
              </p:ext>
            </p:extLst>
          </p:nvPr>
        </p:nvGraphicFramePr>
        <p:xfrm>
          <a:off x="391921" y="2473187"/>
          <a:ext cx="8123429" cy="3707696"/>
        </p:xfrm>
        <a:graphic>
          <a:graphicData uri="http://schemas.openxmlformats.org/drawingml/2006/table">
            <a:tbl>
              <a:tblPr firstRow="1" bandRow="1">
                <a:tableStyleId>{5C22544A-7EE6-4342-B048-85BDC9FD1C3A}</a:tableStyleId>
              </a:tblPr>
              <a:tblGrid>
                <a:gridCol w="799658">
                  <a:extLst>
                    <a:ext uri="{9D8B030D-6E8A-4147-A177-3AD203B41FA5}">
                      <a16:colId xmlns:a16="http://schemas.microsoft.com/office/drawing/2014/main" xmlns="" val="1876039989"/>
                    </a:ext>
                  </a:extLst>
                </a:gridCol>
                <a:gridCol w="563367">
                  <a:extLst>
                    <a:ext uri="{9D8B030D-6E8A-4147-A177-3AD203B41FA5}">
                      <a16:colId xmlns:a16="http://schemas.microsoft.com/office/drawing/2014/main" xmlns="" val="2860972289"/>
                    </a:ext>
                  </a:extLst>
                </a:gridCol>
                <a:gridCol w="563367">
                  <a:extLst>
                    <a:ext uri="{9D8B030D-6E8A-4147-A177-3AD203B41FA5}">
                      <a16:colId xmlns:a16="http://schemas.microsoft.com/office/drawing/2014/main" xmlns="" val="773929230"/>
                    </a:ext>
                  </a:extLst>
                </a:gridCol>
                <a:gridCol w="563367">
                  <a:extLst>
                    <a:ext uri="{9D8B030D-6E8A-4147-A177-3AD203B41FA5}">
                      <a16:colId xmlns:a16="http://schemas.microsoft.com/office/drawing/2014/main" xmlns="" val="678161260"/>
                    </a:ext>
                  </a:extLst>
                </a:gridCol>
                <a:gridCol w="563367">
                  <a:extLst>
                    <a:ext uri="{9D8B030D-6E8A-4147-A177-3AD203B41FA5}">
                      <a16:colId xmlns:a16="http://schemas.microsoft.com/office/drawing/2014/main" xmlns="" val="1523699812"/>
                    </a:ext>
                  </a:extLst>
                </a:gridCol>
                <a:gridCol w="563367">
                  <a:extLst>
                    <a:ext uri="{9D8B030D-6E8A-4147-A177-3AD203B41FA5}">
                      <a16:colId xmlns:a16="http://schemas.microsoft.com/office/drawing/2014/main" xmlns="" val="3887725475"/>
                    </a:ext>
                  </a:extLst>
                </a:gridCol>
                <a:gridCol w="563367">
                  <a:extLst>
                    <a:ext uri="{9D8B030D-6E8A-4147-A177-3AD203B41FA5}">
                      <a16:colId xmlns:a16="http://schemas.microsoft.com/office/drawing/2014/main" xmlns="" val="3675588739"/>
                    </a:ext>
                  </a:extLst>
                </a:gridCol>
                <a:gridCol w="563367">
                  <a:extLst>
                    <a:ext uri="{9D8B030D-6E8A-4147-A177-3AD203B41FA5}">
                      <a16:colId xmlns:a16="http://schemas.microsoft.com/office/drawing/2014/main" xmlns="" val="4218407104"/>
                    </a:ext>
                  </a:extLst>
                </a:gridCol>
                <a:gridCol w="563367">
                  <a:extLst>
                    <a:ext uri="{9D8B030D-6E8A-4147-A177-3AD203B41FA5}">
                      <a16:colId xmlns:a16="http://schemas.microsoft.com/office/drawing/2014/main" xmlns="" val="840620586"/>
                    </a:ext>
                  </a:extLst>
                </a:gridCol>
                <a:gridCol w="563367">
                  <a:extLst>
                    <a:ext uri="{9D8B030D-6E8A-4147-A177-3AD203B41FA5}">
                      <a16:colId xmlns:a16="http://schemas.microsoft.com/office/drawing/2014/main" xmlns="" val="765115003"/>
                    </a:ext>
                  </a:extLst>
                </a:gridCol>
                <a:gridCol w="563367">
                  <a:extLst>
                    <a:ext uri="{9D8B030D-6E8A-4147-A177-3AD203B41FA5}">
                      <a16:colId xmlns:a16="http://schemas.microsoft.com/office/drawing/2014/main" xmlns="" val="54784993"/>
                    </a:ext>
                  </a:extLst>
                </a:gridCol>
                <a:gridCol w="563367">
                  <a:extLst>
                    <a:ext uri="{9D8B030D-6E8A-4147-A177-3AD203B41FA5}">
                      <a16:colId xmlns:a16="http://schemas.microsoft.com/office/drawing/2014/main" xmlns="" val="2794535936"/>
                    </a:ext>
                  </a:extLst>
                </a:gridCol>
                <a:gridCol w="563367">
                  <a:extLst>
                    <a:ext uri="{9D8B030D-6E8A-4147-A177-3AD203B41FA5}">
                      <a16:colId xmlns:a16="http://schemas.microsoft.com/office/drawing/2014/main" xmlns="" val="2603839807"/>
                    </a:ext>
                  </a:extLst>
                </a:gridCol>
                <a:gridCol w="563367">
                  <a:extLst>
                    <a:ext uri="{9D8B030D-6E8A-4147-A177-3AD203B41FA5}">
                      <a16:colId xmlns:a16="http://schemas.microsoft.com/office/drawing/2014/main" xmlns="" val="1778493805"/>
                    </a:ext>
                  </a:extLst>
                </a:gridCol>
              </a:tblGrid>
              <a:tr h="415856">
                <a:tc>
                  <a:txBody>
                    <a:bodyPr/>
                    <a:lstStyle/>
                    <a:p>
                      <a:pPr algn="ctr"/>
                      <a:r>
                        <a:rPr lang="zh-CN" altLang="en-US" sz="2400" dirty="0"/>
                        <a:t>时刻</a:t>
                      </a:r>
                    </a:p>
                  </a:txBody>
                  <a:tcPr/>
                </a:tc>
                <a:tc>
                  <a:txBody>
                    <a:bodyPr/>
                    <a:lstStyle/>
                    <a:p>
                      <a:pPr algn="ctr"/>
                      <a:r>
                        <a:rPr lang="en-US" altLang="zh-CN" sz="2400" dirty="0"/>
                        <a:t>-2</a:t>
                      </a:r>
                      <a:endParaRPr lang="zh-CN" altLang="en-US" sz="2400" dirty="0"/>
                    </a:p>
                  </a:txBody>
                  <a:tcPr>
                    <a:solidFill>
                      <a:schemeClr val="bg1">
                        <a:lumMod val="65000"/>
                      </a:schemeClr>
                    </a:solidFill>
                  </a:tcPr>
                </a:tc>
                <a:tc>
                  <a:txBody>
                    <a:bodyPr/>
                    <a:lstStyle/>
                    <a:p>
                      <a:pPr algn="ctr"/>
                      <a:r>
                        <a:rPr lang="en-US" altLang="zh-CN" sz="2400" dirty="0"/>
                        <a:t>-1</a:t>
                      </a:r>
                      <a:endParaRPr lang="zh-CN" altLang="en-US" sz="2400" dirty="0"/>
                    </a:p>
                  </a:txBody>
                  <a:tcPr>
                    <a:solidFill>
                      <a:schemeClr val="bg1">
                        <a:lumMod val="65000"/>
                      </a:schemeClr>
                    </a:solidFill>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8</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10</a:t>
                      </a:r>
                      <a:endParaRPr lang="zh-CN" altLang="en-US" sz="2400" dirty="0"/>
                    </a:p>
                  </a:txBody>
                  <a:tcPr/>
                </a:tc>
                <a:extLst>
                  <a:ext uri="{0D108BD9-81ED-4DB2-BD59-A6C34878D82A}">
                    <a16:rowId xmlns:a16="http://schemas.microsoft.com/office/drawing/2014/main" xmlns="" val="3670153160"/>
                  </a:ext>
                </a:extLst>
              </a:tr>
              <a:tr h="507296">
                <a:tc>
                  <a:txBody>
                    <a:bodyPr/>
                    <a:lstStyle/>
                    <a:p>
                      <a:pPr algn="ctr"/>
                      <a:r>
                        <a:rPr lang="zh-CN" altLang="en-US" sz="2400" dirty="0"/>
                        <a:t>引用</a:t>
                      </a:r>
                    </a:p>
                  </a:txBody>
                  <a:tcPr>
                    <a:solidFill>
                      <a:srgbClr val="FFC000"/>
                    </a:solidFill>
                  </a:tcPr>
                </a:tc>
                <a:tc>
                  <a:txBody>
                    <a:bodyPr/>
                    <a:lstStyle/>
                    <a:p>
                      <a:pPr algn="ctr"/>
                      <a:r>
                        <a:rPr lang="en-US" altLang="zh-CN" sz="2400" dirty="0">
                          <a:solidFill>
                            <a:schemeClr val="bg1">
                              <a:lumMod val="50000"/>
                            </a:schemeClr>
                          </a:solidFill>
                        </a:rPr>
                        <a:t>P5</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solidFill>
                            <a:schemeClr val="bg1">
                              <a:lumMod val="50000"/>
                            </a:schemeClr>
                          </a:solidFill>
                        </a:rPr>
                        <a:t>P4</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solidFill>
                            <a:schemeClr val="bg1">
                              <a:lumMod val="50000"/>
                            </a:schemeClr>
                          </a:solidFill>
                        </a:rPr>
                        <a:t>P1</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P2</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P1</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extLst>
                  <a:ext uri="{0D108BD9-81ED-4DB2-BD59-A6C34878D82A}">
                    <a16:rowId xmlns:a16="http://schemas.microsoft.com/office/drawing/2014/main" xmlns="" val="2491120180"/>
                  </a:ext>
                </a:extLst>
              </a:tr>
              <a:tr h="323126">
                <a:tc>
                  <a:txBody>
                    <a:bodyPr/>
                    <a:lstStyle/>
                    <a:p>
                      <a:pPr algn="ctr"/>
                      <a:r>
                        <a:rPr lang="en-US" altLang="zh-CN" sz="1800" dirty="0"/>
                        <a:t>P1</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extLst>
                  <a:ext uri="{0D108BD9-81ED-4DB2-BD59-A6C34878D82A}">
                    <a16:rowId xmlns:a16="http://schemas.microsoft.com/office/drawing/2014/main" xmlns="" val="2719908576"/>
                  </a:ext>
                </a:extLst>
              </a:tr>
              <a:tr h="323126">
                <a:tc>
                  <a:txBody>
                    <a:bodyPr/>
                    <a:lstStyle/>
                    <a:p>
                      <a:pPr algn="ctr"/>
                      <a:r>
                        <a:rPr lang="en-US" altLang="zh-CN" sz="1800" dirty="0"/>
                        <a:t>P2</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extLst>
                  <a:ext uri="{0D108BD9-81ED-4DB2-BD59-A6C34878D82A}">
                    <a16:rowId xmlns:a16="http://schemas.microsoft.com/office/drawing/2014/main" xmlns="" val="883927349"/>
                  </a:ext>
                </a:extLst>
              </a:tr>
              <a:tr h="323126">
                <a:tc>
                  <a:txBody>
                    <a:bodyPr/>
                    <a:lstStyle/>
                    <a:p>
                      <a:pPr algn="ctr"/>
                      <a:r>
                        <a:rPr lang="en-US" altLang="zh-CN" sz="1800" dirty="0"/>
                        <a:t>P3</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extLst>
                  <a:ext uri="{0D108BD9-81ED-4DB2-BD59-A6C34878D82A}">
                    <a16:rowId xmlns:a16="http://schemas.microsoft.com/office/drawing/2014/main" xmlns="" val="3589830115"/>
                  </a:ext>
                </a:extLst>
              </a:tr>
              <a:tr h="323126">
                <a:tc>
                  <a:txBody>
                    <a:bodyPr/>
                    <a:lstStyle/>
                    <a:p>
                      <a:pPr algn="ctr"/>
                      <a:r>
                        <a:rPr lang="en-US" altLang="zh-CN" sz="1800" dirty="0"/>
                        <a:t>P4</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t>√</a:t>
                      </a:r>
                    </a:p>
                  </a:txBody>
                  <a:tcPr>
                    <a:solidFill>
                      <a:schemeClr val="bg1">
                        <a:lumMod val="65000"/>
                      </a:schemeClr>
                    </a:solidFill>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extLst>
                  <a:ext uri="{0D108BD9-81ED-4DB2-BD59-A6C34878D82A}">
                    <a16:rowId xmlns:a16="http://schemas.microsoft.com/office/drawing/2014/main" xmlns="" val="3197145051"/>
                  </a:ext>
                </a:extLst>
              </a:tr>
              <a:tr h="323126">
                <a:tc>
                  <a:txBody>
                    <a:bodyPr/>
                    <a:lstStyle/>
                    <a:p>
                      <a:pPr algn="ctr"/>
                      <a:r>
                        <a:rPr lang="en-US" altLang="zh-CN" sz="1800" dirty="0"/>
                        <a:t>P5</a:t>
                      </a:r>
                      <a:endParaRPr lang="zh-CN" altLang="en-US" sz="1800"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54197059"/>
                  </a:ext>
                </a:extLst>
              </a:tr>
              <a:tr h="403908">
                <a:tc>
                  <a:txBody>
                    <a:bodyPr/>
                    <a:lstStyle/>
                    <a:p>
                      <a:pPr algn="ctr"/>
                      <a:r>
                        <a:rPr lang="en-US" altLang="zh-CN" sz="2400" dirty="0">
                          <a:solidFill>
                            <a:schemeClr val="bg1"/>
                          </a:solidFill>
                        </a:rPr>
                        <a:t>In</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tx1">
                              <a:lumMod val="50000"/>
                              <a:lumOff val="50000"/>
                            </a:schemeClr>
                          </a:solidFill>
                        </a:rPr>
                        <a:t>P5</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chemeClr val="bg1">
                        <a:lumMod val="65000"/>
                      </a:schemeClr>
                    </a:solidFill>
                  </a:tcPr>
                </a:tc>
                <a:tc>
                  <a:txBody>
                    <a:bodyPr/>
                    <a:lstStyle/>
                    <a:p>
                      <a:pPr algn="ctr"/>
                      <a:r>
                        <a:rPr lang="en-US" altLang="zh-CN" sz="2400" dirty="0">
                          <a:solidFill>
                            <a:schemeClr val="tx1">
                              <a:lumMod val="50000"/>
                              <a:lumOff val="50000"/>
                            </a:schemeClr>
                          </a:solidFill>
                        </a:rPr>
                        <a:t>P4</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chemeClr val="bg1">
                        <a:lumMod val="65000"/>
                      </a:schemeClr>
                    </a:solidFill>
                  </a:tcPr>
                </a:tc>
                <a:tc>
                  <a:txBody>
                    <a:bodyPr/>
                    <a:lstStyle/>
                    <a:p>
                      <a:pPr algn="ctr"/>
                      <a:r>
                        <a:rPr lang="en-US" altLang="zh-CN" sz="2400" dirty="0">
                          <a:solidFill>
                            <a:schemeClr val="bg1">
                              <a:lumMod val="50000"/>
                            </a:schemeClr>
                          </a:solidFill>
                        </a:rPr>
                        <a:t>P1</a:t>
                      </a:r>
                      <a:endParaRPr lang="zh-CN" altLang="en-US" sz="2400" dirty="0">
                        <a:solidFill>
                          <a:schemeClr val="bg1">
                            <a:lumMod val="50000"/>
                          </a:schemeClr>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extLst>
                  <a:ext uri="{0D108BD9-81ED-4DB2-BD59-A6C34878D82A}">
                    <a16:rowId xmlns:a16="http://schemas.microsoft.com/office/drawing/2014/main" xmlns="" val="1565595595"/>
                  </a:ext>
                </a:extLst>
              </a:tr>
              <a:tr h="403908">
                <a:tc>
                  <a:txBody>
                    <a:bodyPr/>
                    <a:lstStyle/>
                    <a:p>
                      <a:pPr algn="ctr"/>
                      <a:r>
                        <a:rPr lang="en-US" altLang="zh-CN" sz="2400" dirty="0">
                          <a:solidFill>
                            <a:schemeClr val="bg1"/>
                          </a:solidFill>
                        </a:rPr>
                        <a:t>Out</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chemeClr val="bg1">
                        <a:lumMod val="65000"/>
                      </a:schemeClr>
                    </a:solidFill>
                  </a:tcPr>
                </a:tc>
                <a:tc>
                  <a:txBody>
                    <a:bodyPr/>
                    <a:lstStyle/>
                    <a:p>
                      <a:pPr algn="ctr"/>
                      <a:endParaRPr lang="zh-CN" altLang="en-US" sz="2400" dirty="0">
                        <a:solidFill>
                          <a:schemeClr val="bg1"/>
                        </a:solidFill>
                      </a:endParaRPr>
                    </a:p>
                  </a:txBody>
                  <a:tcPr>
                    <a:solidFill>
                      <a:schemeClr val="bg1">
                        <a:lumMod val="65000"/>
                      </a:schemeClr>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extLst>
                  <a:ext uri="{0D108BD9-81ED-4DB2-BD59-A6C34878D82A}">
                    <a16:rowId xmlns:a16="http://schemas.microsoft.com/office/drawing/2014/main" xmlns="" val="1722814924"/>
                  </a:ext>
                </a:extLst>
              </a:tr>
            </a:tbl>
          </a:graphicData>
        </a:graphic>
      </p:graphicFrame>
      <p:sp>
        <p:nvSpPr>
          <p:cNvPr id="5" name="矩形 4"/>
          <p:cNvSpPr/>
          <p:nvPr/>
        </p:nvSpPr>
        <p:spPr>
          <a:xfrm>
            <a:off x="4049477" y="2931338"/>
            <a:ext cx="2220702" cy="509452"/>
          </a:xfrm>
          <a:prstGeom prst="rect">
            <a:avLst/>
          </a:prstGeom>
          <a:solidFill>
            <a:srgbClr val="33CCFF">
              <a:alpha val="49804"/>
            </a:srgbClr>
          </a:solidFill>
          <a:ln w="38100">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441448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：例</a:t>
            </a:r>
          </a:p>
        </p:txBody>
      </p:sp>
      <p:sp>
        <p:nvSpPr>
          <p:cNvPr id="3" name="内容占位符 2"/>
          <p:cNvSpPr>
            <a:spLocks noGrp="1"/>
          </p:cNvSpPr>
          <p:nvPr>
            <p:ph idx="1"/>
          </p:nvPr>
        </p:nvSpPr>
        <p:spPr>
          <a:xfrm>
            <a:off x="628650" y="1825625"/>
            <a:ext cx="7886700" cy="512626"/>
          </a:xfrm>
        </p:spPr>
        <p:txBody>
          <a:bodyPr/>
          <a:lstStyle/>
          <a:p>
            <a:r>
              <a:rPr lang="zh-CN" altLang="en-US" dirty="0"/>
              <a:t>进程页面引用</a:t>
            </a:r>
            <a:r>
              <a:rPr lang="en-US" altLang="zh-CN" dirty="0"/>
              <a:t>P3,P3,P4,P2,P3,P5,P3,P5,P1,P4</a:t>
            </a:r>
          </a:p>
        </p:txBody>
      </p:sp>
      <p:graphicFrame>
        <p:nvGraphicFramePr>
          <p:cNvPr id="4" name="表格 3"/>
          <p:cNvGraphicFramePr>
            <a:graphicFrameLocks noGrp="1"/>
          </p:cNvGraphicFramePr>
          <p:nvPr>
            <p:extLst>
              <p:ext uri="{D42A27DB-BD31-4B8C-83A1-F6EECF244321}">
                <p14:modId xmlns:p14="http://schemas.microsoft.com/office/powerpoint/2010/main" val="1424149222"/>
              </p:ext>
            </p:extLst>
          </p:nvPr>
        </p:nvGraphicFramePr>
        <p:xfrm>
          <a:off x="391921" y="2473187"/>
          <a:ext cx="8123429" cy="3707696"/>
        </p:xfrm>
        <a:graphic>
          <a:graphicData uri="http://schemas.openxmlformats.org/drawingml/2006/table">
            <a:tbl>
              <a:tblPr firstRow="1" bandRow="1">
                <a:tableStyleId>{5C22544A-7EE6-4342-B048-85BDC9FD1C3A}</a:tableStyleId>
              </a:tblPr>
              <a:tblGrid>
                <a:gridCol w="799658">
                  <a:extLst>
                    <a:ext uri="{9D8B030D-6E8A-4147-A177-3AD203B41FA5}">
                      <a16:colId xmlns:a16="http://schemas.microsoft.com/office/drawing/2014/main" xmlns="" val="1876039989"/>
                    </a:ext>
                  </a:extLst>
                </a:gridCol>
                <a:gridCol w="563367">
                  <a:extLst>
                    <a:ext uri="{9D8B030D-6E8A-4147-A177-3AD203B41FA5}">
                      <a16:colId xmlns:a16="http://schemas.microsoft.com/office/drawing/2014/main" xmlns="" val="2860972289"/>
                    </a:ext>
                  </a:extLst>
                </a:gridCol>
                <a:gridCol w="563367">
                  <a:extLst>
                    <a:ext uri="{9D8B030D-6E8A-4147-A177-3AD203B41FA5}">
                      <a16:colId xmlns:a16="http://schemas.microsoft.com/office/drawing/2014/main" xmlns="" val="773929230"/>
                    </a:ext>
                  </a:extLst>
                </a:gridCol>
                <a:gridCol w="563367">
                  <a:extLst>
                    <a:ext uri="{9D8B030D-6E8A-4147-A177-3AD203B41FA5}">
                      <a16:colId xmlns:a16="http://schemas.microsoft.com/office/drawing/2014/main" xmlns="" val="678161260"/>
                    </a:ext>
                  </a:extLst>
                </a:gridCol>
                <a:gridCol w="563367">
                  <a:extLst>
                    <a:ext uri="{9D8B030D-6E8A-4147-A177-3AD203B41FA5}">
                      <a16:colId xmlns:a16="http://schemas.microsoft.com/office/drawing/2014/main" xmlns="" val="1523699812"/>
                    </a:ext>
                  </a:extLst>
                </a:gridCol>
                <a:gridCol w="563367">
                  <a:extLst>
                    <a:ext uri="{9D8B030D-6E8A-4147-A177-3AD203B41FA5}">
                      <a16:colId xmlns:a16="http://schemas.microsoft.com/office/drawing/2014/main" xmlns="" val="3887725475"/>
                    </a:ext>
                  </a:extLst>
                </a:gridCol>
                <a:gridCol w="563367">
                  <a:extLst>
                    <a:ext uri="{9D8B030D-6E8A-4147-A177-3AD203B41FA5}">
                      <a16:colId xmlns:a16="http://schemas.microsoft.com/office/drawing/2014/main" xmlns="" val="3675588739"/>
                    </a:ext>
                  </a:extLst>
                </a:gridCol>
                <a:gridCol w="563367">
                  <a:extLst>
                    <a:ext uri="{9D8B030D-6E8A-4147-A177-3AD203B41FA5}">
                      <a16:colId xmlns:a16="http://schemas.microsoft.com/office/drawing/2014/main" xmlns="" val="4218407104"/>
                    </a:ext>
                  </a:extLst>
                </a:gridCol>
                <a:gridCol w="563367">
                  <a:extLst>
                    <a:ext uri="{9D8B030D-6E8A-4147-A177-3AD203B41FA5}">
                      <a16:colId xmlns:a16="http://schemas.microsoft.com/office/drawing/2014/main" xmlns="" val="840620586"/>
                    </a:ext>
                  </a:extLst>
                </a:gridCol>
                <a:gridCol w="563367">
                  <a:extLst>
                    <a:ext uri="{9D8B030D-6E8A-4147-A177-3AD203B41FA5}">
                      <a16:colId xmlns:a16="http://schemas.microsoft.com/office/drawing/2014/main" xmlns="" val="765115003"/>
                    </a:ext>
                  </a:extLst>
                </a:gridCol>
                <a:gridCol w="563367">
                  <a:extLst>
                    <a:ext uri="{9D8B030D-6E8A-4147-A177-3AD203B41FA5}">
                      <a16:colId xmlns:a16="http://schemas.microsoft.com/office/drawing/2014/main" xmlns="" val="54784993"/>
                    </a:ext>
                  </a:extLst>
                </a:gridCol>
                <a:gridCol w="563367">
                  <a:extLst>
                    <a:ext uri="{9D8B030D-6E8A-4147-A177-3AD203B41FA5}">
                      <a16:colId xmlns:a16="http://schemas.microsoft.com/office/drawing/2014/main" xmlns="" val="2794535936"/>
                    </a:ext>
                  </a:extLst>
                </a:gridCol>
                <a:gridCol w="563367">
                  <a:extLst>
                    <a:ext uri="{9D8B030D-6E8A-4147-A177-3AD203B41FA5}">
                      <a16:colId xmlns:a16="http://schemas.microsoft.com/office/drawing/2014/main" xmlns="" val="2603839807"/>
                    </a:ext>
                  </a:extLst>
                </a:gridCol>
                <a:gridCol w="563367">
                  <a:extLst>
                    <a:ext uri="{9D8B030D-6E8A-4147-A177-3AD203B41FA5}">
                      <a16:colId xmlns:a16="http://schemas.microsoft.com/office/drawing/2014/main" xmlns="" val="1778493805"/>
                    </a:ext>
                  </a:extLst>
                </a:gridCol>
              </a:tblGrid>
              <a:tr h="415856">
                <a:tc>
                  <a:txBody>
                    <a:bodyPr/>
                    <a:lstStyle/>
                    <a:p>
                      <a:pPr algn="ctr"/>
                      <a:r>
                        <a:rPr lang="zh-CN" altLang="en-US" sz="2400" dirty="0"/>
                        <a:t>时刻</a:t>
                      </a:r>
                    </a:p>
                  </a:txBody>
                  <a:tcPr/>
                </a:tc>
                <a:tc>
                  <a:txBody>
                    <a:bodyPr/>
                    <a:lstStyle/>
                    <a:p>
                      <a:pPr algn="ctr"/>
                      <a:r>
                        <a:rPr lang="en-US" altLang="zh-CN" sz="2400" dirty="0"/>
                        <a:t>-2</a:t>
                      </a:r>
                      <a:endParaRPr lang="zh-CN" altLang="en-US" sz="2400" dirty="0"/>
                    </a:p>
                  </a:txBody>
                  <a:tcPr>
                    <a:solidFill>
                      <a:schemeClr val="bg1">
                        <a:lumMod val="65000"/>
                      </a:schemeClr>
                    </a:solidFill>
                  </a:tcPr>
                </a:tc>
                <a:tc>
                  <a:txBody>
                    <a:bodyPr/>
                    <a:lstStyle/>
                    <a:p>
                      <a:pPr algn="ctr"/>
                      <a:r>
                        <a:rPr lang="en-US" altLang="zh-CN" sz="2400" dirty="0"/>
                        <a:t>-1</a:t>
                      </a:r>
                      <a:endParaRPr lang="zh-CN" altLang="en-US" sz="2400" dirty="0"/>
                    </a:p>
                  </a:txBody>
                  <a:tcPr>
                    <a:solidFill>
                      <a:schemeClr val="bg1">
                        <a:lumMod val="65000"/>
                      </a:schemeClr>
                    </a:solidFill>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8</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10</a:t>
                      </a:r>
                      <a:endParaRPr lang="zh-CN" altLang="en-US" sz="2400" dirty="0"/>
                    </a:p>
                  </a:txBody>
                  <a:tcPr/>
                </a:tc>
                <a:extLst>
                  <a:ext uri="{0D108BD9-81ED-4DB2-BD59-A6C34878D82A}">
                    <a16:rowId xmlns:a16="http://schemas.microsoft.com/office/drawing/2014/main" xmlns="" val="3670153160"/>
                  </a:ext>
                </a:extLst>
              </a:tr>
              <a:tr h="507296">
                <a:tc>
                  <a:txBody>
                    <a:bodyPr/>
                    <a:lstStyle/>
                    <a:p>
                      <a:pPr algn="ctr"/>
                      <a:r>
                        <a:rPr lang="zh-CN" altLang="en-US" sz="2400" dirty="0"/>
                        <a:t>引用</a:t>
                      </a:r>
                    </a:p>
                  </a:txBody>
                  <a:tcPr>
                    <a:solidFill>
                      <a:srgbClr val="FFC000"/>
                    </a:solidFill>
                  </a:tcPr>
                </a:tc>
                <a:tc>
                  <a:txBody>
                    <a:bodyPr/>
                    <a:lstStyle/>
                    <a:p>
                      <a:pPr algn="ctr"/>
                      <a:r>
                        <a:rPr lang="en-US" altLang="zh-CN" sz="2400" dirty="0">
                          <a:solidFill>
                            <a:schemeClr val="bg1">
                              <a:lumMod val="50000"/>
                            </a:schemeClr>
                          </a:solidFill>
                        </a:rPr>
                        <a:t>P5</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solidFill>
                            <a:schemeClr val="bg1">
                              <a:lumMod val="50000"/>
                            </a:schemeClr>
                          </a:solidFill>
                        </a:rPr>
                        <a:t>P4</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solidFill>
                            <a:schemeClr val="bg1">
                              <a:lumMod val="50000"/>
                            </a:schemeClr>
                          </a:solidFill>
                        </a:rPr>
                        <a:t>P1</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P2</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P1</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extLst>
                  <a:ext uri="{0D108BD9-81ED-4DB2-BD59-A6C34878D82A}">
                    <a16:rowId xmlns:a16="http://schemas.microsoft.com/office/drawing/2014/main" xmlns="" val="2491120180"/>
                  </a:ext>
                </a:extLst>
              </a:tr>
              <a:tr h="323126">
                <a:tc>
                  <a:txBody>
                    <a:bodyPr/>
                    <a:lstStyle/>
                    <a:p>
                      <a:pPr algn="ctr"/>
                      <a:r>
                        <a:rPr lang="en-US" altLang="zh-CN" sz="1800" dirty="0"/>
                        <a:t>P1</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extLst>
                  <a:ext uri="{0D108BD9-81ED-4DB2-BD59-A6C34878D82A}">
                    <a16:rowId xmlns:a16="http://schemas.microsoft.com/office/drawing/2014/main" xmlns="" val="2719908576"/>
                  </a:ext>
                </a:extLst>
              </a:tr>
              <a:tr h="323126">
                <a:tc>
                  <a:txBody>
                    <a:bodyPr/>
                    <a:lstStyle/>
                    <a:p>
                      <a:pPr algn="ctr"/>
                      <a:r>
                        <a:rPr lang="en-US" altLang="zh-CN" sz="1800" dirty="0"/>
                        <a:t>P2</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extLst>
                  <a:ext uri="{0D108BD9-81ED-4DB2-BD59-A6C34878D82A}">
                    <a16:rowId xmlns:a16="http://schemas.microsoft.com/office/drawing/2014/main" xmlns="" val="883927349"/>
                  </a:ext>
                </a:extLst>
              </a:tr>
              <a:tr h="323126">
                <a:tc>
                  <a:txBody>
                    <a:bodyPr/>
                    <a:lstStyle/>
                    <a:p>
                      <a:pPr algn="ctr"/>
                      <a:r>
                        <a:rPr lang="en-US" altLang="zh-CN" sz="1800" dirty="0"/>
                        <a:t>P3</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extLst>
                  <a:ext uri="{0D108BD9-81ED-4DB2-BD59-A6C34878D82A}">
                    <a16:rowId xmlns:a16="http://schemas.microsoft.com/office/drawing/2014/main" xmlns="" val="3589830115"/>
                  </a:ext>
                </a:extLst>
              </a:tr>
              <a:tr h="323126">
                <a:tc>
                  <a:txBody>
                    <a:bodyPr/>
                    <a:lstStyle/>
                    <a:p>
                      <a:pPr algn="ctr"/>
                      <a:r>
                        <a:rPr lang="en-US" altLang="zh-CN" sz="1800" dirty="0"/>
                        <a:t>P4</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t>√</a:t>
                      </a:r>
                    </a:p>
                  </a:txBody>
                  <a:tcPr>
                    <a:solidFill>
                      <a:schemeClr val="bg1">
                        <a:lumMod val="65000"/>
                      </a:schemeClr>
                    </a:solidFill>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extLst>
                  <a:ext uri="{0D108BD9-81ED-4DB2-BD59-A6C34878D82A}">
                    <a16:rowId xmlns:a16="http://schemas.microsoft.com/office/drawing/2014/main" xmlns="" val="3197145051"/>
                  </a:ext>
                </a:extLst>
              </a:tr>
              <a:tr h="323126">
                <a:tc>
                  <a:txBody>
                    <a:bodyPr/>
                    <a:lstStyle/>
                    <a:p>
                      <a:pPr algn="ctr"/>
                      <a:r>
                        <a:rPr lang="en-US" altLang="zh-CN" sz="1800" dirty="0"/>
                        <a:t>P5</a:t>
                      </a:r>
                      <a:endParaRPr lang="zh-CN" altLang="en-US" sz="1800"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54197059"/>
                  </a:ext>
                </a:extLst>
              </a:tr>
              <a:tr h="403908">
                <a:tc>
                  <a:txBody>
                    <a:bodyPr/>
                    <a:lstStyle/>
                    <a:p>
                      <a:pPr algn="ctr"/>
                      <a:r>
                        <a:rPr lang="en-US" altLang="zh-CN" sz="2400" dirty="0">
                          <a:solidFill>
                            <a:schemeClr val="bg1"/>
                          </a:solidFill>
                        </a:rPr>
                        <a:t>In</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tx1">
                              <a:lumMod val="50000"/>
                              <a:lumOff val="50000"/>
                            </a:schemeClr>
                          </a:solidFill>
                        </a:rPr>
                        <a:t>P5</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chemeClr val="bg1">
                        <a:lumMod val="65000"/>
                      </a:schemeClr>
                    </a:solidFill>
                  </a:tcPr>
                </a:tc>
                <a:tc>
                  <a:txBody>
                    <a:bodyPr/>
                    <a:lstStyle/>
                    <a:p>
                      <a:pPr algn="ctr"/>
                      <a:r>
                        <a:rPr lang="en-US" altLang="zh-CN" sz="2400" dirty="0">
                          <a:solidFill>
                            <a:schemeClr val="tx1">
                              <a:lumMod val="50000"/>
                              <a:lumOff val="50000"/>
                            </a:schemeClr>
                          </a:solidFill>
                        </a:rPr>
                        <a:t>P4</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chemeClr val="bg1">
                        <a:lumMod val="65000"/>
                      </a:schemeClr>
                    </a:solidFill>
                  </a:tcPr>
                </a:tc>
                <a:tc>
                  <a:txBody>
                    <a:bodyPr/>
                    <a:lstStyle/>
                    <a:p>
                      <a:pPr algn="ctr"/>
                      <a:r>
                        <a:rPr lang="en-US" altLang="zh-CN" sz="2400" dirty="0">
                          <a:solidFill>
                            <a:schemeClr val="bg1">
                              <a:lumMod val="50000"/>
                            </a:schemeClr>
                          </a:solidFill>
                        </a:rPr>
                        <a:t>P1</a:t>
                      </a:r>
                      <a:endParaRPr lang="zh-CN" altLang="en-US" sz="2400" dirty="0">
                        <a:solidFill>
                          <a:schemeClr val="bg1">
                            <a:lumMod val="50000"/>
                          </a:schemeClr>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extLst>
                  <a:ext uri="{0D108BD9-81ED-4DB2-BD59-A6C34878D82A}">
                    <a16:rowId xmlns:a16="http://schemas.microsoft.com/office/drawing/2014/main" xmlns="" val="1565595595"/>
                  </a:ext>
                </a:extLst>
              </a:tr>
              <a:tr h="403908">
                <a:tc>
                  <a:txBody>
                    <a:bodyPr/>
                    <a:lstStyle/>
                    <a:p>
                      <a:pPr algn="ctr"/>
                      <a:r>
                        <a:rPr lang="en-US" altLang="zh-CN" sz="2400" dirty="0">
                          <a:solidFill>
                            <a:schemeClr val="bg1"/>
                          </a:solidFill>
                        </a:rPr>
                        <a:t>Out</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chemeClr val="bg1">
                        <a:lumMod val="65000"/>
                      </a:schemeClr>
                    </a:solidFill>
                  </a:tcPr>
                </a:tc>
                <a:tc>
                  <a:txBody>
                    <a:bodyPr/>
                    <a:lstStyle/>
                    <a:p>
                      <a:pPr algn="ctr"/>
                      <a:endParaRPr lang="zh-CN" altLang="en-US" sz="2400" dirty="0">
                        <a:solidFill>
                          <a:schemeClr val="bg1"/>
                        </a:solidFill>
                      </a:endParaRPr>
                    </a:p>
                  </a:txBody>
                  <a:tcPr>
                    <a:solidFill>
                      <a:schemeClr val="bg1">
                        <a:lumMod val="65000"/>
                      </a:schemeClr>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extLst>
                  <a:ext uri="{0D108BD9-81ED-4DB2-BD59-A6C34878D82A}">
                    <a16:rowId xmlns:a16="http://schemas.microsoft.com/office/drawing/2014/main" xmlns="" val="1722814924"/>
                  </a:ext>
                </a:extLst>
              </a:tr>
            </a:tbl>
          </a:graphicData>
        </a:graphic>
      </p:graphicFrame>
      <p:sp>
        <p:nvSpPr>
          <p:cNvPr id="5" name="矩形 4"/>
          <p:cNvSpPr/>
          <p:nvPr/>
        </p:nvSpPr>
        <p:spPr>
          <a:xfrm>
            <a:off x="4611180" y="2931338"/>
            <a:ext cx="2220702" cy="509452"/>
          </a:xfrm>
          <a:prstGeom prst="rect">
            <a:avLst/>
          </a:prstGeom>
          <a:solidFill>
            <a:srgbClr val="33CCFF">
              <a:alpha val="49804"/>
            </a:srgbClr>
          </a:solidFill>
          <a:ln w="38100">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575033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4.5.1</a:t>
            </a:r>
            <a:r>
              <a:rPr lang="zh-CN" altLang="en-US" dirty="0"/>
              <a:t>（续）</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zh-CN" altLang="en-US" dirty="0"/>
              <a:t>虚拟存储器是为扩大主存而采用的一种设计技巧</a:t>
            </a:r>
            <a:r>
              <a:rPr lang="en-US" altLang="zh-CN" dirty="0"/>
              <a:t>,</a:t>
            </a:r>
            <a:r>
              <a:rPr lang="zh-CN" altLang="en-US" dirty="0"/>
              <a:t>它的容量与主存大小无直接关系</a:t>
            </a:r>
            <a:r>
              <a:rPr lang="en-US" altLang="zh-CN" dirty="0"/>
              <a:t>,</a:t>
            </a:r>
            <a:r>
              <a:rPr lang="zh-CN" altLang="en-US" dirty="0"/>
              <a:t>而受限于计算机的地址结构及可用的辅助存储器的容量</a:t>
            </a:r>
          </a:p>
          <a:p>
            <a:pPr>
              <a:lnSpc>
                <a:spcPct val="150000"/>
              </a:lnSpc>
            </a:pPr>
            <a:r>
              <a:rPr lang="zh-CN" altLang="en-US" dirty="0"/>
              <a:t>虚拟存储器引入的基础是程序执行的局部性原理。程序执行的局部性是指在一段时间内，程序访问的存储空间仅限于某个区域（这称为</a:t>
            </a:r>
            <a:r>
              <a:rPr lang="zh-CN" altLang="en-US" dirty="0">
                <a:solidFill>
                  <a:srgbClr val="FF0000"/>
                </a:solidFill>
              </a:rPr>
              <a:t>空间局部性</a:t>
            </a:r>
            <a:r>
              <a:rPr lang="zh-CN" altLang="en-US" dirty="0"/>
              <a:t>），或者最近访问过的程序代码和数据很快会再被访问（这称为</a:t>
            </a:r>
            <a:r>
              <a:rPr lang="zh-CN" altLang="en-US" dirty="0">
                <a:solidFill>
                  <a:srgbClr val="FF0000"/>
                </a:solidFill>
              </a:rPr>
              <a:t>时间局部性</a:t>
            </a:r>
            <a:r>
              <a:rPr lang="zh-CN" altLang="en-US" dirty="0"/>
              <a:t>）</a:t>
            </a:r>
          </a:p>
          <a:p>
            <a:pPr>
              <a:lnSpc>
                <a:spcPct val="150000"/>
              </a:lnSpc>
            </a:pPr>
            <a:endParaRPr lang="en-US" dirty="0"/>
          </a:p>
        </p:txBody>
      </p:sp>
    </p:spTree>
    <p:extLst>
      <p:ext uri="{BB962C8B-B14F-4D97-AF65-F5344CB8AC3E}">
        <p14:creationId xmlns:p14="http://schemas.microsoft.com/office/powerpoint/2010/main" val="10814236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：例</a:t>
            </a:r>
          </a:p>
        </p:txBody>
      </p:sp>
      <p:sp>
        <p:nvSpPr>
          <p:cNvPr id="3" name="内容占位符 2"/>
          <p:cNvSpPr>
            <a:spLocks noGrp="1"/>
          </p:cNvSpPr>
          <p:nvPr>
            <p:ph idx="1"/>
          </p:nvPr>
        </p:nvSpPr>
        <p:spPr>
          <a:xfrm>
            <a:off x="628650" y="1825625"/>
            <a:ext cx="7886700" cy="512626"/>
          </a:xfrm>
        </p:spPr>
        <p:txBody>
          <a:bodyPr/>
          <a:lstStyle/>
          <a:p>
            <a:r>
              <a:rPr lang="zh-CN" altLang="en-US" dirty="0"/>
              <a:t>进程页面引用</a:t>
            </a:r>
            <a:r>
              <a:rPr lang="en-US" altLang="zh-CN" dirty="0"/>
              <a:t>P3,P3,P4,P2,P3,P5,P3,P5,P1,P4</a:t>
            </a:r>
          </a:p>
        </p:txBody>
      </p:sp>
      <p:graphicFrame>
        <p:nvGraphicFramePr>
          <p:cNvPr id="4" name="表格 3"/>
          <p:cNvGraphicFramePr>
            <a:graphicFrameLocks noGrp="1"/>
          </p:cNvGraphicFramePr>
          <p:nvPr>
            <p:extLst>
              <p:ext uri="{D42A27DB-BD31-4B8C-83A1-F6EECF244321}">
                <p14:modId xmlns:p14="http://schemas.microsoft.com/office/powerpoint/2010/main" val="1970728339"/>
              </p:ext>
            </p:extLst>
          </p:nvPr>
        </p:nvGraphicFramePr>
        <p:xfrm>
          <a:off x="391921" y="2473187"/>
          <a:ext cx="8123429" cy="3707696"/>
        </p:xfrm>
        <a:graphic>
          <a:graphicData uri="http://schemas.openxmlformats.org/drawingml/2006/table">
            <a:tbl>
              <a:tblPr firstRow="1" bandRow="1">
                <a:tableStyleId>{5C22544A-7EE6-4342-B048-85BDC9FD1C3A}</a:tableStyleId>
              </a:tblPr>
              <a:tblGrid>
                <a:gridCol w="799658">
                  <a:extLst>
                    <a:ext uri="{9D8B030D-6E8A-4147-A177-3AD203B41FA5}">
                      <a16:colId xmlns:a16="http://schemas.microsoft.com/office/drawing/2014/main" xmlns="" val="1876039989"/>
                    </a:ext>
                  </a:extLst>
                </a:gridCol>
                <a:gridCol w="563367">
                  <a:extLst>
                    <a:ext uri="{9D8B030D-6E8A-4147-A177-3AD203B41FA5}">
                      <a16:colId xmlns:a16="http://schemas.microsoft.com/office/drawing/2014/main" xmlns="" val="2860972289"/>
                    </a:ext>
                  </a:extLst>
                </a:gridCol>
                <a:gridCol w="563367">
                  <a:extLst>
                    <a:ext uri="{9D8B030D-6E8A-4147-A177-3AD203B41FA5}">
                      <a16:colId xmlns:a16="http://schemas.microsoft.com/office/drawing/2014/main" xmlns="" val="773929230"/>
                    </a:ext>
                  </a:extLst>
                </a:gridCol>
                <a:gridCol w="563367">
                  <a:extLst>
                    <a:ext uri="{9D8B030D-6E8A-4147-A177-3AD203B41FA5}">
                      <a16:colId xmlns:a16="http://schemas.microsoft.com/office/drawing/2014/main" xmlns="" val="678161260"/>
                    </a:ext>
                  </a:extLst>
                </a:gridCol>
                <a:gridCol w="563367">
                  <a:extLst>
                    <a:ext uri="{9D8B030D-6E8A-4147-A177-3AD203B41FA5}">
                      <a16:colId xmlns:a16="http://schemas.microsoft.com/office/drawing/2014/main" xmlns="" val="1523699812"/>
                    </a:ext>
                  </a:extLst>
                </a:gridCol>
                <a:gridCol w="563367">
                  <a:extLst>
                    <a:ext uri="{9D8B030D-6E8A-4147-A177-3AD203B41FA5}">
                      <a16:colId xmlns:a16="http://schemas.microsoft.com/office/drawing/2014/main" xmlns="" val="3887725475"/>
                    </a:ext>
                  </a:extLst>
                </a:gridCol>
                <a:gridCol w="563367">
                  <a:extLst>
                    <a:ext uri="{9D8B030D-6E8A-4147-A177-3AD203B41FA5}">
                      <a16:colId xmlns:a16="http://schemas.microsoft.com/office/drawing/2014/main" xmlns="" val="3675588739"/>
                    </a:ext>
                  </a:extLst>
                </a:gridCol>
                <a:gridCol w="563367">
                  <a:extLst>
                    <a:ext uri="{9D8B030D-6E8A-4147-A177-3AD203B41FA5}">
                      <a16:colId xmlns:a16="http://schemas.microsoft.com/office/drawing/2014/main" xmlns="" val="4218407104"/>
                    </a:ext>
                  </a:extLst>
                </a:gridCol>
                <a:gridCol w="563367">
                  <a:extLst>
                    <a:ext uri="{9D8B030D-6E8A-4147-A177-3AD203B41FA5}">
                      <a16:colId xmlns:a16="http://schemas.microsoft.com/office/drawing/2014/main" xmlns="" val="840620586"/>
                    </a:ext>
                  </a:extLst>
                </a:gridCol>
                <a:gridCol w="563367">
                  <a:extLst>
                    <a:ext uri="{9D8B030D-6E8A-4147-A177-3AD203B41FA5}">
                      <a16:colId xmlns:a16="http://schemas.microsoft.com/office/drawing/2014/main" xmlns="" val="765115003"/>
                    </a:ext>
                  </a:extLst>
                </a:gridCol>
                <a:gridCol w="563367">
                  <a:extLst>
                    <a:ext uri="{9D8B030D-6E8A-4147-A177-3AD203B41FA5}">
                      <a16:colId xmlns:a16="http://schemas.microsoft.com/office/drawing/2014/main" xmlns="" val="54784993"/>
                    </a:ext>
                  </a:extLst>
                </a:gridCol>
                <a:gridCol w="563367">
                  <a:extLst>
                    <a:ext uri="{9D8B030D-6E8A-4147-A177-3AD203B41FA5}">
                      <a16:colId xmlns:a16="http://schemas.microsoft.com/office/drawing/2014/main" xmlns="" val="2794535936"/>
                    </a:ext>
                  </a:extLst>
                </a:gridCol>
                <a:gridCol w="563367">
                  <a:extLst>
                    <a:ext uri="{9D8B030D-6E8A-4147-A177-3AD203B41FA5}">
                      <a16:colId xmlns:a16="http://schemas.microsoft.com/office/drawing/2014/main" xmlns="" val="2603839807"/>
                    </a:ext>
                  </a:extLst>
                </a:gridCol>
                <a:gridCol w="563367">
                  <a:extLst>
                    <a:ext uri="{9D8B030D-6E8A-4147-A177-3AD203B41FA5}">
                      <a16:colId xmlns:a16="http://schemas.microsoft.com/office/drawing/2014/main" xmlns="" val="1778493805"/>
                    </a:ext>
                  </a:extLst>
                </a:gridCol>
              </a:tblGrid>
              <a:tr h="415856">
                <a:tc>
                  <a:txBody>
                    <a:bodyPr/>
                    <a:lstStyle/>
                    <a:p>
                      <a:pPr algn="ctr"/>
                      <a:r>
                        <a:rPr lang="zh-CN" altLang="en-US" sz="2400" dirty="0"/>
                        <a:t>时刻</a:t>
                      </a:r>
                    </a:p>
                  </a:txBody>
                  <a:tcPr/>
                </a:tc>
                <a:tc>
                  <a:txBody>
                    <a:bodyPr/>
                    <a:lstStyle/>
                    <a:p>
                      <a:pPr algn="ctr"/>
                      <a:r>
                        <a:rPr lang="en-US" altLang="zh-CN" sz="2400" dirty="0"/>
                        <a:t>-2</a:t>
                      </a:r>
                      <a:endParaRPr lang="zh-CN" altLang="en-US" sz="2400" dirty="0"/>
                    </a:p>
                  </a:txBody>
                  <a:tcPr>
                    <a:solidFill>
                      <a:schemeClr val="bg1">
                        <a:lumMod val="65000"/>
                      </a:schemeClr>
                    </a:solidFill>
                  </a:tcPr>
                </a:tc>
                <a:tc>
                  <a:txBody>
                    <a:bodyPr/>
                    <a:lstStyle/>
                    <a:p>
                      <a:pPr algn="ctr"/>
                      <a:r>
                        <a:rPr lang="en-US" altLang="zh-CN" sz="2400" dirty="0"/>
                        <a:t>-1</a:t>
                      </a:r>
                      <a:endParaRPr lang="zh-CN" altLang="en-US" sz="2400" dirty="0"/>
                    </a:p>
                  </a:txBody>
                  <a:tcPr>
                    <a:solidFill>
                      <a:schemeClr val="bg1">
                        <a:lumMod val="65000"/>
                      </a:schemeClr>
                    </a:solidFill>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8</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10</a:t>
                      </a:r>
                      <a:endParaRPr lang="zh-CN" altLang="en-US" sz="2400" dirty="0"/>
                    </a:p>
                  </a:txBody>
                  <a:tcPr/>
                </a:tc>
                <a:extLst>
                  <a:ext uri="{0D108BD9-81ED-4DB2-BD59-A6C34878D82A}">
                    <a16:rowId xmlns:a16="http://schemas.microsoft.com/office/drawing/2014/main" xmlns="" val="3670153160"/>
                  </a:ext>
                </a:extLst>
              </a:tr>
              <a:tr h="507296">
                <a:tc>
                  <a:txBody>
                    <a:bodyPr/>
                    <a:lstStyle/>
                    <a:p>
                      <a:pPr algn="ctr"/>
                      <a:r>
                        <a:rPr lang="zh-CN" altLang="en-US" sz="2400" dirty="0"/>
                        <a:t>引用</a:t>
                      </a:r>
                    </a:p>
                  </a:txBody>
                  <a:tcPr>
                    <a:solidFill>
                      <a:srgbClr val="FFC000"/>
                    </a:solidFill>
                  </a:tcPr>
                </a:tc>
                <a:tc>
                  <a:txBody>
                    <a:bodyPr/>
                    <a:lstStyle/>
                    <a:p>
                      <a:pPr algn="ctr"/>
                      <a:r>
                        <a:rPr lang="en-US" altLang="zh-CN" sz="2400" dirty="0">
                          <a:solidFill>
                            <a:schemeClr val="bg1">
                              <a:lumMod val="50000"/>
                            </a:schemeClr>
                          </a:solidFill>
                        </a:rPr>
                        <a:t>P5</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solidFill>
                            <a:schemeClr val="bg1">
                              <a:lumMod val="50000"/>
                            </a:schemeClr>
                          </a:solidFill>
                        </a:rPr>
                        <a:t>P4</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solidFill>
                            <a:schemeClr val="bg1">
                              <a:lumMod val="50000"/>
                            </a:schemeClr>
                          </a:solidFill>
                        </a:rPr>
                        <a:t>P1</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P2</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P1</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extLst>
                  <a:ext uri="{0D108BD9-81ED-4DB2-BD59-A6C34878D82A}">
                    <a16:rowId xmlns:a16="http://schemas.microsoft.com/office/drawing/2014/main" xmlns="" val="2491120180"/>
                  </a:ext>
                </a:extLst>
              </a:tr>
              <a:tr h="323126">
                <a:tc>
                  <a:txBody>
                    <a:bodyPr/>
                    <a:lstStyle/>
                    <a:p>
                      <a:pPr algn="ctr"/>
                      <a:r>
                        <a:rPr lang="en-US" altLang="zh-CN" sz="1800" dirty="0"/>
                        <a:t>P1</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extLst>
                  <a:ext uri="{0D108BD9-81ED-4DB2-BD59-A6C34878D82A}">
                    <a16:rowId xmlns:a16="http://schemas.microsoft.com/office/drawing/2014/main" xmlns="" val="2719908576"/>
                  </a:ext>
                </a:extLst>
              </a:tr>
              <a:tr h="323126">
                <a:tc>
                  <a:txBody>
                    <a:bodyPr/>
                    <a:lstStyle/>
                    <a:p>
                      <a:pPr algn="ctr"/>
                      <a:r>
                        <a:rPr lang="en-US" altLang="zh-CN" sz="1800" dirty="0"/>
                        <a:t>P2</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extLst>
                  <a:ext uri="{0D108BD9-81ED-4DB2-BD59-A6C34878D82A}">
                    <a16:rowId xmlns:a16="http://schemas.microsoft.com/office/drawing/2014/main" xmlns="" val="883927349"/>
                  </a:ext>
                </a:extLst>
              </a:tr>
              <a:tr h="323126">
                <a:tc>
                  <a:txBody>
                    <a:bodyPr/>
                    <a:lstStyle/>
                    <a:p>
                      <a:pPr algn="ctr"/>
                      <a:r>
                        <a:rPr lang="en-US" altLang="zh-CN" sz="1800" dirty="0"/>
                        <a:t>P3</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extLst>
                  <a:ext uri="{0D108BD9-81ED-4DB2-BD59-A6C34878D82A}">
                    <a16:rowId xmlns:a16="http://schemas.microsoft.com/office/drawing/2014/main" xmlns="" val="3589830115"/>
                  </a:ext>
                </a:extLst>
              </a:tr>
              <a:tr h="323126">
                <a:tc>
                  <a:txBody>
                    <a:bodyPr/>
                    <a:lstStyle/>
                    <a:p>
                      <a:pPr algn="ctr"/>
                      <a:r>
                        <a:rPr lang="en-US" altLang="zh-CN" sz="1800" dirty="0"/>
                        <a:t>P4</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t>√</a:t>
                      </a:r>
                    </a:p>
                  </a:txBody>
                  <a:tcPr>
                    <a:solidFill>
                      <a:schemeClr val="bg1">
                        <a:lumMod val="65000"/>
                      </a:schemeClr>
                    </a:solidFill>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extLst>
                  <a:ext uri="{0D108BD9-81ED-4DB2-BD59-A6C34878D82A}">
                    <a16:rowId xmlns:a16="http://schemas.microsoft.com/office/drawing/2014/main" xmlns="" val="3197145051"/>
                  </a:ext>
                </a:extLst>
              </a:tr>
              <a:tr h="323126">
                <a:tc>
                  <a:txBody>
                    <a:bodyPr/>
                    <a:lstStyle/>
                    <a:p>
                      <a:pPr algn="ctr"/>
                      <a:r>
                        <a:rPr lang="en-US" altLang="zh-CN" sz="1800" dirty="0"/>
                        <a:t>P5</a:t>
                      </a:r>
                      <a:endParaRPr lang="zh-CN" altLang="en-US" sz="1800"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54197059"/>
                  </a:ext>
                </a:extLst>
              </a:tr>
              <a:tr h="403908">
                <a:tc>
                  <a:txBody>
                    <a:bodyPr/>
                    <a:lstStyle/>
                    <a:p>
                      <a:pPr algn="ctr"/>
                      <a:r>
                        <a:rPr lang="en-US" altLang="zh-CN" sz="2400" dirty="0">
                          <a:solidFill>
                            <a:schemeClr val="bg1"/>
                          </a:solidFill>
                        </a:rPr>
                        <a:t>In</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tx1">
                              <a:lumMod val="50000"/>
                              <a:lumOff val="50000"/>
                            </a:schemeClr>
                          </a:solidFill>
                        </a:rPr>
                        <a:t>P5</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chemeClr val="bg1">
                        <a:lumMod val="65000"/>
                      </a:schemeClr>
                    </a:solidFill>
                  </a:tcPr>
                </a:tc>
                <a:tc>
                  <a:txBody>
                    <a:bodyPr/>
                    <a:lstStyle/>
                    <a:p>
                      <a:pPr algn="ctr"/>
                      <a:r>
                        <a:rPr lang="en-US" altLang="zh-CN" sz="2400" dirty="0">
                          <a:solidFill>
                            <a:schemeClr val="tx1">
                              <a:lumMod val="50000"/>
                              <a:lumOff val="50000"/>
                            </a:schemeClr>
                          </a:solidFill>
                        </a:rPr>
                        <a:t>P4</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chemeClr val="bg1">
                        <a:lumMod val="65000"/>
                      </a:schemeClr>
                    </a:solidFill>
                  </a:tcPr>
                </a:tc>
                <a:tc>
                  <a:txBody>
                    <a:bodyPr/>
                    <a:lstStyle/>
                    <a:p>
                      <a:pPr algn="ctr"/>
                      <a:r>
                        <a:rPr lang="en-US" altLang="zh-CN" sz="2400" dirty="0">
                          <a:solidFill>
                            <a:schemeClr val="bg1">
                              <a:lumMod val="50000"/>
                            </a:schemeClr>
                          </a:solidFill>
                        </a:rPr>
                        <a:t>P1</a:t>
                      </a:r>
                      <a:endParaRPr lang="zh-CN" altLang="en-US" sz="2400" dirty="0">
                        <a:solidFill>
                          <a:schemeClr val="bg1">
                            <a:lumMod val="50000"/>
                          </a:schemeClr>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extLst>
                  <a:ext uri="{0D108BD9-81ED-4DB2-BD59-A6C34878D82A}">
                    <a16:rowId xmlns:a16="http://schemas.microsoft.com/office/drawing/2014/main" xmlns="" val="1565595595"/>
                  </a:ext>
                </a:extLst>
              </a:tr>
              <a:tr h="403908">
                <a:tc>
                  <a:txBody>
                    <a:bodyPr/>
                    <a:lstStyle/>
                    <a:p>
                      <a:pPr algn="ctr"/>
                      <a:r>
                        <a:rPr lang="en-US" altLang="zh-CN" sz="2400" dirty="0">
                          <a:solidFill>
                            <a:schemeClr val="bg1"/>
                          </a:solidFill>
                        </a:rPr>
                        <a:t>Out</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chemeClr val="bg1">
                        <a:lumMod val="65000"/>
                      </a:schemeClr>
                    </a:solidFill>
                  </a:tcPr>
                </a:tc>
                <a:tc>
                  <a:txBody>
                    <a:bodyPr/>
                    <a:lstStyle/>
                    <a:p>
                      <a:pPr algn="ctr"/>
                      <a:endParaRPr lang="zh-CN" altLang="en-US" sz="2400" dirty="0">
                        <a:solidFill>
                          <a:schemeClr val="bg1"/>
                        </a:solidFill>
                      </a:endParaRPr>
                    </a:p>
                  </a:txBody>
                  <a:tcPr>
                    <a:solidFill>
                      <a:schemeClr val="bg1">
                        <a:lumMod val="65000"/>
                      </a:schemeClr>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extLst>
                  <a:ext uri="{0D108BD9-81ED-4DB2-BD59-A6C34878D82A}">
                    <a16:rowId xmlns:a16="http://schemas.microsoft.com/office/drawing/2014/main" xmlns="" val="1722814924"/>
                  </a:ext>
                </a:extLst>
              </a:tr>
            </a:tbl>
          </a:graphicData>
        </a:graphic>
      </p:graphicFrame>
      <p:sp>
        <p:nvSpPr>
          <p:cNvPr id="5" name="矩形 4"/>
          <p:cNvSpPr/>
          <p:nvPr/>
        </p:nvSpPr>
        <p:spPr>
          <a:xfrm>
            <a:off x="5172887" y="2931338"/>
            <a:ext cx="2220702" cy="509452"/>
          </a:xfrm>
          <a:prstGeom prst="rect">
            <a:avLst/>
          </a:prstGeom>
          <a:solidFill>
            <a:srgbClr val="33CCFF">
              <a:alpha val="49804"/>
            </a:srgbClr>
          </a:solidFill>
          <a:ln w="38100">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20398481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：例</a:t>
            </a:r>
          </a:p>
        </p:txBody>
      </p:sp>
      <p:sp>
        <p:nvSpPr>
          <p:cNvPr id="3" name="内容占位符 2"/>
          <p:cNvSpPr>
            <a:spLocks noGrp="1"/>
          </p:cNvSpPr>
          <p:nvPr>
            <p:ph idx="1"/>
          </p:nvPr>
        </p:nvSpPr>
        <p:spPr>
          <a:xfrm>
            <a:off x="628650" y="1825625"/>
            <a:ext cx="7886700" cy="512626"/>
          </a:xfrm>
        </p:spPr>
        <p:txBody>
          <a:bodyPr/>
          <a:lstStyle/>
          <a:p>
            <a:r>
              <a:rPr lang="zh-CN" altLang="en-US" dirty="0"/>
              <a:t>进程页面引用</a:t>
            </a:r>
            <a:r>
              <a:rPr lang="en-US" altLang="zh-CN" dirty="0"/>
              <a:t>P3,P3,P4,P2,P3,P5,P3,P5,P1,P4</a:t>
            </a:r>
          </a:p>
        </p:txBody>
      </p:sp>
      <p:graphicFrame>
        <p:nvGraphicFramePr>
          <p:cNvPr id="4" name="表格 3"/>
          <p:cNvGraphicFramePr>
            <a:graphicFrameLocks noGrp="1"/>
          </p:cNvGraphicFramePr>
          <p:nvPr>
            <p:extLst>
              <p:ext uri="{D42A27DB-BD31-4B8C-83A1-F6EECF244321}">
                <p14:modId xmlns:p14="http://schemas.microsoft.com/office/powerpoint/2010/main" val="1390905892"/>
              </p:ext>
            </p:extLst>
          </p:nvPr>
        </p:nvGraphicFramePr>
        <p:xfrm>
          <a:off x="391921" y="2473187"/>
          <a:ext cx="8123429" cy="3707696"/>
        </p:xfrm>
        <a:graphic>
          <a:graphicData uri="http://schemas.openxmlformats.org/drawingml/2006/table">
            <a:tbl>
              <a:tblPr firstRow="1" bandRow="1">
                <a:tableStyleId>{5C22544A-7EE6-4342-B048-85BDC9FD1C3A}</a:tableStyleId>
              </a:tblPr>
              <a:tblGrid>
                <a:gridCol w="799658">
                  <a:extLst>
                    <a:ext uri="{9D8B030D-6E8A-4147-A177-3AD203B41FA5}">
                      <a16:colId xmlns:a16="http://schemas.microsoft.com/office/drawing/2014/main" xmlns="" val="1876039989"/>
                    </a:ext>
                  </a:extLst>
                </a:gridCol>
                <a:gridCol w="563367">
                  <a:extLst>
                    <a:ext uri="{9D8B030D-6E8A-4147-A177-3AD203B41FA5}">
                      <a16:colId xmlns:a16="http://schemas.microsoft.com/office/drawing/2014/main" xmlns="" val="2860972289"/>
                    </a:ext>
                  </a:extLst>
                </a:gridCol>
                <a:gridCol w="563367">
                  <a:extLst>
                    <a:ext uri="{9D8B030D-6E8A-4147-A177-3AD203B41FA5}">
                      <a16:colId xmlns:a16="http://schemas.microsoft.com/office/drawing/2014/main" xmlns="" val="773929230"/>
                    </a:ext>
                  </a:extLst>
                </a:gridCol>
                <a:gridCol w="563367">
                  <a:extLst>
                    <a:ext uri="{9D8B030D-6E8A-4147-A177-3AD203B41FA5}">
                      <a16:colId xmlns:a16="http://schemas.microsoft.com/office/drawing/2014/main" xmlns="" val="678161260"/>
                    </a:ext>
                  </a:extLst>
                </a:gridCol>
                <a:gridCol w="563367">
                  <a:extLst>
                    <a:ext uri="{9D8B030D-6E8A-4147-A177-3AD203B41FA5}">
                      <a16:colId xmlns:a16="http://schemas.microsoft.com/office/drawing/2014/main" xmlns="" val="1523699812"/>
                    </a:ext>
                  </a:extLst>
                </a:gridCol>
                <a:gridCol w="563367">
                  <a:extLst>
                    <a:ext uri="{9D8B030D-6E8A-4147-A177-3AD203B41FA5}">
                      <a16:colId xmlns:a16="http://schemas.microsoft.com/office/drawing/2014/main" xmlns="" val="3887725475"/>
                    </a:ext>
                  </a:extLst>
                </a:gridCol>
                <a:gridCol w="563367">
                  <a:extLst>
                    <a:ext uri="{9D8B030D-6E8A-4147-A177-3AD203B41FA5}">
                      <a16:colId xmlns:a16="http://schemas.microsoft.com/office/drawing/2014/main" xmlns="" val="3675588739"/>
                    </a:ext>
                  </a:extLst>
                </a:gridCol>
                <a:gridCol w="563367">
                  <a:extLst>
                    <a:ext uri="{9D8B030D-6E8A-4147-A177-3AD203B41FA5}">
                      <a16:colId xmlns:a16="http://schemas.microsoft.com/office/drawing/2014/main" xmlns="" val="4218407104"/>
                    </a:ext>
                  </a:extLst>
                </a:gridCol>
                <a:gridCol w="563367">
                  <a:extLst>
                    <a:ext uri="{9D8B030D-6E8A-4147-A177-3AD203B41FA5}">
                      <a16:colId xmlns:a16="http://schemas.microsoft.com/office/drawing/2014/main" xmlns="" val="840620586"/>
                    </a:ext>
                  </a:extLst>
                </a:gridCol>
                <a:gridCol w="563367">
                  <a:extLst>
                    <a:ext uri="{9D8B030D-6E8A-4147-A177-3AD203B41FA5}">
                      <a16:colId xmlns:a16="http://schemas.microsoft.com/office/drawing/2014/main" xmlns="" val="765115003"/>
                    </a:ext>
                  </a:extLst>
                </a:gridCol>
                <a:gridCol w="563367">
                  <a:extLst>
                    <a:ext uri="{9D8B030D-6E8A-4147-A177-3AD203B41FA5}">
                      <a16:colId xmlns:a16="http://schemas.microsoft.com/office/drawing/2014/main" xmlns="" val="54784993"/>
                    </a:ext>
                  </a:extLst>
                </a:gridCol>
                <a:gridCol w="563367">
                  <a:extLst>
                    <a:ext uri="{9D8B030D-6E8A-4147-A177-3AD203B41FA5}">
                      <a16:colId xmlns:a16="http://schemas.microsoft.com/office/drawing/2014/main" xmlns="" val="2794535936"/>
                    </a:ext>
                  </a:extLst>
                </a:gridCol>
                <a:gridCol w="563367">
                  <a:extLst>
                    <a:ext uri="{9D8B030D-6E8A-4147-A177-3AD203B41FA5}">
                      <a16:colId xmlns:a16="http://schemas.microsoft.com/office/drawing/2014/main" xmlns="" val="2603839807"/>
                    </a:ext>
                  </a:extLst>
                </a:gridCol>
                <a:gridCol w="563367">
                  <a:extLst>
                    <a:ext uri="{9D8B030D-6E8A-4147-A177-3AD203B41FA5}">
                      <a16:colId xmlns:a16="http://schemas.microsoft.com/office/drawing/2014/main" xmlns="" val="1778493805"/>
                    </a:ext>
                  </a:extLst>
                </a:gridCol>
              </a:tblGrid>
              <a:tr h="415856">
                <a:tc>
                  <a:txBody>
                    <a:bodyPr/>
                    <a:lstStyle/>
                    <a:p>
                      <a:pPr algn="ctr"/>
                      <a:r>
                        <a:rPr lang="zh-CN" altLang="en-US" sz="2400" dirty="0"/>
                        <a:t>时刻</a:t>
                      </a:r>
                    </a:p>
                  </a:txBody>
                  <a:tcPr/>
                </a:tc>
                <a:tc>
                  <a:txBody>
                    <a:bodyPr/>
                    <a:lstStyle/>
                    <a:p>
                      <a:pPr algn="ctr"/>
                      <a:r>
                        <a:rPr lang="en-US" altLang="zh-CN" sz="2400" dirty="0"/>
                        <a:t>-2</a:t>
                      </a:r>
                      <a:endParaRPr lang="zh-CN" altLang="en-US" sz="2400" dirty="0"/>
                    </a:p>
                  </a:txBody>
                  <a:tcPr>
                    <a:solidFill>
                      <a:schemeClr val="bg1">
                        <a:lumMod val="65000"/>
                      </a:schemeClr>
                    </a:solidFill>
                  </a:tcPr>
                </a:tc>
                <a:tc>
                  <a:txBody>
                    <a:bodyPr/>
                    <a:lstStyle/>
                    <a:p>
                      <a:pPr algn="ctr"/>
                      <a:r>
                        <a:rPr lang="en-US" altLang="zh-CN" sz="2400" dirty="0"/>
                        <a:t>-1</a:t>
                      </a:r>
                      <a:endParaRPr lang="zh-CN" altLang="en-US" sz="2400" dirty="0"/>
                    </a:p>
                  </a:txBody>
                  <a:tcPr>
                    <a:solidFill>
                      <a:schemeClr val="bg1">
                        <a:lumMod val="65000"/>
                      </a:schemeClr>
                    </a:solidFill>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8</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10</a:t>
                      </a:r>
                      <a:endParaRPr lang="zh-CN" altLang="en-US" sz="2400" dirty="0"/>
                    </a:p>
                  </a:txBody>
                  <a:tcPr/>
                </a:tc>
                <a:extLst>
                  <a:ext uri="{0D108BD9-81ED-4DB2-BD59-A6C34878D82A}">
                    <a16:rowId xmlns:a16="http://schemas.microsoft.com/office/drawing/2014/main" xmlns="" val="3670153160"/>
                  </a:ext>
                </a:extLst>
              </a:tr>
              <a:tr h="507296">
                <a:tc>
                  <a:txBody>
                    <a:bodyPr/>
                    <a:lstStyle/>
                    <a:p>
                      <a:pPr algn="ctr"/>
                      <a:r>
                        <a:rPr lang="zh-CN" altLang="en-US" sz="2400" dirty="0"/>
                        <a:t>引用</a:t>
                      </a:r>
                    </a:p>
                  </a:txBody>
                  <a:tcPr>
                    <a:solidFill>
                      <a:srgbClr val="FFC000"/>
                    </a:solidFill>
                  </a:tcPr>
                </a:tc>
                <a:tc>
                  <a:txBody>
                    <a:bodyPr/>
                    <a:lstStyle/>
                    <a:p>
                      <a:pPr algn="ctr"/>
                      <a:r>
                        <a:rPr lang="en-US" altLang="zh-CN" sz="2400" dirty="0">
                          <a:solidFill>
                            <a:schemeClr val="bg1">
                              <a:lumMod val="50000"/>
                            </a:schemeClr>
                          </a:solidFill>
                        </a:rPr>
                        <a:t>P5</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solidFill>
                            <a:schemeClr val="bg1">
                              <a:lumMod val="50000"/>
                            </a:schemeClr>
                          </a:solidFill>
                        </a:rPr>
                        <a:t>P4</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solidFill>
                            <a:schemeClr val="bg1">
                              <a:lumMod val="50000"/>
                            </a:schemeClr>
                          </a:solidFill>
                        </a:rPr>
                        <a:t>P1</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P2</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P1</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extLst>
                  <a:ext uri="{0D108BD9-81ED-4DB2-BD59-A6C34878D82A}">
                    <a16:rowId xmlns:a16="http://schemas.microsoft.com/office/drawing/2014/main" xmlns="" val="2491120180"/>
                  </a:ext>
                </a:extLst>
              </a:tr>
              <a:tr h="323126">
                <a:tc>
                  <a:txBody>
                    <a:bodyPr/>
                    <a:lstStyle/>
                    <a:p>
                      <a:pPr algn="ctr"/>
                      <a:r>
                        <a:rPr lang="en-US" altLang="zh-CN" sz="1800" dirty="0"/>
                        <a:t>P1</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extLst>
                  <a:ext uri="{0D108BD9-81ED-4DB2-BD59-A6C34878D82A}">
                    <a16:rowId xmlns:a16="http://schemas.microsoft.com/office/drawing/2014/main" xmlns="" val="2719908576"/>
                  </a:ext>
                </a:extLst>
              </a:tr>
              <a:tr h="323126">
                <a:tc>
                  <a:txBody>
                    <a:bodyPr/>
                    <a:lstStyle/>
                    <a:p>
                      <a:pPr algn="ctr"/>
                      <a:r>
                        <a:rPr lang="en-US" altLang="zh-CN" sz="1800" dirty="0"/>
                        <a:t>P2</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extLst>
                  <a:ext uri="{0D108BD9-81ED-4DB2-BD59-A6C34878D82A}">
                    <a16:rowId xmlns:a16="http://schemas.microsoft.com/office/drawing/2014/main" xmlns="" val="883927349"/>
                  </a:ext>
                </a:extLst>
              </a:tr>
              <a:tr h="323126">
                <a:tc>
                  <a:txBody>
                    <a:bodyPr/>
                    <a:lstStyle/>
                    <a:p>
                      <a:pPr algn="ctr"/>
                      <a:r>
                        <a:rPr lang="en-US" altLang="zh-CN" sz="1800" dirty="0"/>
                        <a:t>P3</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extLst>
                  <a:ext uri="{0D108BD9-81ED-4DB2-BD59-A6C34878D82A}">
                    <a16:rowId xmlns:a16="http://schemas.microsoft.com/office/drawing/2014/main" xmlns="" val="3589830115"/>
                  </a:ext>
                </a:extLst>
              </a:tr>
              <a:tr h="323126">
                <a:tc>
                  <a:txBody>
                    <a:bodyPr/>
                    <a:lstStyle/>
                    <a:p>
                      <a:pPr algn="ctr"/>
                      <a:r>
                        <a:rPr lang="en-US" altLang="zh-CN" sz="1800" dirty="0"/>
                        <a:t>P4</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t>√</a:t>
                      </a:r>
                    </a:p>
                  </a:txBody>
                  <a:tcPr>
                    <a:solidFill>
                      <a:schemeClr val="bg1">
                        <a:lumMod val="65000"/>
                      </a:schemeClr>
                    </a:solidFill>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extLst>
                  <a:ext uri="{0D108BD9-81ED-4DB2-BD59-A6C34878D82A}">
                    <a16:rowId xmlns:a16="http://schemas.microsoft.com/office/drawing/2014/main" xmlns="" val="3197145051"/>
                  </a:ext>
                </a:extLst>
              </a:tr>
              <a:tr h="323126">
                <a:tc>
                  <a:txBody>
                    <a:bodyPr/>
                    <a:lstStyle/>
                    <a:p>
                      <a:pPr algn="ctr"/>
                      <a:r>
                        <a:rPr lang="en-US" altLang="zh-CN" sz="1800" dirty="0"/>
                        <a:t>P5</a:t>
                      </a:r>
                      <a:endParaRPr lang="zh-CN" altLang="en-US" sz="1800"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54197059"/>
                  </a:ext>
                </a:extLst>
              </a:tr>
              <a:tr h="403908">
                <a:tc>
                  <a:txBody>
                    <a:bodyPr/>
                    <a:lstStyle/>
                    <a:p>
                      <a:pPr algn="ctr"/>
                      <a:r>
                        <a:rPr lang="en-US" altLang="zh-CN" sz="2400" dirty="0">
                          <a:solidFill>
                            <a:schemeClr val="bg1"/>
                          </a:solidFill>
                        </a:rPr>
                        <a:t>In</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tx1">
                              <a:lumMod val="50000"/>
                              <a:lumOff val="50000"/>
                            </a:schemeClr>
                          </a:solidFill>
                        </a:rPr>
                        <a:t>P5</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chemeClr val="bg1">
                        <a:lumMod val="65000"/>
                      </a:schemeClr>
                    </a:solidFill>
                  </a:tcPr>
                </a:tc>
                <a:tc>
                  <a:txBody>
                    <a:bodyPr/>
                    <a:lstStyle/>
                    <a:p>
                      <a:pPr algn="ctr"/>
                      <a:r>
                        <a:rPr lang="en-US" altLang="zh-CN" sz="2400" dirty="0">
                          <a:solidFill>
                            <a:schemeClr val="tx1">
                              <a:lumMod val="50000"/>
                              <a:lumOff val="50000"/>
                            </a:schemeClr>
                          </a:solidFill>
                        </a:rPr>
                        <a:t>P4</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chemeClr val="bg1">
                        <a:lumMod val="65000"/>
                      </a:schemeClr>
                    </a:solidFill>
                  </a:tcPr>
                </a:tc>
                <a:tc>
                  <a:txBody>
                    <a:bodyPr/>
                    <a:lstStyle/>
                    <a:p>
                      <a:pPr algn="ctr"/>
                      <a:r>
                        <a:rPr lang="en-US" altLang="zh-CN" sz="2400" dirty="0">
                          <a:solidFill>
                            <a:schemeClr val="bg1">
                              <a:lumMod val="50000"/>
                            </a:schemeClr>
                          </a:solidFill>
                        </a:rPr>
                        <a:t>P1</a:t>
                      </a:r>
                      <a:endParaRPr lang="zh-CN" altLang="en-US" sz="2400" dirty="0">
                        <a:solidFill>
                          <a:schemeClr val="bg1">
                            <a:lumMod val="50000"/>
                          </a:schemeClr>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extLst>
                  <a:ext uri="{0D108BD9-81ED-4DB2-BD59-A6C34878D82A}">
                    <a16:rowId xmlns:a16="http://schemas.microsoft.com/office/drawing/2014/main" xmlns="" val="1565595595"/>
                  </a:ext>
                </a:extLst>
              </a:tr>
              <a:tr h="403908">
                <a:tc>
                  <a:txBody>
                    <a:bodyPr/>
                    <a:lstStyle/>
                    <a:p>
                      <a:pPr algn="ctr"/>
                      <a:r>
                        <a:rPr lang="en-US" altLang="zh-CN" sz="2400" dirty="0">
                          <a:solidFill>
                            <a:schemeClr val="bg1"/>
                          </a:solidFill>
                        </a:rPr>
                        <a:t>Out</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chemeClr val="bg1">
                        <a:lumMod val="65000"/>
                      </a:schemeClr>
                    </a:solidFill>
                  </a:tcPr>
                </a:tc>
                <a:tc>
                  <a:txBody>
                    <a:bodyPr/>
                    <a:lstStyle/>
                    <a:p>
                      <a:pPr algn="ctr"/>
                      <a:endParaRPr lang="zh-CN" altLang="en-US" sz="2400" dirty="0">
                        <a:solidFill>
                          <a:schemeClr val="bg1"/>
                        </a:solidFill>
                      </a:endParaRPr>
                    </a:p>
                  </a:txBody>
                  <a:tcPr>
                    <a:solidFill>
                      <a:schemeClr val="bg1">
                        <a:lumMod val="65000"/>
                      </a:schemeClr>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extLst>
                  <a:ext uri="{0D108BD9-81ED-4DB2-BD59-A6C34878D82A}">
                    <a16:rowId xmlns:a16="http://schemas.microsoft.com/office/drawing/2014/main" xmlns="" val="1722814924"/>
                  </a:ext>
                </a:extLst>
              </a:tr>
            </a:tbl>
          </a:graphicData>
        </a:graphic>
      </p:graphicFrame>
      <p:sp>
        <p:nvSpPr>
          <p:cNvPr id="5" name="矩形 4"/>
          <p:cNvSpPr/>
          <p:nvPr/>
        </p:nvSpPr>
        <p:spPr>
          <a:xfrm>
            <a:off x="5734591" y="2931338"/>
            <a:ext cx="2220702" cy="509452"/>
          </a:xfrm>
          <a:prstGeom prst="rect">
            <a:avLst/>
          </a:prstGeom>
          <a:solidFill>
            <a:srgbClr val="33CCFF">
              <a:alpha val="49804"/>
            </a:srgbClr>
          </a:solidFill>
          <a:ln w="38100">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5719479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：例</a:t>
            </a:r>
          </a:p>
        </p:txBody>
      </p:sp>
      <p:sp>
        <p:nvSpPr>
          <p:cNvPr id="3" name="内容占位符 2"/>
          <p:cNvSpPr>
            <a:spLocks noGrp="1"/>
          </p:cNvSpPr>
          <p:nvPr>
            <p:ph idx="1"/>
          </p:nvPr>
        </p:nvSpPr>
        <p:spPr>
          <a:xfrm>
            <a:off x="628650" y="1825625"/>
            <a:ext cx="7886700" cy="512626"/>
          </a:xfrm>
        </p:spPr>
        <p:txBody>
          <a:bodyPr/>
          <a:lstStyle/>
          <a:p>
            <a:r>
              <a:rPr lang="zh-CN" altLang="en-US" dirty="0"/>
              <a:t>进程页面引用</a:t>
            </a:r>
            <a:r>
              <a:rPr lang="en-US" altLang="zh-CN" dirty="0"/>
              <a:t>P3,P3,P4,P2,P3,P5,P3,P5,P1,P4</a:t>
            </a:r>
          </a:p>
        </p:txBody>
      </p:sp>
      <p:graphicFrame>
        <p:nvGraphicFramePr>
          <p:cNvPr id="4" name="表格 3"/>
          <p:cNvGraphicFramePr>
            <a:graphicFrameLocks noGrp="1"/>
          </p:cNvGraphicFramePr>
          <p:nvPr>
            <p:extLst>
              <p:ext uri="{D42A27DB-BD31-4B8C-83A1-F6EECF244321}">
                <p14:modId xmlns:p14="http://schemas.microsoft.com/office/powerpoint/2010/main" val="1595829249"/>
              </p:ext>
            </p:extLst>
          </p:nvPr>
        </p:nvGraphicFramePr>
        <p:xfrm>
          <a:off x="391921" y="2473187"/>
          <a:ext cx="8123429" cy="3707696"/>
        </p:xfrm>
        <a:graphic>
          <a:graphicData uri="http://schemas.openxmlformats.org/drawingml/2006/table">
            <a:tbl>
              <a:tblPr firstRow="1" bandRow="1">
                <a:tableStyleId>{5C22544A-7EE6-4342-B048-85BDC9FD1C3A}</a:tableStyleId>
              </a:tblPr>
              <a:tblGrid>
                <a:gridCol w="799658">
                  <a:extLst>
                    <a:ext uri="{9D8B030D-6E8A-4147-A177-3AD203B41FA5}">
                      <a16:colId xmlns:a16="http://schemas.microsoft.com/office/drawing/2014/main" xmlns="" val="1876039989"/>
                    </a:ext>
                  </a:extLst>
                </a:gridCol>
                <a:gridCol w="563367">
                  <a:extLst>
                    <a:ext uri="{9D8B030D-6E8A-4147-A177-3AD203B41FA5}">
                      <a16:colId xmlns:a16="http://schemas.microsoft.com/office/drawing/2014/main" xmlns="" val="2860972289"/>
                    </a:ext>
                  </a:extLst>
                </a:gridCol>
                <a:gridCol w="563367">
                  <a:extLst>
                    <a:ext uri="{9D8B030D-6E8A-4147-A177-3AD203B41FA5}">
                      <a16:colId xmlns:a16="http://schemas.microsoft.com/office/drawing/2014/main" xmlns="" val="773929230"/>
                    </a:ext>
                  </a:extLst>
                </a:gridCol>
                <a:gridCol w="563367">
                  <a:extLst>
                    <a:ext uri="{9D8B030D-6E8A-4147-A177-3AD203B41FA5}">
                      <a16:colId xmlns:a16="http://schemas.microsoft.com/office/drawing/2014/main" xmlns="" val="678161260"/>
                    </a:ext>
                  </a:extLst>
                </a:gridCol>
                <a:gridCol w="563367">
                  <a:extLst>
                    <a:ext uri="{9D8B030D-6E8A-4147-A177-3AD203B41FA5}">
                      <a16:colId xmlns:a16="http://schemas.microsoft.com/office/drawing/2014/main" xmlns="" val="1523699812"/>
                    </a:ext>
                  </a:extLst>
                </a:gridCol>
                <a:gridCol w="563367">
                  <a:extLst>
                    <a:ext uri="{9D8B030D-6E8A-4147-A177-3AD203B41FA5}">
                      <a16:colId xmlns:a16="http://schemas.microsoft.com/office/drawing/2014/main" xmlns="" val="3887725475"/>
                    </a:ext>
                  </a:extLst>
                </a:gridCol>
                <a:gridCol w="563367">
                  <a:extLst>
                    <a:ext uri="{9D8B030D-6E8A-4147-A177-3AD203B41FA5}">
                      <a16:colId xmlns:a16="http://schemas.microsoft.com/office/drawing/2014/main" xmlns="" val="3675588739"/>
                    </a:ext>
                  </a:extLst>
                </a:gridCol>
                <a:gridCol w="563367">
                  <a:extLst>
                    <a:ext uri="{9D8B030D-6E8A-4147-A177-3AD203B41FA5}">
                      <a16:colId xmlns:a16="http://schemas.microsoft.com/office/drawing/2014/main" xmlns="" val="4218407104"/>
                    </a:ext>
                  </a:extLst>
                </a:gridCol>
                <a:gridCol w="563367">
                  <a:extLst>
                    <a:ext uri="{9D8B030D-6E8A-4147-A177-3AD203B41FA5}">
                      <a16:colId xmlns:a16="http://schemas.microsoft.com/office/drawing/2014/main" xmlns="" val="840620586"/>
                    </a:ext>
                  </a:extLst>
                </a:gridCol>
                <a:gridCol w="563367">
                  <a:extLst>
                    <a:ext uri="{9D8B030D-6E8A-4147-A177-3AD203B41FA5}">
                      <a16:colId xmlns:a16="http://schemas.microsoft.com/office/drawing/2014/main" xmlns="" val="765115003"/>
                    </a:ext>
                  </a:extLst>
                </a:gridCol>
                <a:gridCol w="563367">
                  <a:extLst>
                    <a:ext uri="{9D8B030D-6E8A-4147-A177-3AD203B41FA5}">
                      <a16:colId xmlns:a16="http://schemas.microsoft.com/office/drawing/2014/main" xmlns="" val="54784993"/>
                    </a:ext>
                  </a:extLst>
                </a:gridCol>
                <a:gridCol w="563367">
                  <a:extLst>
                    <a:ext uri="{9D8B030D-6E8A-4147-A177-3AD203B41FA5}">
                      <a16:colId xmlns:a16="http://schemas.microsoft.com/office/drawing/2014/main" xmlns="" val="2794535936"/>
                    </a:ext>
                  </a:extLst>
                </a:gridCol>
                <a:gridCol w="563367">
                  <a:extLst>
                    <a:ext uri="{9D8B030D-6E8A-4147-A177-3AD203B41FA5}">
                      <a16:colId xmlns:a16="http://schemas.microsoft.com/office/drawing/2014/main" xmlns="" val="2603839807"/>
                    </a:ext>
                  </a:extLst>
                </a:gridCol>
                <a:gridCol w="563367">
                  <a:extLst>
                    <a:ext uri="{9D8B030D-6E8A-4147-A177-3AD203B41FA5}">
                      <a16:colId xmlns:a16="http://schemas.microsoft.com/office/drawing/2014/main" xmlns="" val="1778493805"/>
                    </a:ext>
                  </a:extLst>
                </a:gridCol>
              </a:tblGrid>
              <a:tr h="415856">
                <a:tc>
                  <a:txBody>
                    <a:bodyPr/>
                    <a:lstStyle/>
                    <a:p>
                      <a:pPr algn="ctr"/>
                      <a:r>
                        <a:rPr lang="zh-CN" altLang="en-US" sz="2400" dirty="0"/>
                        <a:t>时刻</a:t>
                      </a:r>
                    </a:p>
                  </a:txBody>
                  <a:tcPr/>
                </a:tc>
                <a:tc>
                  <a:txBody>
                    <a:bodyPr/>
                    <a:lstStyle/>
                    <a:p>
                      <a:pPr algn="ctr"/>
                      <a:r>
                        <a:rPr lang="en-US" altLang="zh-CN" sz="2400" dirty="0"/>
                        <a:t>-2</a:t>
                      </a:r>
                      <a:endParaRPr lang="zh-CN" altLang="en-US" sz="2400" dirty="0"/>
                    </a:p>
                  </a:txBody>
                  <a:tcPr>
                    <a:solidFill>
                      <a:schemeClr val="bg1">
                        <a:lumMod val="65000"/>
                      </a:schemeClr>
                    </a:solidFill>
                  </a:tcPr>
                </a:tc>
                <a:tc>
                  <a:txBody>
                    <a:bodyPr/>
                    <a:lstStyle/>
                    <a:p>
                      <a:pPr algn="ctr"/>
                      <a:r>
                        <a:rPr lang="en-US" altLang="zh-CN" sz="2400" dirty="0"/>
                        <a:t>-1</a:t>
                      </a:r>
                      <a:endParaRPr lang="zh-CN" altLang="en-US" sz="2400" dirty="0"/>
                    </a:p>
                  </a:txBody>
                  <a:tcPr>
                    <a:solidFill>
                      <a:schemeClr val="bg1">
                        <a:lumMod val="65000"/>
                      </a:schemeClr>
                    </a:solidFill>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6</a:t>
                      </a:r>
                      <a:endParaRPr lang="zh-CN" altLang="en-US" sz="2400" dirty="0"/>
                    </a:p>
                  </a:txBody>
                  <a:tcPr/>
                </a:tc>
                <a:tc>
                  <a:txBody>
                    <a:bodyPr/>
                    <a:lstStyle/>
                    <a:p>
                      <a:pPr algn="ctr"/>
                      <a:r>
                        <a:rPr lang="en-US" altLang="zh-CN" sz="2400" dirty="0"/>
                        <a:t>7</a:t>
                      </a:r>
                      <a:endParaRPr lang="zh-CN" altLang="en-US" sz="2400" dirty="0"/>
                    </a:p>
                  </a:txBody>
                  <a:tcPr/>
                </a:tc>
                <a:tc>
                  <a:txBody>
                    <a:bodyPr/>
                    <a:lstStyle/>
                    <a:p>
                      <a:pPr algn="ctr"/>
                      <a:r>
                        <a:rPr lang="en-US" altLang="zh-CN" sz="2400" dirty="0"/>
                        <a:t>8</a:t>
                      </a:r>
                      <a:endParaRPr lang="zh-CN" altLang="en-US" sz="2400" dirty="0"/>
                    </a:p>
                  </a:txBody>
                  <a:tcPr/>
                </a:tc>
                <a:tc>
                  <a:txBody>
                    <a:bodyPr/>
                    <a:lstStyle/>
                    <a:p>
                      <a:pPr algn="ctr"/>
                      <a:r>
                        <a:rPr lang="en-US" altLang="zh-CN" sz="2400" dirty="0"/>
                        <a:t>9</a:t>
                      </a:r>
                      <a:endParaRPr lang="zh-CN" altLang="en-US" sz="2400" dirty="0"/>
                    </a:p>
                  </a:txBody>
                  <a:tcPr/>
                </a:tc>
                <a:tc>
                  <a:txBody>
                    <a:bodyPr/>
                    <a:lstStyle/>
                    <a:p>
                      <a:pPr algn="ctr"/>
                      <a:r>
                        <a:rPr lang="en-US" altLang="zh-CN" sz="2400" dirty="0"/>
                        <a:t>10</a:t>
                      </a:r>
                      <a:endParaRPr lang="zh-CN" altLang="en-US" sz="2400" dirty="0"/>
                    </a:p>
                  </a:txBody>
                  <a:tcPr/>
                </a:tc>
                <a:extLst>
                  <a:ext uri="{0D108BD9-81ED-4DB2-BD59-A6C34878D82A}">
                    <a16:rowId xmlns:a16="http://schemas.microsoft.com/office/drawing/2014/main" xmlns="" val="3670153160"/>
                  </a:ext>
                </a:extLst>
              </a:tr>
              <a:tr h="507296">
                <a:tc>
                  <a:txBody>
                    <a:bodyPr/>
                    <a:lstStyle/>
                    <a:p>
                      <a:pPr algn="ctr"/>
                      <a:r>
                        <a:rPr lang="zh-CN" altLang="en-US" sz="2400" dirty="0"/>
                        <a:t>引用</a:t>
                      </a:r>
                    </a:p>
                  </a:txBody>
                  <a:tcPr>
                    <a:solidFill>
                      <a:srgbClr val="FFC000"/>
                    </a:solidFill>
                  </a:tcPr>
                </a:tc>
                <a:tc>
                  <a:txBody>
                    <a:bodyPr/>
                    <a:lstStyle/>
                    <a:p>
                      <a:pPr algn="ctr"/>
                      <a:r>
                        <a:rPr lang="en-US" altLang="zh-CN" sz="2400" dirty="0">
                          <a:solidFill>
                            <a:schemeClr val="bg1">
                              <a:lumMod val="50000"/>
                            </a:schemeClr>
                          </a:solidFill>
                        </a:rPr>
                        <a:t>P5</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solidFill>
                            <a:schemeClr val="bg1">
                              <a:lumMod val="50000"/>
                            </a:schemeClr>
                          </a:solidFill>
                        </a:rPr>
                        <a:t>P4</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solidFill>
                            <a:schemeClr val="bg1">
                              <a:lumMod val="50000"/>
                            </a:schemeClr>
                          </a:solidFill>
                        </a:rPr>
                        <a:t>P1</a:t>
                      </a:r>
                      <a:endParaRPr lang="zh-CN" altLang="en-US" sz="2400" dirty="0">
                        <a:solidFill>
                          <a:schemeClr val="bg1">
                            <a:lumMod val="50000"/>
                          </a:schemeClr>
                        </a:solidFill>
                      </a:endParaRPr>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tc>
                  <a:txBody>
                    <a:bodyPr/>
                    <a:lstStyle/>
                    <a:p>
                      <a:pPr algn="ctr"/>
                      <a:r>
                        <a:rPr lang="en-US" altLang="zh-CN" sz="2400" dirty="0"/>
                        <a:t>P2</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P3</a:t>
                      </a:r>
                      <a:endParaRPr lang="zh-CN" altLang="en-US" sz="2400" dirty="0"/>
                    </a:p>
                  </a:txBody>
                  <a:tcPr>
                    <a:solidFill>
                      <a:srgbClr val="FFC000"/>
                    </a:solidFill>
                  </a:tcPr>
                </a:tc>
                <a:tc>
                  <a:txBody>
                    <a:bodyPr/>
                    <a:lstStyle/>
                    <a:p>
                      <a:pPr algn="ctr"/>
                      <a:r>
                        <a:rPr lang="en-US" altLang="zh-CN" sz="2400" dirty="0"/>
                        <a:t>P5</a:t>
                      </a:r>
                      <a:endParaRPr lang="zh-CN" altLang="en-US" sz="2400" dirty="0"/>
                    </a:p>
                  </a:txBody>
                  <a:tcPr>
                    <a:solidFill>
                      <a:srgbClr val="FFC000"/>
                    </a:solidFill>
                  </a:tcPr>
                </a:tc>
                <a:tc>
                  <a:txBody>
                    <a:bodyPr/>
                    <a:lstStyle/>
                    <a:p>
                      <a:pPr algn="ctr"/>
                      <a:r>
                        <a:rPr lang="en-US" altLang="zh-CN" sz="2400" dirty="0"/>
                        <a:t>P1</a:t>
                      </a:r>
                      <a:endParaRPr lang="zh-CN" altLang="en-US" sz="2400" dirty="0"/>
                    </a:p>
                  </a:txBody>
                  <a:tcPr>
                    <a:solidFill>
                      <a:srgbClr val="FFC000"/>
                    </a:solidFill>
                  </a:tcPr>
                </a:tc>
                <a:tc>
                  <a:txBody>
                    <a:bodyPr/>
                    <a:lstStyle/>
                    <a:p>
                      <a:pPr algn="ctr"/>
                      <a:r>
                        <a:rPr lang="en-US" altLang="zh-CN" sz="2400" dirty="0"/>
                        <a:t>P4</a:t>
                      </a:r>
                      <a:endParaRPr lang="zh-CN" altLang="en-US" sz="2400" dirty="0"/>
                    </a:p>
                  </a:txBody>
                  <a:tcPr>
                    <a:solidFill>
                      <a:srgbClr val="FFC000"/>
                    </a:solidFill>
                  </a:tcPr>
                </a:tc>
                <a:extLst>
                  <a:ext uri="{0D108BD9-81ED-4DB2-BD59-A6C34878D82A}">
                    <a16:rowId xmlns:a16="http://schemas.microsoft.com/office/drawing/2014/main" xmlns="" val="2491120180"/>
                  </a:ext>
                </a:extLst>
              </a:tr>
              <a:tr h="323126">
                <a:tc>
                  <a:txBody>
                    <a:bodyPr/>
                    <a:lstStyle/>
                    <a:p>
                      <a:pPr algn="ctr"/>
                      <a:r>
                        <a:rPr lang="en-US" altLang="zh-CN" sz="1800" dirty="0"/>
                        <a:t>P1</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extLst>
                  <a:ext uri="{0D108BD9-81ED-4DB2-BD59-A6C34878D82A}">
                    <a16:rowId xmlns:a16="http://schemas.microsoft.com/office/drawing/2014/main" xmlns="" val="2719908576"/>
                  </a:ext>
                </a:extLst>
              </a:tr>
              <a:tr h="323126">
                <a:tc>
                  <a:txBody>
                    <a:bodyPr/>
                    <a:lstStyle/>
                    <a:p>
                      <a:pPr algn="ctr"/>
                      <a:r>
                        <a:rPr lang="en-US" altLang="zh-CN" sz="1800" dirty="0"/>
                        <a:t>P2</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extLst>
                  <a:ext uri="{0D108BD9-81ED-4DB2-BD59-A6C34878D82A}">
                    <a16:rowId xmlns:a16="http://schemas.microsoft.com/office/drawing/2014/main" xmlns="" val="883927349"/>
                  </a:ext>
                </a:extLst>
              </a:tr>
              <a:tr h="323126">
                <a:tc>
                  <a:txBody>
                    <a:bodyPr/>
                    <a:lstStyle/>
                    <a:p>
                      <a:pPr algn="ctr"/>
                      <a:r>
                        <a:rPr lang="en-US" altLang="zh-CN" sz="1800" dirty="0"/>
                        <a:t>P3</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extLst>
                  <a:ext uri="{0D108BD9-81ED-4DB2-BD59-A6C34878D82A}">
                    <a16:rowId xmlns:a16="http://schemas.microsoft.com/office/drawing/2014/main" xmlns="" val="3589830115"/>
                  </a:ext>
                </a:extLst>
              </a:tr>
              <a:tr h="323126">
                <a:tc>
                  <a:txBody>
                    <a:bodyPr/>
                    <a:lstStyle/>
                    <a:p>
                      <a:pPr algn="ctr"/>
                      <a:r>
                        <a:rPr lang="en-US" altLang="zh-CN" sz="1800" dirty="0"/>
                        <a:t>P4</a:t>
                      </a:r>
                      <a:endParaRPr lang="zh-CN" altLang="en-US" sz="1800" dirty="0"/>
                    </a:p>
                  </a:txBody>
                  <a:tcPr/>
                </a:tc>
                <a:tc>
                  <a:txBody>
                    <a:bodyPr/>
                    <a:lstStyle/>
                    <a:p>
                      <a:pPr algn="ctr"/>
                      <a:r>
                        <a:rPr lang="en-US" altLang="zh-CN" sz="1800" b="1" baseline="0" dirty="0"/>
                        <a:t>—</a:t>
                      </a:r>
                      <a:endParaRPr lang="zh-CN" altLang="en-US" sz="1800" b="1" dirty="0"/>
                    </a:p>
                  </a:txBody>
                  <a:tcP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t>√</a:t>
                      </a:r>
                    </a:p>
                  </a:txBody>
                  <a:tcPr>
                    <a:solidFill>
                      <a:schemeClr val="bg1">
                        <a:lumMod val="65000"/>
                      </a:schemeClr>
                    </a:solidFill>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zh-CN" altLang="en-US" sz="1800" b="1" dirty="0"/>
                        <a:t>√</a:t>
                      </a:r>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en-US" altLang="zh-CN" sz="1800" b="1" baseline="0" dirty="0"/>
                        <a:t>—</a:t>
                      </a:r>
                      <a:endParaRPr lang="zh-CN" altLang="en-US" sz="1800" b="1" dirty="0"/>
                    </a:p>
                  </a:txBody>
                  <a:tcPr/>
                </a:tc>
                <a:tc>
                  <a:txBody>
                    <a:bodyPr/>
                    <a:lstStyle/>
                    <a:p>
                      <a:pPr algn="ctr"/>
                      <a:r>
                        <a:rPr lang="zh-CN" altLang="en-US" sz="1800" b="1" dirty="0"/>
                        <a:t>√</a:t>
                      </a:r>
                    </a:p>
                  </a:txBody>
                  <a:tcPr/>
                </a:tc>
                <a:extLst>
                  <a:ext uri="{0D108BD9-81ED-4DB2-BD59-A6C34878D82A}">
                    <a16:rowId xmlns:a16="http://schemas.microsoft.com/office/drawing/2014/main" xmlns="" val="3197145051"/>
                  </a:ext>
                </a:extLst>
              </a:tr>
              <a:tr h="323126">
                <a:tc>
                  <a:txBody>
                    <a:bodyPr/>
                    <a:lstStyle/>
                    <a:p>
                      <a:pPr algn="ctr"/>
                      <a:r>
                        <a:rPr lang="en-US" altLang="zh-CN" sz="1800" dirty="0"/>
                        <a:t>P5</a:t>
                      </a:r>
                      <a:endParaRPr lang="zh-CN" altLang="en-US" sz="1800"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en-US" altLang="zh-CN" sz="1800" b="1" baseline="0" dirty="0"/>
                        <a:t>—</a:t>
                      </a:r>
                      <a:endParaRPr lang="zh-CN" altLang="en-US" sz="1800" b="1"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tc>
                  <a:txBody>
                    <a:bodyPr/>
                    <a:lstStyle/>
                    <a:p>
                      <a:pPr algn="ctr"/>
                      <a:r>
                        <a:rPr lang="zh-CN" altLang="en-US" sz="1800" b="1" dirty="0"/>
                        <a: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54197059"/>
                  </a:ext>
                </a:extLst>
              </a:tr>
              <a:tr h="403908">
                <a:tc>
                  <a:txBody>
                    <a:bodyPr/>
                    <a:lstStyle/>
                    <a:p>
                      <a:pPr algn="ctr"/>
                      <a:r>
                        <a:rPr lang="en-US" altLang="zh-CN" sz="2400" dirty="0">
                          <a:solidFill>
                            <a:schemeClr val="bg1"/>
                          </a:solidFill>
                        </a:rPr>
                        <a:t>In</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tx1">
                              <a:lumMod val="50000"/>
                              <a:lumOff val="50000"/>
                            </a:schemeClr>
                          </a:solidFill>
                        </a:rPr>
                        <a:t>P5</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chemeClr val="bg1">
                        <a:lumMod val="65000"/>
                      </a:schemeClr>
                    </a:solidFill>
                  </a:tcPr>
                </a:tc>
                <a:tc>
                  <a:txBody>
                    <a:bodyPr/>
                    <a:lstStyle/>
                    <a:p>
                      <a:pPr algn="ctr"/>
                      <a:r>
                        <a:rPr lang="en-US" altLang="zh-CN" sz="2400" dirty="0">
                          <a:solidFill>
                            <a:schemeClr val="tx1">
                              <a:lumMod val="50000"/>
                              <a:lumOff val="50000"/>
                            </a:schemeClr>
                          </a:solidFill>
                        </a:rPr>
                        <a:t>P4</a:t>
                      </a:r>
                      <a:endParaRPr lang="zh-CN" altLang="en-US" sz="2400" dirty="0">
                        <a:solidFill>
                          <a:schemeClr val="tx1">
                            <a:lumMod val="50000"/>
                            <a:lumOff val="50000"/>
                          </a:schemeClr>
                        </a:solidFill>
                      </a:endParaRPr>
                    </a:p>
                  </a:txBody>
                  <a:tcPr>
                    <a:lnT w="12700" cap="flat" cmpd="sng" algn="ctr">
                      <a:solidFill>
                        <a:schemeClr val="tx1"/>
                      </a:solidFill>
                      <a:prstDash val="solid"/>
                      <a:round/>
                      <a:headEnd type="none" w="med" len="med"/>
                      <a:tailEnd type="none" w="med" len="med"/>
                    </a:lnT>
                    <a:solidFill>
                      <a:schemeClr val="bg1">
                        <a:lumMod val="65000"/>
                      </a:schemeClr>
                    </a:solidFill>
                  </a:tcPr>
                </a:tc>
                <a:tc>
                  <a:txBody>
                    <a:bodyPr/>
                    <a:lstStyle/>
                    <a:p>
                      <a:pPr algn="ctr"/>
                      <a:r>
                        <a:rPr lang="en-US" altLang="zh-CN" sz="2400" dirty="0">
                          <a:solidFill>
                            <a:schemeClr val="bg1">
                              <a:lumMod val="50000"/>
                            </a:schemeClr>
                          </a:solidFill>
                        </a:rPr>
                        <a:t>P1</a:t>
                      </a:r>
                      <a:endParaRPr lang="zh-CN" altLang="en-US" sz="2400" dirty="0">
                        <a:solidFill>
                          <a:schemeClr val="bg1">
                            <a:lumMod val="50000"/>
                          </a:schemeClr>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P3</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92D050"/>
                    </a:solidFill>
                  </a:tcPr>
                </a:tc>
                <a:extLst>
                  <a:ext uri="{0D108BD9-81ED-4DB2-BD59-A6C34878D82A}">
                    <a16:rowId xmlns:a16="http://schemas.microsoft.com/office/drawing/2014/main" xmlns="" val="1565595595"/>
                  </a:ext>
                </a:extLst>
              </a:tr>
              <a:tr h="403908">
                <a:tc>
                  <a:txBody>
                    <a:bodyPr/>
                    <a:lstStyle/>
                    <a:p>
                      <a:pPr algn="ctr"/>
                      <a:r>
                        <a:rPr lang="en-US" altLang="zh-CN" sz="2400" dirty="0">
                          <a:solidFill>
                            <a:schemeClr val="bg1"/>
                          </a:solidFill>
                        </a:rPr>
                        <a:t>Out</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chemeClr val="bg1">
                        <a:lumMod val="65000"/>
                      </a:schemeClr>
                    </a:solidFill>
                  </a:tcPr>
                </a:tc>
                <a:tc>
                  <a:txBody>
                    <a:bodyPr/>
                    <a:lstStyle/>
                    <a:p>
                      <a:pPr algn="ctr"/>
                      <a:endParaRPr lang="zh-CN" altLang="en-US" sz="2400" dirty="0">
                        <a:solidFill>
                          <a:schemeClr val="bg1"/>
                        </a:solidFill>
                      </a:endParaRPr>
                    </a:p>
                  </a:txBody>
                  <a:tcPr>
                    <a:solidFill>
                      <a:schemeClr val="bg1">
                        <a:lumMod val="65000"/>
                      </a:schemeClr>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P5</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P1</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P4</a:t>
                      </a:r>
                      <a:endParaRPr lang="zh-CN" altLang="en-US" sz="2400" dirty="0">
                        <a:solidFill>
                          <a:schemeClr val="bg1"/>
                        </a:solidFill>
                      </a:endParaRPr>
                    </a:p>
                  </a:txBody>
                  <a:tcPr>
                    <a:solidFill>
                      <a:srgbClr val="D6898D"/>
                    </a:solidFill>
                  </a:tcPr>
                </a:tc>
                <a:tc>
                  <a:txBody>
                    <a:bodyPr/>
                    <a:lstStyle/>
                    <a:p>
                      <a:pPr algn="ctr"/>
                      <a:r>
                        <a:rPr lang="en-US" altLang="zh-CN" sz="2400" dirty="0">
                          <a:solidFill>
                            <a:schemeClr val="bg1"/>
                          </a:solidFill>
                        </a:rPr>
                        <a:t>P2</a:t>
                      </a: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tc>
                  <a:txBody>
                    <a:bodyPr/>
                    <a:lstStyle/>
                    <a:p>
                      <a:pPr algn="ctr"/>
                      <a:endParaRPr lang="zh-CN" altLang="en-US" sz="2400" dirty="0">
                        <a:solidFill>
                          <a:schemeClr val="bg1"/>
                        </a:solidFill>
                      </a:endParaRPr>
                    </a:p>
                  </a:txBody>
                  <a:tcPr>
                    <a:solidFill>
                      <a:srgbClr val="D6898D"/>
                    </a:solidFill>
                  </a:tcPr>
                </a:tc>
                <a:extLst>
                  <a:ext uri="{0D108BD9-81ED-4DB2-BD59-A6C34878D82A}">
                    <a16:rowId xmlns:a16="http://schemas.microsoft.com/office/drawing/2014/main" xmlns="" val="1722814924"/>
                  </a:ext>
                </a:extLst>
              </a:tr>
            </a:tbl>
          </a:graphicData>
        </a:graphic>
      </p:graphicFrame>
      <p:sp>
        <p:nvSpPr>
          <p:cNvPr id="5" name="矩形 4"/>
          <p:cNvSpPr/>
          <p:nvPr/>
        </p:nvSpPr>
        <p:spPr>
          <a:xfrm>
            <a:off x="6270171" y="2931338"/>
            <a:ext cx="2220702" cy="509452"/>
          </a:xfrm>
          <a:prstGeom prst="rect">
            <a:avLst/>
          </a:prstGeom>
          <a:solidFill>
            <a:srgbClr val="33CCFF">
              <a:alpha val="49804"/>
            </a:srgbClr>
          </a:solidFill>
          <a:ln w="38100">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8702409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：工作集（续）</a:t>
            </a:r>
          </a:p>
        </p:txBody>
      </p:sp>
      <p:sp>
        <p:nvSpPr>
          <p:cNvPr id="3" name="内容占位符 2"/>
          <p:cNvSpPr>
            <a:spLocks noGrp="1"/>
          </p:cNvSpPr>
          <p:nvPr>
            <p:ph idx="1"/>
          </p:nvPr>
        </p:nvSpPr>
        <p:spPr>
          <a:xfrm>
            <a:off x="628649" y="1825625"/>
            <a:ext cx="8227967" cy="4351338"/>
          </a:xfrm>
        </p:spPr>
        <p:txBody>
          <a:bodyPr/>
          <a:lstStyle/>
          <a:p>
            <a:pPr>
              <a:lnSpc>
                <a:spcPct val="150000"/>
              </a:lnSpc>
            </a:pPr>
            <a:r>
              <a:rPr lang="zh-CN" altLang="en-US" dirty="0"/>
              <a:t>通过工作集确定驻留集的大小（</a:t>
            </a:r>
            <a:r>
              <a:rPr lang="zh-CN" altLang="en-US" dirty="0">
                <a:solidFill>
                  <a:srgbClr val="00B050"/>
                </a:solidFill>
              </a:rPr>
              <a:t>不再需要预测</a:t>
            </a:r>
            <a:r>
              <a:rPr lang="zh-CN" altLang="en-US" dirty="0"/>
              <a:t>）</a:t>
            </a:r>
          </a:p>
          <a:p>
            <a:pPr lvl="1">
              <a:lnSpc>
                <a:spcPct val="150000"/>
              </a:lnSpc>
            </a:pPr>
            <a:r>
              <a:rPr lang="zh-CN" altLang="en-US" dirty="0"/>
              <a:t>监视每个进程的工作集，只有属于工作集的页面才能驻留主存</a:t>
            </a:r>
          </a:p>
          <a:p>
            <a:pPr lvl="1">
              <a:lnSpc>
                <a:spcPct val="150000"/>
              </a:lnSpc>
            </a:pPr>
            <a:r>
              <a:rPr lang="zh-CN" altLang="en-US" dirty="0"/>
              <a:t>定期地从进程驻留集中删去那些不在工作集的页面</a:t>
            </a:r>
            <a:endParaRPr lang="en-US" altLang="zh-CN" dirty="0"/>
          </a:p>
          <a:p>
            <a:pPr lvl="2">
              <a:lnSpc>
                <a:spcPct val="150000"/>
              </a:lnSpc>
            </a:pPr>
            <a:r>
              <a:rPr lang="zh-CN" altLang="en-US" dirty="0">
                <a:solidFill>
                  <a:srgbClr val="0070C0"/>
                </a:solidFill>
              </a:rPr>
              <a:t>算法在进行替换时，只是将无用页面移出工作集，它仍驻留在内存</a:t>
            </a:r>
          </a:p>
          <a:p>
            <a:pPr lvl="1">
              <a:lnSpc>
                <a:spcPct val="150000"/>
              </a:lnSpc>
            </a:pPr>
            <a:r>
              <a:rPr lang="zh-CN" altLang="en-US" dirty="0"/>
              <a:t>仅当一个进程的工作集在主存时，进程才能执行</a:t>
            </a:r>
          </a:p>
          <a:p>
            <a:pPr>
              <a:lnSpc>
                <a:spcPct val="150000"/>
              </a:lnSpc>
            </a:pPr>
            <a:endParaRPr lang="zh-CN" altLang="en-US" dirty="0"/>
          </a:p>
        </p:txBody>
      </p:sp>
    </p:spTree>
    <p:extLst>
      <p:ext uri="{BB962C8B-B14F-4D97-AF65-F5344CB8AC3E}">
        <p14:creationId xmlns:p14="http://schemas.microsoft.com/office/powerpoint/2010/main" val="100596693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：模拟工作集</a:t>
            </a:r>
            <a:endParaRPr kumimoji="1" lang="zh-CN" altLang="en-US"/>
          </a:p>
        </p:txBody>
      </p:sp>
      <p:sp>
        <p:nvSpPr>
          <p:cNvPr id="3" name="Content Placeholder 2"/>
          <p:cNvSpPr>
            <a:spLocks noGrp="1"/>
          </p:cNvSpPr>
          <p:nvPr>
            <p:ph idx="1"/>
          </p:nvPr>
        </p:nvSpPr>
        <p:spPr>
          <a:xfrm>
            <a:off x="628650" y="1825625"/>
            <a:ext cx="7886700" cy="3211070"/>
          </a:xfrm>
        </p:spPr>
        <p:txBody>
          <a:bodyPr/>
          <a:lstStyle/>
          <a:p>
            <a:pPr>
              <a:lnSpc>
                <a:spcPct val="150000"/>
              </a:lnSpc>
            </a:pPr>
            <a:r>
              <a:rPr kumimoji="1" lang="zh-CN" altLang="en-US"/>
              <a:t>工作集策略利用局部性概念，将近期驻留页面置于工作集中，来降低缺页中断频率</a:t>
            </a:r>
            <a:endParaRPr kumimoji="1" lang="en-US" altLang="zh-CN"/>
          </a:p>
          <a:p>
            <a:pPr>
              <a:lnSpc>
                <a:spcPct val="150000"/>
              </a:lnSpc>
            </a:pPr>
            <a:r>
              <a:rPr kumimoji="1" lang="zh-CN" altLang="en-US"/>
              <a:t>实际应用中，需要对工作集全部页面进行扫描，来确定超出工作集窗口的页面，维护代价高</a:t>
            </a:r>
            <a:endParaRPr kumimoji="1" lang="en-US" altLang="zh-CN"/>
          </a:p>
          <a:p>
            <a:pPr>
              <a:lnSpc>
                <a:spcPct val="150000"/>
              </a:lnSpc>
            </a:pPr>
            <a:r>
              <a:rPr kumimoji="1" lang="zh-CN" altLang="en-US"/>
              <a:t>因此提出模拟工作集替换算法</a:t>
            </a:r>
            <a:endParaRPr kumimoji="1" lang="en-US" altLang="zh-CN"/>
          </a:p>
        </p:txBody>
      </p:sp>
    </p:spTree>
    <p:extLst>
      <p:ext uri="{BB962C8B-B14F-4D97-AF65-F5344CB8AC3E}">
        <p14:creationId xmlns:p14="http://schemas.microsoft.com/office/powerpoint/2010/main" val="15351271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t>4.5.2</a:t>
            </a:r>
            <a:r>
              <a:rPr lang="zh-CN" altLang="hr-HR" dirty="0"/>
              <a:t>（</a:t>
            </a:r>
            <a:r>
              <a:rPr lang="hr-HR" altLang="zh-CN" dirty="0"/>
              <a:t>8</a:t>
            </a:r>
            <a:r>
              <a:rPr lang="zh-CN" altLang="hr-HR" dirty="0"/>
              <a:t>）</a:t>
            </a:r>
            <a:r>
              <a:rPr lang="zh-CN" altLang="en-US" dirty="0"/>
              <a:t>：模拟工作集</a:t>
            </a:r>
            <a:endParaRPr kumimoji="1" lang="zh-CN" altLang="en-US"/>
          </a:p>
        </p:txBody>
      </p:sp>
      <p:sp>
        <p:nvSpPr>
          <p:cNvPr id="3" name="Content Placeholder 2"/>
          <p:cNvSpPr>
            <a:spLocks noGrp="1"/>
          </p:cNvSpPr>
          <p:nvPr>
            <p:ph idx="1"/>
          </p:nvPr>
        </p:nvSpPr>
        <p:spPr/>
        <p:txBody>
          <a:bodyPr/>
          <a:lstStyle/>
          <a:p>
            <a:pPr>
              <a:lnSpc>
                <a:spcPct val="150000"/>
              </a:lnSpc>
            </a:pPr>
            <a:r>
              <a:rPr kumimoji="1" lang="zh-CN" altLang="en-US"/>
              <a:t>模拟工作集替换算法：</a:t>
            </a:r>
            <a:endParaRPr kumimoji="1" lang="en-US" altLang="zh-CN"/>
          </a:p>
          <a:p>
            <a:pPr marL="914400" lvl="1" indent="-457200">
              <a:lnSpc>
                <a:spcPct val="150000"/>
              </a:lnSpc>
              <a:buFont typeface="+mj-lt"/>
              <a:buAutoNum type="arabicPeriod"/>
            </a:pPr>
            <a:r>
              <a:rPr kumimoji="1" lang="zh-CN" altLang="en-US"/>
              <a:t>页面引用时，将其引用位置</a:t>
            </a:r>
            <a:r>
              <a:rPr kumimoji="1" lang="en-US" altLang="zh-CN"/>
              <a:t>1</a:t>
            </a:r>
          </a:p>
          <a:p>
            <a:pPr marL="914400" lvl="1" indent="-457200">
              <a:lnSpc>
                <a:spcPct val="150000"/>
              </a:lnSpc>
              <a:buFont typeface="+mj-lt"/>
              <a:buAutoNum type="arabicPeriod"/>
            </a:pPr>
            <a:r>
              <a:rPr kumimoji="1" lang="zh-CN" altLang="en-US"/>
              <a:t>周期检查引用位：</a:t>
            </a:r>
            <a:endParaRPr kumimoji="1" lang="en-US" altLang="zh-CN"/>
          </a:p>
          <a:p>
            <a:pPr marL="1371600" lvl="2" indent="-457200">
              <a:lnSpc>
                <a:spcPct val="150000"/>
              </a:lnSpc>
              <a:buFont typeface="+mj-lt"/>
              <a:buAutoNum type="arabicPeriod"/>
            </a:pPr>
            <a:r>
              <a:rPr kumimoji="1" lang="zh-CN" altLang="en-US"/>
              <a:t>若为</a:t>
            </a:r>
            <a:r>
              <a:rPr kumimoji="1" lang="en-US" altLang="zh-CN"/>
              <a:t>1</a:t>
            </a:r>
            <a:r>
              <a:rPr kumimoji="1" lang="zh-CN" altLang="en-US"/>
              <a:t>，则清零，并设置当前时间</a:t>
            </a:r>
            <a:endParaRPr kumimoji="1" lang="en-US" altLang="zh-CN"/>
          </a:p>
          <a:p>
            <a:pPr marL="1371600" lvl="2" indent="-457200">
              <a:lnSpc>
                <a:spcPct val="150000"/>
              </a:lnSpc>
              <a:buFont typeface="+mj-lt"/>
              <a:buAutoNum type="arabicPeriod"/>
            </a:pPr>
            <a:r>
              <a:rPr kumimoji="1" lang="zh-CN" altLang="en-US"/>
              <a:t>若为</a:t>
            </a:r>
            <a:r>
              <a:rPr kumimoji="1" lang="en-US" altLang="zh-CN"/>
              <a:t>0</a:t>
            </a:r>
            <a:r>
              <a:rPr kumimoji="1" lang="zh-CN" altLang="en-US"/>
              <a:t>，则计算 </a:t>
            </a:r>
            <a:r>
              <a:rPr kumimoji="1" lang="en-US" altLang="zh-CN"/>
              <a:t>t_off</a:t>
            </a:r>
            <a:r>
              <a:rPr kumimoji="1" lang="zh-CN" altLang="en-US"/>
              <a:t>时间，即自上次检查至现在都没有被引用的时间</a:t>
            </a:r>
            <a:endParaRPr kumimoji="1" lang="en-US" altLang="zh-CN"/>
          </a:p>
          <a:p>
            <a:pPr marL="914400" lvl="1" indent="-457200">
              <a:lnSpc>
                <a:spcPct val="150000"/>
              </a:lnSpc>
              <a:buFont typeface="+mj-lt"/>
              <a:buAutoNum type="arabicPeriod"/>
            </a:pPr>
            <a:r>
              <a:rPr kumimoji="1" lang="zh-CN" altLang="en-US"/>
              <a:t>若</a:t>
            </a:r>
            <a:r>
              <a:rPr kumimoji="1" lang="en-US" altLang="zh-CN"/>
              <a:t>t_off</a:t>
            </a:r>
            <a:r>
              <a:rPr kumimoji="1" lang="zh-CN" altLang="en-US"/>
              <a:t>超出阈值，则移除该页面</a:t>
            </a:r>
          </a:p>
        </p:txBody>
      </p:sp>
      <p:sp>
        <p:nvSpPr>
          <p:cNvPr id="4" name="Rectangle 3"/>
          <p:cNvSpPr/>
          <p:nvPr/>
        </p:nvSpPr>
        <p:spPr>
          <a:xfrm>
            <a:off x="5538866" y="2056523"/>
            <a:ext cx="2930577"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just">
              <a:lnSpc>
                <a:spcPct val="150000"/>
              </a:lnSpc>
            </a:pPr>
            <a:r>
              <a:rPr kumimoji="1" lang="zh-CN" altLang="en-US" sz="2400">
                <a:solidFill>
                  <a:sysClr val="windowText" lastClr="000000"/>
                </a:solidFill>
              </a:rPr>
              <a:t>通过周期性检查，降低工作集监视频率</a:t>
            </a:r>
            <a:endParaRPr lang="zh-CN" altLang="en-US" sz="2400">
              <a:solidFill>
                <a:sysClr val="windowText" lastClr="000000"/>
              </a:solidFill>
            </a:endParaRPr>
          </a:p>
        </p:txBody>
      </p:sp>
    </p:spTree>
    <p:extLst>
      <p:ext uri="{BB962C8B-B14F-4D97-AF65-F5344CB8AC3E}">
        <p14:creationId xmlns:p14="http://schemas.microsoft.com/office/powerpoint/2010/main" val="45437793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3"/>
          <p:cNvGraphicFramePr/>
          <p:nvPr>
            <p:extLst>
              <p:ext uri="{D42A27DB-BD31-4B8C-83A1-F6EECF244321}">
                <p14:modId xmlns:p14="http://schemas.microsoft.com/office/powerpoint/2010/main" val="567037654"/>
              </p:ext>
            </p:extLst>
          </p:nvPr>
        </p:nvGraphicFramePr>
        <p:xfrm>
          <a:off x="187551" y="1456654"/>
          <a:ext cx="7994004" cy="4880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9939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3"/>
          <p:cNvGraphicFramePr/>
          <p:nvPr>
            <p:extLst>
              <p:ext uri="{D42A27DB-BD31-4B8C-83A1-F6EECF244321}">
                <p14:modId xmlns:p14="http://schemas.microsoft.com/office/powerpoint/2010/main" val="1720241780"/>
              </p:ext>
            </p:extLst>
          </p:nvPr>
        </p:nvGraphicFramePr>
        <p:xfrm>
          <a:off x="187551" y="1456654"/>
          <a:ext cx="7994004" cy="4880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904204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lstStyle/>
          <a:p>
            <a:r>
              <a:rPr lang="zh-CN" altLang="en-US" dirty="0"/>
              <a:t>应用题：</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7</a:t>
            </a:r>
            <a:r>
              <a:rPr lang="zh-CN" altLang="en-US" dirty="0"/>
              <a:t>，</a:t>
            </a:r>
            <a:r>
              <a:rPr lang="en-US" altLang="zh-CN" dirty="0"/>
              <a:t>9</a:t>
            </a:r>
            <a:r>
              <a:rPr lang="zh-CN" altLang="en-US" dirty="0"/>
              <a:t>，</a:t>
            </a:r>
            <a:r>
              <a:rPr lang="en-US" altLang="zh-CN" dirty="0"/>
              <a:t>18</a:t>
            </a:r>
            <a:r>
              <a:rPr lang="zh-CN" altLang="en-US" dirty="0"/>
              <a:t>，</a:t>
            </a:r>
            <a:r>
              <a:rPr lang="en-US" altLang="zh-CN" dirty="0"/>
              <a:t>20</a:t>
            </a:r>
            <a:r>
              <a:rPr lang="zh-CN" altLang="en-US" dirty="0"/>
              <a:t>，</a:t>
            </a:r>
            <a:r>
              <a:rPr lang="en-US" altLang="zh-CN" dirty="0"/>
              <a:t>21</a:t>
            </a:r>
            <a:endParaRPr lang="zh-CN" altLang="en-US" dirty="0"/>
          </a:p>
        </p:txBody>
      </p:sp>
    </p:spTree>
    <p:extLst>
      <p:ext uri="{BB962C8B-B14F-4D97-AF65-F5344CB8AC3E}">
        <p14:creationId xmlns:p14="http://schemas.microsoft.com/office/powerpoint/2010/main" val="1992341282"/>
      </p:ext>
    </p:extLst>
  </p:cSld>
  <p:clrMapOvr>
    <a:masterClrMapping/>
  </p:clrMapOvr>
</p:sld>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演示文稿1" id="{740DE533-3090-4C92-B8B7-636BEB643229}" vid="{4250B804-30A8-412C-8035-6C0CD589D03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操作系统模板</Template>
  <TotalTime>4007</TotalTime>
  <Words>8163</Words>
  <Application>Microsoft Office PowerPoint</Application>
  <PresentationFormat>全屏显示(4:3)</PresentationFormat>
  <Paragraphs>3084</Paragraphs>
  <Slides>98</Slides>
  <Notes>5</Notes>
  <HiddenSlides>0</HiddenSlides>
  <MMClips>0</MMClips>
  <ScaleCrop>false</ScaleCrop>
  <HeadingPairs>
    <vt:vector size="4" baseType="variant">
      <vt:variant>
        <vt:lpstr>主题</vt:lpstr>
      </vt:variant>
      <vt:variant>
        <vt:i4>1</vt:i4>
      </vt:variant>
      <vt:variant>
        <vt:lpstr>幻灯片标题</vt:lpstr>
      </vt:variant>
      <vt:variant>
        <vt:i4>98</vt:i4>
      </vt:variant>
    </vt:vector>
  </HeadingPairs>
  <TitlesOfParts>
    <vt:vector size="99" baseType="lpstr">
      <vt:lpstr>Office 主题​​</vt:lpstr>
      <vt:lpstr>4.5 虚拟存储管理</vt:lpstr>
      <vt:lpstr>PowerPoint 演示文稿</vt:lpstr>
      <vt:lpstr>4.5.1 虚拟存储管理的概念</vt:lpstr>
      <vt:lpstr>4.5.1（续）</vt:lpstr>
      <vt:lpstr>4.5.1（续）</vt:lpstr>
      <vt:lpstr>4.5.1：程序局部性分析</vt:lpstr>
      <vt:lpstr>4.5.1：程序局部性分析</vt:lpstr>
      <vt:lpstr>4.5.1：虚拟存储器定义</vt:lpstr>
      <vt:lpstr>4.5.1（续）</vt:lpstr>
      <vt:lpstr>4.5.1：虚拟存储器</vt:lpstr>
      <vt:lpstr>4.5.1：需解决问题</vt:lpstr>
      <vt:lpstr>4.5.1：实现方式</vt:lpstr>
      <vt:lpstr>PowerPoint 演示文稿</vt:lpstr>
      <vt:lpstr>4.5.2 请求分页虚拟存储管理</vt:lpstr>
      <vt:lpstr>4.5.2（1）：硬件支撑</vt:lpstr>
      <vt:lpstr>PowerPoint 演示文稿</vt:lpstr>
      <vt:lpstr>4.5.2（1）：MMU 主要功能</vt:lpstr>
      <vt:lpstr>4.5.2（2）：请求分页基本原理</vt:lpstr>
      <vt:lpstr>4.5.2（2）：页表新用</vt:lpstr>
      <vt:lpstr>4.5.2（2）：地址变换过程</vt:lpstr>
      <vt:lpstr>4.5.2（2）：地址变换过程</vt:lpstr>
      <vt:lpstr>4.5.2（2）：地址变换过程</vt:lpstr>
      <vt:lpstr>4.5.2（2）：缺页中断处理</vt:lpstr>
      <vt:lpstr>PowerPoint 演示文稿</vt:lpstr>
      <vt:lpstr>4.5.2（3）：交换区</vt:lpstr>
      <vt:lpstr>4.5.2（4）：页面装入清除策略</vt:lpstr>
      <vt:lpstr>4.5.2（4）：A.1</vt:lpstr>
      <vt:lpstr>4.5.2（4）：A.2</vt:lpstr>
      <vt:lpstr>4.5.2（4）：A.2</vt:lpstr>
      <vt:lpstr>4.5.2（4）：B.1 &amp; B.2 </vt:lpstr>
      <vt:lpstr>4.5.2（5）：页面分配策略</vt:lpstr>
      <vt:lpstr>4.5.2（5）：分配数量</vt:lpstr>
      <vt:lpstr>4.5.2（5）：页面分配策略</vt:lpstr>
      <vt:lpstr>4.5.2（5）：可变分配实现要点</vt:lpstr>
      <vt:lpstr>4.5.2（5）：替换粒度</vt:lpstr>
      <vt:lpstr>4.5.2（5）：页面分配策略</vt:lpstr>
      <vt:lpstr>4.5.2（5）：页面分配策略</vt:lpstr>
      <vt:lpstr>4.5.2（5）：页面分配策略</vt:lpstr>
      <vt:lpstr>4.5.2（6）：缺页中断率</vt:lpstr>
      <vt:lpstr>4.5.2（6）：缺页中断率</vt:lpstr>
      <vt:lpstr>4.5.2（6）：缺页影响因素</vt:lpstr>
      <vt:lpstr>4.5.2（6）：程序设计因素</vt:lpstr>
      <vt:lpstr>4.5.2（7） 全局页面替换策略</vt:lpstr>
      <vt:lpstr>4.5.2（7）：FIFO算法</vt:lpstr>
      <vt:lpstr>4.5.2（7）：FIFO算法</vt:lpstr>
      <vt:lpstr>4.5.2（7）：FIFO算法</vt:lpstr>
      <vt:lpstr>4.5.2（7）：Belady现象</vt:lpstr>
      <vt:lpstr>4.5.2（7）：Belady现象</vt:lpstr>
      <vt:lpstr>4.5.2（7）：OPT算法</vt:lpstr>
      <vt:lpstr>4.5.2（7）：OPT算法</vt:lpstr>
      <vt:lpstr>4.5.2（7）：LRU算法</vt:lpstr>
      <vt:lpstr>4.5.2（7）：LRU算法策略</vt:lpstr>
      <vt:lpstr>4.5.2（7）：LRU算法评价</vt:lpstr>
      <vt:lpstr>4.5.2（7）：LRU算法实现</vt:lpstr>
      <vt:lpstr>4.5.2（7）：LRU算法实现</vt:lpstr>
      <vt:lpstr>4.5.2（7）：LRU算法实现</vt:lpstr>
      <vt:lpstr>4.5.2（7）：LRU算法实现</vt:lpstr>
      <vt:lpstr>4.5.2（7）：LRU算法实现</vt:lpstr>
      <vt:lpstr>4.5.2（7）：LRU算法实现</vt:lpstr>
      <vt:lpstr>4.5.2（7）：LRU算法实现</vt:lpstr>
      <vt:lpstr>4.5.2（7）：LRU算法评价</vt:lpstr>
      <vt:lpstr>4.5.2（7）：第二次机会法</vt:lpstr>
      <vt:lpstr>4.5.2（7）：第二次机会法实现</vt:lpstr>
      <vt:lpstr>4.5.2（7）：改进时钟算法</vt:lpstr>
      <vt:lpstr>4.5.2（7）：改进时钟算法实现</vt:lpstr>
      <vt:lpstr>4.5.2（7）：淘汰算法比较</vt:lpstr>
      <vt:lpstr>4.5.2（8） 局部页面替换</vt:lpstr>
      <vt:lpstr>4.5.2（8）：局部最佳 MIN</vt:lpstr>
      <vt:lpstr>4.5.2（8）：例</vt:lpstr>
      <vt:lpstr>4.5.2（8）：例</vt:lpstr>
      <vt:lpstr>4.5.2（8）：例</vt:lpstr>
      <vt:lpstr>4.5.2（8）：例</vt:lpstr>
      <vt:lpstr>4.5.2（8）：例</vt:lpstr>
      <vt:lpstr>4.5.2（8）：例</vt:lpstr>
      <vt:lpstr>4.5.2（8）：例</vt:lpstr>
      <vt:lpstr>4.5.2（8）：例</vt:lpstr>
      <vt:lpstr>4.5.2（8）：例</vt:lpstr>
      <vt:lpstr>4.5.2（8）：例</vt:lpstr>
      <vt:lpstr>4.5.2（8）：例</vt:lpstr>
      <vt:lpstr>4.5.2（8）：MIN算法</vt:lpstr>
      <vt:lpstr>4.5.2（8）：工作集</vt:lpstr>
      <vt:lpstr>4.5.2（8）：工作集（续）</vt:lpstr>
      <vt:lpstr>4.5.2（8）：例</vt:lpstr>
      <vt:lpstr>4.5.2（8）：例</vt:lpstr>
      <vt:lpstr>4.5.2（8）：例</vt:lpstr>
      <vt:lpstr>4.5.2（8）：例</vt:lpstr>
      <vt:lpstr>4.5.2（8）：例</vt:lpstr>
      <vt:lpstr>4.5.2（8）：例</vt:lpstr>
      <vt:lpstr>4.5.2（8）：例</vt:lpstr>
      <vt:lpstr>4.5.2（8）：例</vt:lpstr>
      <vt:lpstr>4.5.2（8）：例</vt:lpstr>
      <vt:lpstr>4.5.2（8）：例</vt:lpstr>
      <vt:lpstr>4.5.2（8）：工作集（续）</vt:lpstr>
      <vt:lpstr>4.5.2（8）：模拟工作集</vt:lpstr>
      <vt:lpstr>4.5.2（8）：模拟工作集</vt:lpstr>
      <vt:lpstr>PowerPoint 演示文稿</vt:lpstr>
      <vt:lpstr>PowerPoint 演示文稿</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存储管理</dc:title>
  <dc:creator>陆佳民</dc:creator>
  <cp:lastModifiedBy>zpc</cp:lastModifiedBy>
  <cp:revision>715</cp:revision>
  <cp:lastPrinted>2016-11-15T02:16:20Z</cp:lastPrinted>
  <dcterms:created xsi:type="dcterms:W3CDTF">2015-11-17T05:31:33Z</dcterms:created>
  <dcterms:modified xsi:type="dcterms:W3CDTF">2018-10-07T11:08:06Z</dcterms:modified>
</cp:coreProperties>
</file>