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4"/>
  </p:notesMasterIdLst>
  <p:sldIdLst>
    <p:sldId id="257" r:id="rId2"/>
    <p:sldId id="258" r:id="rId3"/>
    <p:sldId id="259" r:id="rId4"/>
    <p:sldId id="260" r:id="rId5"/>
    <p:sldId id="325" r:id="rId6"/>
    <p:sldId id="261" r:id="rId7"/>
    <p:sldId id="277" r:id="rId8"/>
    <p:sldId id="278" r:id="rId9"/>
    <p:sldId id="279" r:id="rId10"/>
    <p:sldId id="262" r:id="rId11"/>
    <p:sldId id="280" r:id="rId12"/>
    <p:sldId id="263" r:id="rId13"/>
    <p:sldId id="265" r:id="rId14"/>
    <p:sldId id="266" r:id="rId15"/>
    <p:sldId id="267" r:id="rId16"/>
    <p:sldId id="270" r:id="rId17"/>
    <p:sldId id="347" r:id="rId18"/>
    <p:sldId id="271" r:id="rId19"/>
    <p:sldId id="348" r:id="rId20"/>
    <p:sldId id="272" r:id="rId21"/>
    <p:sldId id="274" r:id="rId22"/>
    <p:sldId id="275" r:id="rId23"/>
    <p:sldId id="276" r:id="rId24"/>
    <p:sldId id="349" r:id="rId25"/>
    <p:sldId id="268" r:id="rId26"/>
    <p:sldId id="289" r:id="rId27"/>
    <p:sldId id="291" r:id="rId28"/>
    <p:sldId id="283" r:id="rId29"/>
    <p:sldId id="281" r:id="rId30"/>
    <p:sldId id="284" r:id="rId31"/>
    <p:sldId id="286" r:id="rId32"/>
    <p:sldId id="287" r:id="rId33"/>
    <p:sldId id="290" r:id="rId34"/>
    <p:sldId id="288" r:id="rId35"/>
    <p:sldId id="269" r:id="rId36"/>
    <p:sldId id="282" r:id="rId37"/>
    <p:sldId id="293" r:id="rId38"/>
    <p:sldId id="292" r:id="rId39"/>
    <p:sldId id="294" r:id="rId40"/>
    <p:sldId id="295" r:id="rId41"/>
    <p:sldId id="350" r:id="rId42"/>
    <p:sldId id="351" r:id="rId43"/>
    <p:sldId id="352" r:id="rId44"/>
    <p:sldId id="296" r:id="rId45"/>
    <p:sldId id="264" r:id="rId46"/>
    <p:sldId id="298" r:id="rId47"/>
    <p:sldId id="297" r:id="rId48"/>
    <p:sldId id="303" r:id="rId49"/>
    <p:sldId id="299" r:id="rId50"/>
    <p:sldId id="300" r:id="rId51"/>
    <p:sldId id="302" r:id="rId52"/>
    <p:sldId id="304" r:id="rId53"/>
    <p:sldId id="305" r:id="rId54"/>
    <p:sldId id="306" r:id="rId55"/>
    <p:sldId id="307" r:id="rId56"/>
    <p:sldId id="308" r:id="rId57"/>
    <p:sldId id="309" r:id="rId58"/>
    <p:sldId id="311" r:id="rId59"/>
    <p:sldId id="315" r:id="rId60"/>
    <p:sldId id="316" r:id="rId61"/>
    <p:sldId id="310" r:id="rId62"/>
    <p:sldId id="312" r:id="rId63"/>
    <p:sldId id="313" r:id="rId64"/>
    <p:sldId id="317" r:id="rId65"/>
    <p:sldId id="314" r:id="rId66"/>
    <p:sldId id="318" r:id="rId67"/>
    <p:sldId id="319" r:id="rId68"/>
    <p:sldId id="320" r:id="rId69"/>
    <p:sldId id="321" r:id="rId70"/>
    <p:sldId id="322" r:id="rId71"/>
    <p:sldId id="324" r:id="rId72"/>
    <p:sldId id="323" r:id="rId73"/>
    <p:sldId id="326" r:id="rId74"/>
    <p:sldId id="327" r:id="rId75"/>
    <p:sldId id="328" r:id="rId76"/>
    <p:sldId id="330" r:id="rId77"/>
    <p:sldId id="331" r:id="rId78"/>
    <p:sldId id="332" r:id="rId79"/>
    <p:sldId id="333" r:id="rId80"/>
    <p:sldId id="335" r:id="rId81"/>
    <p:sldId id="329" r:id="rId82"/>
    <p:sldId id="336" r:id="rId83"/>
    <p:sldId id="337" r:id="rId84"/>
    <p:sldId id="338" r:id="rId85"/>
    <p:sldId id="339" r:id="rId86"/>
    <p:sldId id="340" r:id="rId87"/>
    <p:sldId id="341" r:id="rId88"/>
    <p:sldId id="342" r:id="rId89"/>
    <p:sldId id="344" r:id="rId90"/>
    <p:sldId id="343" r:id="rId91"/>
    <p:sldId id="345" r:id="rId92"/>
    <p:sldId id="34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p:restoredTop sz="78686"/>
  </p:normalViewPr>
  <p:slideViewPr>
    <p:cSldViewPr snapToGrid="0" snapToObjects="1">
      <p:cViewPr>
        <p:scale>
          <a:sx n="122" d="100"/>
          <a:sy n="122" d="100"/>
        </p:scale>
        <p:origin x="3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notesMaster" Target="notesMasters/notesMaster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007A9-070C-4D64-AB30-0FE0AF2C10E9}"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1A541C-BCD0-42F8-BD0D-F114FE259AC0}">
      <dgm:prSet phldrT="[文本]" custT="1"/>
      <dgm:spPr>
        <a:solidFill>
          <a:srgbClr val="C3370A"/>
        </a:solidFill>
      </dgm:spPr>
      <dgm:t>
        <a:bodyPr/>
        <a:lstStyle/>
        <a:p>
          <a:r>
            <a:rPr lang="zh-CN" altLang="en-US" sz="1800" dirty="0" smtClean="0">
              <a:latin typeface="黑体" panose="02010609060101010101" pitchFamily="49" charset="-122"/>
              <a:ea typeface="黑体" panose="02010609060101010101" pitchFamily="49" charset="-122"/>
            </a:rPr>
            <a:t>安全性概述</a:t>
          </a:r>
          <a:endParaRPr lang="zh-CN" altLang="en-US" sz="1800" dirty="0">
            <a:latin typeface="黑体" panose="02010609060101010101" pitchFamily="49" charset="-122"/>
            <a:ea typeface="黑体" panose="02010609060101010101" pitchFamily="49" charset="-122"/>
          </a:endParaRPr>
        </a:p>
      </dgm:t>
    </dgm:pt>
    <dgm:pt modelId="{50BAA561-B9ED-431C-BF8C-0BAE5FC3A78A}" type="parTrans" cxnId="{79DD1B40-309F-4D2E-850A-998AA4EB1722}">
      <dgm:prSet/>
      <dgm:spPr/>
      <dgm:t>
        <a:bodyPr/>
        <a:lstStyle/>
        <a:p>
          <a:endParaRPr lang="zh-CN" altLang="en-US" sz="1800">
            <a:latin typeface="黑体" panose="02010609060101010101" pitchFamily="49" charset="-122"/>
            <a:ea typeface="黑体" panose="02010609060101010101" pitchFamily="49" charset="-122"/>
          </a:endParaRPr>
        </a:p>
      </dgm:t>
    </dgm:pt>
    <dgm:pt modelId="{8EE3EA24-145E-47AD-8BB5-3E6C79554745}" type="sibTrans" cxnId="{79DD1B40-309F-4D2E-850A-998AA4EB1722}">
      <dgm:prSet/>
      <dgm:spPr/>
      <dgm:t>
        <a:bodyPr/>
        <a:lstStyle/>
        <a:p>
          <a:endParaRPr lang="zh-CN" altLang="en-US" sz="1800">
            <a:latin typeface="黑体" panose="02010609060101010101" pitchFamily="49" charset="-122"/>
            <a:ea typeface="黑体" panose="02010609060101010101" pitchFamily="49" charset="-122"/>
          </a:endParaRPr>
        </a:p>
      </dgm:t>
    </dgm:pt>
    <dgm:pt modelId="{B5D1B62C-C12D-404D-A621-260558ECEA18}">
      <dgm:prSet phldrT="[文本]" custT="1"/>
      <dgm:spPr>
        <a:solidFill>
          <a:srgbClr val="C3370A"/>
        </a:solidFill>
      </dgm:spPr>
      <dgm:t>
        <a:bodyPr/>
        <a:lstStyle/>
        <a:p>
          <a:r>
            <a:rPr lang="zh-CN" altLang="en-US" sz="1800" dirty="0" smtClean="0">
              <a:latin typeface="黑体" panose="02010609060101010101" pitchFamily="49" charset="-122"/>
              <a:ea typeface="黑体" panose="02010609060101010101" pitchFamily="49" charset="-122"/>
            </a:rPr>
            <a:t>安全策略</a:t>
          </a:r>
          <a:endParaRPr lang="zh-CN" altLang="en-US" sz="1800" dirty="0">
            <a:latin typeface="黑体" panose="02010609060101010101" pitchFamily="49" charset="-122"/>
            <a:ea typeface="黑体" panose="02010609060101010101" pitchFamily="49" charset="-122"/>
          </a:endParaRPr>
        </a:p>
      </dgm:t>
    </dgm:pt>
    <dgm:pt modelId="{73FB4204-B4C7-4DEE-A6DB-A5ECAF1DC0DB}" type="parTrans" cxnId="{BF726B27-8939-4067-94E0-914A678AFE8E}">
      <dgm:prSet/>
      <dgm:spPr/>
      <dgm:t>
        <a:bodyPr/>
        <a:lstStyle/>
        <a:p>
          <a:endParaRPr lang="zh-CN" altLang="en-US" sz="1800">
            <a:latin typeface="黑体" panose="02010609060101010101" pitchFamily="49" charset="-122"/>
            <a:ea typeface="黑体" panose="02010609060101010101" pitchFamily="49" charset="-122"/>
          </a:endParaRPr>
        </a:p>
      </dgm:t>
    </dgm:pt>
    <dgm:pt modelId="{02CF7FFB-E4C9-4ADF-AF9A-1C1188DBF34E}" type="sibTrans" cxnId="{BF726B27-8939-4067-94E0-914A678AFE8E}">
      <dgm:prSet/>
      <dgm:spPr/>
      <dgm:t>
        <a:bodyPr/>
        <a:lstStyle/>
        <a:p>
          <a:endParaRPr lang="zh-CN" altLang="en-US" sz="1800">
            <a:latin typeface="黑体" panose="02010609060101010101" pitchFamily="49" charset="-122"/>
            <a:ea typeface="黑体" panose="02010609060101010101" pitchFamily="49" charset="-122"/>
          </a:endParaRPr>
        </a:p>
      </dgm:t>
    </dgm:pt>
    <dgm:pt modelId="{914B9C13-D3F8-4C93-BBBD-353ABA32DB48}">
      <dgm:prSet phldrT="[文本]" custT="1"/>
      <dgm:spPr>
        <a:solidFill>
          <a:srgbClr val="C3370A"/>
        </a:solidFill>
      </dgm:spPr>
      <dgm:t>
        <a:bodyPr/>
        <a:lstStyle/>
        <a:p>
          <a:r>
            <a:rPr lang="zh-CN" altLang="en-US" sz="1800" dirty="0" smtClean="0">
              <a:latin typeface="黑体" panose="02010609060101010101" pitchFamily="49" charset="-122"/>
              <a:ea typeface="黑体" panose="02010609060101010101" pitchFamily="49" charset="-122"/>
            </a:rPr>
            <a:t>安全模型</a:t>
          </a:r>
          <a:endParaRPr lang="zh-CN" altLang="en-US" sz="1800" dirty="0">
            <a:latin typeface="黑体" panose="02010609060101010101" pitchFamily="49" charset="-122"/>
            <a:ea typeface="黑体" panose="02010609060101010101" pitchFamily="49" charset="-122"/>
          </a:endParaRPr>
        </a:p>
      </dgm:t>
    </dgm:pt>
    <dgm:pt modelId="{EFFAE29E-D17A-4F26-AE7E-95C8E7A2E1B3}" type="parTrans" cxnId="{0AA0D0A3-C9B5-41E4-877C-D72E7BA0D9EB}">
      <dgm:prSet/>
      <dgm:spPr/>
      <dgm:t>
        <a:bodyPr/>
        <a:lstStyle/>
        <a:p>
          <a:endParaRPr lang="zh-CN" altLang="en-US" sz="1800">
            <a:latin typeface="黑体" panose="02010609060101010101" pitchFamily="49" charset="-122"/>
            <a:ea typeface="黑体" panose="02010609060101010101" pitchFamily="49" charset="-122"/>
          </a:endParaRPr>
        </a:p>
      </dgm:t>
    </dgm:pt>
    <dgm:pt modelId="{1CA67316-7723-4976-8AE7-351A08BB4E32}" type="sibTrans" cxnId="{0AA0D0A3-C9B5-41E4-877C-D72E7BA0D9EB}">
      <dgm:prSet/>
      <dgm:spPr/>
      <dgm:t>
        <a:bodyPr/>
        <a:lstStyle/>
        <a:p>
          <a:endParaRPr lang="zh-CN" altLang="en-US" sz="1800">
            <a:latin typeface="黑体" panose="02010609060101010101" pitchFamily="49" charset="-122"/>
            <a:ea typeface="黑体" panose="02010609060101010101" pitchFamily="49" charset="-122"/>
          </a:endParaRPr>
        </a:p>
      </dgm:t>
    </dgm:pt>
    <dgm:pt modelId="{B6C69590-03F2-42E1-907F-CD35AF36F5D0}">
      <dgm:prSet phldrT="[文本]" custT="1"/>
      <dgm:spPr>
        <a:solidFill>
          <a:srgbClr val="C3370A"/>
        </a:solidFill>
      </dgm:spPr>
      <dgm:t>
        <a:bodyPr/>
        <a:lstStyle/>
        <a:p>
          <a:r>
            <a:rPr lang="zh-CN" altLang="en-US" sz="1800" dirty="0" smtClean="0">
              <a:latin typeface="黑体" panose="02010609060101010101" pitchFamily="49" charset="-122"/>
              <a:ea typeface="黑体" panose="02010609060101010101" pitchFamily="49" charset="-122"/>
            </a:rPr>
            <a:t>安全机制</a:t>
          </a:r>
          <a:endParaRPr lang="zh-CN" altLang="en-US" sz="1800" dirty="0">
            <a:latin typeface="黑体" panose="02010609060101010101" pitchFamily="49" charset="-122"/>
            <a:ea typeface="黑体" panose="02010609060101010101" pitchFamily="49" charset="-122"/>
          </a:endParaRPr>
        </a:p>
      </dgm:t>
    </dgm:pt>
    <dgm:pt modelId="{C394BBD0-8B29-4721-8150-3C1AF9F9D2E9}" type="parTrans" cxnId="{D3FDEA23-2A54-43B8-B32C-579F7B78B2B7}">
      <dgm:prSet/>
      <dgm:spPr/>
      <dgm:t>
        <a:bodyPr/>
        <a:lstStyle/>
        <a:p>
          <a:endParaRPr lang="zh-CN" altLang="en-US" sz="1800">
            <a:latin typeface="黑体" panose="02010609060101010101" pitchFamily="49" charset="-122"/>
            <a:ea typeface="黑体" panose="02010609060101010101" pitchFamily="49" charset="-122"/>
          </a:endParaRPr>
        </a:p>
      </dgm:t>
    </dgm:pt>
    <dgm:pt modelId="{737BCA34-B051-4AC4-A19D-DCD74DE90D8D}" type="sibTrans" cxnId="{D3FDEA23-2A54-43B8-B32C-579F7B78B2B7}">
      <dgm:prSet/>
      <dgm:spPr/>
      <dgm:t>
        <a:bodyPr/>
        <a:lstStyle/>
        <a:p>
          <a:endParaRPr lang="zh-CN" altLang="en-US" sz="1800">
            <a:latin typeface="黑体" panose="02010609060101010101" pitchFamily="49" charset="-122"/>
            <a:ea typeface="黑体" panose="02010609060101010101" pitchFamily="49" charset="-122"/>
          </a:endParaRPr>
        </a:p>
      </dgm:t>
    </dgm:pt>
    <dgm:pt modelId="{FA361F13-1B52-E743-B2DF-2A9F3B798144}">
      <dgm:prSet custT="1"/>
      <dgm:spPr>
        <a:solidFill>
          <a:srgbClr val="C3370A"/>
        </a:solidFill>
      </dgm:spPr>
      <dgm:t>
        <a:bodyPr/>
        <a:lstStyle/>
        <a:p>
          <a:r>
            <a:rPr lang="zh-CN" altLang="en-US" sz="1800" dirty="0" smtClean="0">
              <a:latin typeface="SimHei" charset="-122"/>
              <a:ea typeface="SimHei" charset="-122"/>
              <a:cs typeface="SimHei" charset="-122"/>
            </a:rPr>
            <a:t>安全操作系统设计与开发</a:t>
          </a:r>
          <a:endParaRPr lang="zh-CN" altLang="en-US" sz="1800" dirty="0">
            <a:latin typeface="SimHei" charset="-122"/>
            <a:ea typeface="SimHei" charset="-122"/>
            <a:cs typeface="SimHei" charset="-122"/>
          </a:endParaRPr>
        </a:p>
      </dgm:t>
    </dgm:pt>
    <dgm:pt modelId="{30133CA0-A3DB-FB45-898E-06AAD9ED0B27}" type="parTrans" cxnId="{5C9CA390-2066-C942-9DE7-9F1251F3193D}">
      <dgm:prSet/>
      <dgm:spPr/>
      <dgm:t>
        <a:bodyPr/>
        <a:lstStyle/>
        <a:p>
          <a:endParaRPr lang="zh-CN" altLang="en-US"/>
        </a:p>
      </dgm:t>
    </dgm:pt>
    <dgm:pt modelId="{B60109CB-6508-0F4C-9C8E-28453BA2CE46}" type="sibTrans" cxnId="{5C9CA390-2066-C942-9DE7-9F1251F3193D}">
      <dgm:prSet/>
      <dgm:spPr/>
      <dgm:t>
        <a:bodyPr/>
        <a:lstStyle/>
        <a:p>
          <a:endParaRPr lang="zh-CN" altLang="en-US"/>
        </a:p>
      </dgm:t>
    </dgm:pt>
    <dgm:pt modelId="{64D883D7-6F40-407D-A162-8CA4538E1131}" type="pres">
      <dgm:prSet presAssocID="{BAA007A9-070C-4D64-AB30-0FE0AF2C10E9}" presName="Name0" presStyleCnt="0">
        <dgm:presLayoutVars>
          <dgm:chMax val="7"/>
          <dgm:chPref val="7"/>
          <dgm:dir/>
        </dgm:presLayoutVars>
      </dgm:prSet>
      <dgm:spPr/>
      <dgm:t>
        <a:bodyPr/>
        <a:lstStyle/>
        <a:p>
          <a:endParaRPr lang="en-US"/>
        </a:p>
      </dgm:t>
    </dgm:pt>
    <dgm:pt modelId="{2C0D4083-D001-4FCC-8DFB-336BEB1DA9BB}" type="pres">
      <dgm:prSet presAssocID="{BAA007A9-070C-4D64-AB30-0FE0AF2C10E9}" presName="Name1" presStyleCnt="0"/>
      <dgm:spPr/>
      <dgm:t>
        <a:bodyPr/>
        <a:lstStyle/>
        <a:p>
          <a:endParaRPr lang="zh-CN" altLang="en-US"/>
        </a:p>
      </dgm:t>
    </dgm:pt>
    <dgm:pt modelId="{A74CA534-6A29-49BB-87DA-9BDABECC73EB}" type="pres">
      <dgm:prSet presAssocID="{BAA007A9-070C-4D64-AB30-0FE0AF2C10E9}" presName="cycle" presStyleCnt="0"/>
      <dgm:spPr/>
      <dgm:t>
        <a:bodyPr/>
        <a:lstStyle/>
        <a:p>
          <a:endParaRPr lang="zh-CN" altLang="en-US"/>
        </a:p>
      </dgm:t>
    </dgm:pt>
    <dgm:pt modelId="{580DA873-8AA7-46F8-ADFF-2F913DF50BE8}" type="pres">
      <dgm:prSet presAssocID="{BAA007A9-070C-4D64-AB30-0FE0AF2C10E9}" presName="srcNode" presStyleLbl="node1" presStyleIdx="0" presStyleCnt="5"/>
      <dgm:spPr/>
      <dgm:t>
        <a:bodyPr/>
        <a:lstStyle/>
        <a:p>
          <a:endParaRPr lang="zh-CN" altLang="en-US"/>
        </a:p>
      </dgm:t>
    </dgm:pt>
    <dgm:pt modelId="{D0E8CC87-D848-4304-BA66-6A8DA122EBC6}" type="pres">
      <dgm:prSet presAssocID="{BAA007A9-070C-4D64-AB30-0FE0AF2C10E9}" presName="conn" presStyleLbl="parChTrans1D2" presStyleIdx="0" presStyleCnt="1"/>
      <dgm:spPr/>
      <dgm:t>
        <a:bodyPr/>
        <a:lstStyle/>
        <a:p>
          <a:endParaRPr lang="en-US"/>
        </a:p>
      </dgm:t>
    </dgm:pt>
    <dgm:pt modelId="{09ABA069-80B0-480F-9ED0-DA0DBDB83A9E}" type="pres">
      <dgm:prSet presAssocID="{BAA007A9-070C-4D64-AB30-0FE0AF2C10E9}" presName="extraNode" presStyleLbl="node1" presStyleIdx="0" presStyleCnt="5"/>
      <dgm:spPr/>
      <dgm:t>
        <a:bodyPr/>
        <a:lstStyle/>
        <a:p>
          <a:endParaRPr lang="zh-CN" altLang="en-US"/>
        </a:p>
      </dgm:t>
    </dgm:pt>
    <dgm:pt modelId="{D242D9B2-254E-42BB-985E-FFD8630DBB7F}" type="pres">
      <dgm:prSet presAssocID="{BAA007A9-070C-4D64-AB30-0FE0AF2C10E9}" presName="dstNode" presStyleLbl="node1" presStyleIdx="0" presStyleCnt="5"/>
      <dgm:spPr/>
      <dgm:t>
        <a:bodyPr/>
        <a:lstStyle/>
        <a:p>
          <a:endParaRPr lang="zh-CN" altLang="en-US"/>
        </a:p>
      </dgm:t>
    </dgm:pt>
    <dgm:pt modelId="{564057B5-4364-4777-B3D4-1C83CEF9699B}" type="pres">
      <dgm:prSet presAssocID="{771A541C-BCD0-42F8-BD0D-F114FE259AC0}" presName="text_1" presStyleLbl="node1" presStyleIdx="0" presStyleCnt="5">
        <dgm:presLayoutVars>
          <dgm:bulletEnabled val="1"/>
        </dgm:presLayoutVars>
      </dgm:prSet>
      <dgm:spPr/>
      <dgm:t>
        <a:bodyPr/>
        <a:lstStyle/>
        <a:p>
          <a:endParaRPr lang="en-US"/>
        </a:p>
      </dgm:t>
    </dgm:pt>
    <dgm:pt modelId="{03EDDEE0-F802-4E3A-B25C-176235526AD9}" type="pres">
      <dgm:prSet presAssocID="{771A541C-BCD0-42F8-BD0D-F114FE259AC0}" presName="accent_1" presStyleCnt="0"/>
      <dgm:spPr/>
      <dgm:t>
        <a:bodyPr/>
        <a:lstStyle/>
        <a:p>
          <a:endParaRPr lang="zh-CN" altLang="en-US"/>
        </a:p>
      </dgm:t>
    </dgm:pt>
    <dgm:pt modelId="{F0E68494-5153-431D-8907-FC81D396741C}" type="pres">
      <dgm:prSet presAssocID="{771A541C-BCD0-42F8-BD0D-F114FE259AC0}" presName="accentRepeatNode" presStyleLbl="solidFgAcc1" presStyleIdx="0" presStyleCnt="5"/>
      <dgm:spPr>
        <a:ln>
          <a:solidFill>
            <a:srgbClr val="FF0000"/>
          </a:solidFill>
        </a:ln>
      </dgm:spPr>
      <dgm:t>
        <a:bodyPr/>
        <a:lstStyle/>
        <a:p>
          <a:endParaRPr lang="zh-CN" altLang="en-US"/>
        </a:p>
      </dgm:t>
    </dgm:pt>
    <dgm:pt modelId="{6B5F4FF7-DC79-45F0-AB09-4D37F594AB58}" type="pres">
      <dgm:prSet presAssocID="{B5D1B62C-C12D-404D-A621-260558ECEA18}" presName="text_2" presStyleLbl="node1" presStyleIdx="1" presStyleCnt="5">
        <dgm:presLayoutVars>
          <dgm:bulletEnabled val="1"/>
        </dgm:presLayoutVars>
      </dgm:prSet>
      <dgm:spPr/>
      <dgm:t>
        <a:bodyPr/>
        <a:lstStyle/>
        <a:p>
          <a:endParaRPr lang="zh-CN" altLang="en-US"/>
        </a:p>
      </dgm:t>
    </dgm:pt>
    <dgm:pt modelId="{69AAD25D-3287-4B25-BA28-4225C9A195FF}" type="pres">
      <dgm:prSet presAssocID="{B5D1B62C-C12D-404D-A621-260558ECEA18}" presName="accent_2" presStyleCnt="0"/>
      <dgm:spPr/>
      <dgm:t>
        <a:bodyPr/>
        <a:lstStyle/>
        <a:p>
          <a:endParaRPr lang="zh-CN" altLang="en-US"/>
        </a:p>
      </dgm:t>
    </dgm:pt>
    <dgm:pt modelId="{2C8E7B80-8219-452F-BDEB-C5FBEE5C5DA6}" type="pres">
      <dgm:prSet presAssocID="{B5D1B62C-C12D-404D-A621-260558ECEA18}" presName="accentRepeatNode" presStyleLbl="solidFgAcc1" presStyleIdx="1" presStyleCnt="5"/>
      <dgm:spPr>
        <a:ln>
          <a:solidFill>
            <a:srgbClr val="FF0000"/>
          </a:solidFill>
        </a:ln>
      </dgm:spPr>
      <dgm:t>
        <a:bodyPr/>
        <a:lstStyle/>
        <a:p>
          <a:endParaRPr lang="zh-CN" altLang="en-US"/>
        </a:p>
      </dgm:t>
    </dgm:pt>
    <dgm:pt modelId="{6CF42973-380A-44A2-8584-3DCEFBB88AE9}" type="pres">
      <dgm:prSet presAssocID="{914B9C13-D3F8-4C93-BBBD-353ABA32DB48}" presName="text_3" presStyleLbl="node1" presStyleIdx="2" presStyleCnt="5">
        <dgm:presLayoutVars>
          <dgm:bulletEnabled val="1"/>
        </dgm:presLayoutVars>
      </dgm:prSet>
      <dgm:spPr/>
      <dgm:t>
        <a:bodyPr/>
        <a:lstStyle/>
        <a:p>
          <a:endParaRPr lang="en-US"/>
        </a:p>
      </dgm:t>
    </dgm:pt>
    <dgm:pt modelId="{E92C2C9F-539E-4D9F-8155-0C503F630C86}" type="pres">
      <dgm:prSet presAssocID="{914B9C13-D3F8-4C93-BBBD-353ABA32DB48}" presName="accent_3" presStyleCnt="0"/>
      <dgm:spPr/>
      <dgm:t>
        <a:bodyPr/>
        <a:lstStyle/>
        <a:p>
          <a:endParaRPr lang="zh-CN" altLang="en-US"/>
        </a:p>
      </dgm:t>
    </dgm:pt>
    <dgm:pt modelId="{1836CF99-E31E-42FA-BED8-59CD1782CD98}" type="pres">
      <dgm:prSet presAssocID="{914B9C13-D3F8-4C93-BBBD-353ABA32DB48}" presName="accentRepeatNode" presStyleLbl="solidFgAcc1" presStyleIdx="2" presStyleCnt="5"/>
      <dgm:spPr>
        <a:ln>
          <a:solidFill>
            <a:srgbClr val="FF0000"/>
          </a:solidFill>
        </a:ln>
      </dgm:spPr>
      <dgm:t>
        <a:bodyPr/>
        <a:lstStyle/>
        <a:p>
          <a:endParaRPr lang="zh-CN" altLang="en-US"/>
        </a:p>
      </dgm:t>
    </dgm:pt>
    <dgm:pt modelId="{9D8F9EBF-F79B-413C-8CC3-9C502B83E69A}" type="pres">
      <dgm:prSet presAssocID="{B6C69590-03F2-42E1-907F-CD35AF36F5D0}" presName="text_4" presStyleLbl="node1" presStyleIdx="3" presStyleCnt="5">
        <dgm:presLayoutVars>
          <dgm:bulletEnabled val="1"/>
        </dgm:presLayoutVars>
      </dgm:prSet>
      <dgm:spPr/>
      <dgm:t>
        <a:bodyPr/>
        <a:lstStyle/>
        <a:p>
          <a:endParaRPr lang="en-US"/>
        </a:p>
      </dgm:t>
    </dgm:pt>
    <dgm:pt modelId="{14ADE418-EF5F-4CAA-A319-83B401DBDC41}" type="pres">
      <dgm:prSet presAssocID="{B6C69590-03F2-42E1-907F-CD35AF36F5D0}" presName="accent_4" presStyleCnt="0"/>
      <dgm:spPr/>
      <dgm:t>
        <a:bodyPr/>
        <a:lstStyle/>
        <a:p>
          <a:endParaRPr lang="zh-CN" altLang="en-US"/>
        </a:p>
      </dgm:t>
    </dgm:pt>
    <dgm:pt modelId="{5BA1AE59-FF7C-42AE-8D80-8176D7437212}" type="pres">
      <dgm:prSet presAssocID="{B6C69590-03F2-42E1-907F-CD35AF36F5D0}" presName="accentRepeatNode" presStyleLbl="solidFgAcc1" presStyleIdx="3" presStyleCnt="5"/>
      <dgm:spPr>
        <a:ln>
          <a:solidFill>
            <a:srgbClr val="FF0000"/>
          </a:solidFill>
        </a:ln>
      </dgm:spPr>
      <dgm:t>
        <a:bodyPr/>
        <a:lstStyle/>
        <a:p>
          <a:endParaRPr lang="zh-CN" altLang="en-US"/>
        </a:p>
      </dgm:t>
    </dgm:pt>
    <dgm:pt modelId="{5A787343-7181-F246-804F-82A5D6C11E3F}" type="pres">
      <dgm:prSet presAssocID="{FA361F13-1B52-E743-B2DF-2A9F3B798144}" presName="text_5" presStyleLbl="node1" presStyleIdx="4" presStyleCnt="5">
        <dgm:presLayoutVars>
          <dgm:bulletEnabled val="1"/>
        </dgm:presLayoutVars>
      </dgm:prSet>
      <dgm:spPr/>
      <dgm:t>
        <a:bodyPr/>
        <a:lstStyle/>
        <a:p>
          <a:endParaRPr lang="zh-CN" altLang="en-US"/>
        </a:p>
      </dgm:t>
    </dgm:pt>
    <dgm:pt modelId="{A41D7AA6-2E57-184E-B8AB-634DCB000D8B}" type="pres">
      <dgm:prSet presAssocID="{FA361F13-1B52-E743-B2DF-2A9F3B798144}" presName="accent_5" presStyleCnt="0"/>
      <dgm:spPr/>
    </dgm:pt>
    <dgm:pt modelId="{044AD5EA-4DD4-DD43-B64F-530C63B390CE}" type="pres">
      <dgm:prSet presAssocID="{FA361F13-1B52-E743-B2DF-2A9F3B798144}" presName="accentRepeatNode" presStyleLbl="solidFgAcc1" presStyleIdx="4" presStyleCnt="5"/>
      <dgm:spPr/>
    </dgm:pt>
  </dgm:ptLst>
  <dgm:cxnLst>
    <dgm:cxn modelId="{BF726B27-8939-4067-94E0-914A678AFE8E}" srcId="{BAA007A9-070C-4D64-AB30-0FE0AF2C10E9}" destId="{B5D1B62C-C12D-404D-A621-260558ECEA18}" srcOrd="1" destOrd="0" parTransId="{73FB4204-B4C7-4DEE-A6DB-A5ECAF1DC0DB}" sibTransId="{02CF7FFB-E4C9-4ADF-AF9A-1C1188DBF34E}"/>
    <dgm:cxn modelId="{C32BB447-427A-DB45-BCD9-6322F0073678}" type="presOf" srcId="{771A541C-BCD0-42F8-BD0D-F114FE259AC0}" destId="{564057B5-4364-4777-B3D4-1C83CEF9699B}" srcOrd="0" destOrd="0" presId="urn:microsoft.com/office/officeart/2008/layout/VerticalCurvedList"/>
    <dgm:cxn modelId="{0AA0D0A3-C9B5-41E4-877C-D72E7BA0D9EB}" srcId="{BAA007A9-070C-4D64-AB30-0FE0AF2C10E9}" destId="{914B9C13-D3F8-4C93-BBBD-353ABA32DB48}" srcOrd="2" destOrd="0" parTransId="{EFFAE29E-D17A-4F26-AE7E-95C8E7A2E1B3}" sibTransId="{1CA67316-7723-4976-8AE7-351A08BB4E32}"/>
    <dgm:cxn modelId="{5C9CA390-2066-C942-9DE7-9F1251F3193D}" srcId="{BAA007A9-070C-4D64-AB30-0FE0AF2C10E9}" destId="{FA361F13-1B52-E743-B2DF-2A9F3B798144}" srcOrd="4" destOrd="0" parTransId="{30133CA0-A3DB-FB45-898E-06AAD9ED0B27}" sibTransId="{B60109CB-6508-0F4C-9C8E-28453BA2CE46}"/>
    <dgm:cxn modelId="{D3FDEA23-2A54-43B8-B32C-579F7B78B2B7}" srcId="{BAA007A9-070C-4D64-AB30-0FE0AF2C10E9}" destId="{B6C69590-03F2-42E1-907F-CD35AF36F5D0}" srcOrd="3" destOrd="0" parTransId="{C394BBD0-8B29-4721-8150-3C1AF9F9D2E9}" sibTransId="{737BCA34-B051-4AC4-A19D-DCD74DE90D8D}"/>
    <dgm:cxn modelId="{DA5F1C37-11B3-B340-AD22-B95437491FAC}" type="presOf" srcId="{B6C69590-03F2-42E1-907F-CD35AF36F5D0}" destId="{9D8F9EBF-F79B-413C-8CC3-9C502B83E69A}" srcOrd="0" destOrd="0" presId="urn:microsoft.com/office/officeart/2008/layout/VerticalCurvedList"/>
    <dgm:cxn modelId="{8D67C88A-FCA4-5146-81AF-53F9D72A59A9}" type="presOf" srcId="{914B9C13-D3F8-4C93-BBBD-353ABA32DB48}" destId="{6CF42973-380A-44A2-8584-3DCEFBB88AE9}" srcOrd="0" destOrd="0" presId="urn:microsoft.com/office/officeart/2008/layout/VerticalCurvedList"/>
    <dgm:cxn modelId="{79DD1B40-309F-4D2E-850A-998AA4EB1722}" srcId="{BAA007A9-070C-4D64-AB30-0FE0AF2C10E9}" destId="{771A541C-BCD0-42F8-BD0D-F114FE259AC0}" srcOrd="0" destOrd="0" parTransId="{50BAA561-B9ED-431C-BF8C-0BAE5FC3A78A}" sibTransId="{8EE3EA24-145E-47AD-8BB5-3E6C79554745}"/>
    <dgm:cxn modelId="{0FFFF7D0-E505-DB4A-902A-FB8D81BC8FE2}" type="presOf" srcId="{BAA007A9-070C-4D64-AB30-0FE0AF2C10E9}" destId="{64D883D7-6F40-407D-A162-8CA4538E1131}" srcOrd="0" destOrd="0" presId="urn:microsoft.com/office/officeart/2008/layout/VerticalCurvedList"/>
    <dgm:cxn modelId="{EC8C5B3E-10B8-0543-941F-EB43AAE100B8}" type="presOf" srcId="{8EE3EA24-145E-47AD-8BB5-3E6C79554745}" destId="{D0E8CC87-D848-4304-BA66-6A8DA122EBC6}" srcOrd="0" destOrd="0" presId="urn:microsoft.com/office/officeart/2008/layout/VerticalCurvedList"/>
    <dgm:cxn modelId="{D6BE2895-B571-3A4D-B843-C7486A151C72}" type="presOf" srcId="{B5D1B62C-C12D-404D-A621-260558ECEA18}" destId="{6B5F4FF7-DC79-45F0-AB09-4D37F594AB58}" srcOrd="0" destOrd="0" presId="urn:microsoft.com/office/officeart/2008/layout/VerticalCurvedList"/>
    <dgm:cxn modelId="{A3C45745-B0C6-8C47-B963-9F5D6EC99EAB}" type="presOf" srcId="{FA361F13-1B52-E743-B2DF-2A9F3B798144}" destId="{5A787343-7181-F246-804F-82A5D6C11E3F}" srcOrd="0" destOrd="0" presId="urn:microsoft.com/office/officeart/2008/layout/VerticalCurvedList"/>
    <dgm:cxn modelId="{CC87FD17-AE95-1B48-8895-64DA8072139C}" type="presParOf" srcId="{64D883D7-6F40-407D-A162-8CA4538E1131}" destId="{2C0D4083-D001-4FCC-8DFB-336BEB1DA9BB}" srcOrd="0" destOrd="0" presId="urn:microsoft.com/office/officeart/2008/layout/VerticalCurvedList"/>
    <dgm:cxn modelId="{7345117C-C2EB-F648-A104-D9383CBE55E1}" type="presParOf" srcId="{2C0D4083-D001-4FCC-8DFB-336BEB1DA9BB}" destId="{A74CA534-6A29-49BB-87DA-9BDABECC73EB}" srcOrd="0" destOrd="0" presId="urn:microsoft.com/office/officeart/2008/layout/VerticalCurvedList"/>
    <dgm:cxn modelId="{B801D4CD-4300-2A4A-9283-1F881CCB8277}" type="presParOf" srcId="{A74CA534-6A29-49BB-87DA-9BDABECC73EB}" destId="{580DA873-8AA7-46F8-ADFF-2F913DF50BE8}" srcOrd="0" destOrd="0" presId="urn:microsoft.com/office/officeart/2008/layout/VerticalCurvedList"/>
    <dgm:cxn modelId="{38107231-C0AA-DA42-8CBA-5FC27730317C}" type="presParOf" srcId="{A74CA534-6A29-49BB-87DA-9BDABECC73EB}" destId="{D0E8CC87-D848-4304-BA66-6A8DA122EBC6}" srcOrd="1" destOrd="0" presId="urn:microsoft.com/office/officeart/2008/layout/VerticalCurvedList"/>
    <dgm:cxn modelId="{BC786026-DFD1-D644-A03A-02053F869E8B}" type="presParOf" srcId="{A74CA534-6A29-49BB-87DA-9BDABECC73EB}" destId="{09ABA069-80B0-480F-9ED0-DA0DBDB83A9E}" srcOrd="2" destOrd="0" presId="urn:microsoft.com/office/officeart/2008/layout/VerticalCurvedList"/>
    <dgm:cxn modelId="{F715C1EC-4740-804F-9DF3-E024C7ED0DB1}" type="presParOf" srcId="{A74CA534-6A29-49BB-87DA-9BDABECC73EB}" destId="{D242D9B2-254E-42BB-985E-FFD8630DBB7F}" srcOrd="3" destOrd="0" presId="urn:microsoft.com/office/officeart/2008/layout/VerticalCurvedList"/>
    <dgm:cxn modelId="{8AECD953-8874-104B-B2ED-669720D79252}" type="presParOf" srcId="{2C0D4083-D001-4FCC-8DFB-336BEB1DA9BB}" destId="{564057B5-4364-4777-B3D4-1C83CEF9699B}" srcOrd="1" destOrd="0" presId="urn:microsoft.com/office/officeart/2008/layout/VerticalCurvedList"/>
    <dgm:cxn modelId="{CEE09395-332D-E842-A8FA-82B8052B62F8}" type="presParOf" srcId="{2C0D4083-D001-4FCC-8DFB-336BEB1DA9BB}" destId="{03EDDEE0-F802-4E3A-B25C-176235526AD9}" srcOrd="2" destOrd="0" presId="urn:microsoft.com/office/officeart/2008/layout/VerticalCurvedList"/>
    <dgm:cxn modelId="{3F0A08C4-BF9A-3E43-BE87-B255CCBBFCB8}" type="presParOf" srcId="{03EDDEE0-F802-4E3A-B25C-176235526AD9}" destId="{F0E68494-5153-431D-8907-FC81D396741C}" srcOrd="0" destOrd="0" presId="urn:microsoft.com/office/officeart/2008/layout/VerticalCurvedList"/>
    <dgm:cxn modelId="{71BB1E94-2985-B441-964F-5E25921D1DD4}" type="presParOf" srcId="{2C0D4083-D001-4FCC-8DFB-336BEB1DA9BB}" destId="{6B5F4FF7-DC79-45F0-AB09-4D37F594AB58}" srcOrd="3" destOrd="0" presId="urn:microsoft.com/office/officeart/2008/layout/VerticalCurvedList"/>
    <dgm:cxn modelId="{249ACFB0-314F-8240-B066-8145B8979A63}" type="presParOf" srcId="{2C0D4083-D001-4FCC-8DFB-336BEB1DA9BB}" destId="{69AAD25D-3287-4B25-BA28-4225C9A195FF}" srcOrd="4" destOrd="0" presId="urn:microsoft.com/office/officeart/2008/layout/VerticalCurvedList"/>
    <dgm:cxn modelId="{1C09AF26-921B-0A42-84F1-3181ABCC7B25}" type="presParOf" srcId="{69AAD25D-3287-4B25-BA28-4225C9A195FF}" destId="{2C8E7B80-8219-452F-BDEB-C5FBEE5C5DA6}" srcOrd="0" destOrd="0" presId="urn:microsoft.com/office/officeart/2008/layout/VerticalCurvedList"/>
    <dgm:cxn modelId="{E4653A44-ADED-6848-8BE7-F338837E5312}" type="presParOf" srcId="{2C0D4083-D001-4FCC-8DFB-336BEB1DA9BB}" destId="{6CF42973-380A-44A2-8584-3DCEFBB88AE9}" srcOrd="5" destOrd="0" presId="urn:microsoft.com/office/officeart/2008/layout/VerticalCurvedList"/>
    <dgm:cxn modelId="{C97CD8F1-4651-0542-9094-1DCAC8AADF94}" type="presParOf" srcId="{2C0D4083-D001-4FCC-8DFB-336BEB1DA9BB}" destId="{E92C2C9F-539E-4D9F-8155-0C503F630C86}" srcOrd="6" destOrd="0" presId="urn:microsoft.com/office/officeart/2008/layout/VerticalCurvedList"/>
    <dgm:cxn modelId="{E8399263-9445-534C-ABFB-B4084EBF41A5}" type="presParOf" srcId="{E92C2C9F-539E-4D9F-8155-0C503F630C86}" destId="{1836CF99-E31E-42FA-BED8-59CD1782CD98}" srcOrd="0" destOrd="0" presId="urn:microsoft.com/office/officeart/2008/layout/VerticalCurvedList"/>
    <dgm:cxn modelId="{36423847-29F3-C144-AE11-21AF190416A9}" type="presParOf" srcId="{2C0D4083-D001-4FCC-8DFB-336BEB1DA9BB}" destId="{9D8F9EBF-F79B-413C-8CC3-9C502B83E69A}" srcOrd="7" destOrd="0" presId="urn:microsoft.com/office/officeart/2008/layout/VerticalCurvedList"/>
    <dgm:cxn modelId="{23D4CED4-D85B-9446-820E-09E2793E9E83}" type="presParOf" srcId="{2C0D4083-D001-4FCC-8DFB-336BEB1DA9BB}" destId="{14ADE418-EF5F-4CAA-A319-83B401DBDC41}" srcOrd="8" destOrd="0" presId="urn:microsoft.com/office/officeart/2008/layout/VerticalCurvedList"/>
    <dgm:cxn modelId="{7498CFE0-1A56-0346-9DCB-10E809F40978}" type="presParOf" srcId="{14ADE418-EF5F-4CAA-A319-83B401DBDC41}" destId="{5BA1AE59-FF7C-42AE-8D80-8176D7437212}" srcOrd="0" destOrd="0" presId="urn:microsoft.com/office/officeart/2008/layout/VerticalCurvedList"/>
    <dgm:cxn modelId="{756FAD9C-E54D-6D41-8468-28CB1B17409B}" type="presParOf" srcId="{2C0D4083-D001-4FCC-8DFB-336BEB1DA9BB}" destId="{5A787343-7181-F246-804F-82A5D6C11E3F}" srcOrd="9" destOrd="0" presId="urn:microsoft.com/office/officeart/2008/layout/VerticalCurvedList"/>
    <dgm:cxn modelId="{B850C4FC-5922-0448-AC71-70DA43697F9B}" type="presParOf" srcId="{2C0D4083-D001-4FCC-8DFB-336BEB1DA9BB}" destId="{A41D7AA6-2E57-184E-B8AB-634DCB000D8B}" srcOrd="10" destOrd="0" presId="urn:microsoft.com/office/officeart/2008/layout/VerticalCurvedList"/>
    <dgm:cxn modelId="{1EC88CC0-A006-BF40-97FF-391C5BC00554}" type="presParOf" srcId="{A41D7AA6-2E57-184E-B8AB-634DCB000D8B}" destId="{044AD5EA-4DD4-DD43-B64F-530C63B390CE}"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0381B8-A5AE-3449-8F54-DD1AA4C45781}" type="doc">
      <dgm:prSet loTypeId="urn:microsoft.com/office/officeart/2005/8/layout/vList3" loCatId="" qsTypeId="urn:microsoft.com/office/officeart/2005/8/quickstyle/simple4" qsCatId="simple" csTypeId="urn:microsoft.com/office/officeart/2005/8/colors/accent2_2" csCatId="accent2" phldr="1"/>
      <dgm:spPr/>
    </dgm:pt>
    <dgm:pt modelId="{69D4AE5A-51F0-8F4F-803A-8EAE352ECB98}">
      <dgm:prSet phldrT="[Text]"/>
      <dgm:spPr/>
      <dgm:t>
        <a:bodyPr/>
        <a:lstStyle/>
        <a:p>
          <a:r>
            <a:rPr lang="zh-CN" altLang="en-US" dirty="0" smtClean="0">
              <a:latin typeface="Microsoft YaHei" charset="-122"/>
              <a:ea typeface="Microsoft YaHei" charset="-122"/>
              <a:cs typeface="Microsoft YaHei" charset="-122"/>
            </a:rPr>
            <a:t>安全需求和安全策略</a:t>
          </a:r>
          <a:endParaRPr lang="zh-CN" altLang="en-US" dirty="0">
            <a:latin typeface="Microsoft YaHei" charset="-122"/>
            <a:ea typeface="Microsoft YaHei" charset="-122"/>
            <a:cs typeface="Microsoft YaHei" charset="-122"/>
          </a:endParaRPr>
        </a:p>
      </dgm:t>
    </dgm:pt>
    <dgm:pt modelId="{9C6D740E-EDA3-304B-A121-4CFDD5A410BC}" type="parTrans" cxnId="{DF9D57D8-0055-C043-A767-56113C142938}">
      <dgm:prSet/>
      <dgm:spPr/>
      <dgm:t>
        <a:bodyPr/>
        <a:lstStyle/>
        <a:p>
          <a:endParaRPr lang="zh-CN" altLang="en-US">
            <a:latin typeface="Microsoft YaHei" charset="-122"/>
            <a:ea typeface="Microsoft YaHei" charset="-122"/>
            <a:cs typeface="Microsoft YaHei" charset="-122"/>
          </a:endParaRPr>
        </a:p>
      </dgm:t>
    </dgm:pt>
    <dgm:pt modelId="{88ADAC08-C196-5B47-9568-0F7F3C388F78}" type="sibTrans" cxnId="{DF9D57D8-0055-C043-A767-56113C142938}">
      <dgm:prSet/>
      <dgm:spPr/>
      <dgm:t>
        <a:bodyPr/>
        <a:lstStyle/>
        <a:p>
          <a:endParaRPr lang="zh-CN" altLang="en-US">
            <a:latin typeface="Microsoft YaHei" charset="-122"/>
            <a:ea typeface="Microsoft YaHei" charset="-122"/>
            <a:cs typeface="Microsoft YaHei" charset="-122"/>
          </a:endParaRPr>
        </a:p>
      </dgm:t>
    </dgm:pt>
    <dgm:pt modelId="{B1E1B347-2866-6245-95AE-BC28B9C14596}">
      <dgm:prSet phldrT="[Text]"/>
      <dgm:spPr/>
      <dgm:t>
        <a:bodyPr/>
        <a:lstStyle/>
        <a:p>
          <a:r>
            <a:rPr lang="zh-CN" altLang="en-US" dirty="0" smtClean="0">
              <a:latin typeface="Microsoft YaHei" charset="-122"/>
              <a:ea typeface="Microsoft YaHei" charset="-122"/>
              <a:cs typeface="Microsoft YaHei" charset="-122"/>
            </a:rPr>
            <a:t>访问支持策略</a:t>
          </a:r>
          <a:endParaRPr lang="zh-CN" altLang="en-US" dirty="0">
            <a:latin typeface="Microsoft YaHei" charset="-122"/>
            <a:ea typeface="Microsoft YaHei" charset="-122"/>
            <a:cs typeface="Microsoft YaHei" charset="-122"/>
          </a:endParaRPr>
        </a:p>
      </dgm:t>
    </dgm:pt>
    <dgm:pt modelId="{F06AE89A-3CAF-454E-8E72-51188D1B2A25}" type="parTrans" cxnId="{9B4B1A93-AA8F-5943-BD05-F008622E24AF}">
      <dgm:prSet/>
      <dgm:spPr/>
      <dgm:t>
        <a:bodyPr/>
        <a:lstStyle/>
        <a:p>
          <a:endParaRPr lang="zh-CN" altLang="en-US">
            <a:latin typeface="Microsoft YaHei" charset="-122"/>
            <a:ea typeface="Microsoft YaHei" charset="-122"/>
            <a:cs typeface="Microsoft YaHei" charset="-122"/>
          </a:endParaRPr>
        </a:p>
      </dgm:t>
    </dgm:pt>
    <dgm:pt modelId="{1316EA05-D302-3440-8468-7DD2B6349A89}" type="sibTrans" cxnId="{9B4B1A93-AA8F-5943-BD05-F008622E24AF}">
      <dgm:prSet/>
      <dgm:spPr/>
      <dgm:t>
        <a:bodyPr/>
        <a:lstStyle/>
        <a:p>
          <a:endParaRPr lang="zh-CN" altLang="en-US">
            <a:latin typeface="Microsoft YaHei" charset="-122"/>
            <a:ea typeface="Microsoft YaHei" charset="-122"/>
            <a:cs typeface="Microsoft YaHei" charset="-122"/>
          </a:endParaRPr>
        </a:p>
      </dgm:t>
    </dgm:pt>
    <dgm:pt modelId="{B703719C-5E3D-3944-94F2-A6A1237BA29E}">
      <dgm:prSet phldrT="[Text]"/>
      <dgm:spPr/>
      <dgm:t>
        <a:bodyPr/>
        <a:lstStyle/>
        <a:p>
          <a:r>
            <a:rPr lang="zh-CN" altLang="en-US" dirty="0" smtClean="0">
              <a:latin typeface="Microsoft YaHei" charset="-122"/>
              <a:ea typeface="Microsoft YaHei" charset="-122"/>
              <a:cs typeface="Microsoft YaHei" charset="-122"/>
            </a:rPr>
            <a:t>访问控制策略</a:t>
          </a:r>
          <a:endParaRPr lang="zh-CN" altLang="en-US" dirty="0">
            <a:latin typeface="Microsoft YaHei" charset="-122"/>
            <a:ea typeface="Microsoft YaHei" charset="-122"/>
            <a:cs typeface="Microsoft YaHei" charset="-122"/>
          </a:endParaRPr>
        </a:p>
      </dgm:t>
    </dgm:pt>
    <dgm:pt modelId="{7AC7F972-E361-4743-BA20-388D207584D3}" type="par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5B1A1C9-84ED-D043-8A59-B43A1D5EEB33}" type="sib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235F7D0-76D7-FA4E-B1B8-AA32084154F2}" type="pres">
      <dgm:prSet presAssocID="{860381B8-A5AE-3449-8F54-DD1AA4C45781}" presName="linearFlow" presStyleCnt="0">
        <dgm:presLayoutVars>
          <dgm:dir/>
          <dgm:resizeHandles val="exact"/>
        </dgm:presLayoutVars>
      </dgm:prSet>
      <dgm:spPr/>
    </dgm:pt>
    <dgm:pt modelId="{8C01CA8C-7BC4-2B45-B51F-EDA780B3F873}" type="pres">
      <dgm:prSet presAssocID="{69D4AE5A-51F0-8F4F-803A-8EAE352ECB98}" presName="composite" presStyleCnt="0"/>
      <dgm:spPr/>
    </dgm:pt>
    <dgm:pt modelId="{E37E8567-601E-0D4B-9E44-9C1B561E466D}" type="pres">
      <dgm:prSet presAssocID="{69D4AE5A-51F0-8F4F-803A-8EAE352ECB98}" presName="imgShp" presStyleLbl="fgImgPlace1" presStyleIdx="0" presStyleCnt="3"/>
      <dgm:spPr/>
    </dgm:pt>
    <dgm:pt modelId="{DD93FA4D-3879-9948-AA62-2E3B6B10FD33}" type="pres">
      <dgm:prSet presAssocID="{69D4AE5A-51F0-8F4F-803A-8EAE352ECB98}" presName="txShp" presStyleLbl="node1" presStyleIdx="0" presStyleCnt="3">
        <dgm:presLayoutVars>
          <dgm:bulletEnabled val="1"/>
        </dgm:presLayoutVars>
      </dgm:prSet>
      <dgm:spPr/>
      <dgm:t>
        <a:bodyPr/>
        <a:lstStyle/>
        <a:p>
          <a:endParaRPr lang="zh-CN" altLang="en-US"/>
        </a:p>
      </dgm:t>
    </dgm:pt>
    <dgm:pt modelId="{86847018-5B47-4E4C-BE7B-109D2B326E8E}" type="pres">
      <dgm:prSet presAssocID="{88ADAC08-C196-5B47-9568-0F7F3C388F78}" presName="spacing" presStyleCnt="0"/>
      <dgm:spPr/>
    </dgm:pt>
    <dgm:pt modelId="{C9109D14-22F9-8F4A-AF4A-4C3622336D2E}" type="pres">
      <dgm:prSet presAssocID="{B1E1B347-2866-6245-95AE-BC28B9C14596}" presName="composite" presStyleCnt="0"/>
      <dgm:spPr/>
    </dgm:pt>
    <dgm:pt modelId="{5AE7A208-F576-EE43-BBA8-799E4A6A6036}" type="pres">
      <dgm:prSet presAssocID="{B1E1B347-2866-6245-95AE-BC28B9C14596}" presName="imgShp" presStyleLbl="fgImgPlace1" presStyleIdx="1" presStyleCnt="3"/>
      <dgm:spPr/>
    </dgm:pt>
    <dgm:pt modelId="{2DFCE669-EED6-124F-A912-E7490455EECB}" type="pres">
      <dgm:prSet presAssocID="{B1E1B347-2866-6245-95AE-BC28B9C14596}" presName="txShp" presStyleLbl="node1" presStyleIdx="1" presStyleCnt="3">
        <dgm:presLayoutVars>
          <dgm:bulletEnabled val="1"/>
        </dgm:presLayoutVars>
      </dgm:prSet>
      <dgm:spPr/>
      <dgm:t>
        <a:bodyPr/>
        <a:lstStyle/>
        <a:p>
          <a:endParaRPr lang="zh-CN" altLang="en-US"/>
        </a:p>
      </dgm:t>
    </dgm:pt>
    <dgm:pt modelId="{7A6295E1-DB6F-6C4E-87B6-4E400845E9A1}" type="pres">
      <dgm:prSet presAssocID="{1316EA05-D302-3440-8468-7DD2B6349A89}" presName="spacing" presStyleCnt="0"/>
      <dgm:spPr/>
    </dgm:pt>
    <dgm:pt modelId="{D9017CFE-D4D0-E645-BB04-191992794A92}" type="pres">
      <dgm:prSet presAssocID="{B703719C-5E3D-3944-94F2-A6A1237BA29E}" presName="composite" presStyleCnt="0"/>
      <dgm:spPr/>
    </dgm:pt>
    <dgm:pt modelId="{BBF8D23D-D200-DC44-B39D-28F641D211F7}" type="pres">
      <dgm:prSet presAssocID="{B703719C-5E3D-3944-94F2-A6A1237BA29E}" presName="imgShp" presStyleLbl="fgImgPlace1" presStyleIdx="2" presStyleCnt="3"/>
      <dgm:spPr/>
    </dgm:pt>
    <dgm:pt modelId="{0BBF6373-8A04-EB46-87BE-8F616665855F}" type="pres">
      <dgm:prSet presAssocID="{B703719C-5E3D-3944-94F2-A6A1237BA29E}" presName="txShp" presStyleLbl="node1" presStyleIdx="2" presStyleCnt="3">
        <dgm:presLayoutVars>
          <dgm:bulletEnabled val="1"/>
        </dgm:presLayoutVars>
      </dgm:prSet>
      <dgm:spPr/>
      <dgm:t>
        <a:bodyPr/>
        <a:lstStyle/>
        <a:p>
          <a:endParaRPr lang="zh-CN" altLang="en-US"/>
        </a:p>
      </dgm:t>
    </dgm:pt>
  </dgm:ptLst>
  <dgm:cxnLst>
    <dgm:cxn modelId="{9B4B1A93-AA8F-5943-BD05-F008622E24AF}" srcId="{860381B8-A5AE-3449-8F54-DD1AA4C45781}" destId="{B1E1B347-2866-6245-95AE-BC28B9C14596}" srcOrd="1" destOrd="0" parTransId="{F06AE89A-3CAF-454E-8E72-51188D1B2A25}" sibTransId="{1316EA05-D302-3440-8468-7DD2B6349A89}"/>
    <dgm:cxn modelId="{4F5283A7-DBA5-DE47-9FDA-9B4C3C3D4D57}" srcId="{860381B8-A5AE-3449-8F54-DD1AA4C45781}" destId="{B703719C-5E3D-3944-94F2-A6A1237BA29E}" srcOrd="2" destOrd="0" parTransId="{7AC7F972-E361-4743-BA20-388D207584D3}" sibTransId="{B5B1A1C9-84ED-D043-8A59-B43A1D5EEB33}"/>
    <dgm:cxn modelId="{3B729C65-46A5-DF40-8734-B08B077F3718}" type="presOf" srcId="{B1E1B347-2866-6245-95AE-BC28B9C14596}" destId="{2DFCE669-EED6-124F-A912-E7490455EECB}" srcOrd="0" destOrd="0" presId="urn:microsoft.com/office/officeart/2005/8/layout/vList3"/>
    <dgm:cxn modelId="{DF9D57D8-0055-C043-A767-56113C142938}" srcId="{860381B8-A5AE-3449-8F54-DD1AA4C45781}" destId="{69D4AE5A-51F0-8F4F-803A-8EAE352ECB98}" srcOrd="0" destOrd="0" parTransId="{9C6D740E-EDA3-304B-A121-4CFDD5A410BC}" sibTransId="{88ADAC08-C196-5B47-9568-0F7F3C388F78}"/>
    <dgm:cxn modelId="{7218CECB-C522-7447-9309-163580029DA7}" type="presOf" srcId="{B703719C-5E3D-3944-94F2-A6A1237BA29E}" destId="{0BBF6373-8A04-EB46-87BE-8F616665855F}" srcOrd="0" destOrd="0" presId="urn:microsoft.com/office/officeart/2005/8/layout/vList3"/>
    <dgm:cxn modelId="{AAD992FC-4FA1-FA4B-AAB4-115851EEA661}" type="presOf" srcId="{860381B8-A5AE-3449-8F54-DD1AA4C45781}" destId="{B235F7D0-76D7-FA4E-B1B8-AA32084154F2}" srcOrd="0" destOrd="0" presId="urn:microsoft.com/office/officeart/2005/8/layout/vList3"/>
    <dgm:cxn modelId="{43A6584F-EB6C-2348-908C-9E4794FB3633}" type="presOf" srcId="{69D4AE5A-51F0-8F4F-803A-8EAE352ECB98}" destId="{DD93FA4D-3879-9948-AA62-2E3B6B10FD33}" srcOrd="0" destOrd="0" presId="urn:microsoft.com/office/officeart/2005/8/layout/vList3"/>
    <dgm:cxn modelId="{56C3F3AA-AFC3-E841-B15C-59B30B7C8254}" type="presParOf" srcId="{B235F7D0-76D7-FA4E-B1B8-AA32084154F2}" destId="{8C01CA8C-7BC4-2B45-B51F-EDA780B3F873}" srcOrd="0" destOrd="0" presId="urn:microsoft.com/office/officeart/2005/8/layout/vList3"/>
    <dgm:cxn modelId="{5A306A44-5FB8-EA45-B583-6BBA27B0D796}" type="presParOf" srcId="{8C01CA8C-7BC4-2B45-B51F-EDA780B3F873}" destId="{E37E8567-601E-0D4B-9E44-9C1B561E466D}" srcOrd="0" destOrd="0" presId="urn:microsoft.com/office/officeart/2005/8/layout/vList3"/>
    <dgm:cxn modelId="{9D8D18D6-1B77-F546-984F-E0B193CF548B}" type="presParOf" srcId="{8C01CA8C-7BC4-2B45-B51F-EDA780B3F873}" destId="{DD93FA4D-3879-9948-AA62-2E3B6B10FD33}" srcOrd="1" destOrd="0" presId="urn:microsoft.com/office/officeart/2005/8/layout/vList3"/>
    <dgm:cxn modelId="{D104C49F-FC64-2640-A552-925D26361BEE}" type="presParOf" srcId="{B235F7D0-76D7-FA4E-B1B8-AA32084154F2}" destId="{86847018-5B47-4E4C-BE7B-109D2B326E8E}" srcOrd="1" destOrd="0" presId="urn:microsoft.com/office/officeart/2005/8/layout/vList3"/>
    <dgm:cxn modelId="{FC75D1FB-6D87-CE46-862C-B7EE617EACEB}" type="presParOf" srcId="{B235F7D0-76D7-FA4E-B1B8-AA32084154F2}" destId="{C9109D14-22F9-8F4A-AF4A-4C3622336D2E}" srcOrd="2" destOrd="0" presId="urn:microsoft.com/office/officeart/2005/8/layout/vList3"/>
    <dgm:cxn modelId="{749656A6-F879-424D-A7CB-6A3B1AB6A859}" type="presParOf" srcId="{C9109D14-22F9-8F4A-AF4A-4C3622336D2E}" destId="{5AE7A208-F576-EE43-BBA8-799E4A6A6036}" srcOrd="0" destOrd="0" presId="urn:microsoft.com/office/officeart/2005/8/layout/vList3"/>
    <dgm:cxn modelId="{36FC4326-CCA7-CF4A-A415-FBA468C6C761}" type="presParOf" srcId="{C9109D14-22F9-8F4A-AF4A-4C3622336D2E}" destId="{2DFCE669-EED6-124F-A912-E7490455EECB}" srcOrd="1" destOrd="0" presId="urn:microsoft.com/office/officeart/2005/8/layout/vList3"/>
    <dgm:cxn modelId="{FF4DCC10-B17D-B24B-9404-F3BE394021A0}" type="presParOf" srcId="{B235F7D0-76D7-FA4E-B1B8-AA32084154F2}" destId="{7A6295E1-DB6F-6C4E-87B6-4E400845E9A1}" srcOrd="3" destOrd="0" presId="urn:microsoft.com/office/officeart/2005/8/layout/vList3"/>
    <dgm:cxn modelId="{D6F94707-A469-FB4B-AEEA-1C53CA4F80B3}" type="presParOf" srcId="{B235F7D0-76D7-FA4E-B1B8-AA32084154F2}" destId="{D9017CFE-D4D0-E645-BB04-191992794A92}" srcOrd="4" destOrd="0" presId="urn:microsoft.com/office/officeart/2005/8/layout/vList3"/>
    <dgm:cxn modelId="{32837B84-783E-144E-82CD-CF1FDEBE1344}" type="presParOf" srcId="{D9017CFE-D4D0-E645-BB04-191992794A92}" destId="{BBF8D23D-D200-DC44-B39D-28F641D211F7}" srcOrd="0" destOrd="0" presId="urn:microsoft.com/office/officeart/2005/8/layout/vList3"/>
    <dgm:cxn modelId="{600217CB-C36D-F04F-B9A1-3D9627982E53}" type="presParOf" srcId="{D9017CFE-D4D0-E645-BB04-191992794A92}" destId="{0BBF6373-8A04-EB46-87BE-8F616665855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0381B8-A5AE-3449-8F54-DD1AA4C45781}" type="doc">
      <dgm:prSet loTypeId="urn:microsoft.com/office/officeart/2005/8/layout/vList3" loCatId="" qsTypeId="urn:microsoft.com/office/officeart/2005/8/quickstyle/simple4" qsCatId="simple" csTypeId="urn:microsoft.com/office/officeart/2005/8/colors/accent2_2" csCatId="accent2" phldr="1"/>
      <dgm:spPr/>
    </dgm:pt>
    <dgm:pt modelId="{69D4AE5A-51F0-8F4F-803A-8EAE352ECB98}">
      <dgm:prSet phldrT="[Text]"/>
      <dgm:spPr/>
      <dgm:t>
        <a:bodyPr/>
        <a:lstStyle/>
        <a:p>
          <a:r>
            <a:rPr lang="zh-CN" altLang="en-US" dirty="0" smtClean="0">
              <a:latin typeface="Microsoft YaHei" charset="-122"/>
              <a:ea typeface="Microsoft YaHei" charset="-122"/>
              <a:cs typeface="Microsoft YaHei" charset="-122"/>
            </a:rPr>
            <a:t>安全需求和安全策略</a:t>
          </a:r>
          <a:endParaRPr lang="zh-CN" altLang="en-US" dirty="0">
            <a:latin typeface="Microsoft YaHei" charset="-122"/>
            <a:ea typeface="Microsoft YaHei" charset="-122"/>
            <a:cs typeface="Microsoft YaHei" charset="-122"/>
          </a:endParaRPr>
        </a:p>
      </dgm:t>
    </dgm:pt>
    <dgm:pt modelId="{9C6D740E-EDA3-304B-A121-4CFDD5A410BC}" type="parTrans" cxnId="{DF9D57D8-0055-C043-A767-56113C142938}">
      <dgm:prSet/>
      <dgm:spPr/>
      <dgm:t>
        <a:bodyPr/>
        <a:lstStyle/>
        <a:p>
          <a:endParaRPr lang="zh-CN" altLang="en-US">
            <a:latin typeface="Microsoft YaHei" charset="-122"/>
            <a:ea typeface="Microsoft YaHei" charset="-122"/>
            <a:cs typeface="Microsoft YaHei" charset="-122"/>
          </a:endParaRPr>
        </a:p>
      </dgm:t>
    </dgm:pt>
    <dgm:pt modelId="{88ADAC08-C196-5B47-9568-0F7F3C388F78}" type="sibTrans" cxnId="{DF9D57D8-0055-C043-A767-56113C142938}">
      <dgm:prSet/>
      <dgm:spPr/>
      <dgm:t>
        <a:bodyPr/>
        <a:lstStyle/>
        <a:p>
          <a:endParaRPr lang="zh-CN" altLang="en-US">
            <a:latin typeface="Microsoft YaHei" charset="-122"/>
            <a:ea typeface="Microsoft YaHei" charset="-122"/>
            <a:cs typeface="Microsoft YaHei" charset="-122"/>
          </a:endParaRPr>
        </a:p>
      </dgm:t>
    </dgm:pt>
    <dgm:pt modelId="{B1E1B347-2866-6245-95AE-BC28B9C14596}">
      <dgm:prSet phldrT="[Text]"/>
      <dgm:spPr/>
      <dgm:t>
        <a:bodyPr/>
        <a:lstStyle/>
        <a:p>
          <a:r>
            <a:rPr lang="zh-CN" altLang="en-US" dirty="0" smtClean="0">
              <a:solidFill>
                <a:schemeClr val="bg1">
                  <a:lumMod val="65000"/>
                </a:schemeClr>
              </a:solidFill>
              <a:latin typeface="Microsoft YaHei" charset="-122"/>
              <a:ea typeface="Microsoft YaHei" charset="-122"/>
              <a:cs typeface="Microsoft YaHei" charset="-122"/>
            </a:rPr>
            <a:t>访问支持策略</a:t>
          </a:r>
          <a:endParaRPr lang="zh-CN" altLang="en-US" dirty="0">
            <a:solidFill>
              <a:schemeClr val="bg1">
                <a:lumMod val="65000"/>
              </a:schemeClr>
            </a:solidFill>
            <a:latin typeface="Microsoft YaHei" charset="-122"/>
            <a:ea typeface="Microsoft YaHei" charset="-122"/>
            <a:cs typeface="Microsoft YaHei" charset="-122"/>
          </a:endParaRPr>
        </a:p>
      </dgm:t>
    </dgm:pt>
    <dgm:pt modelId="{F06AE89A-3CAF-454E-8E72-51188D1B2A25}" type="parTrans" cxnId="{9B4B1A93-AA8F-5943-BD05-F008622E24AF}">
      <dgm:prSet/>
      <dgm:spPr/>
      <dgm:t>
        <a:bodyPr/>
        <a:lstStyle/>
        <a:p>
          <a:endParaRPr lang="zh-CN" altLang="en-US">
            <a:latin typeface="Microsoft YaHei" charset="-122"/>
            <a:ea typeface="Microsoft YaHei" charset="-122"/>
            <a:cs typeface="Microsoft YaHei" charset="-122"/>
          </a:endParaRPr>
        </a:p>
      </dgm:t>
    </dgm:pt>
    <dgm:pt modelId="{1316EA05-D302-3440-8468-7DD2B6349A89}" type="sibTrans" cxnId="{9B4B1A93-AA8F-5943-BD05-F008622E24AF}">
      <dgm:prSet/>
      <dgm:spPr/>
      <dgm:t>
        <a:bodyPr/>
        <a:lstStyle/>
        <a:p>
          <a:endParaRPr lang="zh-CN" altLang="en-US">
            <a:latin typeface="Microsoft YaHei" charset="-122"/>
            <a:ea typeface="Microsoft YaHei" charset="-122"/>
            <a:cs typeface="Microsoft YaHei" charset="-122"/>
          </a:endParaRPr>
        </a:p>
      </dgm:t>
    </dgm:pt>
    <dgm:pt modelId="{B703719C-5E3D-3944-94F2-A6A1237BA29E}">
      <dgm:prSet phldrT="[Text]"/>
      <dgm:spPr/>
      <dgm:t>
        <a:bodyPr/>
        <a:lstStyle/>
        <a:p>
          <a:r>
            <a:rPr lang="zh-CN" altLang="en-US" dirty="0" smtClean="0">
              <a:solidFill>
                <a:schemeClr val="bg1">
                  <a:lumMod val="65000"/>
                </a:schemeClr>
              </a:solidFill>
              <a:latin typeface="Microsoft YaHei" charset="-122"/>
              <a:ea typeface="Microsoft YaHei" charset="-122"/>
              <a:cs typeface="Microsoft YaHei" charset="-122"/>
            </a:rPr>
            <a:t>访问控制策略</a:t>
          </a:r>
          <a:endParaRPr lang="zh-CN" altLang="en-US" dirty="0">
            <a:solidFill>
              <a:schemeClr val="bg1">
                <a:lumMod val="65000"/>
              </a:schemeClr>
            </a:solidFill>
            <a:latin typeface="Microsoft YaHei" charset="-122"/>
            <a:ea typeface="Microsoft YaHei" charset="-122"/>
            <a:cs typeface="Microsoft YaHei" charset="-122"/>
          </a:endParaRPr>
        </a:p>
      </dgm:t>
    </dgm:pt>
    <dgm:pt modelId="{7AC7F972-E361-4743-BA20-388D207584D3}" type="par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5B1A1C9-84ED-D043-8A59-B43A1D5EEB33}" type="sib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235F7D0-76D7-FA4E-B1B8-AA32084154F2}" type="pres">
      <dgm:prSet presAssocID="{860381B8-A5AE-3449-8F54-DD1AA4C45781}" presName="linearFlow" presStyleCnt="0">
        <dgm:presLayoutVars>
          <dgm:dir/>
          <dgm:resizeHandles val="exact"/>
        </dgm:presLayoutVars>
      </dgm:prSet>
      <dgm:spPr/>
    </dgm:pt>
    <dgm:pt modelId="{8C01CA8C-7BC4-2B45-B51F-EDA780B3F873}" type="pres">
      <dgm:prSet presAssocID="{69D4AE5A-51F0-8F4F-803A-8EAE352ECB98}" presName="composite" presStyleCnt="0"/>
      <dgm:spPr/>
    </dgm:pt>
    <dgm:pt modelId="{E37E8567-601E-0D4B-9E44-9C1B561E466D}" type="pres">
      <dgm:prSet presAssocID="{69D4AE5A-51F0-8F4F-803A-8EAE352ECB98}" presName="imgShp" presStyleLbl="fgImgPlace1" presStyleIdx="0" presStyleCnt="3"/>
      <dgm:spPr/>
    </dgm:pt>
    <dgm:pt modelId="{DD93FA4D-3879-9948-AA62-2E3B6B10FD33}" type="pres">
      <dgm:prSet presAssocID="{69D4AE5A-51F0-8F4F-803A-8EAE352ECB98}" presName="txShp" presStyleLbl="node1" presStyleIdx="0" presStyleCnt="3">
        <dgm:presLayoutVars>
          <dgm:bulletEnabled val="1"/>
        </dgm:presLayoutVars>
      </dgm:prSet>
      <dgm:spPr/>
      <dgm:t>
        <a:bodyPr/>
        <a:lstStyle/>
        <a:p>
          <a:endParaRPr lang="zh-CN" altLang="en-US"/>
        </a:p>
      </dgm:t>
    </dgm:pt>
    <dgm:pt modelId="{86847018-5B47-4E4C-BE7B-109D2B326E8E}" type="pres">
      <dgm:prSet presAssocID="{88ADAC08-C196-5B47-9568-0F7F3C388F78}" presName="spacing" presStyleCnt="0"/>
      <dgm:spPr/>
    </dgm:pt>
    <dgm:pt modelId="{C9109D14-22F9-8F4A-AF4A-4C3622336D2E}" type="pres">
      <dgm:prSet presAssocID="{B1E1B347-2866-6245-95AE-BC28B9C14596}" presName="composite" presStyleCnt="0"/>
      <dgm:spPr/>
    </dgm:pt>
    <dgm:pt modelId="{5AE7A208-F576-EE43-BBA8-799E4A6A6036}" type="pres">
      <dgm:prSet presAssocID="{B1E1B347-2866-6245-95AE-BC28B9C14596}" presName="imgShp" presStyleLbl="fgImgPlace1" presStyleIdx="1" presStyleCnt="3"/>
      <dgm:spPr/>
    </dgm:pt>
    <dgm:pt modelId="{2DFCE669-EED6-124F-A912-E7490455EECB}" type="pres">
      <dgm:prSet presAssocID="{B1E1B347-2866-6245-95AE-BC28B9C14596}" presName="txShp" presStyleLbl="node1" presStyleIdx="1" presStyleCnt="3">
        <dgm:presLayoutVars>
          <dgm:bulletEnabled val="1"/>
        </dgm:presLayoutVars>
      </dgm:prSet>
      <dgm:spPr/>
      <dgm:t>
        <a:bodyPr/>
        <a:lstStyle/>
        <a:p>
          <a:endParaRPr lang="zh-CN" altLang="en-US"/>
        </a:p>
      </dgm:t>
    </dgm:pt>
    <dgm:pt modelId="{7A6295E1-DB6F-6C4E-87B6-4E400845E9A1}" type="pres">
      <dgm:prSet presAssocID="{1316EA05-D302-3440-8468-7DD2B6349A89}" presName="spacing" presStyleCnt="0"/>
      <dgm:spPr/>
    </dgm:pt>
    <dgm:pt modelId="{D9017CFE-D4D0-E645-BB04-191992794A92}" type="pres">
      <dgm:prSet presAssocID="{B703719C-5E3D-3944-94F2-A6A1237BA29E}" presName="composite" presStyleCnt="0"/>
      <dgm:spPr/>
    </dgm:pt>
    <dgm:pt modelId="{BBF8D23D-D200-DC44-B39D-28F641D211F7}" type="pres">
      <dgm:prSet presAssocID="{B703719C-5E3D-3944-94F2-A6A1237BA29E}" presName="imgShp" presStyleLbl="fgImgPlace1" presStyleIdx="2" presStyleCnt="3"/>
      <dgm:spPr/>
    </dgm:pt>
    <dgm:pt modelId="{0BBF6373-8A04-EB46-87BE-8F616665855F}" type="pres">
      <dgm:prSet presAssocID="{B703719C-5E3D-3944-94F2-A6A1237BA29E}" presName="txShp" presStyleLbl="node1" presStyleIdx="2" presStyleCnt="3">
        <dgm:presLayoutVars>
          <dgm:bulletEnabled val="1"/>
        </dgm:presLayoutVars>
      </dgm:prSet>
      <dgm:spPr/>
      <dgm:t>
        <a:bodyPr/>
        <a:lstStyle/>
        <a:p>
          <a:endParaRPr lang="zh-CN" altLang="en-US"/>
        </a:p>
      </dgm:t>
    </dgm:pt>
  </dgm:ptLst>
  <dgm:cxnLst>
    <dgm:cxn modelId="{B9B8FEDD-143B-9843-9F19-93C840493A74}" type="presOf" srcId="{860381B8-A5AE-3449-8F54-DD1AA4C45781}" destId="{B235F7D0-76D7-FA4E-B1B8-AA32084154F2}" srcOrd="0" destOrd="0" presId="urn:microsoft.com/office/officeart/2005/8/layout/vList3"/>
    <dgm:cxn modelId="{E0450266-00E0-7C4E-94C6-6313C1389800}" type="presOf" srcId="{69D4AE5A-51F0-8F4F-803A-8EAE352ECB98}" destId="{DD93FA4D-3879-9948-AA62-2E3B6B10FD33}" srcOrd="0" destOrd="0" presId="urn:microsoft.com/office/officeart/2005/8/layout/vList3"/>
    <dgm:cxn modelId="{9B4B1A93-AA8F-5943-BD05-F008622E24AF}" srcId="{860381B8-A5AE-3449-8F54-DD1AA4C45781}" destId="{B1E1B347-2866-6245-95AE-BC28B9C14596}" srcOrd="1" destOrd="0" parTransId="{F06AE89A-3CAF-454E-8E72-51188D1B2A25}" sibTransId="{1316EA05-D302-3440-8468-7DD2B6349A89}"/>
    <dgm:cxn modelId="{4F5283A7-DBA5-DE47-9FDA-9B4C3C3D4D57}" srcId="{860381B8-A5AE-3449-8F54-DD1AA4C45781}" destId="{B703719C-5E3D-3944-94F2-A6A1237BA29E}" srcOrd="2" destOrd="0" parTransId="{7AC7F972-E361-4743-BA20-388D207584D3}" sibTransId="{B5B1A1C9-84ED-D043-8A59-B43A1D5EEB33}"/>
    <dgm:cxn modelId="{09EC006D-FE10-F34C-8E80-39654B55D8FD}" type="presOf" srcId="{B1E1B347-2866-6245-95AE-BC28B9C14596}" destId="{2DFCE669-EED6-124F-A912-E7490455EECB}" srcOrd="0" destOrd="0" presId="urn:microsoft.com/office/officeart/2005/8/layout/vList3"/>
    <dgm:cxn modelId="{DF9D57D8-0055-C043-A767-56113C142938}" srcId="{860381B8-A5AE-3449-8F54-DD1AA4C45781}" destId="{69D4AE5A-51F0-8F4F-803A-8EAE352ECB98}" srcOrd="0" destOrd="0" parTransId="{9C6D740E-EDA3-304B-A121-4CFDD5A410BC}" sibTransId="{88ADAC08-C196-5B47-9568-0F7F3C388F78}"/>
    <dgm:cxn modelId="{E23A700A-D034-2342-8046-8C97CDC7EBA6}" type="presOf" srcId="{B703719C-5E3D-3944-94F2-A6A1237BA29E}" destId="{0BBF6373-8A04-EB46-87BE-8F616665855F}" srcOrd="0" destOrd="0" presId="urn:microsoft.com/office/officeart/2005/8/layout/vList3"/>
    <dgm:cxn modelId="{FE185708-B589-2543-A22B-903BC6C8CE5C}" type="presParOf" srcId="{B235F7D0-76D7-FA4E-B1B8-AA32084154F2}" destId="{8C01CA8C-7BC4-2B45-B51F-EDA780B3F873}" srcOrd="0" destOrd="0" presId="urn:microsoft.com/office/officeart/2005/8/layout/vList3"/>
    <dgm:cxn modelId="{29866EA8-5B87-5045-B2D3-454EC9F2362B}" type="presParOf" srcId="{8C01CA8C-7BC4-2B45-B51F-EDA780B3F873}" destId="{E37E8567-601E-0D4B-9E44-9C1B561E466D}" srcOrd="0" destOrd="0" presId="urn:microsoft.com/office/officeart/2005/8/layout/vList3"/>
    <dgm:cxn modelId="{62DA954B-0B5B-9A4C-9F42-38501B9A1E1B}" type="presParOf" srcId="{8C01CA8C-7BC4-2B45-B51F-EDA780B3F873}" destId="{DD93FA4D-3879-9948-AA62-2E3B6B10FD33}" srcOrd="1" destOrd="0" presId="urn:microsoft.com/office/officeart/2005/8/layout/vList3"/>
    <dgm:cxn modelId="{986439BD-595D-154B-B7EB-0EC17F3DF6CF}" type="presParOf" srcId="{B235F7D0-76D7-FA4E-B1B8-AA32084154F2}" destId="{86847018-5B47-4E4C-BE7B-109D2B326E8E}" srcOrd="1" destOrd="0" presId="urn:microsoft.com/office/officeart/2005/8/layout/vList3"/>
    <dgm:cxn modelId="{54D6CA86-4676-D142-8680-FC7D95BA5FFE}" type="presParOf" srcId="{B235F7D0-76D7-FA4E-B1B8-AA32084154F2}" destId="{C9109D14-22F9-8F4A-AF4A-4C3622336D2E}" srcOrd="2" destOrd="0" presId="urn:microsoft.com/office/officeart/2005/8/layout/vList3"/>
    <dgm:cxn modelId="{18DF5D71-EA08-7B47-AB20-D14E0AA2ED90}" type="presParOf" srcId="{C9109D14-22F9-8F4A-AF4A-4C3622336D2E}" destId="{5AE7A208-F576-EE43-BBA8-799E4A6A6036}" srcOrd="0" destOrd="0" presId="urn:microsoft.com/office/officeart/2005/8/layout/vList3"/>
    <dgm:cxn modelId="{C8D14AC6-402A-B94C-BDD8-E7B00B40EB92}" type="presParOf" srcId="{C9109D14-22F9-8F4A-AF4A-4C3622336D2E}" destId="{2DFCE669-EED6-124F-A912-E7490455EECB}" srcOrd="1" destOrd="0" presId="urn:microsoft.com/office/officeart/2005/8/layout/vList3"/>
    <dgm:cxn modelId="{97F2F3D8-9780-5642-BABA-D2755B8501F6}" type="presParOf" srcId="{B235F7D0-76D7-FA4E-B1B8-AA32084154F2}" destId="{7A6295E1-DB6F-6C4E-87B6-4E400845E9A1}" srcOrd="3" destOrd="0" presId="urn:microsoft.com/office/officeart/2005/8/layout/vList3"/>
    <dgm:cxn modelId="{074AE206-EFE7-D946-B019-A9391792227E}" type="presParOf" srcId="{B235F7D0-76D7-FA4E-B1B8-AA32084154F2}" destId="{D9017CFE-D4D0-E645-BB04-191992794A92}" srcOrd="4" destOrd="0" presId="urn:microsoft.com/office/officeart/2005/8/layout/vList3"/>
    <dgm:cxn modelId="{56327491-09AA-FC41-8C04-04E9FE93EB5B}" type="presParOf" srcId="{D9017CFE-D4D0-E645-BB04-191992794A92}" destId="{BBF8D23D-D200-DC44-B39D-28F641D211F7}" srcOrd="0" destOrd="0" presId="urn:microsoft.com/office/officeart/2005/8/layout/vList3"/>
    <dgm:cxn modelId="{D7AD6DDE-D39F-2041-8A82-F3CC0282FB11}" type="presParOf" srcId="{D9017CFE-D4D0-E645-BB04-191992794A92}" destId="{0BBF6373-8A04-EB46-87BE-8F616665855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0381B8-A5AE-3449-8F54-DD1AA4C45781}" type="doc">
      <dgm:prSet loTypeId="urn:microsoft.com/office/officeart/2005/8/layout/vList3" loCatId="" qsTypeId="urn:microsoft.com/office/officeart/2005/8/quickstyle/simple4" qsCatId="simple" csTypeId="urn:microsoft.com/office/officeart/2005/8/colors/accent2_2" csCatId="accent2" phldr="1"/>
      <dgm:spPr/>
    </dgm:pt>
    <dgm:pt modelId="{69D4AE5A-51F0-8F4F-803A-8EAE352ECB98}">
      <dgm:prSet phldrT="[Text]"/>
      <dgm:spPr/>
      <dgm:t>
        <a:bodyPr/>
        <a:lstStyle/>
        <a:p>
          <a:r>
            <a:rPr lang="zh-CN" altLang="en-US" dirty="0" smtClean="0">
              <a:solidFill>
                <a:schemeClr val="bg1">
                  <a:lumMod val="65000"/>
                </a:schemeClr>
              </a:solidFill>
              <a:latin typeface="Microsoft YaHei" charset="-122"/>
              <a:ea typeface="Microsoft YaHei" charset="-122"/>
              <a:cs typeface="Microsoft YaHei" charset="-122"/>
            </a:rPr>
            <a:t>安全需求和安全策略</a:t>
          </a:r>
          <a:endParaRPr lang="zh-CN" altLang="en-US" dirty="0">
            <a:solidFill>
              <a:schemeClr val="bg1">
                <a:lumMod val="65000"/>
              </a:schemeClr>
            </a:solidFill>
            <a:latin typeface="Microsoft YaHei" charset="-122"/>
            <a:ea typeface="Microsoft YaHei" charset="-122"/>
            <a:cs typeface="Microsoft YaHei" charset="-122"/>
          </a:endParaRPr>
        </a:p>
      </dgm:t>
    </dgm:pt>
    <dgm:pt modelId="{9C6D740E-EDA3-304B-A121-4CFDD5A410BC}" type="parTrans" cxnId="{DF9D57D8-0055-C043-A767-56113C142938}">
      <dgm:prSet/>
      <dgm:spPr/>
      <dgm:t>
        <a:bodyPr/>
        <a:lstStyle/>
        <a:p>
          <a:endParaRPr lang="zh-CN" altLang="en-US">
            <a:latin typeface="Microsoft YaHei" charset="-122"/>
            <a:ea typeface="Microsoft YaHei" charset="-122"/>
            <a:cs typeface="Microsoft YaHei" charset="-122"/>
          </a:endParaRPr>
        </a:p>
      </dgm:t>
    </dgm:pt>
    <dgm:pt modelId="{88ADAC08-C196-5B47-9568-0F7F3C388F78}" type="sibTrans" cxnId="{DF9D57D8-0055-C043-A767-56113C142938}">
      <dgm:prSet/>
      <dgm:spPr/>
      <dgm:t>
        <a:bodyPr/>
        <a:lstStyle/>
        <a:p>
          <a:endParaRPr lang="zh-CN" altLang="en-US">
            <a:latin typeface="Microsoft YaHei" charset="-122"/>
            <a:ea typeface="Microsoft YaHei" charset="-122"/>
            <a:cs typeface="Microsoft YaHei" charset="-122"/>
          </a:endParaRPr>
        </a:p>
      </dgm:t>
    </dgm:pt>
    <dgm:pt modelId="{B1E1B347-2866-6245-95AE-BC28B9C14596}">
      <dgm:prSet phldrT="[Text]"/>
      <dgm:spPr/>
      <dgm:t>
        <a:bodyPr/>
        <a:lstStyle/>
        <a:p>
          <a:r>
            <a:rPr lang="zh-CN" altLang="en-US" dirty="0" smtClean="0">
              <a:latin typeface="Microsoft YaHei" charset="-122"/>
              <a:ea typeface="Microsoft YaHei" charset="-122"/>
              <a:cs typeface="Microsoft YaHei" charset="-122"/>
            </a:rPr>
            <a:t>访问支持策略</a:t>
          </a:r>
          <a:endParaRPr lang="zh-CN" altLang="en-US" dirty="0">
            <a:latin typeface="Microsoft YaHei" charset="-122"/>
            <a:ea typeface="Microsoft YaHei" charset="-122"/>
            <a:cs typeface="Microsoft YaHei" charset="-122"/>
          </a:endParaRPr>
        </a:p>
      </dgm:t>
    </dgm:pt>
    <dgm:pt modelId="{F06AE89A-3CAF-454E-8E72-51188D1B2A25}" type="parTrans" cxnId="{9B4B1A93-AA8F-5943-BD05-F008622E24AF}">
      <dgm:prSet/>
      <dgm:spPr/>
      <dgm:t>
        <a:bodyPr/>
        <a:lstStyle/>
        <a:p>
          <a:endParaRPr lang="zh-CN" altLang="en-US">
            <a:latin typeface="Microsoft YaHei" charset="-122"/>
            <a:ea typeface="Microsoft YaHei" charset="-122"/>
            <a:cs typeface="Microsoft YaHei" charset="-122"/>
          </a:endParaRPr>
        </a:p>
      </dgm:t>
    </dgm:pt>
    <dgm:pt modelId="{1316EA05-D302-3440-8468-7DD2B6349A89}" type="sibTrans" cxnId="{9B4B1A93-AA8F-5943-BD05-F008622E24AF}">
      <dgm:prSet/>
      <dgm:spPr/>
      <dgm:t>
        <a:bodyPr/>
        <a:lstStyle/>
        <a:p>
          <a:endParaRPr lang="zh-CN" altLang="en-US">
            <a:latin typeface="Microsoft YaHei" charset="-122"/>
            <a:ea typeface="Microsoft YaHei" charset="-122"/>
            <a:cs typeface="Microsoft YaHei" charset="-122"/>
          </a:endParaRPr>
        </a:p>
      </dgm:t>
    </dgm:pt>
    <dgm:pt modelId="{B703719C-5E3D-3944-94F2-A6A1237BA29E}">
      <dgm:prSet phldrT="[Text]"/>
      <dgm:spPr/>
      <dgm:t>
        <a:bodyPr/>
        <a:lstStyle/>
        <a:p>
          <a:r>
            <a:rPr lang="zh-CN" altLang="en-US" dirty="0" smtClean="0">
              <a:solidFill>
                <a:schemeClr val="bg1">
                  <a:lumMod val="65000"/>
                </a:schemeClr>
              </a:solidFill>
              <a:latin typeface="Microsoft YaHei" charset="-122"/>
              <a:ea typeface="Microsoft YaHei" charset="-122"/>
              <a:cs typeface="Microsoft YaHei" charset="-122"/>
            </a:rPr>
            <a:t>访问控制策略</a:t>
          </a:r>
          <a:endParaRPr lang="zh-CN" altLang="en-US" dirty="0">
            <a:solidFill>
              <a:schemeClr val="bg1">
                <a:lumMod val="65000"/>
              </a:schemeClr>
            </a:solidFill>
            <a:latin typeface="Microsoft YaHei" charset="-122"/>
            <a:ea typeface="Microsoft YaHei" charset="-122"/>
            <a:cs typeface="Microsoft YaHei" charset="-122"/>
          </a:endParaRPr>
        </a:p>
      </dgm:t>
    </dgm:pt>
    <dgm:pt modelId="{7AC7F972-E361-4743-BA20-388D207584D3}" type="par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5B1A1C9-84ED-D043-8A59-B43A1D5EEB33}" type="sib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235F7D0-76D7-FA4E-B1B8-AA32084154F2}" type="pres">
      <dgm:prSet presAssocID="{860381B8-A5AE-3449-8F54-DD1AA4C45781}" presName="linearFlow" presStyleCnt="0">
        <dgm:presLayoutVars>
          <dgm:dir/>
          <dgm:resizeHandles val="exact"/>
        </dgm:presLayoutVars>
      </dgm:prSet>
      <dgm:spPr/>
    </dgm:pt>
    <dgm:pt modelId="{8C01CA8C-7BC4-2B45-B51F-EDA780B3F873}" type="pres">
      <dgm:prSet presAssocID="{69D4AE5A-51F0-8F4F-803A-8EAE352ECB98}" presName="composite" presStyleCnt="0"/>
      <dgm:spPr/>
    </dgm:pt>
    <dgm:pt modelId="{E37E8567-601E-0D4B-9E44-9C1B561E466D}" type="pres">
      <dgm:prSet presAssocID="{69D4AE5A-51F0-8F4F-803A-8EAE352ECB98}" presName="imgShp" presStyleLbl="fgImgPlace1" presStyleIdx="0" presStyleCnt="3"/>
      <dgm:spPr/>
    </dgm:pt>
    <dgm:pt modelId="{DD93FA4D-3879-9948-AA62-2E3B6B10FD33}" type="pres">
      <dgm:prSet presAssocID="{69D4AE5A-51F0-8F4F-803A-8EAE352ECB98}" presName="txShp" presStyleLbl="node1" presStyleIdx="0" presStyleCnt="3">
        <dgm:presLayoutVars>
          <dgm:bulletEnabled val="1"/>
        </dgm:presLayoutVars>
      </dgm:prSet>
      <dgm:spPr/>
      <dgm:t>
        <a:bodyPr/>
        <a:lstStyle/>
        <a:p>
          <a:endParaRPr lang="zh-CN" altLang="en-US"/>
        </a:p>
      </dgm:t>
    </dgm:pt>
    <dgm:pt modelId="{86847018-5B47-4E4C-BE7B-109D2B326E8E}" type="pres">
      <dgm:prSet presAssocID="{88ADAC08-C196-5B47-9568-0F7F3C388F78}" presName="spacing" presStyleCnt="0"/>
      <dgm:spPr/>
    </dgm:pt>
    <dgm:pt modelId="{C9109D14-22F9-8F4A-AF4A-4C3622336D2E}" type="pres">
      <dgm:prSet presAssocID="{B1E1B347-2866-6245-95AE-BC28B9C14596}" presName="composite" presStyleCnt="0"/>
      <dgm:spPr/>
    </dgm:pt>
    <dgm:pt modelId="{5AE7A208-F576-EE43-BBA8-799E4A6A6036}" type="pres">
      <dgm:prSet presAssocID="{B1E1B347-2866-6245-95AE-BC28B9C14596}" presName="imgShp" presStyleLbl="fgImgPlace1" presStyleIdx="1" presStyleCnt="3"/>
      <dgm:spPr/>
    </dgm:pt>
    <dgm:pt modelId="{2DFCE669-EED6-124F-A912-E7490455EECB}" type="pres">
      <dgm:prSet presAssocID="{B1E1B347-2866-6245-95AE-BC28B9C14596}" presName="txShp" presStyleLbl="node1" presStyleIdx="1" presStyleCnt="3">
        <dgm:presLayoutVars>
          <dgm:bulletEnabled val="1"/>
        </dgm:presLayoutVars>
      </dgm:prSet>
      <dgm:spPr/>
      <dgm:t>
        <a:bodyPr/>
        <a:lstStyle/>
        <a:p>
          <a:endParaRPr lang="zh-CN" altLang="en-US"/>
        </a:p>
      </dgm:t>
    </dgm:pt>
    <dgm:pt modelId="{7A6295E1-DB6F-6C4E-87B6-4E400845E9A1}" type="pres">
      <dgm:prSet presAssocID="{1316EA05-D302-3440-8468-7DD2B6349A89}" presName="spacing" presStyleCnt="0"/>
      <dgm:spPr/>
    </dgm:pt>
    <dgm:pt modelId="{D9017CFE-D4D0-E645-BB04-191992794A92}" type="pres">
      <dgm:prSet presAssocID="{B703719C-5E3D-3944-94F2-A6A1237BA29E}" presName="composite" presStyleCnt="0"/>
      <dgm:spPr/>
    </dgm:pt>
    <dgm:pt modelId="{BBF8D23D-D200-DC44-B39D-28F641D211F7}" type="pres">
      <dgm:prSet presAssocID="{B703719C-5E3D-3944-94F2-A6A1237BA29E}" presName="imgShp" presStyleLbl="fgImgPlace1" presStyleIdx="2" presStyleCnt="3"/>
      <dgm:spPr/>
    </dgm:pt>
    <dgm:pt modelId="{0BBF6373-8A04-EB46-87BE-8F616665855F}" type="pres">
      <dgm:prSet presAssocID="{B703719C-5E3D-3944-94F2-A6A1237BA29E}" presName="txShp" presStyleLbl="node1" presStyleIdx="2" presStyleCnt="3">
        <dgm:presLayoutVars>
          <dgm:bulletEnabled val="1"/>
        </dgm:presLayoutVars>
      </dgm:prSet>
      <dgm:spPr/>
      <dgm:t>
        <a:bodyPr/>
        <a:lstStyle/>
        <a:p>
          <a:endParaRPr lang="zh-CN" altLang="en-US"/>
        </a:p>
      </dgm:t>
    </dgm:pt>
  </dgm:ptLst>
  <dgm:cxnLst>
    <dgm:cxn modelId="{9B4B1A93-AA8F-5943-BD05-F008622E24AF}" srcId="{860381B8-A5AE-3449-8F54-DD1AA4C45781}" destId="{B1E1B347-2866-6245-95AE-BC28B9C14596}" srcOrd="1" destOrd="0" parTransId="{F06AE89A-3CAF-454E-8E72-51188D1B2A25}" sibTransId="{1316EA05-D302-3440-8468-7DD2B6349A89}"/>
    <dgm:cxn modelId="{4F5283A7-DBA5-DE47-9FDA-9B4C3C3D4D57}" srcId="{860381B8-A5AE-3449-8F54-DD1AA4C45781}" destId="{B703719C-5E3D-3944-94F2-A6A1237BA29E}" srcOrd="2" destOrd="0" parTransId="{7AC7F972-E361-4743-BA20-388D207584D3}" sibTransId="{B5B1A1C9-84ED-D043-8A59-B43A1D5EEB33}"/>
    <dgm:cxn modelId="{652C48B4-3ECC-3B43-B94F-87F7F3589932}" type="presOf" srcId="{860381B8-A5AE-3449-8F54-DD1AA4C45781}" destId="{B235F7D0-76D7-FA4E-B1B8-AA32084154F2}" srcOrd="0" destOrd="0" presId="urn:microsoft.com/office/officeart/2005/8/layout/vList3"/>
    <dgm:cxn modelId="{D2CEA35C-F7B3-6041-BF9B-5D7239A180FC}" type="presOf" srcId="{69D4AE5A-51F0-8F4F-803A-8EAE352ECB98}" destId="{DD93FA4D-3879-9948-AA62-2E3B6B10FD33}" srcOrd="0" destOrd="0" presId="urn:microsoft.com/office/officeart/2005/8/layout/vList3"/>
    <dgm:cxn modelId="{DF9D57D8-0055-C043-A767-56113C142938}" srcId="{860381B8-A5AE-3449-8F54-DD1AA4C45781}" destId="{69D4AE5A-51F0-8F4F-803A-8EAE352ECB98}" srcOrd="0" destOrd="0" parTransId="{9C6D740E-EDA3-304B-A121-4CFDD5A410BC}" sibTransId="{88ADAC08-C196-5B47-9568-0F7F3C388F78}"/>
    <dgm:cxn modelId="{E10BB1F7-7BD4-C047-B163-053FC3568CB6}" type="presOf" srcId="{B1E1B347-2866-6245-95AE-BC28B9C14596}" destId="{2DFCE669-EED6-124F-A912-E7490455EECB}" srcOrd="0" destOrd="0" presId="urn:microsoft.com/office/officeart/2005/8/layout/vList3"/>
    <dgm:cxn modelId="{335CD79F-7694-E94F-BE92-B1DC7AE976A4}" type="presOf" srcId="{B703719C-5E3D-3944-94F2-A6A1237BA29E}" destId="{0BBF6373-8A04-EB46-87BE-8F616665855F}" srcOrd="0" destOrd="0" presId="urn:microsoft.com/office/officeart/2005/8/layout/vList3"/>
    <dgm:cxn modelId="{3CF93AAF-64A6-754D-ADFA-59E5E82A6F21}" type="presParOf" srcId="{B235F7D0-76D7-FA4E-B1B8-AA32084154F2}" destId="{8C01CA8C-7BC4-2B45-B51F-EDA780B3F873}" srcOrd="0" destOrd="0" presId="urn:microsoft.com/office/officeart/2005/8/layout/vList3"/>
    <dgm:cxn modelId="{009963EF-31AE-CE48-A1E2-7E5BA3A643A5}" type="presParOf" srcId="{8C01CA8C-7BC4-2B45-B51F-EDA780B3F873}" destId="{E37E8567-601E-0D4B-9E44-9C1B561E466D}" srcOrd="0" destOrd="0" presId="urn:microsoft.com/office/officeart/2005/8/layout/vList3"/>
    <dgm:cxn modelId="{E8D5FB05-D0D4-8041-AB92-68C0EA0486F5}" type="presParOf" srcId="{8C01CA8C-7BC4-2B45-B51F-EDA780B3F873}" destId="{DD93FA4D-3879-9948-AA62-2E3B6B10FD33}" srcOrd="1" destOrd="0" presId="urn:microsoft.com/office/officeart/2005/8/layout/vList3"/>
    <dgm:cxn modelId="{BAA6C900-CAA4-B44D-972D-B47AC0E18DF0}" type="presParOf" srcId="{B235F7D0-76D7-FA4E-B1B8-AA32084154F2}" destId="{86847018-5B47-4E4C-BE7B-109D2B326E8E}" srcOrd="1" destOrd="0" presId="urn:microsoft.com/office/officeart/2005/8/layout/vList3"/>
    <dgm:cxn modelId="{FF4B84A4-45C0-FC41-BD2E-5CCDE5B2295B}" type="presParOf" srcId="{B235F7D0-76D7-FA4E-B1B8-AA32084154F2}" destId="{C9109D14-22F9-8F4A-AF4A-4C3622336D2E}" srcOrd="2" destOrd="0" presId="urn:microsoft.com/office/officeart/2005/8/layout/vList3"/>
    <dgm:cxn modelId="{86503E38-361C-B340-A517-E8DDFEF2FC6D}" type="presParOf" srcId="{C9109D14-22F9-8F4A-AF4A-4C3622336D2E}" destId="{5AE7A208-F576-EE43-BBA8-799E4A6A6036}" srcOrd="0" destOrd="0" presId="urn:microsoft.com/office/officeart/2005/8/layout/vList3"/>
    <dgm:cxn modelId="{4992FC68-019A-9D4F-B72F-82363FB44F43}" type="presParOf" srcId="{C9109D14-22F9-8F4A-AF4A-4C3622336D2E}" destId="{2DFCE669-EED6-124F-A912-E7490455EECB}" srcOrd="1" destOrd="0" presId="urn:microsoft.com/office/officeart/2005/8/layout/vList3"/>
    <dgm:cxn modelId="{DF5312F5-DEA0-294F-9150-946C4984D753}" type="presParOf" srcId="{B235F7D0-76D7-FA4E-B1B8-AA32084154F2}" destId="{7A6295E1-DB6F-6C4E-87B6-4E400845E9A1}" srcOrd="3" destOrd="0" presId="urn:microsoft.com/office/officeart/2005/8/layout/vList3"/>
    <dgm:cxn modelId="{EAC871E1-39A2-A543-A331-DDFDE1F52E3A}" type="presParOf" srcId="{B235F7D0-76D7-FA4E-B1B8-AA32084154F2}" destId="{D9017CFE-D4D0-E645-BB04-191992794A92}" srcOrd="4" destOrd="0" presId="urn:microsoft.com/office/officeart/2005/8/layout/vList3"/>
    <dgm:cxn modelId="{FA36D434-B7E2-6149-9512-B04D6D17DAAC}" type="presParOf" srcId="{D9017CFE-D4D0-E645-BB04-191992794A92}" destId="{BBF8D23D-D200-DC44-B39D-28F641D211F7}" srcOrd="0" destOrd="0" presId="urn:microsoft.com/office/officeart/2005/8/layout/vList3"/>
    <dgm:cxn modelId="{7EF9ACE5-C888-A240-A83F-DCAF5140C264}" type="presParOf" srcId="{D9017CFE-D4D0-E645-BB04-191992794A92}" destId="{0BBF6373-8A04-EB46-87BE-8F616665855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0381B8-A5AE-3449-8F54-DD1AA4C45781}" type="doc">
      <dgm:prSet loTypeId="urn:microsoft.com/office/officeart/2005/8/layout/vList3" loCatId="" qsTypeId="urn:microsoft.com/office/officeart/2005/8/quickstyle/simple4" qsCatId="simple" csTypeId="urn:microsoft.com/office/officeart/2005/8/colors/accent2_2" csCatId="accent2" phldr="1"/>
      <dgm:spPr/>
    </dgm:pt>
    <dgm:pt modelId="{69D4AE5A-51F0-8F4F-803A-8EAE352ECB98}">
      <dgm:prSet phldrT="[Text]"/>
      <dgm:spPr/>
      <dgm:t>
        <a:bodyPr/>
        <a:lstStyle/>
        <a:p>
          <a:r>
            <a:rPr lang="zh-CN" altLang="en-US" dirty="0" smtClean="0">
              <a:solidFill>
                <a:schemeClr val="bg1">
                  <a:lumMod val="65000"/>
                </a:schemeClr>
              </a:solidFill>
              <a:latin typeface="Microsoft YaHei" charset="-122"/>
              <a:ea typeface="Microsoft YaHei" charset="-122"/>
              <a:cs typeface="Microsoft YaHei" charset="-122"/>
            </a:rPr>
            <a:t>安全需求和安全策略</a:t>
          </a:r>
          <a:endParaRPr lang="zh-CN" altLang="en-US" dirty="0">
            <a:solidFill>
              <a:schemeClr val="bg1">
                <a:lumMod val="65000"/>
              </a:schemeClr>
            </a:solidFill>
            <a:latin typeface="Microsoft YaHei" charset="-122"/>
            <a:ea typeface="Microsoft YaHei" charset="-122"/>
            <a:cs typeface="Microsoft YaHei" charset="-122"/>
          </a:endParaRPr>
        </a:p>
      </dgm:t>
    </dgm:pt>
    <dgm:pt modelId="{9C6D740E-EDA3-304B-A121-4CFDD5A410BC}" type="parTrans" cxnId="{DF9D57D8-0055-C043-A767-56113C142938}">
      <dgm:prSet/>
      <dgm:spPr/>
      <dgm:t>
        <a:bodyPr/>
        <a:lstStyle/>
        <a:p>
          <a:endParaRPr lang="zh-CN" altLang="en-US">
            <a:latin typeface="Microsoft YaHei" charset="-122"/>
            <a:ea typeface="Microsoft YaHei" charset="-122"/>
            <a:cs typeface="Microsoft YaHei" charset="-122"/>
          </a:endParaRPr>
        </a:p>
      </dgm:t>
    </dgm:pt>
    <dgm:pt modelId="{88ADAC08-C196-5B47-9568-0F7F3C388F78}" type="sibTrans" cxnId="{DF9D57D8-0055-C043-A767-56113C142938}">
      <dgm:prSet/>
      <dgm:spPr/>
      <dgm:t>
        <a:bodyPr/>
        <a:lstStyle/>
        <a:p>
          <a:endParaRPr lang="zh-CN" altLang="en-US">
            <a:latin typeface="Microsoft YaHei" charset="-122"/>
            <a:ea typeface="Microsoft YaHei" charset="-122"/>
            <a:cs typeface="Microsoft YaHei" charset="-122"/>
          </a:endParaRPr>
        </a:p>
      </dgm:t>
    </dgm:pt>
    <dgm:pt modelId="{B1E1B347-2866-6245-95AE-BC28B9C14596}">
      <dgm:prSet phldrT="[Text]"/>
      <dgm:spPr/>
      <dgm:t>
        <a:bodyPr/>
        <a:lstStyle/>
        <a:p>
          <a:r>
            <a:rPr lang="zh-CN" altLang="en-US" dirty="0" smtClean="0">
              <a:solidFill>
                <a:schemeClr val="bg1">
                  <a:lumMod val="65000"/>
                </a:schemeClr>
              </a:solidFill>
              <a:latin typeface="Microsoft YaHei" charset="-122"/>
              <a:ea typeface="Microsoft YaHei" charset="-122"/>
              <a:cs typeface="Microsoft YaHei" charset="-122"/>
            </a:rPr>
            <a:t>访问支持策略</a:t>
          </a:r>
          <a:endParaRPr lang="zh-CN" altLang="en-US" dirty="0">
            <a:solidFill>
              <a:schemeClr val="bg1">
                <a:lumMod val="65000"/>
              </a:schemeClr>
            </a:solidFill>
            <a:latin typeface="Microsoft YaHei" charset="-122"/>
            <a:ea typeface="Microsoft YaHei" charset="-122"/>
            <a:cs typeface="Microsoft YaHei" charset="-122"/>
          </a:endParaRPr>
        </a:p>
      </dgm:t>
    </dgm:pt>
    <dgm:pt modelId="{F06AE89A-3CAF-454E-8E72-51188D1B2A25}" type="parTrans" cxnId="{9B4B1A93-AA8F-5943-BD05-F008622E24AF}">
      <dgm:prSet/>
      <dgm:spPr/>
      <dgm:t>
        <a:bodyPr/>
        <a:lstStyle/>
        <a:p>
          <a:endParaRPr lang="zh-CN" altLang="en-US">
            <a:latin typeface="Microsoft YaHei" charset="-122"/>
            <a:ea typeface="Microsoft YaHei" charset="-122"/>
            <a:cs typeface="Microsoft YaHei" charset="-122"/>
          </a:endParaRPr>
        </a:p>
      </dgm:t>
    </dgm:pt>
    <dgm:pt modelId="{1316EA05-D302-3440-8468-7DD2B6349A89}" type="sibTrans" cxnId="{9B4B1A93-AA8F-5943-BD05-F008622E24AF}">
      <dgm:prSet/>
      <dgm:spPr/>
      <dgm:t>
        <a:bodyPr/>
        <a:lstStyle/>
        <a:p>
          <a:endParaRPr lang="zh-CN" altLang="en-US">
            <a:latin typeface="Microsoft YaHei" charset="-122"/>
            <a:ea typeface="Microsoft YaHei" charset="-122"/>
            <a:cs typeface="Microsoft YaHei" charset="-122"/>
          </a:endParaRPr>
        </a:p>
      </dgm:t>
    </dgm:pt>
    <dgm:pt modelId="{B703719C-5E3D-3944-94F2-A6A1237BA29E}">
      <dgm:prSet phldrT="[Text]"/>
      <dgm:spPr/>
      <dgm:t>
        <a:bodyPr/>
        <a:lstStyle/>
        <a:p>
          <a:r>
            <a:rPr lang="zh-CN" altLang="en-US" dirty="0" smtClean="0">
              <a:latin typeface="Microsoft YaHei" charset="-122"/>
              <a:ea typeface="Microsoft YaHei" charset="-122"/>
              <a:cs typeface="Microsoft YaHei" charset="-122"/>
            </a:rPr>
            <a:t>访问控制策略</a:t>
          </a:r>
          <a:endParaRPr lang="zh-CN" altLang="en-US" dirty="0">
            <a:latin typeface="Microsoft YaHei" charset="-122"/>
            <a:ea typeface="Microsoft YaHei" charset="-122"/>
            <a:cs typeface="Microsoft YaHei" charset="-122"/>
          </a:endParaRPr>
        </a:p>
      </dgm:t>
    </dgm:pt>
    <dgm:pt modelId="{7AC7F972-E361-4743-BA20-388D207584D3}" type="par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5B1A1C9-84ED-D043-8A59-B43A1D5EEB33}" type="sibTrans" cxnId="{4F5283A7-DBA5-DE47-9FDA-9B4C3C3D4D57}">
      <dgm:prSet/>
      <dgm:spPr/>
      <dgm:t>
        <a:bodyPr/>
        <a:lstStyle/>
        <a:p>
          <a:endParaRPr lang="zh-CN" altLang="en-US">
            <a:latin typeface="Microsoft YaHei" charset="-122"/>
            <a:ea typeface="Microsoft YaHei" charset="-122"/>
            <a:cs typeface="Microsoft YaHei" charset="-122"/>
          </a:endParaRPr>
        </a:p>
      </dgm:t>
    </dgm:pt>
    <dgm:pt modelId="{B235F7D0-76D7-FA4E-B1B8-AA32084154F2}" type="pres">
      <dgm:prSet presAssocID="{860381B8-A5AE-3449-8F54-DD1AA4C45781}" presName="linearFlow" presStyleCnt="0">
        <dgm:presLayoutVars>
          <dgm:dir/>
          <dgm:resizeHandles val="exact"/>
        </dgm:presLayoutVars>
      </dgm:prSet>
      <dgm:spPr/>
    </dgm:pt>
    <dgm:pt modelId="{8C01CA8C-7BC4-2B45-B51F-EDA780B3F873}" type="pres">
      <dgm:prSet presAssocID="{69D4AE5A-51F0-8F4F-803A-8EAE352ECB98}" presName="composite" presStyleCnt="0"/>
      <dgm:spPr/>
    </dgm:pt>
    <dgm:pt modelId="{E37E8567-601E-0D4B-9E44-9C1B561E466D}" type="pres">
      <dgm:prSet presAssocID="{69D4AE5A-51F0-8F4F-803A-8EAE352ECB98}" presName="imgShp" presStyleLbl="fgImgPlace1" presStyleIdx="0" presStyleCnt="3"/>
      <dgm:spPr/>
    </dgm:pt>
    <dgm:pt modelId="{DD93FA4D-3879-9948-AA62-2E3B6B10FD33}" type="pres">
      <dgm:prSet presAssocID="{69D4AE5A-51F0-8F4F-803A-8EAE352ECB98}" presName="txShp" presStyleLbl="node1" presStyleIdx="0" presStyleCnt="3">
        <dgm:presLayoutVars>
          <dgm:bulletEnabled val="1"/>
        </dgm:presLayoutVars>
      </dgm:prSet>
      <dgm:spPr/>
      <dgm:t>
        <a:bodyPr/>
        <a:lstStyle/>
        <a:p>
          <a:endParaRPr lang="zh-CN" altLang="en-US"/>
        </a:p>
      </dgm:t>
    </dgm:pt>
    <dgm:pt modelId="{86847018-5B47-4E4C-BE7B-109D2B326E8E}" type="pres">
      <dgm:prSet presAssocID="{88ADAC08-C196-5B47-9568-0F7F3C388F78}" presName="spacing" presStyleCnt="0"/>
      <dgm:spPr/>
    </dgm:pt>
    <dgm:pt modelId="{C9109D14-22F9-8F4A-AF4A-4C3622336D2E}" type="pres">
      <dgm:prSet presAssocID="{B1E1B347-2866-6245-95AE-BC28B9C14596}" presName="composite" presStyleCnt="0"/>
      <dgm:spPr/>
    </dgm:pt>
    <dgm:pt modelId="{5AE7A208-F576-EE43-BBA8-799E4A6A6036}" type="pres">
      <dgm:prSet presAssocID="{B1E1B347-2866-6245-95AE-BC28B9C14596}" presName="imgShp" presStyleLbl="fgImgPlace1" presStyleIdx="1" presStyleCnt="3"/>
      <dgm:spPr/>
    </dgm:pt>
    <dgm:pt modelId="{2DFCE669-EED6-124F-A912-E7490455EECB}" type="pres">
      <dgm:prSet presAssocID="{B1E1B347-2866-6245-95AE-BC28B9C14596}" presName="txShp" presStyleLbl="node1" presStyleIdx="1" presStyleCnt="3">
        <dgm:presLayoutVars>
          <dgm:bulletEnabled val="1"/>
        </dgm:presLayoutVars>
      </dgm:prSet>
      <dgm:spPr/>
      <dgm:t>
        <a:bodyPr/>
        <a:lstStyle/>
        <a:p>
          <a:endParaRPr lang="zh-CN" altLang="en-US"/>
        </a:p>
      </dgm:t>
    </dgm:pt>
    <dgm:pt modelId="{7A6295E1-DB6F-6C4E-87B6-4E400845E9A1}" type="pres">
      <dgm:prSet presAssocID="{1316EA05-D302-3440-8468-7DD2B6349A89}" presName="spacing" presStyleCnt="0"/>
      <dgm:spPr/>
    </dgm:pt>
    <dgm:pt modelId="{D9017CFE-D4D0-E645-BB04-191992794A92}" type="pres">
      <dgm:prSet presAssocID="{B703719C-5E3D-3944-94F2-A6A1237BA29E}" presName="composite" presStyleCnt="0"/>
      <dgm:spPr/>
    </dgm:pt>
    <dgm:pt modelId="{BBF8D23D-D200-DC44-B39D-28F641D211F7}" type="pres">
      <dgm:prSet presAssocID="{B703719C-5E3D-3944-94F2-A6A1237BA29E}" presName="imgShp" presStyleLbl="fgImgPlace1" presStyleIdx="2" presStyleCnt="3"/>
      <dgm:spPr/>
    </dgm:pt>
    <dgm:pt modelId="{0BBF6373-8A04-EB46-87BE-8F616665855F}" type="pres">
      <dgm:prSet presAssocID="{B703719C-5E3D-3944-94F2-A6A1237BA29E}" presName="txShp" presStyleLbl="node1" presStyleIdx="2" presStyleCnt="3">
        <dgm:presLayoutVars>
          <dgm:bulletEnabled val="1"/>
        </dgm:presLayoutVars>
      </dgm:prSet>
      <dgm:spPr/>
      <dgm:t>
        <a:bodyPr/>
        <a:lstStyle/>
        <a:p>
          <a:endParaRPr lang="zh-CN" altLang="en-US"/>
        </a:p>
      </dgm:t>
    </dgm:pt>
  </dgm:ptLst>
  <dgm:cxnLst>
    <dgm:cxn modelId="{DF9D57D8-0055-C043-A767-56113C142938}" srcId="{860381B8-A5AE-3449-8F54-DD1AA4C45781}" destId="{69D4AE5A-51F0-8F4F-803A-8EAE352ECB98}" srcOrd="0" destOrd="0" parTransId="{9C6D740E-EDA3-304B-A121-4CFDD5A410BC}" sibTransId="{88ADAC08-C196-5B47-9568-0F7F3C388F78}"/>
    <dgm:cxn modelId="{9581D4FD-4D92-7946-8315-B1CD559827F4}" type="presOf" srcId="{B703719C-5E3D-3944-94F2-A6A1237BA29E}" destId="{0BBF6373-8A04-EB46-87BE-8F616665855F}" srcOrd="0" destOrd="0" presId="urn:microsoft.com/office/officeart/2005/8/layout/vList3"/>
    <dgm:cxn modelId="{9B4B1A93-AA8F-5943-BD05-F008622E24AF}" srcId="{860381B8-A5AE-3449-8F54-DD1AA4C45781}" destId="{B1E1B347-2866-6245-95AE-BC28B9C14596}" srcOrd="1" destOrd="0" parTransId="{F06AE89A-3CAF-454E-8E72-51188D1B2A25}" sibTransId="{1316EA05-D302-3440-8468-7DD2B6349A89}"/>
    <dgm:cxn modelId="{D0CB7A7F-B3AB-974A-BE8D-8FB9BDD43EAA}" type="presOf" srcId="{69D4AE5A-51F0-8F4F-803A-8EAE352ECB98}" destId="{DD93FA4D-3879-9948-AA62-2E3B6B10FD33}" srcOrd="0" destOrd="0" presId="urn:microsoft.com/office/officeart/2005/8/layout/vList3"/>
    <dgm:cxn modelId="{D9218D3D-A09B-0449-B5F3-BDE2A7302917}" type="presOf" srcId="{B1E1B347-2866-6245-95AE-BC28B9C14596}" destId="{2DFCE669-EED6-124F-A912-E7490455EECB}" srcOrd="0" destOrd="0" presId="urn:microsoft.com/office/officeart/2005/8/layout/vList3"/>
    <dgm:cxn modelId="{AD629AFD-11D1-5240-92C7-BF62388549C3}" type="presOf" srcId="{860381B8-A5AE-3449-8F54-DD1AA4C45781}" destId="{B235F7D0-76D7-FA4E-B1B8-AA32084154F2}" srcOrd="0" destOrd="0" presId="urn:microsoft.com/office/officeart/2005/8/layout/vList3"/>
    <dgm:cxn modelId="{4F5283A7-DBA5-DE47-9FDA-9B4C3C3D4D57}" srcId="{860381B8-A5AE-3449-8F54-DD1AA4C45781}" destId="{B703719C-5E3D-3944-94F2-A6A1237BA29E}" srcOrd="2" destOrd="0" parTransId="{7AC7F972-E361-4743-BA20-388D207584D3}" sibTransId="{B5B1A1C9-84ED-D043-8A59-B43A1D5EEB33}"/>
    <dgm:cxn modelId="{3620811B-0C69-0E43-9A54-DAB43DBFBA49}" type="presParOf" srcId="{B235F7D0-76D7-FA4E-B1B8-AA32084154F2}" destId="{8C01CA8C-7BC4-2B45-B51F-EDA780B3F873}" srcOrd="0" destOrd="0" presId="urn:microsoft.com/office/officeart/2005/8/layout/vList3"/>
    <dgm:cxn modelId="{E1BAD80E-87ED-AC48-BE9B-7ED61B4CF512}" type="presParOf" srcId="{8C01CA8C-7BC4-2B45-B51F-EDA780B3F873}" destId="{E37E8567-601E-0D4B-9E44-9C1B561E466D}" srcOrd="0" destOrd="0" presId="urn:microsoft.com/office/officeart/2005/8/layout/vList3"/>
    <dgm:cxn modelId="{1789CDDB-15B3-C243-83B2-3F004D807E11}" type="presParOf" srcId="{8C01CA8C-7BC4-2B45-B51F-EDA780B3F873}" destId="{DD93FA4D-3879-9948-AA62-2E3B6B10FD33}" srcOrd="1" destOrd="0" presId="urn:microsoft.com/office/officeart/2005/8/layout/vList3"/>
    <dgm:cxn modelId="{E971643B-721C-8049-BCB3-CEE21BD3458C}" type="presParOf" srcId="{B235F7D0-76D7-FA4E-B1B8-AA32084154F2}" destId="{86847018-5B47-4E4C-BE7B-109D2B326E8E}" srcOrd="1" destOrd="0" presId="urn:microsoft.com/office/officeart/2005/8/layout/vList3"/>
    <dgm:cxn modelId="{2288DEC0-0378-D34B-88E8-2798D5C00FF3}" type="presParOf" srcId="{B235F7D0-76D7-FA4E-B1B8-AA32084154F2}" destId="{C9109D14-22F9-8F4A-AF4A-4C3622336D2E}" srcOrd="2" destOrd="0" presId="urn:microsoft.com/office/officeart/2005/8/layout/vList3"/>
    <dgm:cxn modelId="{1ACFAB72-E0A7-5747-AEC8-C3DAC2DE13F9}" type="presParOf" srcId="{C9109D14-22F9-8F4A-AF4A-4C3622336D2E}" destId="{5AE7A208-F576-EE43-BBA8-799E4A6A6036}" srcOrd="0" destOrd="0" presId="urn:microsoft.com/office/officeart/2005/8/layout/vList3"/>
    <dgm:cxn modelId="{C0DC2939-9B78-A942-B5BA-6206D7378A37}" type="presParOf" srcId="{C9109D14-22F9-8F4A-AF4A-4C3622336D2E}" destId="{2DFCE669-EED6-124F-A912-E7490455EECB}" srcOrd="1" destOrd="0" presId="urn:microsoft.com/office/officeart/2005/8/layout/vList3"/>
    <dgm:cxn modelId="{99E37532-0CA7-DE43-B405-E2F0FF6DB33E}" type="presParOf" srcId="{B235F7D0-76D7-FA4E-B1B8-AA32084154F2}" destId="{7A6295E1-DB6F-6C4E-87B6-4E400845E9A1}" srcOrd="3" destOrd="0" presId="urn:microsoft.com/office/officeart/2005/8/layout/vList3"/>
    <dgm:cxn modelId="{EB689400-F7C2-344D-8CE9-ADF11AD1E239}" type="presParOf" srcId="{B235F7D0-76D7-FA4E-B1B8-AA32084154F2}" destId="{D9017CFE-D4D0-E645-BB04-191992794A92}" srcOrd="4" destOrd="0" presId="urn:microsoft.com/office/officeart/2005/8/layout/vList3"/>
    <dgm:cxn modelId="{191D9F72-BA35-FF4D-9A9B-E3220C6938B0}" type="presParOf" srcId="{D9017CFE-D4D0-E645-BB04-191992794A92}" destId="{BBF8D23D-D200-DC44-B39D-28F641D211F7}" srcOrd="0" destOrd="0" presId="urn:microsoft.com/office/officeart/2005/8/layout/vList3"/>
    <dgm:cxn modelId="{A9E5FA49-D47B-A64B-9A49-C92707C3ECAF}" type="presParOf" srcId="{D9017CFE-D4D0-E645-BB04-191992794A92}" destId="{0BBF6373-8A04-EB46-87BE-8F616665855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0381B8-A5AE-3449-8F54-DD1AA4C45781}" type="doc">
      <dgm:prSet loTypeId="urn:microsoft.com/office/officeart/2005/8/layout/vList3" loCatId="" qsTypeId="urn:microsoft.com/office/officeart/2005/8/quickstyle/simple4" qsCatId="simple" csTypeId="urn:microsoft.com/office/officeart/2005/8/colors/accent2_2" csCatId="accent2" phldr="1"/>
      <dgm:spPr/>
    </dgm:pt>
    <dgm:pt modelId="{69D4AE5A-51F0-8F4F-803A-8EAE352ECB98}">
      <dgm:prSet phldrT="[Text]"/>
      <dgm:spPr/>
      <dgm:t>
        <a:bodyPr/>
        <a:lstStyle/>
        <a:p>
          <a:r>
            <a:rPr lang="zh-CN" altLang="en-US" dirty="0" smtClean="0">
              <a:latin typeface="Microsoft YaHei" charset="-122"/>
              <a:ea typeface="Microsoft YaHei" charset="-122"/>
              <a:cs typeface="Microsoft YaHei" charset="-122"/>
            </a:rPr>
            <a:t>安全模型概述</a:t>
          </a:r>
          <a:endParaRPr lang="zh-CN" altLang="en-US" dirty="0">
            <a:latin typeface="Microsoft YaHei" charset="-122"/>
            <a:ea typeface="Microsoft YaHei" charset="-122"/>
            <a:cs typeface="Microsoft YaHei" charset="-122"/>
          </a:endParaRPr>
        </a:p>
      </dgm:t>
    </dgm:pt>
    <dgm:pt modelId="{9C6D740E-EDA3-304B-A121-4CFDD5A410BC}" type="parTrans" cxnId="{DF9D57D8-0055-C043-A767-56113C142938}">
      <dgm:prSet/>
      <dgm:spPr/>
      <dgm:t>
        <a:bodyPr/>
        <a:lstStyle/>
        <a:p>
          <a:endParaRPr lang="zh-CN" altLang="en-US">
            <a:latin typeface="Microsoft YaHei" charset="-122"/>
            <a:ea typeface="Microsoft YaHei" charset="-122"/>
            <a:cs typeface="Microsoft YaHei" charset="-122"/>
          </a:endParaRPr>
        </a:p>
      </dgm:t>
    </dgm:pt>
    <dgm:pt modelId="{88ADAC08-C196-5B47-9568-0F7F3C388F78}" type="sibTrans" cxnId="{DF9D57D8-0055-C043-A767-56113C142938}">
      <dgm:prSet/>
      <dgm:spPr/>
      <dgm:t>
        <a:bodyPr/>
        <a:lstStyle/>
        <a:p>
          <a:endParaRPr lang="zh-CN" altLang="en-US">
            <a:latin typeface="Microsoft YaHei" charset="-122"/>
            <a:ea typeface="Microsoft YaHei" charset="-122"/>
            <a:cs typeface="Microsoft YaHei" charset="-122"/>
          </a:endParaRPr>
        </a:p>
      </dgm:t>
    </dgm:pt>
    <dgm:pt modelId="{B1E1B347-2866-6245-95AE-BC28B9C14596}">
      <dgm:prSet phldrT="[Text]"/>
      <dgm:spPr/>
      <dgm:t>
        <a:bodyPr/>
        <a:lstStyle/>
        <a:p>
          <a:r>
            <a:rPr lang="zh-CN" altLang="en-US" dirty="0" smtClean="0">
              <a:latin typeface="Microsoft YaHei" charset="-122"/>
              <a:ea typeface="Microsoft YaHei" charset="-122"/>
              <a:cs typeface="Microsoft YaHei" charset="-122"/>
            </a:rPr>
            <a:t>安全模型示例</a:t>
          </a:r>
          <a:endParaRPr lang="zh-CN" altLang="en-US" dirty="0">
            <a:latin typeface="Microsoft YaHei" charset="-122"/>
            <a:ea typeface="Microsoft YaHei" charset="-122"/>
            <a:cs typeface="Microsoft YaHei" charset="-122"/>
          </a:endParaRPr>
        </a:p>
      </dgm:t>
    </dgm:pt>
    <dgm:pt modelId="{F06AE89A-3CAF-454E-8E72-51188D1B2A25}" type="parTrans" cxnId="{9B4B1A93-AA8F-5943-BD05-F008622E24AF}">
      <dgm:prSet/>
      <dgm:spPr/>
      <dgm:t>
        <a:bodyPr/>
        <a:lstStyle/>
        <a:p>
          <a:endParaRPr lang="zh-CN" altLang="en-US">
            <a:latin typeface="Microsoft YaHei" charset="-122"/>
            <a:ea typeface="Microsoft YaHei" charset="-122"/>
            <a:cs typeface="Microsoft YaHei" charset="-122"/>
          </a:endParaRPr>
        </a:p>
      </dgm:t>
    </dgm:pt>
    <dgm:pt modelId="{1316EA05-D302-3440-8468-7DD2B6349A89}" type="sibTrans" cxnId="{9B4B1A93-AA8F-5943-BD05-F008622E24AF}">
      <dgm:prSet/>
      <dgm:spPr/>
      <dgm:t>
        <a:bodyPr/>
        <a:lstStyle/>
        <a:p>
          <a:endParaRPr lang="zh-CN" altLang="en-US">
            <a:latin typeface="Microsoft YaHei" charset="-122"/>
            <a:ea typeface="Microsoft YaHei" charset="-122"/>
            <a:cs typeface="Microsoft YaHei" charset="-122"/>
          </a:endParaRPr>
        </a:p>
      </dgm:t>
    </dgm:pt>
    <dgm:pt modelId="{B235F7D0-76D7-FA4E-B1B8-AA32084154F2}" type="pres">
      <dgm:prSet presAssocID="{860381B8-A5AE-3449-8F54-DD1AA4C45781}" presName="linearFlow" presStyleCnt="0">
        <dgm:presLayoutVars>
          <dgm:dir/>
          <dgm:resizeHandles val="exact"/>
        </dgm:presLayoutVars>
      </dgm:prSet>
      <dgm:spPr/>
    </dgm:pt>
    <dgm:pt modelId="{8C01CA8C-7BC4-2B45-B51F-EDA780B3F873}" type="pres">
      <dgm:prSet presAssocID="{69D4AE5A-51F0-8F4F-803A-8EAE352ECB98}" presName="composite" presStyleCnt="0"/>
      <dgm:spPr/>
    </dgm:pt>
    <dgm:pt modelId="{E37E8567-601E-0D4B-9E44-9C1B561E466D}" type="pres">
      <dgm:prSet presAssocID="{69D4AE5A-51F0-8F4F-803A-8EAE352ECB98}" presName="imgShp" presStyleLbl="fgImgPlace1" presStyleIdx="0" presStyleCnt="2"/>
      <dgm:spPr/>
    </dgm:pt>
    <dgm:pt modelId="{DD93FA4D-3879-9948-AA62-2E3B6B10FD33}" type="pres">
      <dgm:prSet presAssocID="{69D4AE5A-51F0-8F4F-803A-8EAE352ECB98}" presName="txShp" presStyleLbl="node1" presStyleIdx="0" presStyleCnt="2">
        <dgm:presLayoutVars>
          <dgm:bulletEnabled val="1"/>
        </dgm:presLayoutVars>
      </dgm:prSet>
      <dgm:spPr/>
      <dgm:t>
        <a:bodyPr/>
        <a:lstStyle/>
        <a:p>
          <a:endParaRPr lang="zh-CN" altLang="en-US"/>
        </a:p>
      </dgm:t>
    </dgm:pt>
    <dgm:pt modelId="{86847018-5B47-4E4C-BE7B-109D2B326E8E}" type="pres">
      <dgm:prSet presAssocID="{88ADAC08-C196-5B47-9568-0F7F3C388F78}" presName="spacing" presStyleCnt="0"/>
      <dgm:spPr/>
    </dgm:pt>
    <dgm:pt modelId="{C9109D14-22F9-8F4A-AF4A-4C3622336D2E}" type="pres">
      <dgm:prSet presAssocID="{B1E1B347-2866-6245-95AE-BC28B9C14596}" presName="composite" presStyleCnt="0"/>
      <dgm:spPr/>
    </dgm:pt>
    <dgm:pt modelId="{5AE7A208-F576-EE43-BBA8-799E4A6A6036}" type="pres">
      <dgm:prSet presAssocID="{B1E1B347-2866-6245-95AE-BC28B9C14596}" presName="imgShp" presStyleLbl="fgImgPlace1" presStyleIdx="1" presStyleCnt="2"/>
      <dgm:spPr/>
    </dgm:pt>
    <dgm:pt modelId="{2DFCE669-EED6-124F-A912-E7490455EECB}" type="pres">
      <dgm:prSet presAssocID="{B1E1B347-2866-6245-95AE-BC28B9C14596}" presName="txShp" presStyleLbl="node1" presStyleIdx="1" presStyleCnt="2">
        <dgm:presLayoutVars>
          <dgm:bulletEnabled val="1"/>
        </dgm:presLayoutVars>
      </dgm:prSet>
      <dgm:spPr/>
      <dgm:t>
        <a:bodyPr/>
        <a:lstStyle/>
        <a:p>
          <a:endParaRPr lang="zh-CN" altLang="en-US"/>
        </a:p>
      </dgm:t>
    </dgm:pt>
  </dgm:ptLst>
  <dgm:cxnLst>
    <dgm:cxn modelId="{9B4B1A93-AA8F-5943-BD05-F008622E24AF}" srcId="{860381B8-A5AE-3449-8F54-DD1AA4C45781}" destId="{B1E1B347-2866-6245-95AE-BC28B9C14596}" srcOrd="1" destOrd="0" parTransId="{F06AE89A-3CAF-454E-8E72-51188D1B2A25}" sibTransId="{1316EA05-D302-3440-8468-7DD2B6349A89}"/>
    <dgm:cxn modelId="{DF9D57D8-0055-C043-A767-56113C142938}" srcId="{860381B8-A5AE-3449-8F54-DD1AA4C45781}" destId="{69D4AE5A-51F0-8F4F-803A-8EAE352ECB98}" srcOrd="0" destOrd="0" parTransId="{9C6D740E-EDA3-304B-A121-4CFDD5A410BC}" sibTransId="{88ADAC08-C196-5B47-9568-0F7F3C388F78}"/>
    <dgm:cxn modelId="{7210FF98-495A-8943-A287-A51E2058CC13}" type="presOf" srcId="{B1E1B347-2866-6245-95AE-BC28B9C14596}" destId="{2DFCE669-EED6-124F-A912-E7490455EECB}" srcOrd="0" destOrd="0" presId="urn:microsoft.com/office/officeart/2005/8/layout/vList3"/>
    <dgm:cxn modelId="{93A201E7-7582-9347-8756-0D9187745094}" type="presOf" srcId="{69D4AE5A-51F0-8F4F-803A-8EAE352ECB98}" destId="{DD93FA4D-3879-9948-AA62-2E3B6B10FD33}" srcOrd="0" destOrd="0" presId="urn:microsoft.com/office/officeart/2005/8/layout/vList3"/>
    <dgm:cxn modelId="{18573499-E729-1B47-842C-9CF37A6D6B59}" type="presOf" srcId="{860381B8-A5AE-3449-8F54-DD1AA4C45781}" destId="{B235F7D0-76D7-FA4E-B1B8-AA32084154F2}" srcOrd="0" destOrd="0" presId="urn:microsoft.com/office/officeart/2005/8/layout/vList3"/>
    <dgm:cxn modelId="{FF0A8FA2-BDDA-4145-88B6-22FD745E4DF2}" type="presParOf" srcId="{B235F7D0-76D7-FA4E-B1B8-AA32084154F2}" destId="{8C01CA8C-7BC4-2B45-B51F-EDA780B3F873}" srcOrd="0" destOrd="0" presId="urn:microsoft.com/office/officeart/2005/8/layout/vList3"/>
    <dgm:cxn modelId="{D1AA7485-5F52-7441-9DD1-B4735DD891C0}" type="presParOf" srcId="{8C01CA8C-7BC4-2B45-B51F-EDA780B3F873}" destId="{E37E8567-601E-0D4B-9E44-9C1B561E466D}" srcOrd="0" destOrd="0" presId="urn:microsoft.com/office/officeart/2005/8/layout/vList3"/>
    <dgm:cxn modelId="{CCC0DA96-5DE6-ED47-B1B1-B12A79D42F9C}" type="presParOf" srcId="{8C01CA8C-7BC4-2B45-B51F-EDA780B3F873}" destId="{DD93FA4D-3879-9948-AA62-2E3B6B10FD33}" srcOrd="1" destOrd="0" presId="urn:microsoft.com/office/officeart/2005/8/layout/vList3"/>
    <dgm:cxn modelId="{1CD87935-CF93-4443-B607-A8E47DE9FA3C}" type="presParOf" srcId="{B235F7D0-76D7-FA4E-B1B8-AA32084154F2}" destId="{86847018-5B47-4E4C-BE7B-109D2B326E8E}" srcOrd="1" destOrd="0" presId="urn:microsoft.com/office/officeart/2005/8/layout/vList3"/>
    <dgm:cxn modelId="{6026C0A1-0579-EB4F-AAEF-E1D2B82238EA}" type="presParOf" srcId="{B235F7D0-76D7-FA4E-B1B8-AA32084154F2}" destId="{C9109D14-22F9-8F4A-AF4A-4C3622336D2E}" srcOrd="2" destOrd="0" presId="urn:microsoft.com/office/officeart/2005/8/layout/vList3"/>
    <dgm:cxn modelId="{3BB1C9E7-9380-8F46-9F31-30AA4F8620E9}" type="presParOf" srcId="{C9109D14-22F9-8F4A-AF4A-4C3622336D2E}" destId="{5AE7A208-F576-EE43-BBA8-799E4A6A6036}" srcOrd="0" destOrd="0" presId="urn:microsoft.com/office/officeart/2005/8/layout/vList3"/>
    <dgm:cxn modelId="{92BBF6C5-B770-BE4A-851F-0B337DC1307E}" type="presParOf" srcId="{C9109D14-22F9-8F4A-AF4A-4C3622336D2E}" destId="{2DFCE669-EED6-124F-A912-E7490455EEC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0381B8-A5AE-3449-8F54-DD1AA4C45781}" type="doc">
      <dgm:prSet loTypeId="urn:microsoft.com/office/officeart/2005/8/layout/vList3" loCatId="" qsTypeId="urn:microsoft.com/office/officeart/2005/8/quickstyle/simple4" qsCatId="simple" csTypeId="urn:microsoft.com/office/officeart/2005/8/colors/accent2_2" csCatId="accent2" phldr="1"/>
      <dgm:spPr/>
    </dgm:pt>
    <dgm:pt modelId="{69D4AE5A-51F0-8F4F-803A-8EAE352ECB98}">
      <dgm:prSet phldrT="[Text]" custT="1"/>
      <dgm:spPr/>
      <dgm:t>
        <a:bodyPr/>
        <a:lstStyle/>
        <a:p>
          <a:pPr algn="l"/>
          <a:r>
            <a:rPr lang="zh-CN" altLang="en-US" sz="2400" dirty="0" smtClean="0">
              <a:latin typeface="Microsoft YaHei" charset="-122"/>
              <a:ea typeface="Microsoft YaHei" charset="-122"/>
              <a:cs typeface="Microsoft YaHei" charset="-122"/>
            </a:rPr>
            <a:t>硬件安全机制</a:t>
          </a:r>
          <a:endParaRPr lang="zh-CN" altLang="en-US" sz="2400" dirty="0">
            <a:latin typeface="Microsoft YaHei" charset="-122"/>
            <a:ea typeface="Microsoft YaHei" charset="-122"/>
            <a:cs typeface="Microsoft YaHei" charset="-122"/>
          </a:endParaRPr>
        </a:p>
      </dgm:t>
    </dgm:pt>
    <dgm:pt modelId="{9C6D740E-EDA3-304B-A121-4CFDD5A410BC}" type="parTrans" cxnId="{DF9D57D8-0055-C043-A767-56113C142938}">
      <dgm:prSet/>
      <dgm:spPr/>
      <dgm:t>
        <a:bodyPr/>
        <a:lstStyle/>
        <a:p>
          <a:pPr algn="l"/>
          <a:endParaRPr lang="zh-CN" altLang="en-US" sz="2800">
            <a:latin typeface="Microsoft YaHei" charset="-122"/>
            <a:ea typeface="Microsoft YaHei" charset="-122"/>
            <a:cs typeface="Microsoft YaHei" charset="-122"/>
          </a:endParaRPr>
        </a:p>
      </dgm:t>
    </dgm:pt>
    <dgm:pt modelId="{88ADAC08-C196-5B47-9568-0F7F3C388F78}" type="sibTrans" cxnId="{DF9D57D8-0055-C043-A767-56113C142938}">
      <dgm:prSet/>
      <dgm:spPr/>
      <dgm:t>
        <a:bodyPr/>
        <a:lstStyle/>
        <a:p>
          <a:pPr algn="l"/>
          <a:endParaRPr lang="zh-CN" altLang="en-US" sz="2800">
            <a:latin typeface="Microsoft YaHei" charset="-122"/>
            <a:ea typeface="Microsoft YaHei" charset="-122"/>
            <a:cs typeface="Microsoft YaHei" charset="-122"/>
          </a:endParaRPr>
        </a:p>
      </dgm:t>
    </dgm:pt>
    <dgm:pt modelId="{B1E1B347-2866-6245-95AE-BC28B9C14596}">
      <dgm:prSet phldrT="[Text]" custT="1"/>
      <dgm:spPr/>
      <dgm:t>
        <a:bodyPr/>
        <a:lstStyle/>
        <a:p>
          <a:pPr algn="l"/>
          <a:r>
            <a:rPr lang="zh-CN" altLang="en-US" sz="2400" dirty="0" smtClean="0">
              <a:latin typeface="Microsoft YaHei" charset="-122"/>
              <a:ea typeface="Microsoft YaHei" charset="-122"/>
              <a:cs typeface="Microsoft YaHei" charset="-122"/>
            </a:rPr>
            <a:t>认证机制</a:t>
          </a:r>
          <a:endParaRPr lang="zh-CN" altLang="en-US" sz="2400" dirty="0">
            <a:latin typeface="Microsoft YaHei" charset="-122"/>
            <a:ea typeface="Microsoft YaHei" charset="-122"/>
            <a:cs typeface="Microsoft YaHei" charset="-122"/>
          </a:endParaRPr>
        </a:p>
      </dgm:t>
    </dgm:pt>
    <dgm:pt modelId="{F06AE89A-3CAF-454E-8E72-51188D1B2A25}" type="parTrans" cxnId="{9B4B1A93-AA8F-5943-BD05-F008622E24AF}">
      <dgm:prSet/>
      <dgm:spPr/>
      <dgm:t>
        <a:bodyPr/>
        <a:lstStyle/>
        <a:p>
          <a:pPr algn="l"/>
          <a:endParaRPr lang="zh-CN" altLang="en-US" sz="2800">
            <a:latin typeface="Microsoft YaHei" charset="-122"/>
            <a:ea typeface="Microsoft YaHei" charset="-122"/>
            <a:cs typeface="Microsoft YaHei" charset="-122"/>
          </a:endParaRPr>
        </a:p>
      </dgm:t>
    </dgm:pt>
    <dgm:pt modelId="{1316EA05-D302-3440-8468-7DD2B6349A89}" type="sibTrans" cxnId="{9B4B1A93-AA8F-5943-BD05-F008622E24AF}">
      <dgm:prSet/>
      <dgm:spPr/>
      <dgm:t>
        <a:bodyPr/>
        <a:lstStyle/>
        <a:p>
          <a:pPr algn="l"/>
          <a:endParaRPr lang="zh-CN" altLang="en-US" sz="2800">
            <a:latin typeface="Microsoft YaHei" charset="-122"/>
            <a:ea typeface="Microsoft YaHei" charset="-122"/>
            <a:cs typeface="Microsoft YaHei" charset="-122"/>
          </a:endParaRPr>
        </a:p>
      </dgm:t>
    </dgm:pt>
    <dgm:pt modelId="{3ED7CDC1-3665-9446-AF74-4F7638C14DA7}">
      <dgm:prSet custT="1"/>
      <dgm:spPr/>
      <dgm:t>
        <a:bodyPr/>
        <a:lstStyle/>
        <a:p>
          <a:pPr algn="l"/>
          <a:r>
            <a:rPr lang="zh-CN" altLang="en-US" sz="2400" dirty="0" smtClean="0">
              <a:latin typeface="Microsoft YaHei" charset="-122"/>
              <a:ea typeface="Microsoft YaHei" charset="-122"/>
              <a:cs typeface="Microsoft YaHei" charset="-122"/>
            </a:rPr>
            <a:t>授权机制</a:t>
          </a:r>
          <a:endParaRPr lang="zh-CN" altLang="en-US" sz="2400" dirty="0">
            <a:latin typeface="Microsoft YaHei" charset="-122"/>
            <a:ea typeface="Microsoft YaHei" charset="-122"/>
            <a:cs typeface="Microsoft YaHei" charset="-122"/>
          </a:endParaRPr>
        </a:p>
      </dgm:t>
    </dgm:pt>
    <dgm:pt modelId="{B31344BB-E970-254D-B3BC-161B7804C3D9}" type="parTrans" cxnId="{6D8BCEC4-C250-E242-BF1A-D21736BF86A5}">
      <dgm:prSet/>
      <dgm:spPr/>
      <dgm:t>
        <a:bodyPr/>
        <a:lstStyle/>
        <a:p>
          <a:pPr algn="l"/>
          <a:endParaRPr lang="zh-CN" altLang="en-US" sz="2800">
            <a:latin typeface="Microsoft YaHei" charset="-122"/>
            <a:ea typeface="Microsoft YaHei" charset="-122"/>
            <a:cs typeface="Microsoft YaHei" charset="-122"/>
          </a:endParaRPr>
        </a:p>
      </dgm:t>
    </dgm:pt>
    <dgm:pt modelId="{8B2A4DD2-2206-9047-A871-E82335FBA15F}" type="sibTrans" cxnId="{6D8BCEC4-C250-E242-BF1A-D21736BF86A5}">
      <dgm:prSet/>
      <dgm:spPr/>
      <dgm:t>
        <a:bodyPr/>
        <a:lstStyle/>
        <a:p>
          <a:pPr algn="l"/>
          <a:endParaRPr lang="zh-CN" altLang="en-US" sz="2800">
            <a:latin typeface="Microsoft YaHei" charset="-122"/>
            <a:ea typeface="Microsoft YaHei" charset="-122"/>
            <a:cs typeface="Microsoft YaHei" charset="-122"/>
          </a:endParaRPr>
        </a:p>
      </dgm:t>
    </dgm:pt>
    <dgm:pt modelId="{A95B2A93-B371-604E-BC01-E6198B3CD723}">
      <dgm:prSet custT="1"/>
      <dgm:spPr/>
      <dgm:t>
        <a:bodyPr/>
        <a:lstStyle/>
        <a:p>
          <a:pPr algn="l"/>
          <a:r>
            <a:rPr lang="zh-CN" altLang="en-US" sz="2400" dirty="0" smtClean="0">
              <a:latin typeface="Microsoft YaHei" charset="-122"/>
              <a:ea typeface="Microsoft YaHei" charset="-122"/>
              <a:cs typeface="Microsoft YaHei" charset="-122"/>
            </a:rPr>
            <a:t>加密机制</a:t>
          </a:r>
          <a:endParaRPr lang="zh-CN" altLang="en-US" sz="2400" dirty="0">
            <a:latin typeface="Microsoft YaHei" charset="-122"/>
            <a:ea typeface="Microsoft YaHei" charset="-122"/>
            <a:cs typeface="Microsoft YaHei" charset="-122"/>
          </a:endParaRPr>
        </a:p>
      </dgm:t>
    </dgm:pt>
    <dgm:pt modelId="{950C3F62-61F2-1440-90DE-54BE64C576E7}" type="parTrans" cxnId="{7D4C4E0A-CE8B-4F43-8FB4-07C1B5700CA0}">
      <dgm:prSet/>
      <dgm:spPr/>
      <dgm:t>
        <a:bodyPr/>
        <a:lstStyle/>
        <a:p>
          <a:pPr algn="l"/>
          <a:endParaRPr lang="zh-CN" altLang="en-US" sz="2800">
            <a:latin typeface="Microsoft YaHei" charset="-122"/>
            <a:ea typeface="Microsoft YaHei" charset="-122"/>
            <a:cs typeface="Microsoft YaHei" charset="-122"/>
          </a:endParaRPr>
        </a:p>
      </dgm:t>
    </dgm:pt>
    <dgm:pt modelId="{11B0A126-7360-F143-876F-9A06BE133FBB}" type="sibTrans" cxnId="{7D4C4E0A-CE8B-4F43-8FB4-07C1B5700CA0}">
      <dgm:prSet/>
      <dgm:spPr/>
      <dgm:t>
        <a:bodyPr/>
        <a:lstStyle/>
        <a:p>
          <a:pPr algn="l"/>
          <a:endParaRPr lang="zh-CN" altLang="en-US" sz="2800">
            <a:latin typeface="Microsoft YaHei" charset="-122"/>
            <a:ea typeface="Microsoft YaHei" charset="-122"/>
            <a:cs typeface="Microsoft YaHei" charset="-122"/>
          </a:endParaRPr>
        </a:p>
      </dgm:t>
    </dgm:pt>
    <dgm:pt modelId="{32CF1CF5-7426-E546-8259-AD6391CE64E0}">
      <dgm:prSet custT="1"/>
      <dgm:spPr/>
      <dgm:t>
        <a:bodyPr/>
        <a:lstStyle/>
        <a:p>
          <a:pPr algn="l"/>
          <a:r>
            <a:rPr lang="zh-CN" altLang="en-US" sz="2400" smtClean="0">
              <a:latin typeface="Microsoft YaHei" charset="-122"/>
              <a:ea typeface="Microsoft YaHei" charset="-122"/>
              <a:cs typeface="Microsoft YaHei" charset="-122"/>
            </a:rPr>
            <a:t>审计机制</a:t>
          </a:r>
          <a:endParaRPr lang="zh-CN" altLang="en-US" sz="2400" dirty="0">
            <a:latin typeface="Microsoft YaHei" charset="-122"/>
            <a:ea typeface="Microsoft YaHei" charset="-122"/>
            <a:cs typeface="Microsoft YaHei" charset="-122"/>
          </a:endParaRPr>
        </a:p>
      </dgm:t>
    </dgm:pt>
    <dgm:pt modelId="{B88EC9A6-EFC0-2A4B-B980-7C5E4CFAD1C1}" type="parTrans" cxnId="{01098D5D-E812-C444-B3DF-438A60842F34}">
      <dgm:prSet/>
      <dgm:spPr/>
      <dgm:t>
        <a:bodyPr/>
        <a:lstStyle/>
        <a:p>
          <a:pPr algn="l"/>
          <a:endParaRPr lang="zh-CN" altLang="en-US" sz="2800">
            <a:latin typeface="Microsoft YaHei" charset="-122"/>
            <a:ea typeface="Microsoft YaHei" charset="-122"/>
            <a:cs typeface="Microsoft YaHei" charset="-122"/>
          </a:endParaRPr>
        </a:p>
      </dgm:t>
    </dgm:pt>
    <dgm:pt modelId="{0AA11023-15ED-AA4A-BF8C-15BC7ACB6FFE}" type="sibTrans" cxnId="{01098D5D-E812-C444-B3DF-438A60842F34}">
      <dgm:prSet/>
      <dgm:spPr/>
      <dgm:t>
        <a:bodyPr/>
        <a:lstStyle/>
        <a:p>
          <a:pPr algn="l"/>
          <a:endParaRPr lang="zh-CN" altLang="en-US" sz="2800">
            <a:latin typeface="Microsoft YaHei" charset="-122"/>
            <a:ea typeface="Microsoft YaHei" charset="-122"/>
            <a:cs typeface="Microsoft YaHei" charset="-122"/>
          </a:endParaRPr>
        </a:p>
      </dgm:t>
    </dgm:pt>
    <dgm:pt modelId="{B235F7D0-76D7-FA4E-B1B8-AA32084154F2}" type="pres">
      <dgm:prSet presAssocID="{860381B8-A5AE-3449-8F54-DD1AA4C45781}" presName="linearFlow" presStyleCnt="0">
        <dgm:presLayoutVars>
          <dgm:dir/>
          <dgm:resizeHandles val="exact"/>
        </dgm:presLayoutVars>
      </dgm:prSet>
      <dgm:spPr/>
    </dgm:pt>
    <dgm:pt modelId="{8C01CA8C-7BC4-2B45-B51F-EDA780B3F873}" type="pres">
      <dgm:prSet presAssocID="{69D4AE5A-51F0-8F4F-803A-8EAE352ECB98}" presName="composite" presStyleCnt="0"/>
      <dgm:spPr/>
    </dgm:pt>
    <dgm:pt modelId="{E37E8567-601E-0D4B-9E44-9C1B561E466D}" type="pres">
      <dgm:prSet presAssocID="{69D4AE5A-51F0-8F4F-803A-8EAE352ECB98}" presName="imgShp" presStyleLbl="fgImgPlace1" presStyleIdx="0" presStyleCnt="5"/>
      <dgm:spPr/>
    </dgm:pt>
    <dgm:pt modelId="{DD93FA4D-3879-9948-AA62-2E3B6B10FD33}" type="pres">
      <dgm:prSet presAssocID="{69D4AE5A-51F0-8F4F-803A-8EAE352ECB98}" presName="txShp" presStyleLbl="node1" presStyleIdx="0" presStyleCnt="5">
        <dgm:presLayoutVars>
          <dgm:bulletEnabled val="1"/>
        </dgm:presLayoutVars>
      </dgm:prSet>
      <dgm:spPr/>
      <dgm:t>
        <a:bodyPr/>
        <a:lstStyle/>
        <a:p>
          <a:endParaRPr lang="zh-CN" altLang="en-US"/>
        </a:p>
      </dgm:t>
    </dgm:pt>
    <dgm:pt modelId="{86847018-5B47-4E4C-BE7B-109D2B326E8E}" type="pres">
      <dgm:prSet presAssocID="{88ADAC08-C196-5B47-9568-0F7F3C388F78}" presName="spacing" presStyleCnt="0"/>
      <dgm:spPr/>
    </dgm:pt>
    <dgm:pt modelId="{C9109D14-22F9-8F4A-AF4A-4C3622336D2E}" type="pres">
      <dgm:prSet presAssocID="{B1E1B347-2866-6245-95AE-BC28B9C14596}" presName="composite" presStyleCnt="0"/>
      <dgm:spPr/>
    </dgm:pt>
    <dgm:pt modelId="{5AE7A208-F576-EE43-BBA8-799E4A6A6036}" type="pres">
      <dgm:prSet presAssocID="{B1E1B347-2866-6245-95AE-BC28B9C14596}" presName="imgShp" presStyleLbl="fgImgPlace1" presStyleIdx="1" presStyleCnt="5"/>
      <dgm:spPr/>
    </dgm:pt>
    <dgm:pt modelId="{2DFCE669-EED6-124F-A912-E7490455EECB}" type="pres">
      <dgm:prSet presAssocID="{B1E1B347-2866-6245-95AE-BC28B9C14596}" presName="txShp" presStyleLbl="node1" presStyleIdx="1" presStyleCnt="5">
        <dgm:presLayoutVars>
          <dgm:bulletEnabled val="1"/>
        </dgm:presLayoutVars>
      </dgm:prSet>
      <dgm:spPr/>
      <dgm:t>
        <a:bodyPr/>
        <a:lstStyle/>
        <a:p>
          <a:endParaRPr lang="zh-CN" altLang="en-US"/>
        </a:p>
      </dgm:t>
    </dgm:pt>
    <dgm:pt modelId="{73A101A3-E880-2547-8EAE-0DF6288C0BEC}" type="pres">
      <dgm:prSet presAssocID="{1316EA05-D302-3440-8468-7DD2B6349A89}" presName="spacing" presStyleCnt="0"/>
      <dgm:spPr/>
    </dgm:pt>
    <dgm:pt modelId="{F52244AA-5601-ED4C-9045-D4D87C128E22}" type="pres">
      <dgm:prSet presAssocID="{3ED7CDC1-3665-9446-AF74-4F7638C14DA7}" presName="composite" presStyleCnt="0"/>
      <dgm:spPr/>
    </dgm:pt>
    <dgm:pt modelId="{74E4A8AF-5442-D344-A4FC-12DC34112E3F}" type="pres">
      <dgm:prSet presAssocID="{3ED7CDC1-3665-9446-AF74-4F7638C14DA7}" presName="imgShp" presStyleLbl="fgImgPlace1" presStyleIdx="2" presStyleCnt="5"/>
      <dgm:spPr/>
    </dgm:pt>
    <dgm:pt modelId="{6AA00937-B020-E94D-BA8A-9FFF382D4FE4}" type="pres">
      <dgm:prSet presAssocID="{3ED7CDC1-3665-9446-AF74-4F7638C14DA7}" presName="txShp" presStyleLbl="node1" presStyleIdx="2" presStyleCnt="5">
        <dgm:presLayoutVars>
          <dgm:bulletEnabled val="1"/>
        </dgm:presLayoutVars>
      </dgm:prSet>
      <dgm:spPr/>
      <dgm:t>
        <a:bodyPr/>
        <a:lstStyle/>
        <a:p>
          <a:endParaRPr lang="zh-CN" altLang="en-US"/>
        </a:p>
      </dgm:t>
    </dgm:pt>
    <dgm:pt modelId="{5DC5BFB9-EF71-4343-A472-816C4C709C93}" type="pres">
      <dgm:prSet presAssocID="{8B2A4DD2-2206-9047-A871-E82335FBA15F}" presName="spacing" presStyleCnt="0"/>
      <dgm:spPr/>
    </dgm:pt>
    <dgm:pt modelId="{F2307819-DED2-784A-9338-7B6F3491DD91}" type="pres">
      <dgm:prSet presAssocID="{A95B2A93-B371-604E-BC01-E6198B3CD723}" presName="composite" presStyleCnt="0"/>
      <dgm:spPr/>
    </dgm:pt>
    <dgm:pt modelId="{E66BFFC8-0AA8-8D48-A520-2FC8599F4D8B}" type="pres">
      <dgm:prSet presAssocID="{A95B2A93-B371-604E-BC01-E6198B3CD723}" presName="imgShp" presStyleLbl="fgImgPlace1" presStyleIdx="3" presStyleCnt="5"/>
      <dgm:spPr/>
    </dgm:pt>
    <dgm:pt modelId="{D76C3C97-5A56-984F-BECB-64035D4E5EAA}" type="pres">
      <dgm:prSet presAssocID="{A95B2A93-B371-604E-BC01-E6198B3CD723}" presName="txShp" presStyleLbl="node1" presStyleIdx="3" presStyleCnt="5">
        <dgm:presLayoutVars>
          <dgm:bulletEnabled val="1"/>
        </dgm:presLayoutVars>
      </dgm:prSet>
      <dgm:spPr/>
      <dgm:t>
        <a:bodyPr/>
        <a:lstStyle/>
        <a:p>
          <a:endParaRPr lang="zh-CN" altLang="en-US"/>
        </a:p>
      </dgm:t>
    </dgm:pt>
    <dgm:pt modelId="{CE14F18B-318F-764A-805B-1B80DACD82F0}" type="pres">
      <dgm:prSet presAssocID="{11B0A126-7360-F143-876F-9A06BE133FBB}" presName="spacing" presStyleCnt="0"/>
      <dgm:spPr/>
    </dgm:pt>
    <dgm:pt modelId="{005758D7-D124-5645-9A0E-CBF0435CB7AC}" type="pres">
      <dgm:prSet presAssocID="{32CF1CF5-7426-E546-8259-AD6391CE64E0}" presName="composite" presStyleCnt="0"/>
      <dgm:spPr/>
    </dgm:pt>
    <dgm:pt modelId="{84BB225C-110E-3B43-B7A2-F800DC1EA947}" type="pres">
      <dgm:prSet presAssocID="{32CF1CF5-7426-E546-8259-AD6391CE64E0}" presName="imgShp" presStyleLbl="fgImgPlace1" presStyleIdx="4" presStyleCnt="5"/>
      <dgm:spPr/>
    </dgm:pt>
    <dgm:pt modelId="{C9FE9C6A-BB69-5B41-9BB9-45F2C26FCC40}" type="pres">
      <dgm:prSet presAssocID="{32CF1CF5-7426-E546-8259-AD6391CE64E0}" presName="txShp" presStyleLbl="node1" presStyleIdx="4" presStyleCnt="5">
        <dgm:presLayoutVars>
          <dgm:bulletEnabled val="1"/>
        </dgm:presLayoutVars>
      </dgm:prSet>
      <dgm:spPr/>
      <dgm:t>
        <a:bodyPr/>
        <a:lstStyle/>
        <a:p>
          <a:endParaRPr lang="zh-CN" altLang="en-US"/>
        </a:p>
      </dgm:t>
    </dgm:pt>
  </dgm:ptLst>
  <dgm:cxnLst>
    <dgm:cxn modelId="{6B27341F-BE69-2045-A6DF-CCBC53B91131}" type="presOf" srcId="{B1E1B347-2866-6245-95AE-BC28B9C14596}" destId="{2DFCE669-EED6-124F-A912-E7490455EECB}" srcOrd="0" destOrd="0" presId="urn:microsoft.com/office/officeart/2005/8/layout/vList3"/>
    <dgm:cxn modelId="{DF9D57D8-0055-C043-A767-56113C142938}" srcId="{860381B8-A5AE-3449-8F54-DD1AA4C45781}" destId="{69D4AE5A-51F0-8F4F-803A-8EAE352ECB98}" srcOrd="0" destOrd="0" parTransId="{9C6D740E-EDA3-304B-A121-4CFDD5A410BC}" sibTransId="{88ADAC08-C196-5B47-9568-0F7F3C388F78}"/>
    <dgm:cxn modelId="{0E487F28-1CF0-484A-92B1-F4B5BAE569BF}" type="presOf" srcId="{A95B2A93-B371-604E-BC01-E6198B3CD723}" destId="{D76C3C97-5A56-984F-BECB-64035D4E5EAA}" srcOrd="0" destOrd="0" presId="urn:microsoft.com/office/officeart/2005/8/layout/vList3"/>
    <dgm:cxn modelId="{01098D5D-E812-C444-B3DF-438A60842F34}" srcId="{860381B8-A5AE-3449-8F54-DD1AA4C45781}" destId="{32CF1CF5-7426-E546-8259-AD6391CE64E0}" srcOrd="4" destOrd="0" parTransId="{B88EC9A6-EFC0-2A4B-B980-7C5E4CFAD1C1}" sibTransId="{0AA11023-15ED-AA4A-BF8C-15BC7ACB6FFE}"/>
    <dgm:cxn modelId="{9B4B1A93-AA8F-5943-BD05-F008622E24AF}" srcId="{860381B8-A5AE-3449-8F54-DD1AA4C45781}" destId="{B1E1B347-2866-6245-95AE-BC28B9C14596}" srcOrd="1" destOrd="0" parTransId="{F06AE89A-3CAF-454E-8E72-51188D1B2A25}" sibTransId="{1316EA05-D302-3440-8468-7DD2B6349A89}"/>
    <dgm:cxn modelId="{7D4C4E0A-CE8B-4F43-8FB4-07C1B5700CA0}" srcId="{860381B8-A5AE-3449-8F54-DD1AA4C45781}" destId="{A95B2A93-B371-604E-BC01-E6198B3CD723}" srcOrd="3" destOrd="0" parTransId="{950C3F62-61F2-1440-90DE-54BE64C576E7}" sibTransId="{11B0A126-7360-F143-876F-9A06BE133FBB}"/>
    <dgm:cxn modelId="{C1AF9706-DF66-4B44-8C0B-9A7096C9410F}" type="presOf" srcId="{860381B8-A5AE-3449-8F54-DD1AA4C45781}" destId="{B235F7D0-76D7-FA4E-B1B8-AA32084154F2}" srcOrd="0" destOrd="0" presId="urn:microsoft.com/office/officeart/2005/8/layout/vList3"/>
    <dgm:cxn modelId="{6D8BCEC4-C250-E242-BF1A-D21736BF86A5}" srcId="{860381B8-A5AE-3449-8F54-DD1AA4C45781}" destId="{3ED7CDC1-3665-9446-AF74-4F7638C14DA7}" srcOrd="2" destOrd="0" parTransId="{B31344BB-E970-254D-B3BC-161B7804C3D9}" sibTransId="{8B2A4DD2-2206-9047-A871-E82335FBA15F}"/>
    <dgm:cxn modelId="{72DECED5-C4DD-874F-BE3D-BC5130BB5EA8}" type="presOf" srcId="{69D4AE5A-51F0-8F4F-803A-8EAE352ECB98}" destId="{DD93FA4D-3879-9948-AA62-2E3B6B10FD33}" srcOrd="0" destOrd="0" presId="urn:microsoft.com/office/officeart/2005/8/layout/vList3"/>
    <dgm:cxn modelId="{1C2461E1-C02B-9544-BF4B-F7F50644F71B}" type="presOf" srcId="{32CF1CF5-7426-E546-8259-AD6391CE64E0}" destId="{C9FE9C6A-BB69-5B41-9BB9-45F2C26FCC40}" srcOrd="0" destOrd="0" presId="urn:microsoft.com/office/officeart/2005/8/layout/vList3"/>
    <dgm:cxn modelId="{9344ED2B-8AA8-BF44-AFE2-0C904FA82B21}" type="presOf" srcId="{3ED7CDC1-3665-9446-AF74-4F7638C14DA7}" destId="{6AA00937-B020-E94D-BA8A-9FFF382D4FE4}" srcOrd="0" destOrd="0" presId="urn:microsoft.com/office/officeart/2005/8/layout/vList3"/>
    <dgm:cxn modelId="{8AF29CCE-D2DA-BA4C-B6E8-7072611617AC}" type="presParOf" srcId="{B235F7D0-76D7-FA4E-B1B8-AA32084154F2}" destId="{8C01CA8C-7BC4-2B45-B51F-EDA780B3F873}" srcOrd="0" destOrd="0" presId="urn:microsoft.com/office/officeart/2005/8/layout/vList3"/>
    <dgm:cxn modelId="{BFF7BCD9-3FA6-AF40-8339-21B888FA5DED}" type="presParOf" srcId="{8C01CA8C-7BC4-2B45-B51F-EDA780B3F873}" destId="{E37E8567-601E-0D4B-9E44-9C1B561E466D}" srcOrd="0" destOrd="0" presId="urn:microsoft.com/office/officeart/2005/8/layout/vList3"/>
    <dgm:cxn modelId="{A35FDD77-ED97-474B-AA9D-BD255E5A4C2B}" type="presParOf" srcId="{8C01CA8C-7BC4-2B45-B51F-EDA780B3F873}" destId="{DD93FA4D-3879-9948-AA62-2E3B6B10FD33}" srcOrd="1" destOrd="0" presId="urn:microsoft.com/office/officeart/2005/8/layout/vList3"/>
    <dgm:cxn modelId="{334756A8-FE89-5B4A-94BB-7261DDE25BA3}" type="presParOf" srcId="{B235F7D0-76D7-FA4E-B1B8-AA32084154F2}" destId="{86847018-5B47-4E4C-BE7B-109D2B326E8E}" srcOrd="1" destOrd="0" presId="urn:microsoft.com/office/officeart/2005/8/layout/vList3"/>
    <dgm:cxn modelId="{C21A702A-2A3A-B845-BF67-83D0E5632F2C}" type="presParOf" srcId="{B235F7D0-76D7-FA4E-B1B8-AA32084154F2}" destId="{C9109D14-22F9-8F4A-AF4A-4C3622336D2E}" srcOrd="2" destOrd="0" presId="urn:microsoft.com/office/officeart/2005/8/layout/vList3"/>
    <dgm:cxn modelId="{EAAAC2FC-FD95-304D-ADEB-0B6CE602AD0A}" type="presParOf" srcId="{C9109D14-22F9-8F4A-AF4A-4C3622336D2E}" destId="{5AE7A208-F576-EE43-BBA8-799E4A6A6036}" srcOrd="0" destOrd="0" presId="urn:microsoft.com/office/officeart/2005/8/layout/vList3"/>
    <dgm:cxn modelId="{A4994698-FC68-5949-95AC-8E5D87FB23D0}" type="presParOf" srcId="{C9109D14-22F9-8F4A-AF4A-4C3622336D2E}" destId="{2DFCE669-EED6-124F-A912-E7490455EECB}" srcOrd="1" destOrd="0" presId="urn:microsoft.com/office/officeart/2005/8/layout/vList3"/>
    <dgm:cxn modelId="{2532B8C2-2F57-1841-9D32-A8A4B3451288}" type="presParOf" srcId="{B235F7D0-76D7-FA4E-B1B8-AA32084154F2}" destId="{73A101A3-E880-2547-8EAE-0DF6288C0BEC}" srcOrd="3" destOrd="0" presId="urn:microsoft.com/office/officeart/2005/8/layout/vList3"/>
    <dgm:cxn modelId="{9BD20097-BC97-0147-A0A2-250C15E45B0A}" type="presParOf" srcId="{B235F7D0-76D7-FA4E-B1B8-AA32084154F2}" destId="{F52244AA-5601-ED4C-9045-D4D87C128E22}" srcOrd="4" destOrd="0" presId="urn:microsoft.com/office/officeart/2005/8/layout/vList3"/>
    <dgm:cxn modelId="{8A6DCEC5-9EC1-2043-B29C-CAB19F0CEB1C}" type="presParOf" srcId="{F52244AA-5601-ED4C-9045-D4D87C128E22}" destId="{74E4A8AF-5442-D344-A4FC-12DC34112E3F}" srcOrd="0" destOrd="0" presId="urn:microsoft.com/office/officeart/2005/8/layout/vList3"/>
    <dgm:cxn modelId="{29D9908A-876A-E545-82BB-65E3418BDE41}" type="presParOf" srcId="{F52244AA-5601-ED4C-9045-D4D87C128E22}" destId="{6AA00937-B020-E94D-BA8A-9FFF382D4FE4}" srcOrd="1" destOrd="0" presId="urn:microsoft.com/office/officeart/2005/8/layout/vList3"/>
    <dgm:cxn modelId="{5938922E-BDD4-474C-9AB4-E554CDA43F88}" type="presParOf" srcId="{B235F7D0-76D7-FA4E-B1B8-AA32084154F2}" destId="{5DC5BFB9-EF71-4343-A472-816C4C709C93}" srcOrd="5" destOrd="0" presId="urn:microsoft.com/office/officeart/2005/8/layout/vList3"/>
    <dgm:cxn modelId="{EF7E5286-6F48-B948-8353-854DD5BFA6E0}" type="presParOf" srcId="{B235F7D0-76D7-FA4E-B1B8-AA32084154F2}" destId="{F2307819-DED2-784A-9338-7B6F3491DD91}" srcOrd="6" destOrd="0" presId="urn:microsoft.com/office/officeart/2005/8/layout/vList3"/>
    <dgm:cxn modelId="{45B88A1E-EA06-9540-A1A3-C3C8BB1FC64E}" type="presParOf" srcId="{F2307819-DED2-784A-9338-7B6F3491DD91}" destId="{E66BFFC8-0AA8-8D48-A520-2FC8599F4D8B}" srcOrd="0" destOrd="0" presId="urn:microsoft.com/office/officeart/2005/8/layout/vList3"/>
    <dgm:cxn modelId="{FDAD3BDC-6B0B-224D-B739-EDE73D79CDAA}" type="presParOf" srcId="{F2307819-DED2-784A-9338-7B6F3491DD91}" destId="{D76C3C97-5A56-984F-BECB-64035D4E5EAA}" srcOrd="1" destOrd="0" presId="urn:microsoft.com/office/officeart/2005/8/layout/vList3"/>
    <dgm:cxn modelId="{0BA28F34-0BE7-B747-B51E-42555AC1FE06}" type="presParOf" srcId="{B235F7D0-76D7-FA4E-B1B8-AA32084154F2}" destId="{CE14F18B-318F-764A-805B-1B80DACD82F0}" srcOrd="7" destOrd="0" presId="urn:microsoft.com/office/officeart/2005/8/layout/vList3"/>
    <dgm:cxn modelId="{4A0908B1-DAA9-DE43-91C7-484164DB3BAF}" type="presParOf" srcId="{B235F7D0-76D7-FA4E-B1B8-AA32084154F2}" destId="{005758D7-D124-5645-9A0E-CBF0435CB7AC}" srcOrd="8" destOrd="0" presId="urn:microsoft.com/office/officeart/2005/8/layout/vList3"/>
    <dgm:cxn modelId="{14FCB135-3E85-8743-BECC-39E5F130B672}" type="presParOf" srcId="{005758D7-D124-5645-9A0E-CBF0435CB7AC}" destId="{84BB225C-110E-3B43-B7A2-F800DC1EA947}" srcOrd="0" destOrd="0" presId="urn:microsoft.com/office/officeart/2005/8/layout/vList3"/>
    <dgm:cxn modelId="{901A94FD-2A74-2F4F-824B-38E5AD47A072}" type="presParOf" srcId="{005758D7-D124-5645-9A0E-CBF0435CB7AC}" destId="{C9FE9C6A-BB69-5B41-9BB9-45F2C26FCC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936E3D-3110-5540-8702-F5F15B4694A2}" type="doc">
      <dgm:prSet loTypeId="urn:microsoft.com/office/officeart/2008/layout/HexagonCluster" loCatId="" qsTypeId="urn:microsoft.com/office/officeart/2005/8/quickstyle/simple4" qsCatId="simple" csTypeId="urn:microsoft.com/office/officeart/2005/8/colors/accent1_2" csCatId="accent1" phldr="1"/>
      <dgm:spPr/>
      <dgm:t>
        <a:bodyPr/>
        <a:lstStyle/>
        <a:p>
          <a:endParaRPr lang="zh-CN" altLang="en-US"/>
        </a:p>
      </dgm:t>
    </dgm:pt>
    <dgm:pt modelId="{C5F29AFE-32FE-FD4C-ABF4-0CCB5E32E177}">
      <dgm:prSet phldrT="[Text]"/>
      <dgm:spPr/>
      <dgm:t>
        <a:bodyPr/>
        <a:lstStyle/>
        <a:p>
          <a:r>
            <a:rPr lang="zh-CN" altLang="en-US" dirty="0" smtClean="0">
              <a:latin typeface="Microsoft YaHei" charset="-122"/>
              <a:ea typeface="Microsoft YaHei" charset="-122"/>
              <a:cs typeface="Microsoft YaHei" charset="-122"/>
            </a:rPr>
            <a:t>硬件</a:t>
          </a:r>
          <a:endParaRPr lang="zh-CN" altLang="en-US" dirty="0">
            <a:latin typeface="Microsoft YaHei" charset="-122"/>
            <a:ea typeface="Microsoft YaHei" charset="-122"/>
            <a:cs typeface="Microsoft YaHei" charset="-122"/>
          </a:endParaRPr>
        </a:p>
      </dgm:t>
    </dgm:pt>
    <dgm:pt modelId="{908762C6-410A-BD49-9414-B8D0F9B51495}" type="parTrans" cxnId="{D71FDF5A-B33A-784A-B274-32DBE2E9D104}">
      <dgm:prSet/>
      <dgm:spPr/>
      <dgm:t>
        <a:bodyPr/>
        <a:lstStyle/>
        <a:p>
          <a:endParaRPr lang="zh-CN" altLang="en-US">
            <a:latin typeface="Microsoft YaHei" charset="-122"/>
            <a:ea typeface="Microsoft YaHei" charset="-122"/>
            <a:cs typeface="Microsoft YaHei" charset="-122"/>
          </a:endParaRPr>
        </a:p>
      </dgm:t>
    </dgm:pt>
    <dgm:pt modelId="{18B9944A-F5CD-B844-80B4-1E8CD35CE18B}" type="sibTrans" cxnId="{D71FDF5A-B33A-784A-B274-32DBE2E9D104}">
      <dgm:prSet/>
      <dgm:spPr/>
      <dgm:t>
        <a:bodyPr/>
        <a:lstStyle/>
        <a:p>
          <a:endParaRPr lang="zh-CN" altLang="en-US">
            <a:latin typeface="Microsoft YaHei" charset="-122"/>
            <a:ea typeface="Microsoft YaHei" charset="-122"/>
            <a:cs typeface="Microsoft YaHei" charset="-122"/>
          </a:endParaRPr>
        </a:p>
      </dgm:t>
    </dgm:pt>
    <dgm:pt modelId="{2D54E1F9-8BA4-254C-BEE2-485A1F456D0E}">
      <dgm:prSet phldrT="[Text]"/>
      <dgm:spPr/>
      <dgm:t>
        <a:bodyPr/>
        <a:lstStyle/>
        <a:p>
          <a:r>
            <a:rPr lang="zh-CN" altLang="en-US" dirty="0" smtClean="0">
              <a:latin typeface="Microsoft YaHei" charset="-122"/>
              <a:ea typeface="Microsoft YaHei" charset="-122"/>
              <a:cs typeface="Microsoft YaHei" charset="-122"/>
            </a:rPr>
            <a:t>认证</a:t>
          </a:r>
          <a:endParaRPr lang="zh-CN" altLang="en-US" dirty="0">
            <a:latin typeface="Microsoft YaHei" charset="-122"/>
            <a:ea typeface="Microsoft YaHei" charset="-122"/>
            <a:cs typeface="Microsoft YaHei" charset="-122"/>
          </a:endParaRPr>
        </a:p>
      </dgm:t>
    </dgm:pt>
    <dgm:pt modelId="{96EE293C-96E7-AF4B-A37B-6FDAB7FC542F}" type="parTrans" cxnId="{CA22BBC7-8BAE-4A4D-BDEC-765B65D78710}">
      <dgm:prSet/>
      <dgm:spPr/>
      <dgm:t>
        <a:bodyPr/>
        <a:lstStyle/>
        <a:p>
          <a:endParaRPr lang="zh-CN" altLang="en-US">
            <a:latin typeface="Microsoft YaHei" charset="-122"/>
            <a:ea typeface="Microsoft YaHei" charset="-122"/>
            <a:cs typeface="Microsoft YaHei" charset="-122"/>
          </a:endParaRPr>
        </a:p>
      </dgm:t>
    </dgm:pt>
    <dgm:pt modelId="{616DBA9D-D702-B745-8B6B-870813E5DD46}" type="sibTrans" cxnId="{CA22BBC7-8BAE-4A4D-BDEC-765B65D78710}">
      <dgm:prSet/>
      <dgm:spPr/>
      <dgm:t>
        <a:bodyPr/>
        <a:lstStyle/>
        <a:p>
          <a:endParaRPr lang="zh-CN" altLang="en-US">
            <a:latin typeface="Microsoft YaHei" charset="-122"/>
            <a:ea typeface="Microsoft YaHei" charset="-122"/>
            <a:cs typeface="Microsoft YaHei" charset="-122"/>
          </a:endParaRPr>
        </a:p>
      </dgm:t>
    </dgm:pt>
    <dgm:pt modelId="{95E95D2E-D15E-044F-9FEC-FA235188C9B8}">
      <dgm:prSet phldrT="[Text]"/>
      <dgm:spPr/>
      <dgm:t>
        <a:bodyPr/>
        <a:lstStyle/>
        <a:p>
          <a:r>
            <a:rPr lang="zh-CN" altLang="en-US" dirty="0" smtClean="0">
              <a:latin typeface="Microsoft YaHei" charset="-122"/>
              <a:ea typeface="Microsoft YaHei" charset="-122"/>
              <a:cs typeface="Microsoft YaHei" charset="-122"/>
            </a:rPr>
            <a:t>授权</a:t>
          </a:r>
          <a:endParaRPr lang="zh-CN" altLang="en-US" dirty="0">
            <a:latin typeface="Microsoft YaHei" charset="-122"/>
            <a:ea typeface="Microsoft YaHei" charset="-122"/>
            <a:cs typeface="Microsoft YaHei" charset="-122"/>
          </a:endParaRPr>
        </a:p>
      </dgm:t>
    </dgm:pt>
    <dgm:pt modelId="{F47AF296-24F2-2D48-81BF-07A8BF7F7D31}" type="parTrans" cxnId="{440A7155-978E-0345-A11B-CFCDE97494B2}">
      <dgm:prSet/>
      <dgm:spPr/>
      <dgm:t>
        <a:bodyPr/>
        <a:lstStyle/>
        <a:p>
          <a:endParaRPr lang="zh-CN" altLang="en-US">
            <a:latin typeface="Microsoft YaHei" charset="-122"/>
            <a:ea typeface="Microsoft YaHei" charset="-122"/>
            <a:cs typeface="Microsoft YaHei" charset="-122"/>
          </a:endParaRPr>
        </a:p>
      </dgm:t>
    </dgm:pt>
    <dgm:pt modelId="{10C7E1C1-C92E-0C4D-A312-48C81BAED49E}" type="sibTrans" cxnId="{440A7155-978E-0345-A11B-CFCDE97494B2}">
      <dgm:prSet/>
      <dgm:spPr/>
      <dgm:t>
        <a:bodyPr/>
        <a:lstStyle/>
        <a:p>
          <a:endParaRPr lang="zh-CN" altLang="en-US">
            <a:latin typeface="Microsoft YaHei" charset="-122"/>
            <a:ea typeface="Microsoft YaHei" charset="-122"/>
            <a:cs typeface="Microsoft YaHei" charset="-122"/>
          </a:endParaRPr>
        </a:p>
      </dgm:t>
    </dgm:pt>
    <dgm:pt modelId="{98F3A856-BBCB-B548-B043-FE882B13BAF1}">
      <dgm:prSet/>
      <dgm:spPr/>
      <dgm:t>
        <a:bodyPr/>
        <a:lstStyle/>
        <a:p>
          <a:r>
            <a:rPr lang="zh-CN" altLang="en-US" dirty="0" smtClean="0">
              <a:latin typeface="Microsoft YaHei" charset="-122"/>
              <a:ea typeface="Microsoft YaHei" charset="-122"/>
              <a:cs typeface="Microsoft YaHei" charset="-122"/>
            </a:rPr>
            <a:t>加密</a:t>
          </a:r>
          <a:endParaRPr lang="zh-CN" altLang="en-US" dirty="0">
            <a:latin typeface="Microsoft YaHei" charset="-122"/>
            <a:ea typeface="Microsoft YaHei" charset="-122"/>
            <a:cs typeface="Microsoft YaHei" charset="-122"/>
          </a:endParaRPr>
        </a:p>
      </dgm:t>
    </dgm:pt>
    <dgm:pt modelId="{5F1B7952-7AF2-894B-9B07-B46157B445E0}" type="parTrans" cxnId="{264BE67F-3BBB-7D47-B85C-E56B137112A3}">
      <dgm:prSet/>
      <dgm:spPr/>
      <dgm:t>
        <a:bodyPr/>
        <a:lstStyle/>
        <a:p>
          <a:endParaRPr lang="zh-CN" altLang="en-US">
            <a:latin typeface="Microsoft YaHei" charset="-122"/>
            <a:ea typeface="Microsoft YaHei" charset="-122"/>
            <a:cs typeface="Microsoft YaHei" charset="-122"/>
          </a:endParaRPr>
        </a:p>
      </dgm:t>
    </dgm:pt>
    <dgm:pt modelId="{9BBC73FA-5E86-7447-A1F5-CC38F298AB1F}" type="sibTrans" cxnId="{264BE67F-3BBB-7D47-B85C-E56B137112A3}">
      <dgm:prSet/>
      <dgm:spPr/>
      <dgm:t>
        <a:bodyPr/>
        <a:lstStyle/>
        <a:p>
          <a:endParaRPr lang="zh-CN" altLang="en-US">
            <a:latin typeface="Microsoft YaHei" charset="-122"/>
            <a:ea typeface="Microsoft YaHei" charset="-122"/>
            <a:cs typeface="Microsoft YaHei" charset="-122"/>
          </a:endParaRPr>
        </a:p>
      </dgm:t>
    </dgm:pt>
    <dgm:pt modelId="{562070A6-91D8-DA4C-929E-49CE508C9905}">
      <dgm:prSet/>
      <dgm:spPr/>
      <dgm:t>
        <a:bodyPr/>
        <a:lstStyle/>
        <a:p>
          <a:r>
            <a:rPr lang="zh-CN" altLang="en-US" dirty="0" smtClean="0">
              <a:latin typeface="Microsoft YaHei" charset="-122"/>
              <a:ea typeface="Microsoft YaHei" charset="-122"/>
              <a:cs typeface="Microsoft YaHei" charset="-122"/>
            </a:rPr>
            <a:t>审计</a:t>
          </a:r>
          <a:endParaRPr lang="zh-CN" altLang="en-US" dirty="0">
            <a:latin typeface="Microsoft YaHei" charset="-122"/>
            <a:ea typeface="Microsoft YaHei" charset="-122"/>
            <a:cs typeface="Microsoft YaHei" charset="-122"/>
          </a:endParaRPr>
        </a:p>
      </dgm:t>
    </dgm:pt>
    <dgm:pt modelId="{28E7549B-92BE-5D44-953D-B3F338F7B7A6}" type="parTrans" cxnId="{4B97ED85-6B3F-E943-B706-09F4E95D6069}">
      <dgm:prSet/>
      <dgm:spPr/>
      <dgm:t>
        <a:bodyPr/>
        <a:lstStyle/>
        <a:p>
          <a:endParaRPr lang="zh-CN" altLang="en-US">
            <a:latin typeface="Microsoft YaHei" charset="-122"/>
            <a:ea typeface="Microsoft YaHei" charset="-122"/>
            <a:cs typeface="Microsoft YaHei" charset="-122"/>
          </a:endParaRPr>
        </a:p>
      </dgm:t>
    </dgm:pt>
    <dgm:pt modelId="{721178FA-3C2E-E143-9CE6-85679F3F453B}" type="sibTrans" cxnId="{4B97ED85-6B3F-E943-B706-09F4E95D6069}">
      <dgm:prSet/>
      <dgm:spPr/>
      <dgm:t>
        <a:bodyPr/>
        <a:lstStyle/>
        <a:p>
          <a:endParaRPr lang="zh-CN" altLang="en-US">
            <a:latin typeface="Microsoft YaHei" charset="-122"/>
            <a:ea typeface="Microsoft YaHei" charset="-122"/>
            <a:cs typeface="Microsoft YaHei" charset="-122"/>
          </a:endParaRPr>
        </a:p>
      </dgm:t>
    </dgm:pt>
    <dgm:pt modelId="{EB622165-6B51-804D-B731-6B9BE2E8C070}" type="pres">
      <dgm:prSet presAssocID="{74936E3D-3110-5540-8702-F5F15B4694A2}" presName="Name0" presStyleCnt="0">
        <dgm:presLayoutVars>
          <dgm:chMax val="21"/>
          <dgm:chPref val="21"/>
        </dgm:presLayoutVars>
      </dgm:prSet>
      <dgm:spPr/>
      <dgm:t>
        <a:bodyPr/>
        <a:lstStyle/>
        <a:p>
          <a:endParaRPr lang="zh-CN" altLang="en-US"/>
        </a:p>
      </dgm:t>
    </dgm:pt>
    <dgm:pt modelId="{A5F9CC0C-335F-3E4E-8D78-16606F5877A5}" type="pres">
      <dgm:prSet presAssocID="{2D54E1F9-8BA4-254C-BEE2-485A1F456D0E}" presName="text1" presStyleCnt="0"/>
      <dgm:spPr/>
    </dgm:pt>
    <dgm:pt modelId="{921AAD27-7124-2F48-A755-BCC57983FE3B}" type="pres">
      <dgm:prSet presAssocID="{2D54E1F9-8BA4-254C-BEE2-485A1F456D0E}" presName="textRepeatNode" presStyleLbl="alignNode1" presStyleIdx="0" presStyleCnt="5">
        <dgm:presLayoutVars>
          <dgm:chMax val="0"/>
          <dgm:chPref val="0"/>
          <dgm:bulletEnabled val="1"/>
        </dgm:presLayoutVars>
      </dgm:prSet>
      <dgm:spPr/>
      <dgm:t>
        <a:bodyPr/>
        <a:lstStyle/>
        <a:p>
          <a:endParaRPr lang="zh-CN" altLang="en-US"/>
        </a:p>
      </dgm:t>
    </dgm:pt>
    <dgm:pt modelId="{96FA7D8F-FD95-ED41-8061-DE8F56E51293}" type="pres">
      <dgm:prSet presAssocID="{2D54E1F9-8BA4-254C-BEE2-485A1F456D0E}" presName="textaccent1" presStyleCnt="0"/>
      <dgm:spPr/>
    </dgm:pt>
    <dgm:pt modelId="{24CDCE4E-493B-DB4B-8E62-44DB97048868}" type="pres">
      <dgm:prSet presAssocID="{2D54E1F9-8BA4-254C-BEE2-485A1F456D0E}" presName="accentRepeatNode" presStyleLbl="solidAlignAcc1" presStyleIdx="0" presStyleCnt="10"/>
      <dgm:spPr/>
    </dgm:pt>
    <dgm:pt modelId="{17A235F8-6CAA-724F-9ECC-0562BF8E2022}" type="pres">
      <dgm:prSet presAssocID="{616DBA9D-D702-B745-8B6B-870813E5DD46}" presName="image1" presStyleCnt="0"/>
      <dgm:spPr/>
    </dgm:pt>
    <dgm:pt modelId="{4591C036-E999-0745-8457-15128F285704}" type="pres">
      <dgm:prSet presAssocID="{616DBA9D-D702-B745-8B6B-870813E5DD46}" presName="imageRepeatNode" presStyleLbl="alignAcc1" presStyleIdx="0" presStyleCnt="5"/>
      <dgm:spPr/>
      <dgm:t>
        <a:bodyPr/>
        <a:lstStyle/>
        <a:p>
          <a:endParaRPr lang="zh-CN" altLang="en-US"/>
        </a:p>
      </dgm:t>
    </dgm:pt>
    <dgm:pt modelId="{13E158B5-7009-7449-AA9E-764145BB1A26}" type="pres">
      <dgm:prSet presAssocID="{616DBA9D-D702-B745-8B6B-870813E5DD46}" presName="imageaccent1" presStyleCnt="0"/>
      <dgm:spPr/>
    </dgm:pt>
    <dgm:pt modelId="{3334FE6B-DC4B-E843-867A-723BB7244FBE}" type="pres">
      <dgm:prSet presAssocID="{616DBA9D-D702-B745-8B6B-870813E5DD46}" presName="accentRepeatNode" presStyleLbl="solidAlignAcc1" presStyleIdx="1" presStyleCnt="10"/>
      <dgm:spPr/>
    </dgm:pt>
    <dgm:pt modelId="{F4C99964-4A1B-DA41-A522-D008761D88D2}" type="pres">
      <dgm:prSet presAssocID="{95E95D2E-D15E-044F-9FEC-FA235188C9B8}" presName="text2" presStyleCnt="0"/>
      <dgm:spPr/>
    </dgm:pt>
    <dgm:pt modelId="{D41B8769-E3B0-BB45-BB92-0A3BD11BFA09}" type="pres">
      <dgm:prSet presAssocID="{95E95D2E-D15E-044F-9FEC-FA235188C9B8}" presName="textRepeatNode" presStyleLbl="alignNode1" presStyleIdx="1" presStyleCnt="5">
        <dgm:presLayoutVars>
          <dgm:chMax val="0"/>
          <dgm:chPref val="0"/>
          <dgm:bulletEnabled val="1"/>
        </dgm:presLayoutVars>
      </dgm:prSet>
      <dgm:spPr/>
      <dgm:t>
        <a:bodyPr/>
        <a:lstStyle/>
        <a:p>
          <a:endParaRPr lang="zh-CN" altLang="en-US"/>
        </a:p>
      </dgm:t>
    </dgm:pt>
    <dgm:pt modelId="{AD2B741D-D965-B949-857F-BE5FE5A53805}" type="pres">
      <dgm:prSet presAssocID="{95E95D2E-D15E-044F-9FEC-FA235188C9B8}" presName="textaccent2" presStyleCnt="0"/>
      <dgm:spPr/>
    </dgm:pt>
    <dgm:pt modelId="{E2399014-300A-7243-9B53-89DFFD0991DB}" type="pres">
      <dgm:prSet presAssocID="{95E95D2E-D15E-044F-9FEC-FA235188C9B8}" presName="accentRepeatNode" presStyleLbl="solidAlignAcc1" presStyleIdx="2" presStyleCnt="10"/>
      <dgm:spPr/>
    </dgm:pt>
    <dgm:pt modelId="{DA4D4684-0214-4347-9A46-B18F423631D1}" type="pres">
      <dgm:prSet presAssocID="{10C7E1C1-C92E-0C4D-A312-48C81BAED49E}" presName="image2" presStyleCnt="0"/>
      <dgm:spPr/>
    </dgm:pt>
    <dgm:pt modelId="{6301D356-0B66-C14C-8E46-69C01A32DA99}" type="pres">
      <dgm:prSet presAssocID="{10C7E1C1-C92E-0C4D-A312-48C81BAED49E}" presName="imageRepeatNode" presStyleLbl="alignAcc1" presStyleIdx="1" presStyleCnt="5"/>
      <dgm:spPr/>
      <dgm:t>
        <a:bodyPr/>
        <a:lstStyle/>
        <a:p>
          <a:endParaRPr lang="zh-CN" altLang="en-US"/>
        </a:p>
      </dgm:t>
    </dgm:pt>
    <dgm:pt modelId="{0A9922B9-BCE1-A843-8AD4-60B1AA5AB711}" type="pres">
      <dgm:prSet presAssocID="{10C7E1C1-C92E-0C4D-A312-48C81BAED49E}" presName="imageaccent2" presStyleCnt="0"/>
      <dgm:spPr/>
    </dgm:pt>
    <dgm:pt modelId="{4FAA20F3-39E7-CC48-8895-048BF803BDC5}" type="pres">
      <dgm:prSet presAssocID="{10C7E1C1-C92E-0C4D-A312-48C81BAED49E}" presName="accentRepeatNode" presStyleLbl="solidAlignAcc1" presStyleIdx="3" presStyleCnt="10"/>
      <dgm:spPr/>
    </dgm:pt>
    <dgm:pt modelId="{8C37E1B4-78EA-F74D-82B2-5C94BB83562E}" type="pres">
      <dgm:prSet presAssocID="{C5F29AFE-32FE-FD4C-ABF4-0CCB5E32E177}" presName="text3" presStyleCnt="0"/>
      <dgm:spPr/>
    </dgm:pt>
    <dgm:pt modelId="{0EB01879-9B85-784D-9FB9-7496FFD36AC5}" type="pres">
      <dgm:prSet presAssocID="{C5F29AFE-32FE-FD4C-ABF4-0CCB5E32E177}" presName="textRepeatNode" presStyleLbl="alignNode1" presStyleIdx="2" presStyleCnt="5">
        <dgm:presLayoutVars>
          <dgm:chMax val="0"/>
          <dgm:chPref val="0"/>
          <dgm:bulletEnabled val="1"/>
        </dgm:presLayoutVars>
      </dgm:prSet>
      <dgm:spPr/>
      <dgm:t>
        <a:bodyPr/>
        <a:lstStyle/>
        <a:p>
          <a:endParaRPr lang="zh-CN" altLang="en-US"/>
        </a:p>
      </dgm:t>
    </dgm:pt>
    <dgm:pt modelId="{7AB5E9B5-638F-A04B-9B07-1BB4256680F3}" type="pres">
      <dgm:prSet presAssocID="{C5F29AFE-32FE-FD4C-ABF4-0CCB5E32E177}" presName="textaccent3" presStyleCnt="0"/>
      <dgm:spPr/>
    </dgm:pt>
    <dgm:pt modelId="{C1FD6CE8-BA51-414A-9F65-BD0DB12A06D4}" type="pres">
      <dgm:prSet presAssocID="{C5F29AFE-32FE-FD4C-ABF4-0CCB5E32E177}" presName="accentRepeatNode" presStyleLbl="solidAlignAcc1" presStyleIdx="4" presStyleCnt="10"/>
      <dgm:spPr/>
    </dgm:pt>
    <dgm:pt modelId="{07F9F854-058B-174E-A86A-EF00F823CDA4}" type="pres">
      <dgm:prSet presAssocID="{18B9944A-F5CD-B844-80B4-1E8CD35CE18B}" presName="image3" presStyleCnt="0"/>
      <dgm:spPr/>
    </dgm:pt>
    <dgm:pt modelId="{95A987C7-BB96-BB4B-ACA5-A2706F14AEC1}" type="pres">
      <dgm:prSet presAssocID="{18B9944A-F5CD-B844-80B4-1E8CD35CE18B}" presName="imageRepeatNode" presStyleLbl="alignAcc1" presStyleIdx="2" presStyleCnt="5"/>
      <dgm:spPr/>
      <dgm:t>
        <a:bodyPr/>
        <a:lstStyle/>
        <a:p>
          <a:endParaRPr lang="zh-CN" altLang="en-US"/>
        </a:p>
      </dgm:t>
    </dgm:pt>
    <dgm:pt modelId="{B59F2689-82D1-5D4A-AFA1-9FABD86F7267}" type="pres">
      <dgm:prSet presAssocID="{18B9944A-F5CD-B844-80B4-1E8CD35CE18B}" presName="imageaccent3" presStyleCnt="0"/>
      <dgm:spPr/>
    </dgm:pt>
    <dgm:pt modelId="{0B4F73D1-D952-3947-B1BC-130E7785A997}" type="pres">
      <dgm:prSet presAssocID="{18B9944A-F5CD-B844-80B4-1E8CD35CE18B}" presName="accentRepeatNode" presStyleLbl="solidAlignAcc1" presStyleIdx="5" presStyleCnt="10"/>
      <dgm:spPr/>
    </dgm:pt>
    <dgm:pt modelId="{8A24F0C5-0665-B345-9053-CAD43B9A69C5}" type="pres">
      <dgm:prSet presAssocID="{98F3A856-BBCB-B548-B043-FE882B13BAF1}" presName="text4" presStyleCnt="0"/>
      <dgm:spPr/>
    </dgm:pt>
    <dgm:pt modelId="{C02F04DB-9339-2545-92A7-EA0C659328FC}" type="pres">
      <dgm:prSet presAssocID="{98F3A856-BBCB-B548-B043-FE882B13BAF1}" presName="textRepeatNode" presStyleLbl="alignNode1" presStyleIdx="3" presStyleCnt="5">
        <dgm:presLayoutVars>
          <dgm:chMax val="0"/>
          <dgm:chPref val="0"/>
          <dgm:bulletEnabled val="1"/>
        </dgm:presLayoutVars>
      </dgm:prSet>
      <dgm:spPr/>
      <dgm:t>
        <a:bodyPr/>
        <a:lstStyle/>
        <a:p>
          <a:endParaRPr lang="zh-CN" altLang="en-US"/>
        </a:p>
      </dgm:t>
    </dgm:pt>
    <dgm:pt modelId="{D7997E34-B7BC-8E40-A37E-25DBB1F25060}" type="pres">
      <dgm:prSet presAssocID="{98F3A856-BBCB-B548-B043-FE882B13BAF1}" presName="textaccent4" presStyleCnt="0"/>
      <dgm:spPr/>
    </dgm:pt>
    <dgm:pt modelId="{2818CF0D-9396-9B45-AC04-F498F46525DA}" type="pres">
      <dgm:prSet presAssocID="{98F3A856-BBCB-B548-B043-FE882B13BAF1}" presName="accentRepeatNode" presStyleLbl="solidAlignAcc1" presStyleIdx="6" presStyleCnt="10"/>
      <dgm:spPr/>
    </dgm:pt>
    <dgm:pt modelId="{F3398B42-73C1-CA41-9EAD-A6769D14BE1C}" type="pres">
      <dgm:prSet presAssocID="{9BBC73FA-5E86-7447-A1F5-CC38F298AB1F}" presName="image4" presStyleCnt="0"/>
      <dgm:spPr/>
    </dgm:pt>
    <dgm:pt modelId="{794F9E57-4206-4741-AF98-D89B8DD03BB9}" type="pres">
      <dgm:prSet presAssocID="{9BBC73FA-5E86-7447-A1F5-CC38F298AB1F}" presName="imageRepeatNode" presStyleLbl="alignAcc1" presStyleIdx="3" presStyleCnt="5"/>
      <dgm:spPr/>
      <dgm:t>
        <a:bodyPr/>
        <a:lstStyle/>
        <a:p>
          <a:endParaRPr lang="zh-CN" altLang="en-US"/>
        </a:p>
      </dgm:t>
    </dgm:pt>
    <dgm:pt modelId="{85B7705D-E0B7-A849-B8F6-17EFAB15809B}" type="pres">
      <dgm:prSet presAssocID="{9BBC73FA-5E86-7447-A1F5-CC38F298AB1F}" presName="imageaccent4" presStyleCnt="0"/>
      <dgm:spPr/>
    </dgm:pt>
    <dgm:pt modelId="{A40EE204-7CEE-6B44-A482-3D75C850D76B}" type="pres">
      <dgm:prSet presAssocID="{9BBC73FA-5E86-7447-A1F5-CC38F298AB1F}" presName="accentRepeatNode" presStyleLbl="solidAlignAcc1" presStyleIdx="7" presStyleCnt="10"/>
      <dgm:spPr/>
    </dgm:pt>
    <dgm:pt modelId="{C6B4976A-AE73-3B4A-A11B-19FFB115EF68}" type="pres">
      <dgm:prSet presAssocID="{562070A6-91D8-DA4C-929E-49CE508C9905}" presName="text5" presStyleCnt="0"/>
      <dgm:spPr/>
    </dgm:pt>
    <dgm:pt modelId="{C4055C82-ACBC-9C4B-A8EC-19173F45CB31}" type="pres">
      <dgm:prSet presAssocID="{562070A6-91D8-DA4C-929E-49CE508C9905}" presName="textRepeatNode" presStyleLbl="alignNode1" presStyleIdx="4" presStyleCnt="5">
        <dgm:presLayoutVars>
          <dgm:chMax val="0"/>
          <dgm:chPref val="0"/>
          <dgm:bulletEnabled val="1"/>
        </dgm:presLayoutVars>
      </dgm:prSet>
      <dgm:spPr/>
      <dgm:t>
        <a:bodyPr/>
        <a:lstStyle/>
        <a:p>
          <a:endParaRPr lang="zh-CN" altLang="en-US"/>
        </a:p>
      </dgm:t>
    </dgm:pt>
    <dgm:pt modelId="{8D0C2DF7-1A0B-D84F-8658-D7315A78600B}" type="pres">
      <dgm:prSet presAssocID="{562070A6-91D8-DA4C-929E-49CE508C9905}" presName="textaccent5" presStyleCnt="0"/>
      <dgm:spPr/>
    </dgm:pt>
    <dgm:pt modelId="{82D51652-3F52-F744-A2BE-6EE403E25E15}" type="pres">
      <dgm:prSet presAssocID="{562070A6-91D8-DA4C-929E-49CE508C9905}" presName="accentRepeatNode" presStyleLbl="solidAlignAcc1" presStyleIdx="8" presStyleCnt="10"/>
      <dgm:spPr/>
    </dgm:pt>
    <dgm:pt modelId="{7F415383-FC7E-E345-90EB-547520888ACE}" type="pres">
      <dgm:prSet presAssocID="{721178FA-3C2E-E143-9CE6-85679F3F453B}" presName="image5" presStyleCnt="0"/>
      <dgm:spPr/>
    </dgm:pt>
    <dgm:pt modelId="{310CB9A7-C04E-2A4E-90B0-FF4594A7B298}" type="pres">
      <dgm:prSet presAssocID="{721178FA-3C2E-E143-9CE6-85679F3F453B}" presName="imageRepeatNode" presStyleLbl="alignAcc1" presStyleIdx="4" presStyleCnt="5"/>
      <dgm:spPr/>
      <dgm:t>
        <a:bodyPr/>
        <a:lstStyle/>
        <a:p>
          <a:endParaRPr lang="zh-CN" altLang="en-US"/>
        </a:p>
      </dgm:t>
    </dgm:pt>
    <dgm:pt modelId="{4E189393-EC58-D74D-AFB3-78D8C854CD2E}" type="pres">
      <dgm:prSet presAssocID="{721178FA-3C2E-E143-9CE6-85679F3F453B}" presName="imageaccent5" presStyleCnt="0"/>
      <dgm:spPr/>
    </dgm:pt>
    <dgm:pt modelId="{34D9E054-5C8E-7041-8D5E-08F374C27C78}" type="pres">
      <dgm:prSet presAssocID="{721178FA-3C2E-E143-9CE6-85679F3F453B}" presName="accentRepeatNode" presStyleLbl="solidAlignAcc1" presStyleIdx="9" presStyleCnt="10"/>
      <dgm:spPr/>
    </dgm:pt>
  </dgm:ptLst>
  <dgm:cxnLst>
    <dgm:cxn modelId="{4B97ED85-6B3F-E943-B706-09F4E95D6069}" srcId="{74936E3D-3110-5540-8702-F5F15B4694A2}" destId="{562070A6-91D8-DA4C-929E-49CE508C9905}" srcOrd="4" destOrd="0" parTransId="{28E7549B-92BE-5D44-953D-B3F338F7B7A6}" sibTransId="{721178FA-3C2E-E143-9CE6-85679F3F453B}"/>
    <dgm:cxn modelId="{A98CFB55-7A86-574A-A831-4CFC6CA6A68A}" type="presOf" srcId="{2D54E1F9-8BA4-254C-BEE2-485A1F456D0E}" destId="{921AAD27-7124-2F48-A755-BCC57983FE3B}" srcOrd="0" destOrd="0" presId="urn:microsoft.com/office/officeart/2008/layout/HexagonCluster"/>
    <dgm:cxn modelId="{BF369D3A-81A4-504F-8550-914FA2D6EFC2}" type="presOf" srcId="{95E95D2E-D15E-044F-9FEC-FA235188C9B8}" destId="{D41B8769-E3B0-BB45-BB92-0A3BD11BFA09}" srcOrd="0" destOrd="0" presId="urn:microsoft.com/office/officeart/2008/layout/HexagonCluster"/>
    <dgm:cxn modelId="{B4C5338B-DFD8-034A-8D3D-7B3397F649F6}" type="presOf" srcId="{C5F29AFE-32FE-FD4C-ABF4-0CCB5E32E177}" destId="{0EB01879-9B85-784D-9FB9-7496FFD36AC5}" srcOrd="0" destOrd="0" presId="urn:microsoft.com/office/officeart/2008/layout/HexagonCluster"/>
    <dgm:cxn modelId="{C674278B-7C12-5A45-B4BA-346A5B07FA11}" type="presOf" srcId="{10C7E1C1-C92E-0C4D-A312-48C81BAED49E}" destId="{6301D356-0B66-C14C-8E46-69C01A32DA99}" srcOrd="0" destOrd="0" presId="urn:microsoft.com/office/officeart/2008/layout/HexagonCluster"/>
    <dgm:cxn modelId="{AFC9BDEB-5C3B-EC4F-AC58-27C3FC7F2CB5}" type="presOf" srcId="{721178FA-3C2E-E143-9CE6-85679F3F453B}" destId="{310CB9A7-C04E-2A4E-90B0-FF4594A7B298}" srcOrd="0" destOrd="0" presId="urn:microsoft.com/office/officeart/2008/layout/HexagonCluster"/>
    <dgm:cxn modelId="{D71FDF5A-B33A-784A-B274-32DBE2E9D104}" srcId="{74936E3D-3110-5540-8702-F5F15B4694A2}" destId="{C5F29AFE-32FE-FD4C-ABF4-0CCB5E32E177}" srcOrd="2" destOrd="0" parTransId="{908762C6-410A-BD49-9414-B8D0F9B51495}" sibTransId="{18B9944A-F5CD-B844-80B4-1E8CD35CE18B}"/>
    <dgm:cxn modelId="{264BE67F-3BBB-7D47-B85C-E56B137112A3}" srcId="{74936E3D-3110-5540-8702-F5F15B4694A2}" destId="{98F3A856-BBCB-B548-B043-FE882B13BAF1}" srcOrd="3" destOrd="0" parTransId="{5F1B7952-7AF2-894B-9B07-B46157B445E0}" sibTransId="{9BBC73FA-5E86-7447-A1F5-CC38F298AB1F}"/>
    <dgm:cxn modelId="{CBED42B4-437C-DE4D-AE8D-01E1B59B82CD}" type="presOf" srcId="{9BBC73FA-5E86-7447-A1F5-CC38F298AB1F}" destId="{794F9E57-4206-4741-AF98-D89B8DD03BB9}" srcOrd="0" destOrd="0" presId="urn:microsoft.com/office/officeart/2008/layout/HexagonCluster"/>
    <dgm:cxn modelId="{952F9C13-AE57-EC42-92F6-9D4834FD4C00}" type="presOf" srcId="{18B9944A-F5CD-B844-80B4-1E8CD35CE18B}" destId="{95A987C7-BB96-BB4B-ACA5-A2706F14AEC1}" srcOrd="0" destOrd="0" presId="urn:microsoft.com/office/officeart/2008/layout/HexagonCluster"/>
    <dgm:cxn modelId="{CA22BBC7-8BAE-4A4D-BDEC-765B65D78710}" srcId="{74936E3D-3110-5540-8702-F5F15B4694A2}" destId="{2D54E1F9-8BA4-254C-BEE2-485A1F456D0E}" srcOrd="0" destOrd="0" parTransId="{96EE293C-96E7-AF4B-A37B-6FDAB7FC542F}" sibTransId="{616DBA9D-D702-B745-8B6B-870813E5DD46}"/>
    <dgm:cxn modelId="{440A7155-978E-0345-A11B-CFCDE97494B2}" srcId="{74936E3D-3110-5540-8702-F5F15B4694A2}" destId="{95E95D2E-D15E-044F-9FEC-FA235188C9B8}" srcOrd="1" destOrd="0" parTransId="{F47AF296-24F2-2D48-81BF-07A8BF7F7D31}" sibTransId="{10C7E1C1-C92E-0C4D-A312-48C81BAED49E}"/>
    <dgm:cxn modelId="{E97CD474-180A-A941-A46A-68712586103E}" type="presOf" srcId="{98F3A856-BBCB-B548-B043-FE882B13BAF1}" destId="{C02F04DB-9339-2545-92A7-EA0C659328FC}" srcOrd="0" destOrd="0" presId="urn:microsoft.com/office/officeart/2008/layout/HexagonCluster"/>
    <dgm:cxn modelId="{6BE5DCEB-D9FA-0C47-9D12-EA2DF98C55B6}" type="presOf" srcId="{616DBA9D-D702-B745-8B6B-870813E5DD46}" destId="{4591C036-E999-0745-8457-15128F285704}" srcOrd="0" destOrd="0" presId="urn:microsoft.com/office/officeart/2008/layout/HexagonCluster"/>
    <dgm:cxn modelId="{99B535D3-19F3-F645-9CCD-64DF5930F580}" type="presOf" srcId="{562070A6-91D8-DA4C-929E-49CE508C9905}" destId="{C4055C82-ACBC-9C4B-A8EC-19173F45CB31}" srcOrd="0" destOrd="0" presId="urn:microsoft.com/office/officeart/2008/layout/HexagonCluster"/>
    <dgm:cxn modelId="{D5B15B1B-E27B-1B40-8641-9BAE882D5D4D}" type="presOf" srcId="{74936E3D-3110-5540-8702-F5F15B4694A2}" destId="{EB622165-6B51-804D-B731-6B9BE2E8C070}" srcOrd="0" destOrd="0" presId="urn:microsoft.com/office/officeart/2008/layout/HexagonCluster"/>
    <dgm:cxn modelId="{3F12CEB7-F8EC-9646-8514-08CB01E9165F}" type="presParOf" srcId="{EB622165-6B51-804D-B731-6B9BE2E8C070}" destId="{A5F9CC0C-335F-3E4E-8D78-16606F5877A5}" srcOrd="0" destOrd="0" presId="urn:microsoft.com/office/officeart/2008/layout/HexagonCluster"/>
    <dgm:cxn modelId="{FDB80EC4-1B5A-6040-98CF-D0D1B55D2324}" type="presParOf" srcId="{A5F9CC0C-335F-3E4E-8D78-16606F5877A5}" destId="{921AAD27-7124-2F48-A755-BCC57983FE3B}" srcOrd="0" destOrd="0" presId="urn:microsoft.com/office/officeart/2008/layout/HexagonCluster"/>
    <dgm:cxn modelId="{12C47AEF-12A3-554C-BBC0-9DCEF047E7E1}" type="presParOf" srcId="{EB622165-6B51-804D-B731-6B9BE2E8C070}" destId="{96FA7D8F-FD95-ED41-8061-DE8F56E51293}" srcOrd="1" destOrd="0" presId="urn:microsoft.com/office/officeart/2008/layout/HexagonCluster"/>
    <dgm:cxn modelId="{EF3BAA66-612B-5F40-86C9-2FF6B1EDC817}" type="presParOf" srcId="{96FA7D8F-FD95-ED41-8061-DE8F56E51293}" destId="{24CDCE4E-493B-DB4B-8E62-44DB97048868}" srcOrd="0" destOrd="0" presId="urn:microsoft.com/office/officeart/2008/layout/HexagonCluster"/>
    <dgm:cxn modelId="{3D0BD1AD-4874-0E45-B628-6FB287D4D338}" type="presParOf" srcId="{EB622165-6B51-804D-B731-6B9BE2E8C070}" destId="{17A235F8-6CAA-724F-9ECC-0562BF8E2022}" srcOrd="2" destOrd="0" presId="urn:microsoft.com/office/officeart/2008/layout/HexagonCluster"/>
    <dgm:cxn modelId="{F61A34D5-CE59-2C41-8666-DC202C0F587B}" type="presParOf" srcId="{17A235F8-6CAA-724F-9ECC-0562BF8E2022}" destId="{4591C036-E999-0745-8457-15128F285704}" srcOrd="0" destOrd="0" presId="urn:microsoft.com/office/officeart/2008/layout/HexagonCluster"/>
    <dgm:cxn modelId="{BA1C4DCC-76F8-0C40-B8B6-272CEE78CA86}" type="presParOf" srcId="{EB622165-6B51-804D-B731-6B9BE2E8C070}" destId="{13E158B5-7009-7449-AA9E-764145BB1A26}" srcOrd="3" destOrd="0" presId="urn:microsoft.com/office/officeart/2008/layout/HexagonCluster"/>
    <dgm:cxn modelId="{ADCEE369-A5E9-7941-9A6B-09E40C09AD7E}" type="presParOf" srcId="{13E158B5-7009-7449-AA9E-764145BB1A26}" destId="{3334FE6B-DC4B-E843-867A-723BB7244FBE}" srcOrd="0" destOrd="0" presId="urn:microsoft.com/office/officeart/2008/layout/HexagonCluster"/>
    <dgm:cxn modelId="{47B96B5C-B158-634C-AF05-E9F2E36FE381}" type="presParOf" srcId="{EB622165-6B51-804D-B731-6B9BE2E8C070}" destId="{F4C99964-4A1B-DA41-A522-D008761D88D2}" srcOrd="4" destOrd="0" presId="urn:microsoft.com/office/officeart/2008/layout/HexagonCluster"/>
    <dgm:cxn modelId="{043F55F2-12B7-EE4B-A73D-C8B3912921BE}" type="presParOf" srcId="{F4C99964-4A1B-DA41-A522-D008761D88D2}" destId="{D41B8769-E3B0-BB45-BB92-0A3BD11BFA09}" srcOrd="0" destOrd="0" presId="urn:microsoft.com/office/officeart/2008/layout/HexagonCluster"/>
    <dgm:cxn modelId="{B4B3E8CC-D83E-A34C-9BA7-1CAE6D330B78}" type="presParOf" srcId="{EB622165-6B51-804D-B731-6B9BE2E8C070}" destId="{AD2B741D-D965-B949-857F-BE5FE5A53805}" srcOrd="5" destOrd="0" presId="urn:microsoft.com/office/officeart/2008/layout/HexagonCluster"/>
    <dgm:cxn modelId="{A3A7326F-5245-304B-B026-5E249C6CFB8C}" type="presParOf" srcId="{AD2B741D-D965-B949-857F-BE5FE5A53805}" destId="{E2399014-300A-7243-9B53-89DFFD0991DB}" srcOrd="0" destOrd="0" presId="urn:microsoft.com/office/officeart/2008/layout/HexagonCluster"/>
    <dgm:cxn modelId="{29D01B7A-8483-7346-8584-DD48211981A4}" type="presParOf" srcId="{EB622165-6B51-804D-B731-6B9BE2E8C070}" destId="{DA4D4684-0214-4347-9A46-B18F423631D1}" srcOrd="6" destOrd="0" presId="urn:microsoft.com/office/officeart/2008/layout/HexagonCluster"/>
    <dgm:cxn modelId="{66B7DE0D-2C8F-F449-A33E-A160C3A37C12}" type="presParOf" srcId="{DA4D4684-0214-4347-9A46-B18F423631D1}" destId="{6301D356-0B66-C14C-8E46-69C01A32DA99}" srcOrd="0" destOrd="0" presId="urn:microsoft.com/office/officeart/2008/layout/HexagonCluster"/>
    <dgm:cxn modelId="{6FDAD79E-0D80-7A48-A317-B785D39648C1}" type="presParOf" srcId="{EB622165-6B51-804D-B731-6B9BE2E8C070}" destId="{0A9922B9-BCE1-A843-8AD4-60B1AA5AB711}" srcOrd="7" destOrd="0" presId="urn:microsoft.com/office/officeart/2008/layout/HexagonCluster"/>
    <dgm:cxn modelId="{1EAB92B4-A4F6-0241-B76D-518575A55A2D}" type="presParOf" srcId="{0A9922B9-BCE1-A843-8AD4-60B1AA5AB711}" destId="{4FAA20F3-39E7-CC48-8895-048BF803BDC5}" srcOrd="0" destOrd="0" presId="urn:microsoft.com/office/officeart/2008/layout/HexagonCluster"/>
    <dgm:cxn modelId="{E7161BF1-E25E-0D4D-8818-8BF5F5C333A2}" type="presParOf" srcId="{EB622165-6B51-804D-B731-6B9BE2E8C070}" destId="{8C37E1B4-78EA-F74D-82B2-5C94BB83562E}" srcOrd="8" destOrd="0" presId="urn:microsoft.com/office/officeart/2008/layout/HexagonCluster"/>
    <dgm:cxn modelId="{8D5240B7-C51E-2B49-BBF8-99DA6B867628}" type="presParOf" srcId="{8C37E1B4-78EA-F74D-82B2-5C94BB83562E}" destId="{0EB01879-9B85-784D-9FB9-7496FFD36AC5}" srcOrd="0" destOrd="0" presId="urn:microsoft.com/office/officeart/2008/layout/HexagonCluster"/>
    <dgm:cxn modelId="{B6230F56-26DA-C545-9ABC-2422E1B9ABDF}" type="presParOf" srcId="{EB622165-6B51-804D-B731-6B9BE2E8C070}" destId="{7AB5E9B5-638F-A04B-9B07-1BB4256680F3}" srcOrd="9" destOrd="0" presId="urn:microsoft.com/office/officeart/2008/layout/HexagonCluster"/>
    <dgm:cxn modelId="{7DF6431F-3B63-D34B-933E-B4272BE7F8B4}" type="presParOf" srcId="{7AB5E9B5-638F-A04B-9B07-1BB4256680F3}" destId="{C1FD6CE8-BA51-414A-9F65-BD0DB12A06D4}" srcOrd="0" destOrd="0" presId="urn:microsoft.com/office/officeart/2008/layout/HexagonCluster"/>
    <dgm:cxn modelId="{FEBB7674-9512-1843-81D9-A707496ADD57}" type="presParOf" srcId="{EB622165-6B51-804D-B731-6B9BE2E8C070}" destId="{07F9F854-058B-174E-A86A-EF00F823CDA4}" srcOrd="10" destOrd="0" presId="urn:microsoft.com/office/officeart/2008/layout/HexagonCluster"/>
    <dgm:cxn modelId="{467EABA7-4947-DD47-A9B0-A53C968DF350}" type="presParOf" srcId="{07F9F854-058B-174E-A86A-EF00F823CDA4}" destId="{95A987C7-BB96-BB4B-ACA5-A2706F14AEC1}" srcOrd="0" destOrd="0" presId="urn:microsoft.com/office/officeart/2008/layout/HexagonCluster"/>
    <dgm:cxn modelId="{695528D6-CDEC-574A-B693-3987AC5C76B5}" type="presParOf" srcId="{EB622165-6B51-804D-B731-6B9BE2E8C070}" destId="{B59F2689-82D1-5D4A-AFA1-9FABD86F7267}" srcOrd="11" destOrd="0" presId="urn:microsoft.com/office/officeart/2008/layout/HexagonCluster"/>
    <dgm:cxn modelId="{7732900B-48EF-C544-AFE3-E4DBB918A13C}" type="presParOf" srcId="{B59F2689-82D1-5D4A-AFA1-9FABD86F7267}" destId="{0B4F73D1-D952-3947-B1BC-130E7785A997}" srcOrd="0" destOrd="0" presId="urn:microsoft.com/office/officeart/2008/layout/HexagonCluster"/>
    <dgm:cxn modelId="{D25DDF99-0031-AD46-AA31-EE2E2EDA366B}" type="presParOf" srcId="{EB622165-6B51-804D-B731-6B9BE2E8C070}" destId="{8A24F0C5-0665-B345-9053-CAD43B9A69C5}" srcOrd="12" destOrd="0" presId="urn:microsoft.com/office/officeart/2008/layout/HexagonCluster"/>
    <dgm:cxn modelId="{C4D9E17C-628F-2044-9FF5-C5F2918B90AC}" type="presParOf" srcId="{8A24F0C5-0665-B345-9053-CAD43B9A69C5}" destId="{C02F04DB-9339-2545-92A7-EA0C659328FC}" srcOrd="0" destOrd="0" presId="urn:microsoft.com/office/officeart/2008/layout/HexagonCluster"/>
    <dgm:cxn modelId="{F18B3AFA-40BF-AB4B-998A-68347E9C31C2}" type="presParOf" srcId="{EB622165-6B51-804D-B731-6B9BE2E8C070}" destId="{D7997E34-B7BC-8E40-A37E-25DBB1F25060}" srcOrd="13" destOrd="0" presId="urn:microsoft.com/office/officeart/2008/layout/HexagonCluster"/>
    <dgm:cxn modelId="{02EC54A9-731F-0245-9825-B53658EADBE1}" type="presParOf" srcId="{D7997E34-B7BC-8E40-A37E-25DBB1F25060}" destId="{2818CF0D-9396-9B45-AC04-F498F46525DA}" srcOrd="0" destOrd="0" presId="urn:microsoft.com/office/officeart/2008/layout/HexagonCluster"/>
    <dgm:cxn modelId="{309B9D76-C4FF-5E4A-9B19-E25D017B05FD}" type="presParOf" srcId="{EB622165-6B51-804D-B731-6B9BE2E8C070}" destId="{F3398B42-73C1-CA41-9EAD-A6769D14BE1C}" srcOrd="14" destOrd="0" presId="urn:microsoft.com/office/officeart/2008/layout/HexagonCluster"/>
    <dgm:cxn modelId="{820DB63B-689B-B041-8D7A-4128414C93B4}" type="presParOf" srcId="{F3398B42-73C1-CA41-9EAD-A6769D14BE1C}" destId="{794F9E57-4206-4741-AF98-D89B8DD03BB9}" srcOrd="0" destOrd="0" presId="urn:microsoft.com/office/officeart/2008/layout/HexagonCluster"/>
    <dgm:cxn modelId="{EB7AE569-6523-0147-A25A-0236A57BC62C}" type="presParOf" srcId="{EB622165-6B51-804D-B731-6B9BE2E8C070}" destId="{85B7705D-E0B7-A849-B8F6-17EFAB15809B}" srcOrd="15" destOrd="0" presId="urn:microsoft.com/office/officeart/2008/layout/HexagonCluster"/>
    <dgm:cxn modelId="{934EB2B5-2703-2C45-8661-5E1686BD1996}" type="presParOf" srcId="{85B7705D-E0B7-A849-B8F6-17EFAB15809B}" destId="{A40EE204-7CEE-6B44-A482-3D75C850D76B}" srcOrd="0" destOrd="0" presId="urn:microsoft.com/office/officeart/2008/layout/HexagonCluster"/>
    <dgm:cxn modelId="{67EE51A2-16B9-E745-ACE5-A9FF8D237936}" type="presParOf" srcId="{EB622165-6B51-804D-B731-6B9BE2E8C070}" destId="{C6B4976A-AE73-3B4A-A11B-19FFB115EF68}" srcOrd="16" destOrd="0" presId="urn:microsoft.com/office/officeart/2008/layout/HexagonCluster"/>
    <dgm:cxn modelId="{05697423-9173-8448-BFE9-5AA8F3F7020F}" type="presParOf" srcId="{C6B4976A-AE73-3B4A-A11B-19FFB115EF68}" destId="{C4055C82-ACBC-9C4B-A8EC-19173F45CB31}" srcOrd="0" destOrd="0" presId="urn:microsoft.com/office/officeart/2008/layout/HexagonCluster"/>
    <dgm:cxn modelId="{1415AD41-77E9-BF4C-A188-885EE791115C}" type="presParOf" srcId="{EB622165-6B51-804D-B731-6B9BE2E8C070}" destId="{8D0C2DF7-1A0B-D84F-8658-D7315A78600B}" srcOrd="17" destOrd="0" presId="urn:microsoft.com/office/officeart/2008/layout/HexagonCluster"/>
    <dgm:cxn modelId="{D22B7C78-6DCC-EA4A-A350-4AE1A0832366}" type="presParOf" srcId="{8D0C2DF7-1A0B-D84F-8658-D7315A78600B}" destId="{82D51652-3F52-F744-A2BE-6EE403E25E15}" srcOrd="0" destOrd="0" presId="urn:microsoft.com/office/officeart/2008/layout/HexagonCluster"/>
    <dgm:cxn modelId="{FF9F5411-CED1-134C-8690-CBCB8B84BC65}" type="presParOf" srcId="{EB622165-6B51-804D-B731-6B9BE2E8C070}" destId="{7F415383-FC7E-E345-90EB-547520888ACE}" srcOrd="18" destOrd="0" presId="urn:microsoft.com/office/officeart/2008/layout/HexagonCluster"/>
    <dgm:cxn modelId="{20CF2FC3-55DF-E543-BE73-547B25C3527E}" type="presParOf" srcId="{7F415383-FC7E-E345-90EB-547520888ACE}" destId="{310CB9A7-C04E-2A4E-90B0-FF4594A7B298}" srcOrd="0" destOrd="0" presId="urn:microsoft.com/office/officeart/2008/layout/HexagonCluster"/>
    <dgm:cxn modelId="{C9ACAAC1-D36D-4F42-885C-EC0D3241530D}" type="presParOf" srcId="{EB622165-6B51-804D-B731-6B9BE2E8C070}" destId="{4E189393-EC58-D74D-AFB3-78D8C854CD2E}" srcOrd="19" destOrd="0" presId="urn:microsoft.com/office/officeart/2008/layout/HexagonCluster"/>
    <dgm:cxn modelId="{4A2B2C4A-0EE0-AA4F-B178-5F092268C404}" type="presParOf" srcId="{4E189393-EC58-D74D-AFB3-78D8C854CD2E}" destId="{34D9E054-5C8E-7041-8D5E-08F374C27C78}"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8CC87-D848-4304-BA66-6A8DA122EBC6}">
      <dsp:nvSpPr>
        <dsp:cNvPr id="0" name=""/>
        <dsp:cNvSpPr/>
      </dsp:nvSpPr>
      <dsp:spPr>
        <a:xfrm>
          <a:off x="-4362584" y="-669175"/>
          <a:ext cx="5197512" cy="5197512"/>
        </a:xfrm>
        <a:prstGeom prst="blockArc">
          <a:avLst>
            <a:gd name="adj1" fmla="val 18900000"/>
            <a:gd name="adj2" fmla="val 2700000"/>
            <a:gd name="adj3" fmla="val 416"/>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057B5-4364-4777-B3D4-1C83CEF9699B}">
      <dsp:nvSpPr>
        <dsp:cNvPr id="0" name=""/>
        <dsp:cNvSpPr/>
      </dsp:nvSpPr>
      <dsp:spPr>
        <a:xfrm>
          <a:off x="365609" y="241120"/>
          <a:ext cx="3384022" cy="482549"/>
        </a:xfrm>
        <a:prstGeom prst="rect">
          <a:avLst/>
        </a:prstGeom>
        <a:solidFill>
          <a:srgbClr val="C337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02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安全性概述</a:t>
          </a:r>
          <a:endParaRPr lang="zh-CN" altLang="en-US" sz="1800" kern="1200" dirty="0">
            <a:latin typeface="黑体" panose="02010609060101010101" pitchFamily="49" charset="-122"/>
            <a:ea typeface="黑体" panose="02010609060101010101" pitchFamily="49" charset="-122"/>
          </a:endParaRPr>
        </a:p>
      </dsp:txBody>
      <dsp:txXfrm>
        <a:off x="365609" y="241120"/>
        <a:ext cx="3384022" cy="482549"/>
      </dsp:txXfrm>
    </dsp:sp>
    <dsp:sp modelId="{F0E68494-5153-431D-8907-FC81D396741C}">
      <dsp:nvSpPr>
        <dsp:cNvPr id="0" name=""/>
        <dsp:cNvSpPr/>
      </dsp:nvSpPr>
      <dsp:spPr>
        <a:xfrm>
          <a:off x="64016" y="180801"/>
          <a:ext cx="603186" cy="603186"/>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6B5F4FF7-DC79-45F0-AB09-4D37F594AB58}">
      <dsp:nvSpPr>
        <dsp:cNvPr id="0" name=""/>
        <dsp:cNvSpPr/>
      </dsp:nvSpPr>
      <dsp:spPr>
        <a:xfrm>
          <a:off x="711390" y="964713"/>
          <a:ext cx="3038241" cy="482549"/>
        </a:xfrm>
        <a:prstGeom prst="rect">
          <a:avLst/>
        </a:prstGeom>
        <a:solidFill>
          <a:srgbClr val="C337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02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安全策略</a:t>
          </a:r>
          <a:endParaRPr lang="zh-CN" altLang="en-US" sz="1800" kern="1200" dirty="0">
            <a:latin typeface="黑体" panose="02010609060101010101" pitchFamily="49" charset="-122"/>
            <a:ea typeface="黑体" panose="02010609060101010101" pitchFamily="49" charset="-122"/>
          </a:endParaRPr>
        </a:p>
      </dsp:txBody>
      <dsp:txXfrm>
        <a:off x="711390" y="964713"/>
        <a:ext cx="3038241" cy="482549"/>
      </dsp:txXfrm>
    </dsp:sp>
    <dsp:sp modelId="{2C8E7B80-8219-452F-BDEB-C5FBEE5C5DA6}">
      <dsp:nvSpPr>
        <dsp:cNvPr id="0" name=""/>
        <dsp:cNvSpPr/>
      </dsp:nvSpPr>
      <dsp:spPr>
        <a:xfrm>
          <a:off x="409797" y="904394"/>
          <a:ext cx="603186" cy="603186"/>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6CF42973-380A-44A2-8584-3DCEFBB88AE9}">
      <dsp:nvSpPr>
        <dsp:cNvPr id="0" name=""/>
        <dsp:cNvSpPr/>
      </dsp:nvSpPr>
      <dsp:spPr>
        <a:xfrm>
          <a:off x="817517" y="1688305"/>
          <a:ext cx="2932115" cy="482549"/>
        </a:xfrm>
        <a:prstGeom prst="rect">
          <a:avLst/>
        </a:prstGeom>
        <a:solidFill>
          <a:srgbClr val="C337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02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安全模型</a:t>
          </a:r>
          <a:endParaRPr lang="zh-CN" altLang="en-US" sz="1800" kern="1200" dirty="0">
            <a:latin typeface="黑体" panose="02010609060101010101" pitchFamily="49" charset="-122"/>
            <a:ea typeface="黑体" panose="02010609060101010101" pitchFamily="49" charset="-122"/>
          </a:endParaRPr>
        </a:p>
      </dsp:txBody>
      <dsp:txXfrm>
        <a:off x="817517" y="1688305"/>
        <a:ext cx="2932115" cy="482549"/>
      </dsp:txXfrm>
    </dsp:sp>
    <dsp:sp modelId="{1836CF99-E31E-42FA-BED8-59CD1782CD98}">
      <dsp:nvSpPr>
        <dsp:cNvPr id="0" name=""/>
        <dsp:cNvSpPr/>
      </dsp:nvSpPr>
      <dsp:spPr>
        <a:xfrm>
          <a:off x="515924" y="1627987"/>
          <a:ext cx="603186" cy="603186"/>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9D8F9EBF-F79B-413C-8CC3-9C502B83E69A}">
      <dsp:nvSpPr>
        <dsp:cNvPr id="0" name=""/>
        <dsp:cNvSpPr/>
      </dsp:nvSpPr>
      <dsp:spPr>
        <a:xfrm>
          <a:off x="711390" y="2411898"/>
          <a:ext cx="3038241" cy="482549"/>
        </a:xfrm>
        <a:prstGeom prst="rect">
          <a:avLst/>
        </a:prstGeom>
        <a:solidFill>
          <a:srgbClr val="C337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02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安全机制</a:t>
          </a:r>
          <a:endParaRPr lang="zh-CN" altLang="en-US" sz="1800" kern="1200" dirty="0">
            <a:latin typeface="黑体" panose="02010609060101010101" pitchFamily="49" charset="-122"/>
            <a:ea typeface="黑体" panose="02010609060101010101" pitchFamily="49" charset="-122"/>
          </a:endParaRPr>
        </a:p>
      </dsp:txBody>
      <dsp:txXfrm>
        <a:off x="711390" y="2411898"/>
        <a:ext cx="3038241" cy="482549"/>
      </dsp:txXfrm>
    </dsp:sp>
    <dsp:sp modelId="{5BA1AE59-FF7C-42AE-8D80-8176D7437212}">
      <dsp:nvSpPr>
        <dsp:cNvPr id="0" name=""/>
        <dsp:cNvSpPr/>
      </dsp:nvSpPr>
      <dsp:spPr>
        <a:xfrm>
          <a:off x="409797" y="2351579"/>
          <a:ext cx="603186" cy="603186"/>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5A787343-7181-F246-804F-82A5D6C11E3F}">
      <dsp:nvSpPr>
        <dsp:cNvPr id="0" name=""/>
        <dsp:cNvSpPr/>
      </dsp:nvSpPr>
      <dsp:spPr>
        <a:xfrm>
          <a:off x="365609" y="3135491"/>
          <a:ext cx="3384022" cy="482549"/>
        </a:xfrm>
        <a:prstGeom prst="rect">
          <a:avLst/>
        </a:prstGeom>
        <a:solidFill>
          <a:srgbClr val="C337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02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SimHei" charset="-122"/>
              <a:ea typeface="SimHei" charset="-122"/>
              <a:cs typeface="SimHei" charset="-122"/>
            </a:rPr>
            <a:t>安全操作系统设计与开发</a:t>
          </a:r>
          <a:endParaRPr lang="zh-CN" altLang="en-US" sz="1800" kern="1200" dirty="0">
            <a:latin typeface="SimHei" charset="-122"/>
            <a:ea typeface="SimHei" charset="-122"/>
            <a:cs typeface="SimHei" charset="-122"/>
          </a:endParaRPr>
        </a:p>
      </dsp:txBody>
      <dsp:txXfrm>
        <a:off x="365609" y="3135491"/>
        <a:ext cx="3384022" cy="482549"/>
      </dsp:txXfrm>
    </dsp:sp>
    <dsp:sp modelId="{044AD5EA-4DD4-DD43-B64F-530C63B390CE}">
      <dsp:nvSpPr>
        <dsp:cNvPr id="0" name=""/>
        <dsp:cNvSpPr/>
      </dsp:nvSpPr>
      <dsp:spPr>
        <a:xfrm>
          <a:off x="64016" y="3075172"/>
          <a:ext cx="603186" cy="60318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FA4D-3879-9948-AA62-2E3B6B10FD33}">
      <dsp:nvSpPr>
        <dsp:cNvPr id="0" name=""/>
        <dsp:cNvSpPr/>
      </dsp:nvSpPr>
      <dsp:spPr>
        <a:xfrm rot="10800000">
          <a:off x="1154290" y="38"/>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安全需求和安全策略</a:t>
          </a:r>
          <a:endParaRPr lang="zh-CN" altLang="en-US" sz="2300" kern="1200" dirty="0">
            <a:latin typeface="Microsoft YaHei" charset="-122"/>
            <a:ea typeface="Microsoft YaHei" charset="-122"/>
            <a:cs typeface="Microsoft YaHei" charset="-122"/>
          </a:endParaRPr>
        </a:p>
      </dsp:txBody>
      <dsp:txXfrm rot="10800000">
        <a:off x="1319671" y="38"/>
        <a:ext cx="3760735" cy="661526"/>
      </dsp:txXfrm>
    </dsp:sp>
    <dsp:sp modelId="{E37E8567-601E-0D4B-9E44-9C1B561E466D}">
      <dsp:nvSpPr>
        <dsp:cNvPr id="0" name=""/>
        <dsp:cNvSpPr/>
      </dsp:nvSpPr>
      <dsp:spPr>
        <a:xfrm>
          <a:off x="823527" y="38"/>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CE669-EED6-124F-A912-E7490455EECB}">
      <dsp:nvSpPr>
        <dsp:cNvPr id="0" name=""/>
        <dsp:cNvSpPr/>
      </dsp:nvSpPr>
      <dsp:spPr>
        <a:xfrm rot="10800000">
          <a:off x="1154290" y="859035"/>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访问支持策略</a:t>
          </a:r>
          <a:endParaRPr lang="zh-CN" altLang="en-US" sz="2300" kern="1200" dirty="0">
            <a:latin typeface="Microsoft YaHei" charset="-122"/>
            <a:ea typeface="Microsoft YaHei" charset="-122"/>
            <a:cs typeface="Microsoft YaHei" charset="-122"/>
          </a:endParaRPr>
        </a:p>
      </dsp:txBody>
      <dsp:txXfrm rot="10800000">
        <a:off x="1319671" y="859035"/>
        <a:ext cx="3760735" cy="661526"/>
      </dsp:txXfrm>
    </dsp:sp>
    <dsp:sp modelId="{5AE7A208-F576-EE43-BBA8-799E4A6A6036}">
      <dsp:nvSpPr>
        <dsp:cNvPr id="0" name=""/>
        <dsp:cNvSpPr/>
      </dsp:nvSpPr>
      <dsp:spPr>
        <a:xfrm>
          <a:off x="823527" y="859035"/>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BBF6373-8A04-EB46-87BE-8F616665855F}">
      <dsp:nvSpPr>
        <dsp:cNvPr id="0" name=""/>
        <dsp:cNvSpPr/>
      </dsp:nvSpPr>
      <dsp:spPr>
        <a:xfrm rot="10800000">
          <a:off x="1154290" y="1718032"/>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访问控制策略</a:t>
          </a:r>
          <a:endParaRPr lang="zh-CN" altLang="en-US" sz="2300" kern="1200" dirty="0">
            <a:latin typeface="Microsoft YaHei" charset="-122"/>
            <a:ea typeface="Microsoft YaHei" charset="-122"/>
            <a:cs typeface="Microsoft YaHei" charset="-122"/>
          </a:endParaRPr>
        </a:p>
      </dsp:txBody>
      <dsp:txXfrm rot="10800000">
        <a:off x="1319671" y="1718032"/>
        <a:ext cx="3760735" cy="661526"/>
      </dsp:txXfrm>
    </dsp:sp>
    <dsp:sp modelId="{BBF8D23D-D200-DC44-B39D-28F641D211F7}">
      <dsp:nvSpPr>
        <dsp:cNvPr id="0" name=""/>
        <dsp:cNvSpPr/>
      </dsp:nvSpPr>
      <dsp:spPr>
        <a:xfrm>
          <a:off x="823527" y="1718032"/>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FA4D-3879-9948-AA62-2E3B6B10FD33}">
      <dsp:nvSpPr>
        <dsp:cNvPr id="0" name=""/>
        <dsp:cNvSpPr/>
      </dsp:nvSpPr>
      <dsp:spPr>
        <a:xfrm rot="10800000">
          <a:off x="1154290" y="38"/>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安全需求和安全策略</a:t>
          </a:r>
          <a:endParaRPr lang="zh-CN" altLang="en-US" sz="2300" kern="1200" dirty="0">
            <a:latin typeface="Microsoft YaHei" charset="-122"/>
            <a:ea typeface="Microsoft YaHei" charset="-122"/>
            <a:cs typeface="Microsoft YaHei" charset="-122"/>
          </a:endParaRPr>
        </a:p>
      </dsp:txBody>
      <dsp:txXfrm rot="10800000">
        <a:off x="1319671" y="38"/>
        <a:ext cx="3760735" cy="661526"/>
      </dsp:txXfrm>
    </dsp:sp>
    <dsp:sp modelId="{E37E8567-601E-0D4B-9E44-9C1B561E466D}">
      <dsp:nvSpPr>
        <dsp:cNvPr id="0" name=""/>
        <dsp:cNvSpPr/>
      </dsp:nvSpPr>
      <dsp:spPr>
        <a:xfrm>
          <a:off x="823527" y="38"/>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CE669-EED6-124F-A912-E7490455EECB}">
      <dsp:nvSpPr>
        <dsp:cNvPr id="0" name=""/>
        <dsp:cNvSpPr/>
      </dsp:nvSpPr>
      <dsp:spPr>
        <a:xfrm rot="10800000">
          <a:off x="1154290" y="859035"/>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65000"/>
                </a:schemeClr>
              </a:solidFill>
              <a:latin typeface="Microsoft YaHei" charset="-122"/>
              <a:ea typeface="Microsoft YaHei" charset="-122"/>
              <a:cs typeface="Microsoft YaHei" charset="-122"/>
            </a:rPr>
            <a:t>访问支持策略</a:t>
          </a:r>
          <a:endParaRPr lang="zh-CN" altLang="en-US" sz="2300" kern="1200" dirty="0">
            <a:solidFill>
              <a:schemeClr val="bg1">
                <a:lumMod val="65000"/>
              </a:schemeClr>
            </a:solidFill>
            <a:latin typeface="Microsoft YaHei" charset="-122"/>
            <a:ea typeface="Microsoft YaHei" charset="-122"/>
            <a:cs typeface="Microsoft YaHei" charset="-122"/>
          </a:endParaRPr>
        </a:p>
      </dsp:txBody>
      <dsp:txXfrm rot="10800000">
        <a:off x="1319671" y="859035"/>
        <a:ext cx="3760735" cy="661526"/>
      </dsp:txXfrm>
    </dsp:sp>
    <dsp:sp modelId="{5AE7A208-F576-EE43-BBA8-799E4A6A6036}">
      <dsp:nvSpPr>
        <dsp:cNvPr id="0" name=""/>
        <dsp:cNvSpPr/>
      </dsp:nvSpPr>
      <dsp:spPr>
        <a:xfrm>
          <a:off x="823527" y="859035"/>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BBF6373-8A04-EB46-87BE-8F616665855F}">
      <dsp:nvSpPr>
        <dsp:cNvPr id="0" name=""/>
        <dsp:cNvSpPr/>
      </dsp:nvSpPr>
      <dsp:spPr>
        <a:xfrm rot="10800000">
          <a:off x="1154290" y="1718032"/>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65000"/>
                </a:schemeClr>
              </a:solidFill>
              <a:latin typeface="Microsoft YaHei" charset="-122"/>
              <a:ea typeface="Microsoft YaHei" charset="-122"/>
              <a:cs typeface="Microsoft YaHei" charset="-122"/>
            </a:rPr>
            <a:t>访问控制策略</a:t>
          </a:r>
          <a:endParaRPr lang="zh-CN" altLang="en-US" sz="2300" kern="1200" dirty="0">
            <a:solidFill>
              <a:schemeClr val="bg1">
                <a:lumMod val="65000"/>
              </a:schemeClr>
            </a:solidFill>
            <a:latin typeface="Microsoft YaHei" charset="-122"/>
            <a:ea typeface="Microsoft YaHei" charset="-122"/>
            <a:cs typeface="Microsoft YaHei" charset="-122"/>
          </a:endParaRPr>
        </a:p>
      </dsp:txBody>
      <dsp:txXfrm rot="10800000">
        <a:off x="1319671" y="1718032"/>
        <a:ext cx="3760735" cy="661526"/>
      </dsp:txXfrm>
    </dsp:sp>
    <dsp:sp modelId="{BBF8D23D-D200-DC44-B39D-28F641D211F7}">
      <dsp:nvSpPr>
        <dsp:cNvPr id="0" name=""/>
        <dsp:cNvSpPr/>
      </dsp:nvSpPr>
      <dsp:spPr>
        <a:xfrm>
          <a:off x="823527" y="1718032"/>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FA4D-3879-9948-AA62-2E3B6B10FD33}">
      <dsp:nvSpPr>
        <dsp:cNvPr id="0" name=""/>
        <dsp:cNvSpPr/>
      </dsp:nvSpPr>
      <dsp:spPr>
        <a:xfrm rot="10800000">
          <a:off x="1154290" y="38"/>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65000"/>
                </a:schemeClr>
              </a:solidFill>
              <a:latin typeface="Microsoft YaHei" charset="-122"/>
              <a:ea typeface="Microsoft YaHei" charset="-122"/>
              <a:cs typeface="Microsoft YaHei" charset="-122"/>
            </a:rPr>
            <a:t>安全需求和安全策略</a:t>
          </a:r>
          <a:endParaRPr lang="zh-CN" altLang="en-US" sz="2300" kern="1200" dirty="0">
            <a:solidFill>
              <a:schemeClr val="bg1">
                <a:lumMod val="65000"/>
              </a:schemeClr>
            </a:solidFill>
            <a:latin typeface="Microsoft YaHei" charset="-122"/>
            <a:ea typeface="Microsoft YaHei" charset="-122"/>
            <a:cs typeface="Microsoft YaHei" charset="-122"/>
          </a:endParaRPr>
        </a:p>
      </dsp:txBody>
      <dsp:txXfrm rot="10800000">
        <a:off x="1319671" y="38"/>
        <a:ext cx="3760735" cy="661526"/>
      </dsp:txXfrm>
    </dsp:sp>
    <dsp:sp modelId="{E37E8567-601E-0D4B-9E44-9C1B561E466D}">
      <dsp:nvSpPr>
        <dsp:cNvPr id="0" name=""/>
        <dsp:cNvSpPr/>
      </dsp:nvSpPr>
      <dsp:spPr>
        <a:xfrm>
          <a:off x="823527" y="38"/>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CE669-EED6-124F-A912-E7490455EECB}">
      <dsp:nvSpPr>
        <dsp:cNvPr id="0" name=""/>
        <dsp:cNvSpPr/>
      </dsp:nvSpPr>
      <dsp:spPr>
        <a:xfrm rot="10800000">
          <a:off x="1154290" y="859035"/>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访问支持策略</a:t>
          </a:r>
          <a:endParaRPr lang="zh-CN" altLang="en-US" sz="2300" kern="1200" dirty="0">
            <a:latin typeface="Microsoft YaHei" charset="-122"/>
            <a:ea typeface="Microsoft YaHei" charset="-122"/>
            <a:cs typeface="Microsoft YaHei" charset="-122"/>
          </a:endParaRPr>
        </a:p>
      </dsp:txBody>
      <dsp:txXfrm rot="10800000">
        <a:off x="1319671" y="859035"/>
        <a:ext cx="3760735" cy="661526"/>
      </dsp:txXfrm>
    </dsp:sp>
    <dsp:sp modelId="{5AE7A208-F576-EE43-BBA8-799E4A6A6036}">
      <dsp:nvSpPr>
        <dsp:cNvPr id="0" name=""/>
        <dsp:cNvSpPr/>
      </dsp:nvSpPr>
      <dsp:spPr>
        <a:xfrm>
          <a:off x="823527" y="859035"/>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BBF6373-8A04-EB46-87BE-8F616665855F}">
      <dsp:nvSpPr>
        <dsp:cNvPr id="0" name=""/>
        <dsp:cNvSpPr/>
      </dsp:nvSpPr>
      <dsp:spPr>
        <a:xfrm rot="10800000">
          <a:off x="1154290" y="1718032"/>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65000"/>
                </a:schemeClr>
              </a:solidFill>
              <a:latin typeface="Microsoft YaHei" charset="-122"/>
              <a:ea typeface="Microsoft YaHei" charset="-122"/>
              <a:cs typeface="Microsoft YaHei" charset="-122"/>
            </a:rPr>
            <a:t>访问控制策略</a:t>
          </a:r>
          <a:endParaRPr lang="zh-CN" altLang="en-US" sz="2300" kern="1200" dirty="0">
            <a:solidFill>
              <a:schemeClr val="bg1">
                <a:lumMod val="65000"/>
              </a:schemeClr>
            </a:solidFill>
            <a:latin typeface="Microsoft YaHei" charset="-122"/>
            <a:ea typeface="Microsoft YaHei" charset="-122"/>
            <a:cs typeface="Microsoft YaHei" charset="-122"/>
          </a:endParaRPr>
        </a:p>
      </dsp:txBody>
      <dsp:txXfrm rot="10800000">
        <a:off x="1319671" y="1718032"/>
        <a:ext cx="3760735" cy="661526"/>
      </dsp:txXfrm>
    </dsp:sp>
    <dsp:sp modelId="{BBF8D23D-D200-DC44-B39D-28F641D211F7}">
      <dsp:nvSpPr>
        <dsp:cNvPr id="0" name=""/>
        <dsp:cNvSpPr/>
      </dsp:nvSpPr>
      <dsp:spPr>
        <a:xfrm>
          <a:off x="823527" y="1718032"/>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FA4D-3879-9948-AA62-2E3B6B10FD33}">
      <dsp:nvSpPr>
        <dsp:cNvPr id="0" name=""/>
        <dsp:cNvSpPr/>
      </dsp:nvSpPr>
      <dsp:spPr>
        <a:xfrm rot="10800000">
          <a:off x="1154290" y="38"/>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65000"/>
                </a:schemeClr>
              </a:solidFill>
              <a:latin typeface="Microsoft YaHei" charset="-122"/>
              <a:ea typeface="Microsoft YaHei" charset="-122"/>
              <a:cs typeface="Microsoft YaHei" charset="-122"/>
            </a:rPr>
            <a:t>安全需求和安全策略</a:t>
          </a:r>
          <a:endParaRPr lang="zh-CN" altLang="en-US" sz="2300" kern="1200" dirty="0">
            <a:solidFill>
              <a:schemeClr val="bg1">
                <a:lumMod val="65000"/>
              </a:schemeClr>
            </a:solidFill>
            <a:latin typeface="Microsoft YaHei" charset="-122"/>
            <a:ea typeface="Microsoft YaHei" charset="-122"/>
            <a:cs typeface="Microsoft YaHei" charset="-122"/>
          </a:endParaRPr>
        </a:p>
      </dsp:txBody>
      <dsp:txXfrm rot="10800000">
        <a:off x="1319671" y="38"/>
        <a:ext cx="3760735" cy="661526"/>
      </dsp:txXfrm>
    </dsp:sp>
    <dsp:sp modelId="{E37E8567-601E-0D4B-9E44-9C1B561E466D}">
      <dsp:nvSpPr>
        <dsp:cNvPr id="0" name=""/>
        <dsp:cNvSpPr/>
      </dsp:nvSpPr>
      <dsp:spPr>
        <a:xfrm>
          <a:off x="823527" y="38"/>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CE669-EED6-124F-A912-E7490455EECB}">
      <dsp:nvSpPr>
        <dsp:cNvPr id="0" name=""/>
        <dsp:cNvSpPr/>
      </dsp:nvSpPr>
      <dsp:spPr>
        <a:xfrm rot="10800000">
          <a:off x="1154290" y="859035"/>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65000"/>
                </a:schemeClr>
              </a:solidFill>
              <a:latin typeface="Microsoft YaHei" charset="-122"/>
              <a:ea typeface="Microsoft YaHei" charset="-122"/>
              <a:cs typeface="Microsoft YaHei" charset="-122"/>
            </a:rPr>
            <a:t>访问支持策略</a:t>
          </a:r>
          <a:endParaRPr lang="zh-CN" altLang="en-US" sz="2300" kern="1200" dirty="0">
            <a:solidFill>
              <a:schemeClr val="bg1">
                <a:lumMod val="65000"/>
              </a:schemeClr>
            </a:solidFill>
            <a:latin typeface="Microsoft YaHei" charset="-122"/>
            <a:ea typeface="Microsoft YaHei" charset="-122"/>
            <a:cs typeface="Microsoft YaHei" charset="-122"/>
          </a:endParaRPr>
        </a:p>
      </dsp:txBody>
      <dsp:txXfrm rot="10800000">
        <a:off x="1319671" y="859035"/>
        <a:ext cx="3760735" cy="661526"/>
      </dsp:txXfrm>
    </dsp:sp>
    <dsp:sp modelId="{5AE7A208-F576-EE43-BBA8-799E4A6A6036}">
      <dsp:nvSpPr>
        <dsp:cNvPr id="0" name=""/>
        <dsp:cNvSpPr/>
      </dsp:nvSpPr>
      <dsp:spPr>
        <a:xfrm>
          <a:off x="823527" y="859035"/>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BBF6373-8A04-EB46-87BE-8F616665855F}">
      <dsp:nvSpPr>
        <dsp:cNvPr id="0" name=""/>
        <dsp:cNvSpPr/>
      </dsp:nvSpPr>
      <dsp:spPr>
        <a:xfrm rot="10800000">
          <a:off x="1154290" y="1718032"/>
          <a:ext cx="3926116" cy="66152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715"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访问控制策略</a:t>
          </a:r>
          <a:endParaRPr lang="zh-CN" altLang="en-US" sz="2300" kern="1200" dirty="0">
            <a:latin typeface="Microsoft YaHei" charset="-122"/>
            <a:ea typeface="Microsoft YaHei" charset="-122"/>
            <a:cs typeface="Microsoft YaHei" charset="-122"/>
          </a:endParaRPr>
        </a:p>
      </dsp:txBody>
      <dsp:txXfrm rot="10800000">
        <a:off x="1319671" y="1718032"/>
        <a:ext cx="3760735" cy="661526"/>
      </dsp:txXfrm>
    </dsp:sp>
    <dsp:sp modelId="{BBF8D23D-D200-DC44-B39D-28F641D211F7}">
      <dsp:nvSpPr>
        <dsp:cNvPr id="0" name=""/>
        <dsp:cNvSpPr/>
      </dsp:nvSpPr>
      <dsp:spPr>
        <a:xfrm>
          <a:off x="823527" y="1718032"/>
          <a:ext cx="661526" cy="66152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FA4D-3879-9948-AA62-2E3B6B10FD33}">
      <dsp:nvSpPr>
        <dsp:cNvPr id="0" name=""/>
        <dsp:cNvSpPr/>
      </dsp:nvSpPr>
      <dsp:spPr>
        <a:xfrm rot="10800000">
          <a:off x="986684" y="181"/>
          <a:ext cx="3261201" cy="66101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490"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安全模型概述</a:t>
          </a:r>
          <a:endParaRPr lang="zh-CN" altLang="en-US" sz="2300" kern="1200" dirty="0">
            <a:latin typeface="Microsoft YaHei" charset="-122"/>
            <a:ea typeface="Microsoft YaHei" charset="-122"/>
            <a:cs typeface="Microsoft YaHei" charset="-122"/>
          </a:endParaRPr>
        </a:p>
      </dsp:txBody>
      <dsp:txXfrm rot="10800000">
        <a:off x="1151938" y="181"/>
        <a:ext cx="3095947" cy="661016"/>
      </dsp:txXfrm>
    </dsp:sp>
    <dsp:sp modelId="{E37E8567-601E-0D4B-9E44-9C1B561E466D}">
      <dsp:nvSpPr>
        <dsp:cNvPr id="0" name=""/>
        <dsp:cNvSpPr/>
      </dsp:nvSpPr>
      <dsp:spPr>
        <a:xfrm>
          <a:off x="656176" y="181"/>
          <a:ext cx="661016" cy="66101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CE669-EED6-124F-A912-E7490455EECB}">
      <dsp:nvSpPr>
        <dsp:cNvPr id="0" name=""/>
        <dsp:cNvSpPr/>
      </dsp:nvSpPr>
      <dsp:spPr>
        <a:xfrm rot="10800000">
          <a:off x="986684" y="826452"/>
          <a:ext cx="3261201" cy="66101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490" tIns="87630" rIns="163576"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Microsoft YaHei" charset="-122"/>
              <a:ea typeface="Microsoft YaHei" charset="-122"/>
              <a:cs typeface="Microsoft YaHei" charset="-122"/>
            </a:rPr>
            <a:t>安全模型示例</a:t>
          </a:r>
          <a:endParaRPr lang="zh-CN" altLang="en-US" sz="2300" kern="1200" dirty="0">
            <a:latin typeface="Microsoft YaHei" charset="-122"/>
            <a:ea typeface="Microsoft YaHei" charset="-122"/>
            <a:cs typeface="Microsoft YaHei" charset="-122"/>
          </a:endParaRPr>
        </a:p>
      </dsp:txBody>
      <dsp:txXfrm rot="10800000">
        <a:off x="1151938" y="826452"/>
        <a:ext cx="3095947" cy="661016"/>
      </dsp:txXfrm>
    </dsp:sp>
    <dsp:sp modelId="{5AE7A208-F576-EE43-BBA8-799E4A6A6036}">
      <dsp:nvSpPr>
        <dsp:cNvPr id="0" name=""/>
        <dsp:cNvSpPr/>
      </dsp:nvSpPr>
      <dsp:spPr>
        <a:xfrm>
          <a:off x="656176" y="826452"/>
          <a:ext cx="661016" cy="661016"/>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FA4D-3879-9948-AA62-2E3B6B10FD33}">
      <dsp:nvSpPr>
        <dsp:cNvPr id="0" name=""/>
        <dsp:cNvSpPr/>
      </dsp:nvSpPr>
      <dsp:spPr>
        <a:xfrm rot="10800000">
          <a:off x="869745" y="642"/>
          <a:ext cx="2936787" cy="520113"/>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9356" tIns="91440" rIns="170688"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icrosoft YaHei" charset="-122"/>
              <a:ea typeface="Microsoft YaHei" charset="-122"/>
              <a:cs typeface="Microsoft YaHei" charset="-122"/>
            </a:rPr>
            <a:t>硬件安全机制</a:t>
          </a:r>
          <a:endParaRPr lang="zh-CN" altLang="en-US" sz="2400" kern="1200" dirty="0">
            <a:latin typeface="Microsoft YaHei" charset="-122"/>
            <a:ea typeface="Microsoft YaHei" charset="-122"/>
            <a:cs typeface="Microsoft YaHei" charset="-122"/>
          </a:endParaRPr>
        </a:p>
      </dsp:txBody>
      <dsp:txXfrm rot="10800000">
        <a:off x="999773" y="642"/>
        <a:ext cx="2806759" cy="520113"/>
      </dsp:txXfrm>
    </dsp:sp>
    <dsp:sp modelId="{E37E8567-601E-0D4B-9E44-9C1B561E466D}">
      <dsp:nvSpPr>
        <dsp:cNvPr id="0" name=""/>
        <dsp:cNvSpPr/>
      </dsp:nvSpPr>
      <dsp:spPr>
        <a:xfrm>
          <a:off x="609688" y="642"/>
          <a:ext cx="520113" cy="520113"/>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CE669-EED6-124F-A912-E7490455EECB}">
      <dsp:nvSpPr>
        <dsp:cNvPr id="0" name=""/>
        <dsp:cNvSpPr/>
      </dsp:nvSpPr>
      <dsp:spPr>
        <a:xfrm rot="10800000">
          <a:off x="869745" y="676014"/>
          <a:ext cx="2936787" cy="520113"/>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9356" tIns="91440" rIns="170688"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icrosoft YaHei" charset="-122"/>
              <a:ea typeface="Microsoft YaHei" charset="-122"/>
              <a:cs typeface="Microsoft YaHei" charset="-122"/>
            </a:rPr>
            <a:t>认证机制</a:t>
          </a:r>
          <a:endParaRPr lang="zh-CN" altLang="en-US" sz="2400" kern="1200" dirty="0">
            <a:latin typeface="Microsoft YaHei" charset="-122"/>
            <a:ea typeface="Microsoft YaHei" charset="-122"/>
            <a:cs typeface="Microsoft YaHei" charset="-122"/>
          </a:endParaRPr>
        </a:p>
      </dsp:txBody>
      <dsp:txXfrm rot="10800000">
        <a:off x="999773" y="676014"/>
        <a:ext cx="2806759" cy="520113"/>
      </dsp:txXfrm>
    </dsp:sp>
    <dsp:sp modelId="{5AE7A208-F576-EE43-BBA8-799E4A6A6036}">
      <dsp:nvSpPr>
        <dsp:cNvPr id="0" name=""/>
        <dsp:cNvSpPr/>
      </dsp:nvSpPr>
      <dsp:spPr>
        <a:xfrm>
          <a:off x="609688" y="676014"/>
          <a:ext cx="520113" cy="520113"/>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AA00937-B020-E94D-BA8A-9FFF382D4FE4}">
      <dsp:nvSpPr>
        <dsp:cNvPr id="0" name=""/>
        <dsp:cNvSpPr/>
      </dsp:nvSpPr>
      <dsp:spPr>
        <a:xfrm rot="10800000">
          <a:off x="869745" y="1351385"/>
          <a:ext cx="2936787" cy="520113"/>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9356" tIns="91440" rIns="170688"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icrosoft YaHei" charset="-122"/>
              <a:ea typeface="Microsoft YaHei" charset="-122"/>
              <a:cs typeface="Microsoft YaHei" charset="-122"/>
            </a:rPr>
            <a:t>授权机制</a:t>
          </a:r>
          <a:endParaRPr lang="zh-CN" altLang="en-US" sz="2400" kern="1200" dirty="0">
            <a:latin typeface="Microsoft YaHei" charset="-122"/>
            <a:ea typeface="Microsoft YaHei" charset="-122"/>
            <a:cs typeface="Microsoft YaHei" charset="-122"/>
          </a:endParaRPr>
        </a:p>
      </dsp:txBody>
      <dsp:txXfrm rot="10800000">
        <a:off x="999773" y="1351385"/>
        <a:ext cx="2806759" cy="520113"/>
      </dsp:txXfrm>
    </dsp:sp>
    <dsp:sp modelId="{74E4A8AF-5442-D344-A4FC-12DC34112E3F}">
      <dsp:nvSpPr>
        <dsp:cNvPr id="0" name=""/>
        <dsp:cNvSpPr/>
      </dsp:nvSpPr>
      <dsp:spPr>
        <a:xfrm>
          <a:off x="609688" y="1351385"/>
          <a:ext cx="520113" cy="520113"/>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76C3C97-5A56-984F-BECB-64035D4E5EAA}">
      <dsp:nvSpPr>
        <dsp:cNvPr id="0" name=""/>
        <dsp:cNvSpPr/>
      </dsp:nvSpPr>
      <dsp:spPr>
        <a:xfrm rot="10800000">
          <a:off x="869745" y="2026757"/>
          <a:ext cx="2936787" cy="520113"/>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9356" tIns="91440" rIns="170688"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icrosoft YaHei" charset="-122"/>
              <a:ea typeface="Microsoft YaHei" charset="-122"/>
              <a:cs typeface="Microsoft YaHei" charset="-122"/>
            </a:rPr>
            <a:t>加密机制</a:t>
          </a:r>
          <a:endParaRPr lang="zh-CN" altLang="en-US" sz="2400" kern="1200" dirty="0">
            <a:latin typeface="Microsoft YaHei" charset="-122"/>
            <a:ea typeface="Microsoft YaHei" charset="-122"/>
            <a:cs typeface="Microsoft YaHei" charset="-122"/>
          </a:endParaRPr>
        </a:p>
      </dsp:txBody>
      <dsp:txXfrm rot="10800000">
        <a:off x="999773" y="2026757"/>
        <a:ext cx="2806759" cy="520113"/>
      </dsp:txXfrm>
    </dsp:sp>
    <dsp:sp modelId="{E66BFFC8-0AA8-8D48-A520-2FC8599F4D8B}">
      <dsp:nvSpPr>
        <dsp:cNvPr id="0" name=""/>
        <dsp:cNvSpPr/>
      </dsp:nvSpPr>
      <dsp:spPr>
        <a:xfrm>
          <a:off x="609688" y="2026757"/>
          <a:ext cx="520113" cy="520113"/>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FE9C6A-BB69-5B41-9BB9-45F2C26FCC40}">
      <dsp:nvSpPr>
        <dsp:cNvPr id="0" name=""/>
        <dsp:cNvSpPr/>
      </dsp:nvSpPr>
      <dsp:spPr>
        <a:xfrm rot="10800000">
          <a:off x="869745" y="2702128"/>
          <a:ext cx="2936787" cy="520113"/>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9356" tIns="91440" rIns="170688" bIns="91440" numCol="1" spcCol="1270" anchor="ctr" anchorCtr="0">
          <a:noAutofit/>
        </a:bodyPr>
        <a:lstStyle/>
        <a:p>
          <a:pPr lvl="0" algn="l" defTabSz="1066800">
            <a:lnSpc>
              <a:spcPct val="90000"/>
            </a:lnSpc>
            <a:spcBef>
              <a:spcPct val="0"/>
            </a:spcBef>
            <a:spcAft>
              <a:spcPct val="35000"/>
            </a:spcAft>
          </a:pPr>
          <a:r>
            <a:rPr lang="zh-CN" altLang="en-US" sz="2400" kern="1200" smtClean="0">
              <a:latin typeface="Microsoft YaHei" charset="-122"/>
              <a:ea typeface="Microsoft YaHei" charset="-122"/>
              <a:cs typeface="Microsoft YaHei" charset="-122"/>
            </a:rPr>
            <a:t>审计机制</a:t>
          </a:r>
          <a:endParaRPr lang="zh-CN" altLang="en-US" sz="2400" kern="1200" dirty="0">
            <a:latin typeface="Microsoft YaHei" charset="-122"/>
            <a:ea typeface="Microsoft YaHei" charset="-122"/>
            <a:cs typeface="Microsoft YaHei" charset="-122"/>
          </a:endParaRPr>
        </a:p>
      </dsp:txBody>
      <dsp:txXfrm rot="10800000">
        <a:off x="999773" y="2702128"/>
        <a:ext cx="2806759" cy="520113"/>
      </dsp:txXfrm>
    </dsp:sp>
    <dsp:sp modelId="{84BB225C-110E-3B43-B7A2-F800DC1EA947}">
      <dsp:nvSpPr>
        <dsp:cNvPr id="0" name=""/>
        <dsp:cNvSpPr/>
      </dsp:nvSpPr>
      <dsp:spPr>
        <a:xfrm>
          <a:off x="609688" y="2702128"/>
          <a:ext cx="520113" cy="520113"/>
        </a:xfrm>
        <a:prstGeom prst="ellipse">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AAD27-7124-2F48-A755-BCC57983FE3B}">
      <dsp:nvSpPr>
        <dsp:cNvPr id="0" name=""/>
        <dsp:cNvSpPr/>
      </dsp:nvSpPr>
      <dsp:spPr>
        <a:xfrm>
          <a:off x="959889" y="2348832"/>
          <a:ext cx="1115435" cy="95763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36830" rIns="0" bIns="3683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Microsoft YaHei" charset="-122"/>
              <a:ea typeface="Microsoft YaHei" charset="-122"/>
              <a:cs typeface="Microsoft YaHei" charset="-122"/>
            </a:rPr>
            <a:t>认证</a:t>
          </a:r>
          <a:endParaRPr lang="zh-CN" altLang="en-US" sz="2900" kern="1200" dirty="0">
            <a:latin typeface="Microsoft YaHei" charset="-122"/>
            <a:ea typeface="Microsoft YaHei" charset="-122"/>
            <a:cs typeface="Microsoft YaHei" charset="-122"/>
          </a:endParaRPr>
        </a:p>
      </dsp:txBody>
      <dsp:txXfrm>
        <a:off x="1132645" y="2497148"/>
        <a:ext cx="769923" cy="661002"/>
      </dsp:txXfrm>
    </dsp:sp>
    <dsp:sp modelId="{24CDCE4E-493B-DB4B-8E62-44DB97048868}">
      <dsp:nvSpPr>
        <dsp:cNvPr id="0" name=""/>
        <dsp:cNvSpPr/>
      </dsp:nvSpPr>
      <dsp:spPr>
        <a:xfrm>
          <a:off x="986503" y="2777053"/>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91C036-E999-0745-8457-15128F285704}">
      <dsp:nvSpPr>
        <dsp:cNvPr id="0" name=""/>
        <dsp:cNvSpPr/>
      </dsp:nvSpPr>
      <dsp:spPr>
        <a:xfrm>
          <a:off x="0" y="1819418"/>
          <a:ext cx="1115435" cy="957634"/>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334FE6B-DC4B-E843-867A-723BB7244FBE}">
      <dsp:nvSpPr>
        <dsp:cNvPr id="0" name=""/>
        <dsp:cNvSpPr/>
      </dsp:nvSpPr>
      <dsp:spPr>
        <a:xfrm>
          <a:off x="764126" y="2649861"/>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41B8769-E3B0-BB45-BB92-0A3BD11BFA09}">
      <dsp:nvSpPr>
        <dsp:cNvPr id="0" name=""/>
        <dsp:cNvSpPr/>
      </dsp:nvSpPr>
      <dsp:spPr>
        <a:xfrm>
          <a:off x="1919779" y="1816360"/>
          <a:ext cx="1115435" cy="95763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36830" rIns="0" bIns="3683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Microsoft YaHei" charset="-122"/>
              <a:ea typeface="Microsoft YaHei" charset="-122"/>
              <a:cs typeface="Microsoft YaHei" charset="-122"/>
            </a:rPr>
            <a:t>授权</a:t>
          </a:r>
          <a:endParaRPr lang="zh-CN" altLang="en-US" sz="2900" kern="1200" dirty="0">
            <a:latin typeface="Microsoft YaHei" charset="-122"/>
            <a:ea typeface="Microsoft YaHei" charset="-122"/>
            <a:cs typeface="Microsoft YaHei" charset="-122"/>
          </a:endParaRPr>
        </a:p>
      </dsp:txBody>
      <dsp:txXfrm>
        <a:off x="2092535" y="1964676"/>
        <a:ext cx="769923" cy="661002"/>
      </dsp:txXfrm>
    </dsp:sp>
    <dsp:sp modelId="{E2399014-300A-7243-9B53-89DFFD0991DB}">
      <dsp:nvSpPr>
        <dsp:cNvPr id="0" name=""/>
        <dsp:cNvSpPr/>
      </dsp:nvSpPr>
      <dsp:spPr>
        <a:xfrm>
          <a:off x="2687454" y="2644763"/>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301D356-0B66-C14C-8E46-69C01A32DA99}">
      <dsp:nvSpPr>
        <dsp:cNvPr id="0" name=""/>
        <dsp:cNvSpPr/>
      </dsp:nvSpPr>
      <dsp:spPr>
        <a:xfrm>
          <a:off x="2879077" y="2346793"/>
          <a:ext cx="1115435" cy="957634"/>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AA20F3-39E7-CC48-8895-048BF803BDC5}">
      <dsp:nvSpPr>
        <dsp:cNvPr id="0" name=""/>
        <dsp:cNvSpPr/>
      </dsp:nvSpPr>
      <dsp:spPr>
        <a:xfrm>
          <a:off x="2906283" y="2772975"/>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B01879-9B85-784D-9FB9-7496FFD36AC5}">
      <dsp:nvSpPr>
        <dsp:cNvPr id="0" name=""/>
        <dsp:cNvSpPr/>
      </dsp:nvSpPr>
      <dsp:spPr>
        <a:xfrm>
          <a:off x="959889" y="1290005"/>
          <a:ext cx="1115435" cy="95763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36830" rIns="0" bIns="3683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Microsoft YaHei" charset="-122"/>
              <a:ea typeface="Microsoft YaHei" charset="-122"/>
              <a:cs typeface="Microsoft YaHei" charset="-122"/>
            </a:rPr>
            <a:t>硬件</a:t>
          </a:r>
          <a:endParaRPr lang="zh-CN" altLang="en-US" sz="2900" kern="1200" dirty="0">
            <a:latin typeface="Microsoft YaHei" charset="-122"/>
            <a:ea typeface="Microsoft YaHei" charset="-122"/>
            <a:cs typeface="Microsoft YaHei" charset="-122"/>
          </a:endParaRPr>
        </a:p>
      </dsp:txBody>
      <dsp:txXfrm>
        <a:off x="1132645" y="1438321"/>
        <a:ext cx="769923" cy="661002"/>
      </dsp:txXfrm>
    </dsp:sp>
    <dsp:sp modelId="{C1FD6CE8-BA51-414A-9F65-BD0DB12A06D4}">
      <dsp:nvSpPr>
        <dsp:cNvPr id="0" name=""/>
        <dsp:cNvSpPr/>
      </dsp:nvSpPr>
      <dsp:spPr>
        <a:xfrm>
          <a:off x="1724016" y="1308102"/>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5A987C7-BB96-BB4B-ACA5-A2706F14AEC1}">
      <dsp:nvSpPr>
        <dsp:cNvPr id="0" name=""/>
        <dsp:cNvSpPr/>
      </dsp:nvSpPr>
      <dsp:spPr>
        <a:xfrm>
          <a:off x="1919779" y="757532"/>
          <a:ext cx="1115435" cy="957634"/>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B4F73D1-D952-3947-B1BC-130E7785A997}">
      <dsp:nvSpPr>
        <dsp:cNvPr id="0" name=""/>
        <dsp:cNvSpPr/>
      </dsp:nvSpPr>
      <dsp:spPr>
        <a:xfrm>
          <a:off x="1951124" y="1181930"/>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02F04DB-9339-2545-92A7-EA0C659328FC}">
      <dsp:nvSpPr>
        <dsp:cNvPr id="0" name=""/>
        <dsp:cNvSpPr/>
      </dsp:nvSpPr>
      <dsp:spPr>
        <a:xfrm>
          <a:off x="2879077" y="1287966"/>
          <a:ext cx="1115435" cy="95763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36830" rIns="0" bIns="3683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Microsoft YaHei" charset="-122"/>
              <a:ea typeface="Microsoft YaHei" charset="-122"/>
              <a:cs typeface="Microsoft YaHei" charset="-122"/>
            </a:rPr>
            <a:t>加密</a:t>
          </a:r>
          <a:endParaRPr lang="zh-CN" altLang="en-US" sz="2900" kern="1200" dirty="0">
            <a:latin typeface="Microsoft YaHei" charset="-122"/>
            <a:ea typeface="Microsoft YaHei" charset="-122"/>
            <a:cs typeface="Microsoft YaHei" charset="-122"/>
          </a:endParaRPr>
        </a:p>
      </dsp:txBody>
      <dsp:txXfrm>
        <a:off x="3051833" y="1436282"/>
        <a:ext cx="769923" cy="661002"/>
      </dsp:txXfrm>
    </dsp:sp>
    <dsp:sp modelId="{2818CF0D-9396-9B45-AC04-F498F46525DA}">
      <dsp:nvSpPr>
        <dsp:cNvPr id="0" name=""/>
        <dsp:cNvSpPr/>
      </dsp:nvSpPr>
      <dsp:spPr>
        <a:xfrm>
          <a:off x="3844289" y="1712363"/>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94F9E57-4206-4741-AF98-D89B8DD03BB9}">
      <dsp:nvSpPr>
        <dsp:cNvPr id="0" name=""/>
        <dsp:cNvSpPr/>
      </dsp:nvSpPr>
      <dsp:spPr>
        <a:xfrm>
          <a:off x="3838966" y="1826301"/>
          <a:ext cx="1115435" cy="957634"/>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40EE204-7CEE-6B44-A482-3D75C850D76B}">
      <dsp:nvSpPr>
        <dsp:cNvPr id="0" name=""/>
        <dsp:cNvSpPr/>
      </dsp:nvSpPr>
      <dsp:spPr>
        <a:xfrm>
          <a:off x="4056612" y="1843633"/>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4055C82-ACBC-9C4B-A8EC-19173F45CB31}">
      <dsp:nvSpPr>
        <dsp:cNvPr id="0" name=""/>
        <dsp:cNvSpPr/>
      </dsp:nvSpPr>
      <dsp:spPr>
        <a:xfrm>
          <a:off x="3838966" y="767728"/>
          <a:ext cx="1115435" cy="95763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36830" rIns="0" bIns="3683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Microsoft YaHei" charset="-122"/>
              <a:ea typeface="Microsoft YaHei" charset="-122"/>
              <a:cs typeface="Microsoft YaHei" charset="-122"/>
            </a:rPr>
            <a:t>审计</a:t>
          </a:r>
          <a:endParaRPr lang="zh-CN" altLang="en-US" sz="2900" kern="1200" dirty="0">
            <a:latin typeface="Microsoft YaHei" charset="-122"/>
            <a:ea typeface="Microsoft YaHei" charset="-122"/>
            <a:cs typeface="Microsoft YaHei" charset="-122"/>
          </a:endParaRPr>
        </a:p>
      </dsp:txBody>
      <dsp:txXfrm>
        <a:off x="4011722" y="916044"/>
        <a:ext cx="769923" cy="661002"/>
      </dsp:txXfrm>
    </dsp:sp>
    <dsp:sp modelId="{82D51652-3F52-F744-A2BE-6EE403E25E15}">
      <dsp:nvSpPr>
        <dsp:cNvPr id="0" name=""/>
        <dsp:cNvSpPr/>
      </dsp:nvSpPr>
      <dsp:spPr>
        <a:xfrm>
          <a:off x="4804179" y="1196969"/>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0CB9A7-C04E-2A4E-90B0-FF4594A7B298}">
      <dsp:nvSpPr>
        <dsp:cNvPr id="0" name=""/>
        <dsp:cNvSpPr/>
      </dsp:nvSpPr>
      <dsp:spPr>
        <a:xfrm>
          <a:off x="4798856" y="1301985"/>
          <a:ext cx="1115435" cy="957634"/>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D9E054-5C8E-7041-8D5E-08F374C27C78}">
      <dsp:nvSpPr>
        <dsp:cNvPr id="0" name=""/>
        <dsp:cNvSpPr/>
      </dsp:nvSpPr>
      <dsp:spPr>
        <a:xfrm>
          <a:off x="5021233" y="1323396"/>
          <a:ext cx="130114" cy="112153"/>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8945E-B596-3547-9A36-740323B5AD81}" type="datetimeFigureOut">
              <a:rPr kumimoji="1" lang="zh-CN" altLang="en-US" smtClean="0"/>
              <a:t>2017/12/19</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D7D93-21CE-7D43-8474-E53252692D8F}" type="slidenum">
              <a:rPr kumimoji="1" lang="zh-CN" altLang="en-US" smtClean="0"/>
              <a:t>‹#›</a:t>
            </a:fld>
            <a:endParaRPr kumimoji="1" lang="zh-CN" altLang="en-US"/>
          </a:p>
        </p:txBody>
      </p:sp>
    </p:spTree>
    <p:extLst>
      <p:ext uri="{BB962C8B-B14F-4D97-AF65-F5344CB8AC3E}">
        <p14:creationId xmlns:p14="http://schemas.microsoft.com/office/powerpoint/2010/main" val="1357559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什么是彩虹表？ </a:t>
            </a:r>
            <a:r>
              <a:rPr kumimoji="1" lang="en-US" altLang="zh-CN" dirty="0" smtClean="0"/>
              <a:t>- </a:t>
            </a:r>
            <a:r>
              <a:rPr kumimoji="1" lang="zh-CN" altLang="en-US" dirty="0" smtClean="0"/>
              <a:t>网络安全 </a:t>
            </a:r>
            <a:r>
              <a:rPr kumimoji="1" lang="en-US" altLang="zh-CN" dirty="0" smtClean="0"/>
              <a:t>- </a:t>
            </a:r>
            <a:r>
              <a:rPr kumimoji="1" lang="zh-CN" altLang="en-US" dirty="0" smtClean="0"/>
              <a:t>知乎 </a:t>
            </a:r>
            <a:r>
              <a:rPr kumimoji="1" lang="en-US" altLang="zh-CN" dirty="0" smtClean="0"/>
              <a:t>https://</a:t>
            </a:r>
            <a:r>
              <a:rPr kumimoji="1" lang="en-US" altLang="zh-CN" dirty="0" err="1" smtClean="0"/>
              <a:t>www.zhihu.com</a:t>
            </a:r>
            <a:r>
              <a:rPr kumimoji="1" lang="en-US" altLang="zh-CN" dirty="0" smtClean="0"/>
              <a:t>/question/19790488</a:t>
            </a:r>
          </a:p>
          <a:p>
            <a:r>
              <a:rPr kumimoji="1" lang="zh-CN" altLang="en-US" dirty="0" smtClean="0"/>
              <a:t>彩虹表 </a:t>
            </a:r>
            <a:r>
              <a:rPr kumimoji="1" lang="en-US" altLang="zh-CN" dirty="0" smtClean="0"/>
              <a:t>- </a:t>
            </a:r>
            <a:r>
              <a:rPr kumimoji="1" lang="zh-CN" altLang="en-US" dirty="0" smtClean="0"/>
              <a:t>维基百科，自由的百科全书 </a:t>
            </a:r>
            <a:r>
              <a:rPr kumimoji="1" lang="en-US" altLang="zh-CN" dirty="0" smtClean="0"/>
              <a:t>https://</a:t>
            </a:r>
            <a:r>
              <a:rPr kumimoji="1" lang="en-US" altLang="zh-CN" dirty="0" err="1" smtClean="0"/>
              <a:t>zh.wikipedia.org</a:t>
            </a:r>
            <a:r>
              <a:rPr kumimoji="1" lang="en-US" altLang="zh-CN" dirty="0" smtClean="0"/>
              <a:t>/wiki/%E5%BD%A9%E8%99%B9%E8%A1%A8</a:t>
            </a:r>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10</a:t>
            </a:fld>
            <a:endParaRPr kumimoji="1" lang="zh-CN" altLang="en-US"/>
          </a:p>
        </p:txBody>
      </p:sp>
    </p:spTree>
    <p:extLst>
      <p:ext uri="{BB962C8B-B14F-4D97-AF65-F5344CB8AC3E}">
        <p14:creationId xmlns:p14="http://schemas.microsoft.com/office/powerpoint/2010/main" val="607644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48</a:t>
            </a:fld>
            <a:endParaRPr kumimoji="1" lang="zh-CN" altLang="en-US"/>
          </a:p>
        </p:txBody>
      </p:sp>
    </p:spTree>
    <p:extLst>
      <p:ext uri="{BB962C8B-B14F-4D97-AF65-F5344CB8AC3E}">
        <p14:creationId xmlns:p14="http://schemas.microsoft.com/office/powerpoint/2010/main" val="43580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S</a:t>
            </a:r>
            <a:r>
              <a:rPr kumimoji="1" lang="zh-CN" altLang="en-US"/>
              <a:t>：</a:t>
            </a:r>
            <a:r>
              <a:rPr kumimoji="1" lang="en-US" altLang="zh-CN"/>
              <a:t>subject</a:t>
            </a:r>
            <a:r>
              <a:rPr kumimoji="1" lang="zh-CN" altLang="en-US"/>
              <a:t> 主体集合</a:t>
            </a:r>
            <a:endParaRPr kumimoji="1" lang="en-US" altLang="zh-CN"/>
          </a:p>
          <a:p>
            <a:r>
              <a:rPr kumimoji="1" lang="en-US" altLang="zh-CN"/>
              <a:t>O</a:t>
            </a:r>
            <a:r>
              <a:rPr kumimoji="1" lang="zh-CN" altLang="en-US"/>
              <a:t>：</a:t>
            </a:r>
            <a:r>
              <a:rPr kumimoji="1" lang="en-US" altLang="zh-CN"/>
              <a:t>object</a:t>
            </a:r>
            <a:r>
              <a:rPr kumimoji="1" lang="zh-CN" altLang="en-US" baseline="0"/>
              <a:t> 客体集合</a:t>
            </a:r>
            <a:endParaRPr kumimoji="1" lang="en-US" altLang="zh-CN"/>
          </a:p>
          <a:p>
            <a:r>
              <a:rPr kumimoji="1" lang="en-US" altLang="zh-CN"/>
              <a:t>M</a:t>
            </a:r>
            <a:r>
              <a:rPr kumimoji="1" lang="zh-CN" altLang="en-US"/>
              <a:t>：访问矩阵，包括读、写、追加、修改、执行等</a:t>
            </a:r>
            <a:endParaRPr kumimoji="1" lang="en-US" altLang="zh-CN"/>
          </a:p>
          <a:p>
            <a:endParaRPr kumimoji="1" lang="zh-CN" altLang="en-US"/>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49</a:t>
            </a:fld>
            <a:endParaRPr kumimoji="1" lang="zh-CN" altLang="en-US"/>
          </a:p>
        </p:txBody>
      </p:sp>
    </p:spTree>
    <p:extLst>
      <p:ext uri="{BB962C8B-B14F-4D97-AF65-F5344CB8AC3E}">
        <p14:creationId xmlns:p14="http://schemas.microsoft.com/office/powerpoint/2010/main" val="149779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55</a:t>
            </a:fld>
            <a:endParaRPr kumimoji="1" lang="zh-CN" altLang="en-US"/>
          </a:p>
        </p:txBody>
      </p:sp>
    </p:spTree>
    <p:extLst>
      <p:ext uri="{BB962C8B-B14F-4D97-AF65-F5344CB8AC3E}">
        <p14:creationId xmlns:p14="http://schemas.microsoft.com/office/powerpoint/2010/main" val="54687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实、虚线只能横向或纵向向上运动，没有路径能够让信息向下流动，从而保证模型的安全性</a:t>
            </a:r>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56</a:t>
            </a:fld>
            <a:endParaRPr kumimoji="1" lang="zh-CN" altLang="en-US"/>
          </a:p>
        </p:txBody>
      </p:sp>
    </p:spTree>
    <p:extLst>
      <p:ext uri="{BB962C8B-B14F-4D97-AF65-F5344CB8AC3E}">
        <p14:creationId xmlns:p14="http://schemas.microsoft.com/office/powerpoint/2010/main" val="1871522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62</a:t>
            </a:fld>
            <a:endParaRPr kumimoji="1" lang="zh-CN" altLang="en-US"/>
          </a:p>
        </p:txBody>
      </p:sp>
    </p:spTree>
    <p:extLst>
      <p:ext uri="{BB962C8B-B14F-4D97-AF65-F5344CB8AC3E}">
        <p14:creationId xmlns:p14="http://schemas.microsoft.com/office/powerpoint/2010/main" val="349485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系统调用即是这类运行保护机制</a:t>
            </a:r>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65</a:t>
            </a:fld>
            <a:endParaRPr kumimoji="1" lang="zh-CN" altLang="en-US"/>
          </a:p>
        </p:txBody>
      </p:sp>
    </p:spTree>
    <p:extLst>
      <p:ext uri="{BB962C8B-B14F-4D97-AF65-F5344CB8AC3E}">
        <p14:creationId xmlns:p14="http://schemas.microsoft.com/office/powerpoint/2010/main" val="1054631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88</a:t>
            </a:fld>
            <a:endParaRPr kumimoji="1" lang="zh-CN" altLang="en-US"/>
          </a:p>
        </p:txBody>
      </p:sp>
    </p:spTree>
    <p:extLst>
      <p:ext uri="{BB962C8B-B14F-4D97-AF65-F5344CB8AC3E}">
        <p14:creationId xmlns:p14="http://schemas.microsoft.com/office/powerpoint/2010/main" val="663552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92</a:t>
            </a:fld>
            <a:endParaRPr kumimoji="1" lang="zh-CN" altLang="en-US"/>
          </a:p>
        </p:txBody>
      </p:sp>
    </p:spTree>
    <p:extLst>
      <p:ext uri="{BB962C8B-B14F-4D97-AF65-F5344CB8AC3E}">
        <p14:creationId xmlns:p14="http://schemas.microsoft.com/office/powerpoint/2010/main" val="196079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高考试卷自</a:t>
            </a:r>
            <a:r>
              <a:rPr kumimoji="1" lang="en-US" altLang="zh-CN" dirty="0" smtClean="0"/>
              <a:t>2008</a:t>
            </a:r>
            <a:r>
              <a:rPr kumimoji="1" lang="zh-CN" altLang="en-US" dirty="0" smtClean="0"/>
              <a:t>年起为绝密等级</a:t>
            </a:r>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16</a:t>
            </a:fld>
            <a:endParaRPr kumimoji="1" lang="zh-CN" altLang="en-US"/>
          </a:p>
        </p:txBody>
      </p:sp>
    </p:spTree>
    <p:extLst>
      <p:ext uri="{BB962C8B-B14F-4D97-AF65-F5344CB8AC3E}">
        <p14:creationId xmlns:p14="http://schemas.microsoft.com/office/powerpoint/2010/main" val="1856873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高考试卷自</a:t>
            </a:r>
            <a:r>
              <a:rPr kumimoji="1" lang="en-US" altLang="zh-CN" dirty="0" smtClean="0"/>
              <a:t>2008</a:t>
            </a:r>
            <a:r>
              <a:rPr kumimoji="1" lang="zh-CN" altLang="en-US" dirty="0" smtClean="0"/>
              <a:t>年起为绝密等级</a:t>
            </a:r>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17</a:t>
            </a:fld>
            <a:endParaRPr kumimoji="1" lang="zh-CN" altLang="en-US"/>
          </a:p>
        </p:txBody>
      </p:sp>
    </p:spTree>
    <p:extLst>
      <p:ext uri="{BB962C8B-B14F-4D97-AF65-F5344CB8AC3E}">
        <p14:creationId xmlns:p14="http://schemas.microsoft.com/office/powerpoint/2010/main" val="31714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和线程控制块</a:t>
            </a:r>
            <a:r>
              <a:rPr kumimoji="1" lang="en-US" altLang="zh-CN" dirty="0" smtClean="0"/>
              <a:t>TCB</a:t>
            </a:r>
            <a:r>
              <a:rPr kumimoji="1" lang="zh-CN" altLang="en-US" dirty="0" smtClean="0"/>
              <a:t> 要能区别开</a:t>
            </a:r>
            <a:endParaRPr kumimoji="1" lang="en-US" altLang="zh-CN" dirty="0" smtClean="0"/>
          </a:p>
          <a:p>
            <a:endParaRPr kumimoji="1" lang="en-US" altLang="zh-CN" dirty="0" smtClean="0"/>
          </a:p>
          <a:p>
            <a:r>
              <a:rPr kumimoji="1" lang="zh-CN" altLang="en-US" dirty="0" smtClean="0"/>
              <a:t>为实施安全策略，需要构建</a:t>
            </a:r>
            <a:r>
              <a:rPr kumimoji="1" lang="en-US" altLang="zh-CN" dirty="0" smtClean="0"/>
              <a:t>TCB</a:t>
            </a:r>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20</a:t>
            </a:fld>
            <a:endParaRPr kumimoji="1" lang="zh-CN" altLang="en-US"/>
          </a:p>
        </p:txBody>
      </p:sp>
    </p:spTree>
    <p:extLst>
      <p:ext uri="{BB962C8B-B14F-4D97-AF65-F5344CB8AC3E}">
        <p14:creationId xmlns:p14="http://schemas.microsoft.com/office/powerpoint/2010/main" val="35738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31</a:t>
            </a:fld>
            <a:endParaRPr kumimoji="1" lang="zh-CN" altLang="en-US"/>
          </a:p>
        </p:txBody>
      </p:sp>
    </p:spTree>
    <p:extLst>
      <p:ext uri="{BB962C8B-B14F-4D97-AF65-F5344CB8AC3E}">
        <p14:creationId xmlns:p14="http://schemas.microsoft.com/office/powerpoint/2010/main" val="68254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32</a:t>
            </a:fld>
            <a:endParaRPr kumimoji="1" lang="zh-CN" altLang="en-US"/>
          </a:p>
        </p:txBody>
      </p:sp>
    </p:spTree>
    <p:extLst>
      <p:ext uri="{BB962C8B-B14F-4D97-AF65-F5344CB8AC3E}">
        <p14:creationId xmlns:p14="http://schemas.microsoft.com/office/powerpoint/2010/main" val="1440079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存储隐蔽信道：</a:t>
            </a:r>
            <a:r>
              <a:rPr kumimoji="1" lang="zh-CN" altLang="en-US" baseline="0" dirty="0"/>
              <a:t> 在正常消息内，隐含机密信息</a:t>
            </a:r>
            <a:endParaRPr kumimoji="1" lang="en-US" altLang="zh-CN" baseline="0" dirty="0"/>
          </a:p>
          <a:p>
            <a:r>
              <a:rPr kumimoji="1" lang="zh-CN" altLang="en-US" baseline="0" dirty="0"/>
              <a:t>时间隐蔽信道：利用正常消息的传递时间差，形成</a:t>
            </a:r>
            <a:r>
              <a:rPr kumimoji="1" lang="en-US" altLang="zh-CN" baseline="0" dirty="0"/>
              <a:t>0</a:t>
            </a:r>
            <a:r>
              <a:rPr kumimoji="1" lang="zh-CN" altLang="en-US" baseline="0" dirty="0"/>
              <a:t>（不发送特定信号）和</a:t>
            </a:r>
            <a:r>
              <a:rPr kumimoji="1" lang="en-US" altLang="zh-CN" baseline="0" dirty="0"/>
              <a:t>1</a:t>
            </a:r>
            <a:r>
              <a:rPr kumimoji="1" lang="zh-CN" altLang="en-US" baseline="0" dirty="0"/>
              <a:t>（发送信号），从而进行通信</a:t>
            </a:r>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33</a:t>
            </a:fld>
            <a:endParaRPr kumimoji="1" lang="zh-CN" altLang="en-US"/>
          </a:p>
        </p:txBody>
      </p:sp>
    </p:spTree>
    <p:extLst>
      <p:ext uri="{BB962C8B-B14F-4D97-AF65-F5344CB8AC3E}">
        <p14:creationId xmlns:p14="http://schemas.microsoft.com/office/powerpoint/2010/main" val="43089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其它的信息访问，都是由</a:t>
            </a:r>
            <a:r>
              <a:rPr kumimoji="1" lang="en-US" altLang="zh-CN" dirty="0"/>
              <a:t>TCB</a:t>
            </a:r>
            <a:r>
              <a:rPr kumimoji="1" lang="zh-CN" altLang="en-US" dirty="0"/>
              <a:t>审核后进行的资源访问</a:t>
            </a:r>
            <a:endParaRPr kumimoji="1" lang="en-US" altLang="zh-CN" dirty="0"/>
          </a:p>
          <a:p>
            <a:r>
              <a:rPr kumimoji="1" lang="zh-CN" altLang="en-US" dirty="0"/>
              <a:t>而可信路径则是指直接去影响</a:t>
            </a:r>
            <a:r>
              <a:rPr kumimoji="1" lang="en-US" altLang="zh-CN" dirty="0"/>
              <a:t>TCB</a:t>
            </a:r>
            <a:r>
              <a:rPr kumimoji="1" lang="zh-CN" altLang="en-US" dirty="0"/>
              <a:t>中的设置和内容</a:t>
            </a:r>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34</a:t>
            </a:fld>
            <a:endParaRPr kumimoji="1" lang="zh-CN" altLang="en-US"/>
          </a:p>
        </p:txBody>
      </p:sp>
    </p:spTree>
    <p:extLst>
      <p:ext uri="{BB962C8B-B14F-4D97-AF65-F5344CB8AC3E}">
        <p14:creationId xmlns:p14="http://schemas.microsoft.com/office/powerpoint/2010/main" val="165810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F5D7D93-21CE-7D43-8474-E53252692D8F}" type="slidenum">
              <a:rPr kumimoji="1" lang="zh-CN" altLang="en-US" smtClean="0"/>
              <a:t>36</a:t>
            </a:fld>
            <a:endParaRPr kumimoji="1" lang="zh-CN" altLang="en-US"/>
          </a:p>
        </p:txBody>
      </p:sp>
    </p:spTree>
    <p:extLst>
      <p:ext uri="{BB962C8B-B14F-4D97-AF65-F5344CB8AC3E}">
        <p14:creationId xmlns:p14="http://schemas.microsoft.com/office/powerpoint/2010/main" val="103128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4521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12/19/17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12/19/17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12/19/17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12/19/17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12/19/17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12/19/17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12/19/17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aike.com/sowiki/Internet?prd=content_doc_sear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dirty="0"/>
              <a:t>第七章 操作系统安全与保护</a:t>
            </a:r>
          </a:p>
        </p:txBody>
      </p:sp>
      <p:graphicFrame>
        <p:nvGraphicFramePr>
          <p:cNvPr id="4" name="图示 3"/>
          <p:cNvGraphicFramePr/>
          <p:nvPr>
            <p:extLst>
              <p:ext uri="{D42A27DB-BD31-4B8C-83A1-F6EECF244321}">
                <p14:modId xmlns:p14="http://schemas.microsoft.com/office/powerpoint/2010/main" val="302043678"/>
              </p:ext>
            </p:extLst>
          </p:nvPr>
        </p:nvGraphicFramePr>
        <p:xfrm>
          <a:off x="4572000" y="2998839"/>
          <a:ext cx="3801584" cy="3859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988510" y="3327159"/>
            <a:ext cx="2768600" cy="3213100"/>
          </a:xfrm>
          <a:prstGeom prst="rect">
            <a:avLst/>
          </a:prstGeom>
        </p:spPr>
      </p:pic>
    </p:spTree>
    <p:extLst>
      <p:ext uri="{BB962C8B-B14F-4D97-AF65-F5344CB8AC3E}">
        <p14:creationId xmlns:p14="http://schemas.microsoft.com/office/powerpoint/2010/main" val="11195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安全性概述</a:t>
            </a:r>
            <a:r>
              <a:rPr kumimoji="1" lang="zh-CN" altLang="en-US" dirty="0" smtClean="0"/>
              <a:t>：威胁来源</a:t>
            </a:r>
            <a:endParaRPr kumimoji="1" lang="zh-CN" alt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startAt="3"/>
            </a:pPr>
            <a:r>
              <a:rPr kumimoji="1" lang="zh-CN" altLang="en-US" dirty="0" smtClean="0"/>
              <a:t>数据：对数据有意、无意的窃取和破坏，对数据或数据库的未授权访问和非法修改。</a:t>
            </a:r>
            <a:endParaRPr kumimoji="1" lang="en-US" altLang="zh-CN" dirty="0" smtClean="0"/>
          </a:p>
          <a:p>
            <a:pPr lvl="1">
              <a:lnSpc>
                <a:spcPct val="150000"/>
              </a:lnSpc>
            </a:pPr>
            <a:r>
              <a:rPr kumimoji="1" lang="zh-CN" altLang="en-US" dirty="0" smtClean="0"/>
              <a:t>教务处成绩数据库</a:t>
            </a:r>
            <a:endParaRPr kumimoji="1" lang="zh-CN" altLang="en-US" dirty="0"/>
          </a:p>
          <a:p>
            <a:pPr lvl="1">
              <a:lnSpc>
                <a:spcPct val="150000"/>
              </a:lnSpc>
            </a:pPr>
            <a:r>
              <a:rPr kumimoji="1" lang="zh-CN" altLang="en-US" dirty="0" smtClean="0"/>
              <a:t>彩票数据库</a:t>
            </a:r>
            <a:endParaRPr kumimoji="1" lang="en-US" altLang="zh-CN" dirty="0" smtClean="0"/>
          </a:p>
          <a:p>
            <a:pPr lvl="1">
              <a:lnSpc>
                <a:spcPct val="150000"/>
              </a:lnSpc>
            </a:pPr>
            <a:r>
              <a:rPr kumimoji="1" lang="zh-CN" altLang="en-US" dirty="0" smtClean="0"/>
              <a:t>银行账户数据库</a:t>
            </a:r>
            <a:endParaRPr kumimoji="1" lang="en-US" altLang="zh-CN" dirty="0" smtClean="0"/>
          </a:p>
          <a:p>
            <a:pPr lvl="1">
              <a:lnSpc>
                <a:spcPct val="150000"/>
              </a:lnSpc>
            </a:pPr>
            <a:r>
              <a:rPr kumimoji="1" lang="zh-CN" altLang="en-US" dirty="0" smtClean="0"/>
              <a:t>酒店入住记录数据库</a:t>
            </a:r>
            <a:endParaRPr kumimoji="1" lang="en-US" altLang="zh-CN" dirty="0" smtClean="0"/>
          </a:p>
          <a:p>
            <a:pPr lvl="1">
              <a:lnSpc>
                <a:spcPct val="150000"/>
              </a:lnSpc>
            </a:pPr>
            <a:endParaRPr kumimoji="1" lang="zh-CN" altLang="en-US" dirty="0"/>
          </a:p>
          <a:p>
            <a:pPr>
              <a:lnSpc>
                <a:spcPct val="150000"/>
              </a:lnSpc>
            </a:pPr>
            <a:endParaRPr kumimoji="1" lang="zh-CN" altLang="en-US" dirty="0"/>
          </a:p>
        </p:txBody>
      </p:sp>
      <p:sp>
        <p:nvSpPr>
          <p:cNvPr id="4" name="TextBox 3"/>
          <p:cNvSpPr txBox="1"/>
          <p:nvPr/>
        </p:nvSpPr>
        <p:spPr>
          <a:xfrm>
            <a:off x="5092860" y="3183038"/>
            <a:ext cx="2819362" cy="1200329"/>
          </a:xfrm>
          <a:prstGeom prst="rect">
            <a:avLst/>
          </a:prstGeom>
          <a:noFill/>
        </p:spPr>
        <p:txBody>
          <a:bodyPr wrap="none" rtlCol="0">
            <a:spAutoFit/>
          </a:bodyPr>
          <a:lstStyle/>
          <a:p>
            <a:pPr>
              <a:lnSpc>
                <a:spcPct val="200000"/>
              </a:lnSpc>
            </a:pPr>
            <a:r>
              <a:rPr kumimoji="1" lang="zh-CN" altLang="en-US" dirty="0" smtClean="0">
                <a:latin typeface="Microsoft YaHei" charset="-122"/>
                <a:ea typeface="Microsoft YaHei" charset="-122"/>
                <a:cs typeface="Microsoft YaHei" charset="-122"/>
              </a:rPr>
              <a:t>彩虹表：</a:t>
            </a:r>
            <a:r>
              <a:rPr kumimoji="1" lang="en-US" altLang="zh-CN" dirty="0" smtClean="0">
                <a:latin typeface="Microsoft YaHei" charset="-122"/>
                <a:ea typeface="Microsoft YaHei" charset="-122"/>
                <a:cs typeface="Microsoft YaHei" charset="-122"/>
              </a:rPr>
              <a:t>Rainbow</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Tables</a:t>
            </a:r>
          </a:p>
          <a:p>
            <a:pPr algn="ctr">
              <a:lnSpc>
                <a:spcPct val="200000"/>
              </a:lnSpc>
            </a:pPr>
            <a:r>
              <a:rPr kumimoji="1" lang="en-US" altLang="zh-CN" dirty="0">
                <a:solidFill>
                  <a:srgbClr val="FF0000"/>
                </a:solidFill>
                <a:latin typeface="Microsoft YaHei" charset="-122"/>
                <a:ea typeface="Microsoft YaHei" charset="-122"/>
                <a:cs typeface="Microsoft YaHei" charset="-122"/>
              </a:rPr>
              <a:t>time-memory trade-off</a:t>
            </a:r>
            <a:endParaRPr kumimoji="1" lang="zh-CN" altLang="en-US" dirty="0">
              <a:solidFill>
                <a:srgbClr val="FF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1027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安全性概述</a:t>
            </a:r>
            <a:r>
              <a:rPr kumimoji="1" lang="zh-CN" altLang="en-US" dirty="0" smtClean="0"/>
              <a:t>：威胁来源</a:t>
            </a:r>
            <a:endParaRPr kumimoji="1" lang="zh-CN" alt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startAt="4"/>
            </a:pPr>
            <a:r>
              <a:rPr kumimoji="1" lang="zh-CN" altLang="en-US" dirty="0" smtClean="0"/>
              <a:t>网络</a:t>
            </a:r>
            <a:r>
              <a:rPr kumimoji="1" lang="zh-CN" altLang="en-US" dirty="0"/>
              <a:t>和通信线路 </a:t>
            </a:r>
            <a:r>
              <a:rPr kumimoji="1" lang="zh-CN" altLang="en-US" dirty="0" smtClean="0"/>
              <a:t>：在数据从源端到目的端的移动过程中，对信息进行切断、截取、篡改和伪造等。</a:t>
            </a:r>
            <a:endParaRPr kumimoji="1" lang="en-US" altLang="zh-CN" dirty="0" smtClean="0"/>
          </a:p>
          <a:p>
            <a:pPr lvl="1">
              <a:lnSpc>
                <a:spcPct val="150000"/>
              </a:lnSpc>
            </a:pPr>
            <a:r>
              <a:rPr kumimoji="1" lang="en-US" altLang="zh-CN" dirty="0" smtClean="0"/>
              <a:t>TCP/IP</a:t>
            </a:r>
            <a:r>
              <a:rPr kumimoji="1" lang="zh-CN" altLang="en-US" dirty="0" smtClean="0"/>
              <a:t> 协议话在规划之初未能对安全性给予足够重视，导致网络的脆弱性。</a:t>
            </a:r>
            <a:endParaRPr kumimoji="1" lang="en-US" altLang="zh-CN" dirty="0" smtClean="0"/>
          </a:p>
          <a:p>
            <a:pPr lvl="1">
              <a:lnSpc>
                <a:spcPct val="150000"/>
              </a:lnSpc>
            </a:pPr>
            <a:endParaRPr kumimoji="1" lang="zh-CN" altLang="en-US" dirty="0"/>
          </a:p>
          <a:p>
            <a:pPr>
              <a:lnSpc>
                <a:spcPct val="150000"/>
              </a:lnSpc>
            </a:pPr>
            <a:endParaRPr kumimoji="1" lang="zh-CN" altLang="en-US" dirty="0"/>
          </a:p>
        </p:txBody>
      </p:sp>
      <p:sp>
        <p:nvSpPr>
          <p:cNvPr id="4" name="Rectangle 3"/>
          <p:cNvSpPr/>
          <p:nvPr/>
        </p:nvSpPr>
        <p:spPr>
          <a:xfrm>
            <a:off x="115747" y="4174673"/>
            <a:ext cx="8704162" cy="1913610"/>
          </a:xfrm>
          <a:prstGeom prst="rect">
            <a:avLst/>
          </a:prstGeom>
        </p:spPr>
        <p:txBody>
          <a:bodyPr vert="horz" lIns="91440" tIns="45720" rIns="91440" bIns="45720" rtlCol="0">
            <a:normAutofit/>
          </a:bodyPr>
          <a:lstStyle/>
          <a:p>
            <a:pPr>
              <a:spcBef>
                <a:spcPts val="1000"/>
              </a:spcBef>
            </a:pPr>
            <a:r>
              <a:rPr kumimoji="1" lang="zh-CN" altLang="en-US" dirty="0">
                <a:latin typeface="SimHei" charset="0"/>
                <a:ea typeface="SimHei" charset="0"/>
                <a:cs typeface="SimHei" charset="0"/>
              </a:rPr>
              <a:t>分布式拒绝服务</a:t>
            </a:r>
            <a:r>
              <a:rPr kumimoji="1" lang="en-US" altLang="zh-CN" dirty="0">
                <a:latin typeface="SimHei" charset="0"/>
                <a:ea typeface="SimHei" charset="0"/>
                <a:cs typeface="SimHei" charset="0"/>
              </a:rPr>
              <a:t>(</a:t>
            </a:r>
            <a:r>
              <a:rPr kumimoji="1" lang="en-US" altLang="zh-CN" dirty="0" smtClean="0">
                <a:solidFill>
                  <a:srgbClr val="FF0000"/>
                </a:solidFill>
                <a:latin typeface="SimHei" charset="0"/>
                <a:ea typeface="SimHei" charset="0"/>
                <a:cs typeface="SimHei" charset="0"/>
              </a:rPr>
              <a:t>DDoS</a:t>
            </a:r>
            <a:r>
              <a:rPr kumimoji="1" lang="zh-CN" altLang="en-US" dirty="0" smtClean="0">
                <a:latin typeface="SimHei" charset="0"/>
                <a:ea typeface="SimHei" charset="0"/>
                <a:cs typeface="SimHei" charset="0"/>
              </a:rPr>
              <a:t>：</a:t>
            </a:r>
            <a:r>
              <a:rPr kumimoji="1" lang="en-US" altLang="zh-CN" dirty="0" smtClean="0">
                <a:latin typeface="SimHei" charset="0"/>
                <a:ea typeface="SimHei" charset="0"/>
                <a:cs typeface="SimHei" charset="0"/>
              </a:rPr>
              <a:t>Distributed </a:t>
            </a:r>
            <a:r>
              <a:rPr kumimoji="1" lang="en-US" altLang="zh-CN" dirty="0">
                <a:latin typeface="SimHei" charset="0"/>
                <a:ea typeface="SimHei" charset="0"/>
                <a:cs typeface="SimHei" charset="0"/>
              </a:rPr>
              <a:t>Denial of Service)</a:t>
            </a:r>
            <a:r>
              <a:rPr kumimoji="1" lang="zh-CN" altLang="en-US" dirty="0">
                <a:latin typeface="SimHei" charset="0"/>
                <a:ea typeface="SimHei" charset="0"/>
                <a:cs typeface="SimHei" charset="0"/>
              </a:rPr>
              <a:t>攻击指借助于客户</a:t>
            </a:r>
            <a:r>
              <a:rPr kumimoji="1" lang="en-US" altLang="zh-CN" dirty="0">
                <a:latin typeface="SimHei" charset="0"/>
                <a:ea typeface="SimHei" charset="0"/>
                <a:cs typeface="SimHei" charset="0"/>
              </a:rPr>
              <a:t>/</a:t>
            </a:r>
            <a:r>
              <a:rPr kumimoji="1" lang="zh-CN" altLang="en-US" dirty="0">
                <a:latin typeface="SimHei" charset="0"/>
                <a:ea typeface="SimHei" charset="0"/>
                <a:cs typeface="SimHei" charset="0"/>
              </a:rPr>
              <a:t>服务器技术，将多个计算机联合起来作为攻击平台，对一个或多个目标发动</a:t>
            </a:r>
            <a:r>
              <a:rPr kumimoji="1" lang="en-US" altLang="zh-CN" dirty="0">
                <a:latin typeface="SimHei" charset="0"/>
                <a:ea typeface="SimHei" charset="0"/>
                <a:cs typeface="SimHei" charset="0"/>
              </a:rPr>
              <a:t>DoS</a:t>
            </a:r>
            <a:r>
              <a:rPr kumimoji="1" lang="zh-CN" altLang="en-US" dirty="0">
                <a:latin typeface="SimHei" charset="0"/>
                <a:ea typeface="SimHei" charset="0"/>
                <a:cs typeface="SimHei" charset="0"/>
              </a:rPr>
              <a:t>攻击，从而成倍地提高拒绝服务攻击的威力。通常，攻击者使用一个偷窃帐号将</a:t>
            </a:r>
            <a:r>
              <a:rPr kumimoji="1" lang="en-US" altLang="zh-CN" dirty="0">
                <a:latin typeface="SimHei" charset="0"/>
                <a:ea typeface="SimHei" charset="0"/>
                <a:cs typeface="SimHei" charset="0"/>
              </a:rPr>
              <a:t>DDoS</a:t>
            </a:r>
            <a:r>
              <a:rPr kumimoji="1" lang="zh-CN" altLang="en-US" dirty="0">
                <a:latin typeface="SimHei" charset="0"/>
                <a:ea typeface="SimHei" charset="0"/>
                <a:cs typeface="SimHei" charset="0"/>
              </a:rPr>
              <a:t>主控程序安装在一个计算机上，在一个设定的时间主控程序将与大量代理程序通讯，代理程序已经被安装在</a:t>
            </a:r>
            <a:r>
              <a:rPr kumimoji="1" lang="en-US" altLang="zh-CN" dirty="0">
                <a:latin typeface="SimHei" charset="0"/>
                <a:ea typeface="SimHei" charset="0"/>
                <a:cs typeface="SimHei" charset="0"/>
                <a:hlinkClick r:id="rId2" tooltip="Internet"/>
              </a:rPr>
              <a:t>Internet</a:t>
            </a:r>
            <a:r>
              <a:rPr kumimoji="1" lang="zh-CN" altLang="en-US" dirty="0">
                <a:latin typeface="SimHei" charset="0"/>
                <a:ea typeface="SimHei" charset="0"/>
                <a:cs typeface="SimHei" charset="0"/>
              </a:rPr>
              <a:t>上的许多计算机上。代理程序收到指令时就发动攻击。利用客户</a:t>
            </a:r>
            <a:r>
              <a:rPr kumimoji="1" lang="en-US" altLang="zh-CN" dirty="0">
                <a:latin typeface="SimHei" charset="0"/>
                <a:ea typeface="SimHei" charset="0"/>
                <a:cs typeface="SimHei" charset="0"/>
              </a:rPr>
              <a:t>/</a:t>
            </a:r>
            <a:r>
              <a:rPr kumimoji="1" lang="zh-CN" altLang="en-US" dirty="0">
                <a:latin typeface="SimHei" charset="0"/>
                <a:ea typeface="SimHei" charset="0"/>
                <a:cs typeface="SimHei" charset="0"/>
              </a:rPr>
              <a:t>服务器技术，主控程序能在几秒钟内激活成百上千次代理程序的运行。</a:t>
            </a:r>
          </a:p>
        </p:txBody>
      </p:sp>
    </p:spTree>
    <p:extLst>
      <p:ext uri="{BB962C8B-B14F-4D97-AF65-F5344CB8AC3E}">
        <p14:creationId xmlns:p14="http://schemas.microsoft.com/office/powerpoint/2010/main" val="59385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a:t>
            </a:r>
            <a:r>
              <a:rPr kumimoji="1" lang="zh-CN" altLang="en-US" dirty="0" smtClean="0"/>
              <a:t>概述</a:t>
            </a:r>
            <a:endParaRPr kumimoji="1" lang="zh-CN" altLang="en-US" dirty="0"/>
          </a:p>
        </p:txBody>
      </p:sp>
      <p:pic>
        <p:nvPicPr>
          <p:cNvPr id="4" name="Content Placeholder 3"/>
          <p:cNvPicPr>
            <a:picLocks noGrp="1" noChangeAspect="1"/>
          </p:cNvPicPr>
          <p:nvPr>
            <p:ph idx="1"/>
          </p:nvPr>
        </p:nvPicPr>
        <p:blipFill>
          <a:blip r:embed="rId2"/>
          <a:stretch>
            <a:fillRect/>
          </a:stretch>
        </p:blipFill>
        <p:spPr>
          <a:xfrm>
            <a:off x="5812077" y="2062865"/>
            <a:ext cx="2799906" cy="3813473"/>
          </a:xfrm>
        </p:spPr>
      </p:pic>
      <p:sp>
        <p:nvSpPr>
          <p:cNvPr id="5"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dirty="0" smtClean="0"/>
              <a:t>他的 </a:t>
            </a:r>
            <a:r>
              <a:rPr kumimoji="1" lang="en-US" altLang="zh-CN" dirty="0" smtClean="0"/>
              <a:t>LinkedIn</a:t>
            </a:r>
            <a:r>
              <a:rPr kumimoji="1" lang="zh-CN" altLang="en-US" dirty="0" smtClean="0"/>
              <a:t> 账号密码是？ </a:t>
            </a:r>
            <a:endParaRPr kumimoji="1" lang="zh-CN" altLang="en-US" dirty="0"/>
          </a:p>
        </p:txBody>
      </p:sp>
    </p:spTree>
    <p:extLst>
      <p:ext uri="{BB962C8B-B14F-4D97-AF65-F5344CB8AC3E}">
        <p14:creationId xmlns:p14="http://schemas.microsoft.com/office/powerpoint/2010/main" val="21042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a:t>
            </a:r>
            <a:r>
              <a:rPr kumimoji="1" lang="zh-CN" altLang="en-US" dirty="0" smtClean="0"/>
              <a:t>概述</a:t>
            </a:r>
            <a:endParaRPr kumimoji="1" lang="zh-CN" altLang="en-US" dirty="0"/>
          </a:p>
        </p:txBody>
      </p:sp>
      <p:pic>
        <p:nvPicPr>
          <p:cNvPr id="4" name="Content Placeholder 3"/>
          <p:cNvPicPr>
            <a:picLocks noGrp="1" noChangeAspect="1"/>
          </p:cNvPicPr>
          <p:nvPr>
            <p:ph idx="1"/>
          </p:nvPr>
        </p:nvPicPr>
        <p:blipFill>
          <a:blip r:embed="rId2"/>
          <a:stretch>
            <a:fillRect/>
          </a:stretch>
        </p:blipFill>
        <p:spPr>
          <a:xfrm>
            <a:off x="5812077" y="2062865"/>
            <a:ext cx="2799906" cy="3813473"/>
          </a:xfrm>
        </p:spPr>
      </p:pic>
      <p:sp>
        <p:nvSpPr>
          <p:cNvPr id="5"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dirty="0" smtClean="0"/>
              <a:t>他的 </a:t>
            </a:r>
            <a:r>
              <a:rPr kumimoji="1" lang="en-US" altLang="zh-CN" dirty="0" smtClean="0"/>
              <a:t>LinkedIn</a:t>
            </a:r>
            <a:r>
              <a:rPr kumimoji="1" lang="zh-CN" altLang="en-US" dirty="0" smtClean="0"/>
              <a:t> 账号密码是？</a:t>
            </a:r>
            <a:endParaRPr kumimoji="1" lang="en-US" altLang="zh-CN" dirty="0" smtClean="0"/>
          </a:p>
          <a:p>
            <a:pPr marL="0" indent="0">
              <a:lnSpc>
                <a:spcPct val="150000"/>
              </a:lnSpc>
              <a:buNone/>
            </a:pPr>
            <a:r>
              <a:rPr kumimoji="1" lang="zh-CN" altLang="en-US" sz="5400" dirty="0" smtClean="0"/>
              <a:t> </a:t>
            </a:r>
            <a:r>
              <a:rPr kumimoji="1" lang="en-US" altLang="zh-CN" sz="5400" dirty="0" err="1" smtClean="0">
                <a:solidFill>
                  <a:srgbClr val="FF0000"/>
                </a:solidFill>
              </a:rPr>
              <a:t>dadada</a:t>
            </a:r>
            <a:endParaRPr kumimoji="1" lang="zh-CN" altLang="en-US" dirty="0">
              <a:solidFill>
                <a:srgbClr val="FF0000"/>
              </a:solidFill>
            </a:endParaRPr>
          </a:p>
        </p:txBody>
      </p:sp>
    </p:spTree>
    <p:extLst>
      <p:ext uri="{BB962C8B-B14F-4D97-AF65-F5344CB8AC3E}">
        <p14:creationId xmlns:p14="http://schemas.microsoft.com/office/powerpoint/2010/main" val="187787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zh-CN" dirty="0" smtClean="0"/>
              <a:t>7.2</a:t>
            </a:r>
            <a:r>
              <a:rPr kumimoji="1" lang="zh-CN" altLang="en-US" dirty="0" smtClean="0"/>
              <a:t> 安全策略</a:t>
            </a:r>
            <a:endParaRPr kumimoji="1" lang="zh-CN" altLang="en-US" dirty="0"/>
          </a:p>
        </p:txBody>
      </p:sp>
      <p:pic>
        <p:nvPicPr>
          <p:cNvPr id="1028" name="Picture 4" descr="策略”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20" y="3394553"/>
            <a:ext cx="3958533" cy="235489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2030338691"/>
              </p:ext>
            </p:extLst>
          </p:nvPr>
        </p:nvGraphicFramePr>
        <p:xfrm>
          <a:off x="3540690" y="3407078"/>
          <a:ext cx="5903935" cy="2379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79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17645368"/>
              </p:ext>
            </p:extLst>
          </p:nvPr>
        </p:nvGraphicFramePr>
        <p:xfrm>
          <a:off x="1549051" y="1728591"/>
          <a:ext cx="5903935" cy="2379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2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7.2.1 </a:t>
            </a:r>
            <a:r>
              <a:rPr kumimoji="1" lang="zh-CN" altLang="en-US" dirty="0"/>
              <a:t>安全</a:t>
            </a:r>
            <a:r>
              <a:rPr kumimoji="1" lang="zh-CN" altLang="en-US" dirty="0" smtClean="0"/>
              <a:t>需求</a:t>
            </a:r>
            <a:endParaRPr kumimoji="1" lang="zh-CN" alt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kumimoji="1" lang="zh-CN" altLang="en-US" sz="3000" dirty="0">
                <a:solidFill>
                  <a:srgbClr val="FF0000"/>
                </a:solidFill>
              </a:rPr>
              <a:t>安全需求：</a:t>
            </a:r>
            <a:endParaRPr kumimoji="1" lang="en-US" altLang="zh-CN" sz="3000" dirty="0">
              <a:solidFill>
                <a:srgbClr val="FF0000"/>
              </a:solidFill>
            </a:endParaRPr>
          </a:p>
          <a:p>
            <a:pPr lvl="1">
              <a:lnSpc>
                <a:spcPct val="160000"/>
              </a:lnSpc>
            </a:pPr>
            <a:r>
              <a:rPr kumimoji="1" lang="zh-CN" altLang="en-US" sz="2600" dirty="0"/>
              <a:t>设计安全操作系统时，所期望得到的安全保障</a:t>
            </a:r>
            <a:endParaRPr kumimoji="1" lang="en-US" altLang="zh-CN" sz="2600" dirty="0"/>
          </a:p>
          <a:p>
            <a:pPr lvl="1">
              <a:lnSpc>
                <a:spcPct val="160000"/>
              </a:lnSpc>
            </a:pPr>
            <a:r>
              <a:rPr kumimoji="1" lang="zh-CN" altLang="en-US" sz="2600" dirty="0"/>
              <a:t>系统无错误配置、无漏洞、无后门等</a:t>
            </a:r>
            <a:endParaRPr kumimoji="1" lang="en-US" altLang="zh-CN" sz="2600" dirty="0"/>
          </a:p>
          <a:p>
            <a:pPr lvl="1">
              <a:lnSpc>
                <a:spcPct val="160000"/>
              </a:lnSpc>
            </a:pPr>
            <a:r>
              <a:rPr kumimoji="1" lang="zh-CN" altLang="en-US" sz="2600" dirty="0"/>
              <a:t>防止</a:t>
            </a:r>
            <a:r>
              <a:rPr kumimoji="1" lang="zh-CN" altLang="en-US" sz="2600" dirty="0">
                <a:solidFill>
                  <a:srgbClr val="FF0000"/>
                </a:solidFill>
              </a:rPr>
              <a:t>非法用户</a:t>
            </a:r>
            <a:r>
              <a:rPr kumimoji="1" lang="zh-CN" altLang="en-US" sz="2600" dirty="0"/>
              <a:t>对计算机资源的</a:t>
            </a:r>
            <a:r>
              <a:rPr kumimoji="1" lang="zh-CN" altLang="en-US" sz="2600" dirty="0">
                <a:solidFill>
                  <a:srgbClr val="FF0000"/>
                </a:solidFill>
              </a:rPr>
              <a:t>非法存取</a:t>
            </a:r>
            <a:r>
              <a:rPr kumimoji="1" lang="zh-CN" altLang="en-US" sz="2600" dirty="0"/>
              <a:t>。</a:t>
            </a:r>
          </a:p>
        </p:txBody>
      </p:sp>
    </p:spTree>
    <p:extLst>
      <p:ext uri="{BB962C8B-B14F-4D97-AF65-F5344CB8AC3E}">
        <p14:creationId xmlns:p14="http://schemas.microsoft.com/office/powerpoint/2010/main" val="24700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7.2.1 </a:t>
            </a:r>
            <a:r>
              <a:rPr kumimoji="1" lang="zh-CN" altLang="en-US" dirty="0"/>
              <a:t>安全</a:t>
            </a:r>
            <a:r>
              <a:rPr kumimoji="1" lang="zh-CN" altLang="en-US" dirty="0" smtClean="0"/>
              <a:t>需求</a:t>
            </a:r>
            <a:endParaRPr kumimoji="1" lang="zh-CN" altLang="en-US" dirty="0"/>
          </a:p>
        </p:txBody>
      </p:sp>
      <p:sp>
        <p:nvSpPr>
          <p:cNvPr id="3" name="Content Placeholder 2"/>
          <p:cNvSpPr>
            <a:spLocks noGrp="1"/>
          </p:cNvSpPr>
          <p:nvPr>
            <p:ph idx="1"/>
          </p:nvPr>
        </p:nvSpPr>
        <p:spPr>
          <a:xfrm>
            <a:off x="628650" y="1825624"/>
            <a:ext cx="7886700" cy="4683663"/>
          </a:xfrm>
        </p:spPr>
        <p:txBody>
          <a:bodyPr>
            <a:normAutofit fontScale="92500" lnSpcReduction="10000"/>
          </a:bodyPr>
          <a:lstStyle/>
          <a:p>
            <a:pPr>
              <a:lnSpc>
                <a:spcPct val="150000"/>
              </a:lnSpc>
            </a:pPr>
            <a:r>
              <a:rPr kumimoji="1" lang="zh-CN" altLang="en-US" dirty="0" smtClean="0">
                <a:solidFill>
                  <a:srgbClr val="FF0000"/>
                </a:solidFill>
              </a:rPr>
              <a:t>机密性：</a:t>
            </a:r>
            <a:r>
              <a:rPr kumimoji="1" lang="zh-CN" altLang="en-US" dirty="0" smtClean="0"/>
              <a:t>为</a:t>
            </a:r>
            <a:r>
              <a:rPr kumimoji="1" lang="zh-CN" altLang="en-US" dirty="0"/>
              <a:t>秘密数据提供保护方法及保护等级</a:t>
            </a:r>
            <a:r>
              <a:rPr kumimoji="1" lang="zh-CN" altLang="en-US" dirty="0" smtClean="0"/>
              <a:t>。</a:t>
            </a:r>
            <a:endParaRPr kumimoji="1" lang="en-US" altLang="zh-CN" dirty="0" smtClean="0"/>
          </a:p>
          <a:p>
            <a:pPr lvl="1">
              <a:lnSpc>
                <a:spcPct val="150000"/>
              </a:lnSpc>
            </a:pPr>
            <a:r>
              <a:rPr kumimoji="1" lang="zh-CN" altLang="en-US" dirty="0" smtClean="0"/>
              <a:t>我国的</a:t>
            </a:r>
            <a:r>
              <a:rPr kumimoji="1" lang="zh-CN" altLang="en-US" dirty="0"/>
              <a:t>密级分为绝密、机密、秘密三级</a:t>
            </a:r>
            <a:r>
              <a:rPr kumimoji="1" lang="zh-CN" altLang="en-US" dirty="0" smtClean="0"/>
              <a:t>。（高考试卷？）</a:t>
            </a:r>
            <a:endParaRPr kumimoji="1" lang="zh-CN" altLang="en-US" dirty="0"/>
          </a:p>
          <a:p>
            <a:pPr>
              <a:lnSpc>
                <a:spcPct val="150000"/>
              </a:lnSpc>
            </a:pPr>
            <a:r>
              <a:rPr kumimoji="1" lang="zh-CN" altLang="en-US" dirty="0" smtClean="0">
                <a:solidFill>
                  <a:srgbClr val="FF0000"/>
                </a:solidFill>
              </a:rPr>
              <a:t>完整性</a:t>
            </a:r>
            <a:r>
              <a:rPr kumimoji="1" lang="zh-CN" altLang="en-US" dirty="0">
                <a:solidFill>
                  <a:srgbClr val="FF0000"/>
                </a:solidFill>
              </a:rPr>
              <a:t>：</a:t>
            </a:r>
            <a:r>
              <a:rPr kumimoji="1" lang="zh-CN" altLang="en-US" dirty="0" smtClean="0"/>
              <a:t>数据</a:t>
            </a:r>
            <a:r>
              <a:rPr kumimoji="1" lang="zh-CN" altLang="en-US" dirty="0"/>
              <a:t>和原始数据未发生变化，未遭到偶然或恶意修改或破坏时所具有的一种性质； </a:t>
            </a:r>
          </a:p>
          <a:p>
            <a:pPr>
              <a:lnSpc>
                <a:spcPct val="150000"/>
              </a:lnSpc>
            </a:pPr>
            <a:r>
              <a:rPr kumimoji="1" lang="zh-CN" altLang="en-US" dirty="0" smtClean="0">
                <a:solidFill>
                  <a:srgbClr val="FF0000"/>
                </a:solidFill>
              </a:rPr>
              <a:t>可记帐性</a:t>
            </a:r>
            <a:r>
              <a:rPr kumimoji="1" lang="zh-CN" altLang="en-US" dirty="0">
                <a:solidFill>
                  <a:srgbClr val="FF0000"/>
                </a:solidFill>
              </a:rPr>
              <a:t>：</a:t>
            </a:r>
            <a:r>
              <a:rPr kumimoji="1" lang="zh-CN" altLang="en-US" dirty="0" smtClean="0"/>
              <a:t>指</a:t>
            </a:r>
            <a:r>
              <a:rPr kumimoji="1" lang="zh-CN" altLang="en-US" dirty="0"/>
              <a:t>要求能证实用户身份，可对有关安全活动进行完整记录、检查和审核，防止用户对访问过某信息或执行过某操作的否认。  </a:t>
            </a:r>
          </a:p>
          <a:p>
            <a:pPr>
              <a:lnSpc>
                <a:spcPct val="150000"/>
              </a:lnSpc>
            </a:pPr>
            <a:r>
              <a:rPr kumimoji="1" lang="zh-CN" altLang="en-US" dirty="0" smtClean="0">
                <a:solidFill>
                  <a:srgbClr val="FF0000"/>
                </a:solidFill>
              </a:rPr>
              <a:t>可用性</a:t>
            </a:r>
            <a:r>
              <a:rPr kumimoji="1" lang="zh-CN" altLang="en-US" dirty="0">
                <a:solidFill>
                  <a:srgbClr val="FF0000"/>
                </a:solidFill>
              </a:rPr>
              <a:t>：</a:t>
            </a:r>
            <a:r>
              <a:rPr kumimoji="1" lang="zh-CN" altLang="en-US" dirty="0" smtClean="0"/>
              <a:t>防止</a:t>
            </a:r>
            <a:r>
              <a:rPr kumimoji="1" lang="zh-CN" altLang="en-US" dirty="0"/>
              <a:t>非法独占资源，保证合法用户能够访问所需信息，并给予正确输出。</a:t>
            </a:r>
          </a:p>
        </p:txBody>
      </p:sp>
    </p:spTree>
    <p:extLst>
      <p:ext uri="{BB962C8B-B14F-4D97-AF65-F5344CB8AC3E}">
        <p14:creationId xmlns:p14="http://schemas.microsoft.com/office/powerpoint/2010/main" val="171844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7.2.1</a:t>
            </a:r>
            <a:r>
              <a:rPr kumimoji="1" lang="zh-CN" altLang="en-US" dirty="0" smtClean="0"/>
              <a:t> 安全策略</a:t>
            </a:r>
            <a:endParaRPr kumimoji="1" lang="zh-CN" altLang="en-US" dirty="0"/>
          </a:p>
        </p:txBody>
      </p:sp>
      <p:sp>
        <p:nvSpPr>
          <p:cNvPr id="3" name="Content Placeholder 2"/>
          <p:cNvSpPr>
            <a:spLocks noGrp="1"/>
          </p:cNvSpPr>
          <p:nvPr>
            <p:ph idx="1"/>
          </p:nvPr>
        </p:nvSpPr>
        <p:spPr/>
        <p:txBody>
          <a:bodyPr>
            <a:normAutofit/>
          </a:bodyPr>
          <a:lstStyle/>
          <a:p>
            <a:pPr>
              <a:lnSpc>
                <a:spcPct val="160000"/>
              </a:lnSpc>
            </a:pPr>
            <a:r>
              <a:rPr kumimoji="1" lang="zh-CN" altLang="en-US" dirty="0">
                <a:solidFill>
                  <a:srgbClr val="FF0000"/>
                </a:solidFill>
              </a:rPr>
              <a:t>安全策略</a:t>
            </a:r>
            <a:r>
              <a:rPr kumimoji="1" lang="zh-CN" altLang="en-US" dirty="0"/>
              <a:t>：用于授权使用其计算机及信息资源的规则，即有关管理、保护、分配和发布系统资源及敏感信息的规定和实施细则，一个系统可有一个或多个安全策略，其目的是使安全需求得到保障。</a:t>
            </a:r>
          </a:p>
          <a:p>
            <a:pPr>
              <a:lnSpc>
                <a:spcPct val="160000"/>
              </a:lnSpc>
            </a:pPr>
            <a:r>
              <a:rPr kumimoji="1" lang="zh-CN" altLang="en-US" dirty="0" smtClean="0"/>
              <a:t>安全策略可以被分为：</a:t>
            </a:r>
            <a:endParaRPr kumimoji="1" lang="zh-CN" altLang="en-US" dirty="0"/>
          </a:p>
          <a:p>
            <a:pPr marL="914400" lvl="1" indent="-457200">
              <a:lnSpc>
                <a:spcPct val="160000"/>
              </a:lnSpc>
              <a:buFont typeface="+mj-lt"/>
              <a:buAutoNum type="arabicPeriod"/>
            </a:pPr>
            <a:r>
              <a:rPr kumimoji="1" lang="zh-CN" altLang="en-US" dirty="0" smtClean="0">
                <a:solidFill>
                  <a:srgbClr val="FF0000"/>
                </a:solidFill>
              </a:rPr>
              <a:t>军事</a:t>
            </a:r>
            <a:r>
              <a:rPr kumimoji="1" lang="zh-CN" altLang="en-US" dirty="0">
                <a:solidFill>
                  <a:srgbClr val="FF0000"/>
                </a:solidFill>
              </a:rPr>
              <a:t>安全</a:t>
            </a:r>
            <a:r>
              <a:rPr kumimoji="1" lang="zh-CN" altLang="en-US" dirty="0" smtClean="0">
                <a:solidFill>
                  <a:srgbClr val="FF0000"/>
                </a:solidFill>
              </a:rPr>
              <a:t>策略：</a:t>
            </a:r>
            <a:r>
              <a:rPr kumimoji="1" lang="zh-CN" altLang="en-US" dirty="0" smtClean="0"/>
              <a:t>偏向机密性</a:t>
            </a:r>
            <a:endParaRPr kumimoji="1" lang="zh-CN" altLang="en-US" dirty="0"/>
          </a:p>
          <a:p>
            <a:pPr marL="914400" lvl="1" indent="-457200">
              <a:lnSpc>
                <a:spcPct val="160000"/>
              </a:lnSpc>
              <a:buFont typeface="+mj-lt"/>
              <a:buAutoNum type="arabicPeriod"/>
            </a:pPr>
            <a:r>
              <a:rPr kumimoji="1" lang="zh-CN" altLang="en-US" dirty="0" smtClean="0">
                <a:solidFill>
                  <a:srgbClr val="FF0000"/>
                </a:solidFill>
              </a:rPr>
              <a:t>商业</a:t>
            </a:r>
            <a:r>
              <a:rPr kumimoji="1" lang="zh-CN" altLang="en-US" dirty="0">
                <a:solidFill>
                  <a:srgbClr val="FF0000"/>
                </a:solidFill>
              </a:rPr>
              <a:t>安全</a:t>
            </a:r>
            <a:r>
              <a:rPr kumimoji="1" lang="zh-CN" altLang="en-US" dirty="0" smtClean="0">
                <a:solidFill>
                  <a:srgbClr val="FF0000"/>
                </a:solidFill>
              </a:rPr>
              <a:t>策略：</a:t>
            </a:r>
            <a:r>
              <a:rPr kumimoji="1" lang="zh-CN" altLang="en-US" dirty="0" smtClean="0"/>
              <a:t>偏向完整性</a:t>
            </a:r>
            <a:endParaRPr kumimoji="1" lang="zh-CN" altLang="en-US" dirty="0"/>
          </a:p>
        </p:txBody>
      </p:sp>
    </p:spTree>
    <p:extLst>
      <p:ext uri="{BB962C8B-B14F-4D97-AF65-F5344CB8AC3E}">
        <p14:creationId xmlns:p14="http://schemas.microsoft.com/office/powerpoint/2010/main" val="2076553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7.2.1</a:t>
            </a:r>
            <a:r>
              <a:rPr kumimoji="1" lang="zh-CN" altLang="en-US" dirty="0"/>
              <a:t> 安全策略</a:t>
            </a:r>
            <a:endParaRPr kumimoji="1" lang="zh-CN" altLang="en-US"/>
          </a:p>
        </p:txBody>
      </p:sp>
      <p:sp>
        <p:nvSpPr>
          <p:cNvPr id="3" name="Content Placeholder 2"/>
          <p:cNvSpPr>
            <a:spLocks noGrp="1"/>
          </p:cNvSpPr>
          <p:nvPr>
            <p:ph idx="1"/>
          </p:nvPr>
        </p:nvSpPr>
        <p:spPr>
          <a:xfrm>
            <a:off x="628650" y="1825625"/>
            <a:ext cx="8298374" cy="4351338"/>
          </a:xfrm>
        </p:spPr>
        <p:txBody>
          <a:bodyPr/>
          <a:lstStyle/>
          <a:p>
            <a:pPr>
              <a:lnSpc>
                <a:spcPct val="150000"/>
              </a:lnSpc>
            </a:pPr>
            <a:r>
              <a:rPr kumimoji="1" lang="zh-CN" altLang="en-US"/>
              <a:t>构建</a:t>
            </a:r>
            <a:r>
              <a:rPr kumimoji="1" lang="zh-CN" altLang="en-US">
                <a:solidFill>
                  <a:schemeClr val="accent1">
                    <a:lumMod val="75000"/>
                  </a:schemeClr>
                </a:solidFill>
              </a:rPr>
              <a:t>安全系统</a:t>
            </a:r>
            <a:r>
              <a:rPr kumimoji="1" lang="zh-CN" altLang="en-US"/>
              <a:t>，需要满足其设计时所制定的</a:t>
            </a:r>
            <a:r>
              <a:rPr kumimoji="1" lang="zh-CN" altLang="en-US">
                <a:solidFill>
                  <a:schemeClr val="accent1">
                    <a:lumMod val="75000"/>
                  </a:schemeClr>
                </a:solidFill>
              </a:rPr>
              <a:t>安全策略</a:t>
            </a:r>
            <a:r>
              <a:rPr kumimoji="1" lang="zh-CN" altLang="en-US"/>
              <a:t>。</a:t>
            </a:r>
            <a:endParaRPr kumimoji="1" lang="en-US" altLang="zh-CN"/>
          </a:p>
          <a:p>
            <a:pPr lvl="1">
              <a:lnSpc>
                <a:spcPct val="150000"/>
              </a:lnSpc>
              <a:buFont typeface="Wingdings" charset="2"/>
              <a:buChar char="p"/>
            </a:pPr>
            <a:r>
              <a:rPr kumimoji="1" lang="zh-CN" altLang="en-US" sz="2400"/>
              <a:t> </a:t>
            </a:r>
            <a:r>
              <a:rPr kumimoji="1" lang="zh-CN" altLang="en-US" sz="2400">
                <a:solidFill>
                  <a:srgbClr val="FF0000"/>
                </a:solidFill>
              </a:rPr>
              <a:t>机密性：</a:t>
            </a:r>
            <a:r>
              <a:rPr kumimoji="1" lang="zh-CN" altLang="en-US" sz="2400"/>
              <a:t>找到泄漏信息的漏洞，如权限泄漏、信息非法访问、权限动态改变等问题；</a:t>
            </a:r>
            <a:endParaRPr kumimoji="1" lang="en-US" altLang="zh-CN" sz="2400"/>
          </a:p>
          <a:p>
            <a:pPr lvl="1">
              <a:lnSpc>
                <a:spcPct val="150000"/>
              </a:lnSpc>
              <a:buFont typeface="Wingdings" charset="2"/>
              <a:buChar char="p"/>
            </a:pPr>
            <a:r>
              <a:rPr kumimoji="1" lang="zh-CN" altLang="en-US" sz="2400"/>
              <a:t> </a:t>
            </a:r>
            <a:r>
              <a:rPr kumimoji="1" lang="zh-CN" altLang="en-US" sz="2400">
                <a:solidFill>
                  <a:srgbClr val="FF0000"/>
                </a:solidFill>
              </a:rPr>
              <a:t>完整性：</a:t>
            </a:r>
            <a:r>
              <a:rPr kumimoji="1" lang="zh-CN" altLang="en-US" sz="2400"/>
              <a:t>控制更改信息的授权途径，标识被授权实体</a:t>
            </a:r>
            <a:endParaRPr kumimoji="1" lang="en-US" altLang="zh-CN" sz="2400"/>
          </a:p>
          <a:p>
            <a:pPr lvl="1">
              <a:lnSpc>
                <a:spcPct val="150000"/>
              </a:lnSpc>
              <a:buFont typeface="Wingdings" charset="2"/>
              <a:buChar char="p"/>
            </a:pPr>
            <a:r>
              <a:rPr kumimoji="1" lang="zh-CN" altLang="en-US" sz="2400"/>
              <a:t> </a:t>
            </a:r>
            <a:r>
              <a:rPr kumimoji="1" lang="zh-CN" altLang="en-US" sz="2400">
                <a:solidFill>
                  <a:srgbClr val="FF0000"/>
                </a:solidFill>
              </a:rPr>
              <a:t>可记账性：</a:t>
            </a:r>
            <a:r>
              <a:rPr kumimoji="1" lang="zh-CN" altLang="en-US" sz="2400"/>
              <a:t>对安全活动进行完整记录、检查和审核</a:t>
            </a:r>
            <a:endParaRPr kumimoji="1" lang="en-US" altLang="zh-CN" sz="2400"/>
          </a:p>
          <a:p>
            <a:pPr lvl="1">
              <a:lnSpc>
                <a:spcPct val="150000"/>
              </a:lnSpc>
              <a:buFont typeface="Wingdings" charset="2"/>
              <a:buChar char="p"/>
            </a:pPr>
            <a:r>
              <a:rPr kumimoji="1" lang="zh-CN" altLang="en-US" sz="2400"/>
              <a:t> </a:t>
            </a:r>
            <a:r>
              <a:rPr kumimoji="1" lang="zh-CN" altLang="en-US" sz="2400">
                <a:solidFill>
                  <a:srgbClr val="FF0000"/>
                </a:solidFill>
              </a:rPr>
              <a:t>可用性：</a:t>
            </a:r>
            <a:r>
              <a:rPr kumimoji="1" lang="zh-CN" altLang="en-US" sz="2400"/>
              <a:t>保证服务达到设计质量</a:t>
            </a:r>
          </a:p>
        </p:txBody>
      </p:sp>
    </p:spTree>
    <p:extLst>
      <p:ext uri="{BB962C8B-B14F-4D97-AF65-F5344CB8AC3E}">
        <p14:creationId xmlns:p14="http://schemas.microsoft.com/office/powerpoint/2010/main" val="102654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zh-CN" dirty="0" smtClean="0"/>
              <a:t>7.1</a:t>
            </a:r>
            <a:r>
              <a:rPr kumimoji="1" lang="zh-CN" altLang="en-US" dirty="0"/>
              <a:t> </a:t>
            </a:r>
            <a:r>
              <a:rPr kumimoji="1" lang="zh-CN" altLang="en-US" dirty="0" smtClean="0"/>
              <a:t>安全性概述</a:t>
            </a:r>
            <a:endParaRPr kumimoji="1" lang="zh-CN" altLang="en-US" dirty="0"/>
          </a:p>
        </p:txBody>
      </p:sp>
    </p:spTree>
    <p:extLst>
      <p:ext uri="{BB962C8B-B14F-4D97-AF65-F5344CB8AC3E}">
        <p14:creationId xmlns:p14="http://schemas.microsoft.com/office/powerpoint/2010/main" val="163497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7.2.1</a:t>
            </a:r>
            <a:r>
              <a:rPr kumimoji="1" lang="zh-CN" altLang="en-US" dirty="0" smtClean="0"/>
              <a:t> 可信计算基</a:t>
            </a:r>
            <a:endParaRPr kumimoji="1" lang="zh-CN" altLang="en-US" dirty="0"/>
          </a:p>
        </p:txBody>
      </p:sp>
      <p:sp>
        <p:nvSpPr>
          <p:cNvPr id="3" name="Content Placeholder 2"/>
          <p:cNvSpPr>
            <a:spLocks noGrp="1"/>
          </p:cNvSpPr>
          <p:nvPr>
            <p:ph idx="1"/>
          </p:nvPr>
        </p:nvSpPr>
        <p:spPr>
          <a:xfrm>
            <a:off x="628650" y="1825625"/>
            <a:ext cx="7886700" cy="1280830"/>
          </a:xfrm>
        </p:spPr>
        <p:txBody>
          <a:bodyPr/>
          <a:lstStyle/>
          <a:p>
            <a:pPr>
              <a:lnSpc>
                <a:spcPct val="150000"/>
              </a:lnSpc>
            </a:pPr>
            <a:r>
              <a:rPr kumimoji="1" lang="zh-CN" altLang="en-US" dirty="0"/>
              <a:t>可信计算基</a:t>
            </a:r>
            <a:r>
              <a:rPr kumimoji="1" lang="en-US" altLang="zh-CN" dirty="0" smtClean="0"/>
              <a:t>TCB</a:t>
            </a:r>
            <a:r>
              <a:rPr kumimoji="1" lang="zh-CN" altLang="en-US" dirty="0" smtClean="0"/>
              <a:t>（</a:t>
            </a:r>
            <a:r>
              <a:rPr kumimoji="1" lang="en-US" altLang="zh-CN" dirty="0" smtClean="0"/>
              <a:t>Trusted</a:t>
            </a:r>
            <a:r>
              <a:rPr kumimoji="1" lang="zh-CN" altLang="en-US" dirty="0" smtClean="0"/>
              <a:t> </a:t>
            </a:r>
            <a:r>
              <a:rPr kumimoji="1" lang="en-US" altLang="zh-CN" dirty="0" smtClean="0"/>
              <a:t>Computing</a:t>
            </a:r>
            <a:r>
              <a:rPr kumimoji="1" lang="zh-CN" altLang="en-US" dirty="0" smtClean="0"/>
              <a:t> </a:t>
            </a:r>
            <a:r>
              <a:rPr kumimoji="1" lang="en-US" altLang="zh-CN" dirty="0" smtClean="0"/>
              <a:t>Base</a:t>
            </a:r>
            <a:r>
              <a:rPr kumimoji="1" lang="zh-CN" altLang="en-US" dirty="0" smtClean="0"/>
              <a:t>）：计算机</a:t>
            </a:r>
            <a:r>
              <a:rPr kumimoji="1" lang="zh-CN" altLang="en-US" dirty="0"/>
              <a:t>系统内安全保护装置的总体 。</a:t>
            </a:r>
          </a:p>
          <a:p>
            <a:pPr>
              <a:lnSpc>
                <a:spcPct val="150000"/>
              </a:lnSpc>
            </a:pPr>
            <a:endParaRPr kumimoji="1" lang="zh-CN" altLang="en-US" dirty="0"/>
          </a:p>
        </p:txBody>
      </p:sp>
      <p:cxnSp>
        <p:nvCxnSpPr>
          <p:cNvPr id="5" name="Straight Connector 4"/>
          <p:cNvCxnSpPr/>
          <p:nvPr/>
        </p:nvCxnSpPr>
        <p:spPr>
          <a:xfrm>
            <a:off x="613775" y="4158641"/>
            <a:ext cx="815444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536320" y="4258849"/>
            <a:ext cx="1219411" cy="400110"/>
          </a:xfrm>
          <a:prstGeom prst="rect">
            <a:avLst/>
          </a:prstGeom>
          <a:noFill/>
        </p:spPr>
        <p:txBody>
          <a:bodyPr wrap="square" rtlCol="0">
            <a:spAutoFit/>
          </a:bodyPr>
          <a:lstStyle/>
          <a:p>
            <a:r>
              <a:rPr kumimoji="1" lang="zh-CN" altLang="en-US" sz="2000" smtClean="0">
                <a:latin typeface="Microsoft YaHei" charset="-122"/>
                <a:ea typeface="Microsoft YaHei" charset="-122"/>
                <a:cs typeface="Microsoft YaHei" charset="-122"/>
              </a:rPr>
              <a:t>内核空间</a:t>
            </a:r>
            <a:endParaRPr kumimoji="1" lang="zh-CN" altLang="en-US" sz="2000">
              <a:latin typeface="Microsoft YaHei" charset="-122"/>
              <a:ea typeface="Microsoft YaHei" charset="-122"/>
              <a:cs typeface="Microsoft YaHei" charset="-122"/>
            </a:endParaRPr>
          </a:p>
        </p:txBody>
      </p:sp>
      <p:sp>
        <p:nvSpPr>
          <p:cNvPr id="7" name="TextBox 6"/>
          <p:cNvSpPr txBox="1"/>
          <p:nvPr/>
        </p:nvSpPr>
        <p:spPr>
          <a:xfrm flipH="1">
            <a:off x="536320" y="3622110"/>
            <a:ext cx="1219411" cy="400110"/>
          </a:xfrm>
          <a:prstGeom prst="rect">
            <a:avLst/>
          </a:prstGeom>
          <a:noFill/>
        </p:spPr>
        <p:txBody>
          <a:bodyPr wrap="square" rtlCol="0">
            <a:spAutoFit/>
          </a:bodyPr>
          <a:lstStyle/>
          <a:p>
            <a:r>
              <a:rPr kumimoji="1" lang="zh-CN" altLang="en-US" sz="2000" dirty="0" smtClean="0">
                <a:latin typeface="Microsoft YaHei" charset="-122"/>
                <a:ea typeface="Microsoft YaHei" charset="-122"/>
                <a:cs typeface="Microsoft YaHei" charset="-122"/>
              </a:rPr>
              <a:t>用户空间</a:t>
            </a:r>
            <a:endParaRPr kumimoji="1" lang="zh-CN" altLang="en-US" sz="2000" dirty="0">
              <a:latin typeface="Microsoft YaHei" charset="-122"/>
              <a:ea typeface="Microsoft YaHei" charset="-122"/>
              <a:cs typeface="Microsoft YaHei" charset="-122"/>
            </a:endParaRPr>
          </a:p>
        </p:txBody>
      </p:sp>
      <p:sp>
        <p:nvSpPr>
          <p:cNvPr id="8" name="Oval 7"/>
          <p:cNvSpPr/>
          <p:nvPr/>
        </p:nvSpPr>
        <p:spPr>
          <a:xfrm>
            <a:off x="2805671" y="3200163"/>
            <a:ext cx="1565754" cy="751561"/>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mtClean="0">
                <a:latin typeface="Microsoft YaHei" charset="-122"/>
                <a:ea typeface="Microsoft YaHei" charset="-122"/>
                <a:cs typeface="Microsoft YaHei" charset="-122"/>
              </a:rPr>
              <a:t>应用进程</a:t>
            </a:r>
            <a:endParaRPr kumimoji="1" lang="zh-CN" altLang="en-US" dirty="0">
              <a:latin typeface="Microsoft YaHei" charset="-122"/>
              <a:ea typeface="Microsoft YaHei" charset="-122"/>
              <a:cs typeface="Microsoft YaHei" charset="-122"/>
            </a:endParaRPr>
          </a:p>
        </p:txBody>
      </p:sp>
      <p:sp>
        <p:nvSpPr>
          <p:cNvPr id="9" name="Rectangle 8"/>
          <p:cNvSpPr/>
          <p:nvPr/>
        </p:nvSpPr>
        <p:spPr>
          <a:xfrm>
            <a:off x="2013439" y="4413738"/>
            <a:ext cx="4484076" cy="2286000"/>
          </a:xfrm>
          <a:prstGeom prst="rect">
            <a:avLst/>
          </a:prstGeom>
        </p:spPr>
        <p:style>
          <a:lnRef idx="1">
            <a:schemeClr val="accent3"/>
          </a:lnRef>
          <a:fillRef idx="2">
            <a:schemeClr val="accent3"/>
          </a:fillRef>
          <a:effectRef idx="1">
            <a:schemeClr val="accent3"/>
          </a:effectRef>
          <a:fontRef idx="minor">
            <a:schemeClr val="dk1"/>
          </a:fontRef>
        </p:style>
        <p:txBody>
          <a:bodyPr bIns="108000" rtlCol="0" anchor="b" anchorCtr="0"/>
          <a:lstStyle/>
          <a:p>
            <a:pPr algn="ctr"/>
            <a:r>
              <a:rPr kumimoji="1" lang="zh-CN" altLang="en-US" smtClean="0">
                <a:solidFill>
                  <a:schemeClr val="bg1"/>
                </a:solidFill>
                <a:latin typeface="Microsoft YaHei" charset="-122"/>
                <a:ea typeface="Microsoft YaHei" charset="-122"/>
                <a:cs typeface="Microsoft YaHei" charset="-122"/>
              </a:rPr>
              <a:t>操作系统内核</a:t>
            </a:r>
            <a:endParaRPr kumimoji="1" lang="zh-CN" altLang="en-US">
              <a:solidFill>
                <a:schemeClr val="bg1"/>
              </a:solidFill>
              <a:latin typeface="Microsoft YaHei" charset="-122"/>
              <a:ea typeface="Microsoft YaHei" charset="-122"/>
              <a:cs typeface="Microsoft YaHei" charset="-122"/>
            </a:endParaRPr>
          </a:p>
        </p:txBody>
      </p:sp>
      <p:sp>
        <p:nvSpPr>
          <p:cNvPr id="10" name="Can 9"/>
          <p:cNvSpPr/>
          <p:nvPr/>
        </p:nvSpPr>
        <p:spPr>
          <a:xfrm>
            <a:off x="544568" y="5030646"/>
            <a:ext cx="1178169" cy="1257300"/>
          </a:xfrm>
          <a:prstGeom prst="ca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tx1"/>
                </a:solidFill>
                <a:latin typeface="Microsoft YaHei" charset="-122"/>
                <a:ea typeface="Microsoft YaHei" charset="-122"/>
                <a:cs typeface="Microsoft YaHei" charset="-122"/>
              </a:rPr>
              <a:t>资 源</a:t>
            </a:r>
            <a:endParaRPr kumimoji="1" lang="zh-CN" altLang="en-US" sz="2400" dirty="0">
              <a:solidFill>
                <a:schemeClr val="tx1"/>
              </a:solidFill>
              <a:latin typeface="Microsoft YaHei" charset="-122"/>
              <a:ea typeface="Microsoft YaHei" charset="-122"/>
              <a:cs typeface="Microsoft YaHei" charset="-122"/>
            </a:endParaRPr>
          </a:p>
        </p:txBody>
      </p:sp>
      <p:sp>
        <p:nvSpPr>
          <p:cNvPr id="11" name="Rectangle 10"/>
          <p:cNvSpPr/>
          <p:nvPr/>
        </p:nvSpPr>
        <p:spPr>
          <a:xfrm>
            <a:off x="2184889" y="4607169"/>
            <a:ext cx="4141177" cy="1591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endParaRPr kumimoji="1" lang="zh-CN" altLang="en-US" dirty="0"/>
          </a:p>
        </p:txBody>
      </p:sp>
      <p:sp>
        <p:nvSpPr>
          <p:cNvPr id="12" name="Rectangle 11"/>
          <p:cNvSpPr/>
          <p:nvPr/>
        </p:nvSpPr>
        <p:spPr>
          <a:xfrm>
            <a:off x="4462972" y="4644870"/>
            <a:ext cx="1827873" cy="369332"/>
          </a:xfrm>
          <a:prstGeom prst="rect">
            <a:avLst/>
          </a:prstGeom>
        </p:spPr>
        <p:txBody>
          <a:bodyPr wrap="none">
            <a:spAutoFit/>
          </a:bodyPr>
          <a:lstStyle/>
          <a:p>
            <a:pPr algn="r"/>
            <a:r>
              <a:rPr kumimoji="1" lang="zh-CN" altLang="en-US" dirty="0">
                <a:solidFill>
                  <a:srgbClr val="FFFF00"/>
                </a:solidFill>
                <a:latin typeface="Microsoft YaHei" charset="-122"/>
                <a:ea typeface="Microsoft YaHei" charset="-122"/>
                <a:cs typeface="Microsoft YaHei" charset="-122"/>
              </a:rPr>
              <a:t>可信计算基 </a:t>
            </a:r>
            <a:r>
              <a:rPr kumimoji="1" lang="en-US" altLang="zh-CN" dirty="0">
                <a:solidFill>
                  <a:srgbClr val="FFFF00"/>
                </a:solidFill>
                <a:latin typeface="Microsoft YaHei" charset="-122"/>
                <a:ea typeface="Microsoft YaHei" charset="-122"/>
                <a:cs typeface="Microsoft YaHei" charset="-122"/>
              </a:rPr>
              <a:t>TCB</a:t>
            </a:r>
            <a:endParaRPr kumimoji="1" lang="zh-CN" altLang="en-US" dirty="0">
              <a:solidFill>
                <a:srgbClr val="FFFF00"/>
              </a:solidFill>
              <a:latin typeface="Microsoft YaHei" charset="-122"/>
              <a:ea typeface="Microsoft YaHei" charset="-122"/>
              <a:cs typeface="Microsoft YaHei" charset="-122"/>
            </a:endParaRPr>
          </a:p>
        </p:txBody>
      </p:sp>
      <p:sp>
        <p:nvSpPr>
          <p:cNvPr id="13" name="Can 12"/>
          <p:cNvSpPr/>
          <p:nvPr/>
        </p:nvSpPr>
        <p:spPr>
          <a:xfrm>
            <a:off x="5049050" y="5092860"/>
            <a:ext cx="1120257" cy="925975"/>
          </a:xfrm>
          <a:prstGeom prst="can">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600" dirty="0" smtClean="0">
                <a:latin typeface="Microsoft YaHei" charset="-122"/>
                <a:ea typeface="Microsoft YaHei" charset="-122"/>
                <a:cs typeface="Microsoft YaHei" charset="-122"/>
              </a:rPr>
              <a:t>引用控制</a:t>
            </a:r>
            <a:endParaRPr kumimoji="1" lang="en-US" altLang="zh-CN" sz="1600" dirty="0" smtClean="0">
              <a:latin typeface="Microsoft YaHei" charset="-122"/>
              <a:ea typeface="Microsoft YaHei" charset="-122"/>
              <a:cs typeface="Microsoft YaHei" charset="-122"/>
            </a:endParaRPr>
          </a:p>
          <a:p>
            <a:pPr algn="ctr"/>
            <a:r>
              <a:rPr kumimoji="1" lang="zh-CN" altLang="en-US" sz="1600" dirty="0" smtClean="0">
                <a:latin typeface="Microsoft YaHei" charset="-122"/>
                <a:ea typeface="Microsoft YaHei" charset="-122"/>
                <a:cs typeface="Microsoft YaHei" charset="-122"/>
              </a:rPr>
              <a:t>数据库</a:t>
            </a:r>
            <a:endParaRPr kumimoji="1" lang="zh-CN" altLang="en-US" sz="1600" dirty="0">
              <a:latin typeface="Microsoft YaHei" charset="-122"/>
              <a:ea typeface="Microsoft YaHei" charset="-122"/>
              <a:cs typeface="Microsoft YaHei" charset="-122"/>
            </a:endParaRPr>
          </a:p>
        </p:txBody>
      </p:sp>
      <p:sp>
        <p:nvSpPr>
          <p:cNvPr id="14" name="Rectangle 13"/>
          <p:cNvSpPr/>
          <p:nvPr/>
        </p:nvSpPr>
        <p:spPr>
          <a:xfrm>
            <a:off x="2511706" y="5294693"/>
            <a:ext cx="2176040" cy="70605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mtClean="0">
                <a:latin typeface="Microsoft YaHei" charset="-122"/>
                <a:ea typeface="Microsoft YaHei" charset="-122"/>
                <a:cs typeface="Microsoft YaHei" charset="-122"/>
              </a:rPr>
              <a:t>引用监视程序</a:t>
            </a:r>
            <a:endParaRPr kumimoji="1" lang="zh-CN" altLang="en-US" dirty="0">
              <a:latin typeface="Microsoft YaHei" charset="-122"/>
              <a:ea typeface="Microsoft YaHei" charset="-122"/>
              <a:cs typeface="Microsoft YaHei" charset="-122"/>
            </a:endParaRPr>
          </a:p>
        </p:txBody>
      </p:sp>
      <p:cxnSp>
        <p:nvCxnSpPr>
          <p:cNvPr id="16" name="Straight Arrow Connector 15"/>
          <p:cNvCxnSpPr>
            <a:stCxn id="8" idx="4"/>
            <a:endCxn id="14" idx="0"/>
          </p:cNvCxnSpPr>
          <p:nvPr/>
        </p:nvCxnSpPr>
        <p:spPr>
          <a:xfrm>
            <a:off x="3588548" y="3951724"/>
            <a:ext cx="11178" cy="1342969"/>
          </a:xfrm>
          <a:prstGeom prst="straightConnector1">
            <a:avLst/>
          </a:prstGeom>
          <a:ln w="63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1"/>
            <a:endCxn id="10" idx="4"/>
          </p:cNvCxnSpPr>
          <p:nvPr/>
        </p:nvCxnSpPr>
        <p:spPr>
          <a:xfrm flipH="1">
            <a:off x="1722737" y="5647721"/>
            <a:ext cx="788969" cy="11575"/>
          </a:xfrm>
          <a:prstGeom prst="straightConnector1">
            <a:avLst/>
          </a:prstGeom>
          <a:ln w="63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525700" y="3379808"/>
            <a:ext cx="4143737" cy="636606"/>
          </a:xfrm>
          <a:prstGeom prst="wedgeRectCallout">
            <a:avLst>
              <a:gd name="adj1" fmla="val -53312"/>
              <a:gd name="adj2" fmla="val 27976"/>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50000"/>
              </a:lnSpc>
            </a:pPr>
            <a:r>
              <a:rPr kumimoji="1" lang="zh-CN" altLang="en-US" dirty="0" smtClean="0">
                <a:latin typeface="Microsoft YaHei" charset="-122"/>
                <a:ea typeface="Microsoft YaHei" charset="-122"/>
                <a:cs typeface="Microsoft YaHei" charset="-122"/>
              </a:rPr>
              <a:t>所有的系统调用都必须</a:t>
            </a:r>
            <a:r>
              <a:rPr kumimoji="1" lang="zh-CN" altLang="en-US" smtClean="0">
                <a:latin typeface="Microsoft YaHei" charset="-122"/>
                <a:ea typeface="Microsoft YaHei" charset="-122"/>
                <a:cs typeface="Microsoft YaHei" charset="-122"/>
              </a:rPr>
              <a:t>经过安全性检查</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45056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7.2.1</a:t>
            </a:r>
            <a:r>
              <a:rPr kumimoji="1" lang="zh-CN" altLang="en-US" dirty="0" smtClean="0"/>
              <a:t> 可信计算基</a:t>
            </a:r>
            <a:endParaRPr kumimoji="1" lang="zh-CN" altLang="en-US" dirty="0"/>
          </a:p>
        </p:txBody>
      </p:sp>
      <p:sp>
        <p:nvSpPr>
          <p:cNvPr id="3" name="Content Placeholder 2"/>
          <p:cNvSpPr>
            <a:spLocks noGrp="1"/>
          </p:cNvSpPr>
          <p:nvPr>
            <p:ph idx="1"/>
          </p:nvPr>
        </p:nvSpPr>
        <p:spPr>
          <a:xfrm>
            <a:off x="628650" y="1825625"/>
            <a:ext cx="7886700" cy="1280830"/>
          </a:xfrm>
        </p:spPr>
        <p:txBody>
          <a:bodyPr/>
          <a:lstStyle/>
          <a:p>
            <a:pPr>
              <a:lnSpc>
                <a:spcPct val="150000"/>
              </a:lnSpc>
            </a:pPr>
            <a:r>
              <a:rPr kumimoji="1" lang="zh-CN" altLang="en-US" dirty="0"/>
              <a:t>可信计算基</a:t>
            </a:r>
            <a:r>
              <a:rPr kumimoji="1" lang="en-US" altLang="zh-CN" dirty="0" smtClean="0"/>
              <a:t>TCB</a:t>
            </a:r>
            <a:r>
              <a:rPr kumimoji="1" lang="zh-CN" altLang="en-US" dirty="0" smtClean="0"/>
              <a:t>（</a:t>
            </a:r>
            <a:r>
              <a:rPr kumimoji="1" lang="en-US" altLang="zh-CN" dirty="0" smtClean="0"/>
              <a:t>Trusted</a:t>
            </a:r>
            <a:r>
              <a:rPr kumimoji="1" lang="zh-CN" altLang="en-US" dirty="0" smtClean="0"/>
              <a:t> </a:t>
            </a:r>
            <a:r>
              <a:rPr kumimoji="1" lang="en-US" altLang="zh-CN" dirty="0" smtClean="0"/>
              <a:t>Computing</a:t>
            </a:r>
            <a:r>
              <a:rPr kumimoji="1" lang="zh-CN" altLang="en-US" dirty="0" smtClean="0"/>
              <a:t> </a:t>
            </a:r>
            <a:r>
              <a:rPr kumimoji="1" lang="en-US" altLang="zh-CN" dirty="0" smtClean="0"/>
              <a:t>Base</a:t>
            </a:r>
            <a:r>
              <a:rPr kumimoji="1" lang="zh-CN" altLang="en-US" dirty="0" smtClean="0"/>
              <a:t>）：计算机</a:t>
            </a:r>
            <a:r>
              <a:rPr kumimoji="1" lang="zh-CN" altLang="en-US" dirty="0"/>
              <a:t>系统内安全保护装置的总体 。</a:t>
            </a:r>
          </a:p>
          <a:p>
            <a:pPr>
              <a:lnSpc>
                <a:spcPct val="150000"/>
              </a:lnSpc>
            </a:pPr>
            <a:endParaRPr kumimoji="1" lang="zh-CN" altLang="en-US" dirty="0"/>
          </a:p>
        </p:txBody>
      </p:sp>
      <p:cxnSp>
        <p:nvCxnSpPr>
          <p:cNvPr id="5" name="Straight Connector 4"/>
          <p:cNvCxnSpPr/>
          <p:nvPr/>
        </p:nvCxnSpPr>
        <p:spPr>
          <a:xfrm>
            <a:off x="613775" y="4158641"/>
            <a:ext cx="815444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536320" y="4258849"/>
            <a:ext cx="1219411" cy="400110"/>
          </a:xfrm>
          <a:prstGeom prst="rect">
            <a:avLst/>
          </a:prstGeom>
          <a:noFill/>
        </p:spPr>
        <p:txBody>
          <a:bodyPr wrap="square" rtlCol="0">
            <a:spAutoFit/>
          </a:bodyPr>
          <a:lstStyle/>
          <a:p>
            <a:r>
              <a:rPr kumimoji="1" lang="zh-CN" altLang="en-US" sz="2000" smtClean="0">
                <a:latin typeface="Microsoft YaHei" charset="-122"/>
                <a:ea typeface="Microsoft YaHei" charset="-122"/>
                <a:cs typeface="Microsoft YaHei" charset="-122"/>
              </a:rPr>
              <a:t>内核空间</a:t>
            </a:r>
            <a:endParaRPr kumimoji="1" lang="zh-CN" altLang="en-US" sz="2000">
              <a:latin typeface="Microsoft YaHei" charset="-122"/>
              <a:ea typeface="Microsoft YaHei" charset="-122"/>
              <a:cs typeface="Microsoft YaHei" charset="-122"/>
            </a:endParaRPr>
          </a:p>
        </p:txBody>
      </p:sp>
      <p:sp>
        <p:nvSpPr>
          <p:cNvPr id="7" name="TextBox 6"/>
          <p:cNvSpPr txBox="1"/>
          <p:nvPr/>
        </p:nvSpPr>
        <p:spPr>
          <a:xfrm flipH="1">
            <a:off x="536320" y="3622110"/>
            <a:ext cx="1219411" cy="400110"/>
          </a:xfrm>
          <a:prstGeom prst="rect">
            <a:avLst/>
          </a:prstGeom>
          <a:noFill/>
        </p:spPr>
        <p:txBody>
          <a:bodyPr wrap="square" rtlCol="0">
            <a:spAutoFit/>
          </a:bodyPr>
          <a:lstStyle/>
          <a:p>
            <a:r>
              <a:rPr kumimoji="1" lang="zh-CN" altLang="en-US" sz="2000" dirty="0" smtClean="0">
                <a:latin typeface="Microsoft YaHei" charset="-122"/>
                <a:ea typeface="Microsoft YaHei" charset="-122"/>
                <a:cs typeface="Microsoft YaHei" charset="-122"/>
              </a:rPr>
              <a:t>用户空间</a:t>
            </a:r>
            <a:endParaRPr kumimoji="1" lang="zh-CN" altLang="en-US" sz="2000" dirty="0">
              <a:latin typeface="Microsoft YaHei" charset="-122"/>
              <a:ea typeface="Microsoft YaHei" charset="-122"/>
              <a:cs typeface="Microsoft YaHei" charset="-122"/>
            </a:endParaRPr>
          </a:p>
        </p:txBody>
      </p:sp>
      <p:sp>
        <p:nvSpPr>
          <p:cNvPr id="8" name="Oval 7"/>
          <p:cNvSpPr/>
          <p:nvPr/>
        </p:nvSpPr>
        <p:spPr>
          <a:xfrm>
            <a:off x="2805671" y="3200163"/>
            <a:ext cx="1565754" cy="751561"/>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mtClean="0">
                <a:latin typeface="Microsoft YaHei" charset="-122"/>
                <a:ea typeface="Microsoft YaHei" charset="-122"/>
                <a:cs typeface="Microsoft YaHei" charset="-122"/>
              </a:rPr>
              <a:t>应用进程</a:t>
            </a:r>
            <a:endParaRPr kumimoji="1" lang="zh-CN" altLang="en-US" dirty="0">
              <a:latin typeface="Microsoft YaHei" charset="-122"/>
              <a:ea typeface="Microsoft YaHei" charset="-122"/>
              <a:cs typeface="Microsoft YaHei" charset="-122"/>
            </a:endParaRPr>
          </a:p>
        </p:txBody>
      </p:sp>
      <p:sp>
        <p:nvSpPr>
          <p:cNvPr id="9" name="Rectangle 8"/>
          <p:cNvSpPr/>
          <p:nvPr/>
        </p:nvSpPr>
        <p:spPr>
          <a:xfrm>
            <a:off x="2013439" y="4413738"/>
            <a:ext cx="4484076" cy="2286000"/>
          </a:xfrm>
          <a:prstGeom prst="rect">
            <a:avLst/>
          </a:prstGeom>
        </p:spPr>
        <p:style>
          <a:lnRef idx="1">
            <a:schemeClr val="accent3"/>
          </a:lnRef>
          <a:fillRef idx="2">
            <a:schemeClr val="accent3"/>
          </a:fillRef>
          <a:effectRef idx="1">
            <a:schemeClr val="accent3"/>
          </a:effectRef>
          <a:fontRef idx="minor">
            <a:schemeClr val="dk1"/>
          </a:fontRef>
        </p:style>
        <p:txBody>
          <a:bodyPr bIns="108000" rtlCol="0" anchor="b" anchorCtr="0"/>
          <a:lstStyle/>
          <a:p>
            <a:pPr algn="ctr"/>
            <a:r>
              <a:rPr kumimoji="1" lang="zh-CN" altLang="en-US" smtClean="0">
                <a:solidFill>
                  <a:schemeClr val="bg1"/>
                </a:solidFill>
                <a:latin typeface="Microsoft YaHei" charset="-122"/>
                <a:ea typeface="Microsoft YaHei" charset="-122"/>
                <a:cs typeface="Microsoft YaHei" charset="-122"/>
              </a:rPr>
              <a:t>操作系统内核</a:t>
            </a:r>
            <a:endParaRPr kumimoji="1" lang="zh-CN" altLang="en-US">
              <a:solidFill>
                <a:schemeClr val="bg1"/>
              </a:solidFill>
              <a:latin typeface="Microsoft YaHei" charset="-122"/>
              <a:ea typeface="Microsoft YaHei" charset="-122"/>
              <a:cs typeface="Microsoft YaHei" charset="-122"/>
            </a:endParaRPr>
          </a:p>
        </p:txBody>
      </p:sp>
      <p:sp>
        <p:nvSpPr>
          <p:cNvPr id="10" name="Can 9"/>
          <p:cNvSpPr/>
          <p:nvPr/>
        </p:nvSpPr>
        <p:spPr>
          <a:xfrm>
            <a:off x="544568" y="5030646"/>
            <a:ext cx="1178169" cy="1257300"/>
          </a:xfrm>
          <a:prstGeom prst="ca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tx1"/>
                </a:solidFill>
                <a:latin typeface="Microsoft YaHei" charset="-122"/>
                <a:ea typeface="Microsoft YaHei" charset="-122"/>
                <a:cs typeface="Microsoft YaHei" charset="-122"/>
              </a:rPr>
              <a:t>资 源</a:t>
            </a:r>
            <a:endParaRPr kumimoji="1" lang="zh-CN" altLang="en-US" sz="2400" dirty="0">
              <a:solidFill>
                <a:schemeClr val="tx1"/>
              </a:solidFill>
              <a:latin typeface="Microsoft YaHei" charset="-122"/>
              <a:ea typeface="Microsoft YaHei" charset="-122"/>
              <a:cs typeface="Microsoft YaHei" charset="-122"/>
            </a:endParaRPr>
          </a:p>
        </p:txBody>
      </p:sp>
      <p:sp>
        <p:nvSpPr>
          <p:cNvPr id="11" name="Rectangle 10"/>
          <p:cNvSpPr/>
          <p:nvPr/>
        </p:nvSpPr>
        <p:spPr>
          <a:xfrm>
            <a:off x="2184889" y="4607169"/>
            <a:ext cx="4141177" cy="1591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endParaRPr kumimoji="1" lang="zh-CN" altLang="en-US" dirty="0"/>
          </a:p>
        </p:txBody>
      </p:sp>
      <p:sp>
        <p:nvSpPr>
          <p:cNvPr id="12" name="Rectangle 11"/>
          <p:cNvSpPr/>
          <p:nvPr/>
        </p:nvSpPr>
        <p:spPr>
          <a:xfrm>
            <a:off x="4462972" y="4644870"/>
            <a:ext cx="1827873" cy="369332"/>
          </a:xfrm>
          <a:prstGeom prst="rect">
            <a:avLst/>
          </a:prstGeom>
        </p:spPr>
        <p:txBody>
          <a:bodyPr wrap="none">
            <a:spAutoFit/>
          </a:bodyPr>
          <a:lstStyle/>
          <a:p>
            <a:pPr algn="r"/>
            <a:r>
              <a:rPr kumimoji="1" lang="zh-CN" altLang="en-US" dirty="0">
                <a:solidFill>
                  <a:srgbClr val="FFFF00"/>
                </a:solidFill>
                <a:latin typeface="Microsoft YaHei" charset="-122"/>
                <a:ea typeface="Microsoft YaHei" charset="-122"/>
                <a:cs typeface="Microsoft YaHei" charset="-122"/>
              </a:rPr>
              <a:t>可信计算基 </a:t>
            </a:r>
            <a:r>
              <a:rPr kumimoji="1" lang="en-US" altLang="zh-CN" dirty="0">
                <a:solidFill>
                  <a:srgbClr val="FFFF00"/>
                </a:solidFill>
                <a:latin typeface="Microsoft YaHei" charset="-122"/>
                <a:ea typeface="Microsoft YaHei" charset="-122"/>
                <a:cs typeface="Microsoft YaHei" charset="-122"/>
              </a:rPr>
              <a:t>TCB</a:t>
            </a:r>
            <a:endParaRPr kumimoji="1" lang="zh-CN" altLang="en-US" dirty="0">
              <a:solidFill>
                <a:srgbClr val="FFFF00"/>
              </a:solidFill>
              <a:latin typeface="Microsoft YaHei" charset="-122"/>
              <a:ea typeface="Microsoft YaHei" charset="-122"/>
              <a:cs typeface="Microsoft YaHei" charset="-122"/>
            </a:endParaRPr>
          </a:p>
        </p:txBody>
      </p:sp>
      <p:sp>
        <p:nvSpPr>
          <p:cNvPr id="13" name="Can 12"/>
          <p:cNvSpPr/>
          <p:nvPr/>
        </p:nvSpPr>
        <p:spPr>
          <a:xfrm>
            <a:off x="5049050" y="5092860"/>
            <a:ext cx="1120257" cy="925975"/>
          </a:xfrm>
          <a:prstGeom prst="can">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600" dirty="0" smtClean="0">
                <a:latin typeface="Microsoft YaHei" charset="-122"/>
                <a:ea typeface="Microsoft YaHei" charset="-122"/>
                <a:cs typeface="Microsoft YaHei" charset="-122"/>
              </a:rPr>
              <a:t>引用控制</a:t>
            </a:r>
            <a:endParaRPr kumimoji="1" lang="en-US" altLang="zh-CN" sz="1600" dirty="0" smtClean="0">
              <a:latin typeface="Microsoft YaHei" charset="-122"/>
              <a:ea typeface="Microsoft YaHei" charset="-122"/>
              <a:cs typeface="Microsoft YaHei" charset="-122"/>
            </a:endParaRPr>
          </a:p>
          <a:p>
            <a:pPr algn="ctr"/>
            <a:r>
              <a:rPr kumimoji="1" lang="zh-CN" altLang="en-US" sz="1600" dirty="0" smtClean="0">
                <a:latin typeface="Microsoft YaHei" charset="-122"/>
                <a:ea typeface="Microsoft YaHei" charset="-122"/>
                <a:cs typeface="Microsoft YaHei" charset="-122"/>
              </a:rPr>
              <a:t>数据库</a:t>
            </a:r>
            <a:endParaRPr kumimoji="1" lang="zh-CN" altLang="en-US" sz="1600" dirty="0">
              <a:latin typeface="Microsoft YaHei" charset="-122"/>
              <a:ea typeface="Microsoft YaHei" charset="-122"/>
              <a:cs typeface="Microsoft YaHei" charset="-122"/>
            </a:endParaRPr>
          </a:p>
        </p:txBody>
      </p:sp>
      <p:sp>
        <p:nvSpPr>
          <p:cNvPr id="14" name="Rectangle 13"/>
          <p:cNvSpPr/>
          <p:nvPr/>
        </p:nvSpPr>
        <p:spPr>
          <a:xfrm>
            <a:off x="2511706" y="5294693"/>
            <a:ext cx="2176040" cy="70605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mtClean="0">
                <a:latin typeface="Microsoft YaHei" charset="-122"/>
                <a:ea typeface="Microsoft YaHei" charset="-122"/>
                <a:cs typeface="Microsoft YaHei" charset="-122"/>
              </a:rPr>
              <a:t>引用监视程序</a:t>
            </a:r>
            <a:endParaRPr kumimoji="1" lang="zh-CN" altLang="en-US" dirty="0">
              <a:latin typeface="Microsoft YaHei" charset="-122"/>
              <a:ea typeface="Microsoft YaHei" charset="-122"/>
              <a:cs typeface="Microsoft YaHei" charset="-122"/>
            </a:endParaRPr>
          </a:p>
        </p:txBody>
      </p:sp>
      <p:cxnSp>
        <p:nvCxnSpPr>
          <p:cNvPr id="16" name="Straight Arrow Connector 15"/>
          <p:cNvCxnSpPr>
            <a:stCxn id="8" idx="4"/>
            <a:endCxn id="14" idx="0"/>
          </p:cNvCxnSpPr>
          <p:nvPr/>
        </p:nvCxnSpPr>
        <p:spPr>
          <a:xfrm>
            <a:off x="3588548" y="3951724"/>
            <a:ext cx="11178" cy="1342969"/>
          </a:xfrm>
          <a:prstGeom prst="straightConnector1">
            <a:avLst/>
          </a:prstGeom>
          <a:ln w="63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1"/>
            <a:endCxn id="10" idx="4"/>
          </p:cNvCxnSpPr>
          <p:nvPr/>
        </p:nvCxnSpPr>
        <p:spPr>
          <a:xfrm flipH="1">
            <a:off x="1722737" y="5647721"/>
            <a:ext cx="788969" cy="11575"/>
          </a:xfrm>
          <a:prstGeom prst="straightConnector1">
            <a:avLst/>
          </a:prstGeom>
          <a:ln w="63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30814" y="2604305"/>
            <a:ext cx="3773348" cy="1770926"/>
          </a:xfrm>
          <a:prstGeom prst="wedgeRectCallout">
            <a:avLst>
              <a:gd name="adj1" fmla="val -22206"/>
              <a:gd name="adj2" fmla="val 60496"/>
            </a:avLst>
          </a:prstGeom>
        </p:spPr>
        <p:style>
          <a:lnRef idx="1">
            <a:schemeClr val="accent4"/>
          </a:lnRef>
          <a:fillRef idx="2">
            <a:schemeClr val="accent4"/>
          </a:fillRef>
          <a:effectRef idx="1">
            <a:schemeClr val="accent4"/>
          </a:effectRef>
          <a:fontRef idx="minor">
            <a:schemeClr val="dk1"/>
          </a:fontRef>
        </p:style>
        <p:txBody>
          <a:bodyPr numCol="2" spcCol="360000" rtlCol="0" anchor="ctr"/>
          <a:lstStyle/>
          <a:p>
            <a:pPr>
              <a:lnSpc>
                <a:spcPct val="150000"/>
              </a:lnSpc>
            </a:pPr>
            <a:r>
              <a:rPr kumimoji="1" lang="zh-CN" altLang="en-US" dirty="0" smtClean="0">
                <a:latin typeface="Microsoft YaHei" charset="-122"/>
                <a:ea typeface="Microsoft YaHei" charset="-122"/>
                <a:cs typeface="Microsoft YaHei" charset="-122"/>
              </a:rPr>
              <a:t>安全内核</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特权</a:t>
            </a:r>
            <a:r>
              <a:rPr kumimoji="1" lang="zh-CN" altLang="en-US" dirty="0">
                <a:latin typeface="Microsoft YaHei" charset="-122"/>
                <a:ea typeface="Microsoft YaHei" charset="-122"/>
                <a:cs typeface="Microsoft YaHei" charset="-122"/>
              </a:rPr>
              <a:t>程序和</a:t>
            </a:r>
            <a:r>
              <a:rPr kumimoji="1" lang="zh-CN" altLang="en-US" dirty="0" smtClean="0">
                <a:latin typeface="Microsoft YaHei" charset="-122"/>
                <a:ea typeface="Microsoft YaHei" charset="-122"/>
                <a:cs typeface="Microsoft YaHei" charset="-122"/>
              </a:rPr>
              <a:t>命令</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敏感信息程序</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安全策略文件</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相关</a:t>
            </a:r>
            <a:r>
              <a:rPr kumimoji="1" lang="zh-CN" altLang="en-US" dirty="0">
                <a:latin typeface="Microsoft YaHei" charset="-122"/>
                <a:ea typeface="Microsoft YaHei" charset="-122"/>
                <a:cs typeface="Microsoft YaHei" charset="-122"/>
              </a:rPr>
              <a:t>的</a:t>
            </a:r>
            <a:r>
              <a:rPr kumimoji="1" lang="zh-CN" altLang="en-US" dirty="0" smtClean="0">
                <a:latin typeface="Microsoft YaHei" charset="-122"/>
                <a:ea typeface="Microsoft YaHei" charset="-122"/>
                <a:cs typeface="Microsoft YaHei" charset="-122"/>
              </a:rPr>
              <a:t>固件</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硬件</a:t>
            </a:r>
            <a:r>
              <a:rPr kumimoji="1" lang="zh-CN" altLang="en-US" dirty="0">
                <a:latin typeface="Microsoft YaHei" charset="-122"/>
                <a:ea typeface="Microsoft YaHei" charset="-122"/>
                <a:cs typeface="Microsoft YaHei" charset="-122"/>
              </a:rPr>
              <a:t>和</a:t>
            </a:r>
            <a:r>
              <a:rPr kumimoji="1" lang="zh-CN" altLang="en-US" dirty="0" smtClean="0">
                <a:latin typeface="Microsoft YaHei" charset="-122"/>
                <a:ea typeface="Microsoft YaHei" charset="-122"/>
                <a:cs typeface="Microsoft YaHei" charset="-122"/>
              </a:rPr>
              <a:t>设备</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机器</a:t>
            </a:r>
            <a:r>
              <a:rPr kumimoji="1" lang="zh-CN" altLang="en-US" dirty="0">
                <a:latin typeface="Microsoft YaHei" charset="-122"/>
                <a:ea typeface="Microsoft YaHei" charset="-122"/>
                <a:cs typeface="Microsoft YaHei" charset="-122"/>
              </a:rPr>
              <a:t>诊断</a:t>
            </a:r>
            <a:r>
              <a:rPr kumimoji="1" lang="zh-CN" altLang="en-US" dirty="0" smtClean="0">
                <a:latin typeface="Microsoft YaHei" charset="-122"/>
                <a:ea typeface="Microsoft YaHei" charset="-122"/>
                <a:cs typeface="Microsoft YaHei" charset="-122"/>
              </a:rPr>
              <a:t>程序</a:t>
            </a:r>
            <a:endParaRPr kumimoji="1" lang="en-US" altLang="zh-CN" dirty="0" smtClean="0">
              <a:latin typeface="Microsoft YaHei" charset="-122"/>
              <a:ea typeface="Microsoft YaHei" charset="-122"/>
              <a:cs typeface="Microsoft YaHei" charset="-122"/>
            </a:endParaRPr>
          </a:p>
          <a:p>
            <a:pPr>
              <a:lnSpc>
                <a:spcPct val="150000"/>
              </a:lnSpc>
            </a:pPr>
            <a:r>
              <a:rPr kumimoji="1" lang="zh-CN" altLang="en-US" dirty="0" smtClean="0">
                <a:latin typeface="Microsoft YaHei" charset="-122"/>
                <a:ea typeface="Microsoft YaHei" charset="-122"/>
                <a:cs typeface="Microsoft YaHei" charset="-122"/>
              </a:rPr>
              <a:t>安全</a:t>
            </a:r>
            <a:r>
              <a:rPr kumimoji="1" lang="zh-CN" altLang="en-US" dirty="0">
                <a:latin typeface="Microsoft YaHei" charset="-122"/>
                <a:ea typeface="Microsoft YaHei" charset="-122"/>
                <a:cs typeface="Microsoft YaHei" charset="-122"/>
              </a:rPr>
              <a:t>管理员</a:t>
            </a:r>
            <a:r>
              <a:rPr kumimoji="1" lang="zh-CN" altLang="en-US" dirty="0" smtClean="0">
                <a:latin typeface="Microsoft YaHei" charset="-122"/>
                <a:ea typeface="Microsoft YaHei" charset="-122"/>
                <a:cs typeface="Microsoft YaHei" charset="-122"/>
              </a:rPr>
              <a:t>等</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8278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7.2.1</a:t>
            </a:r>
            <a:r>
              <a:rPr kumimoji="1" lang="zh-CN" altLang="en-US" dirty="0"/>
              <a:t> 可信计算基</a:t>
            </a:r>
          </a:p>
        </p:txBody>
      </p:sp>
      <p:sp>
        <p:nvSpPr>
          <p:cNvPr id="3" name="Content Placeholder 2"/>
          <p:cNvSpPr>
            <a:spLocks noGrp="1"/>
          </p:cNvSpPr>
          <p:nvPr>
            <p:ph idx="1"/>
          </p:nvPr>
        </p:nvSpPr>
        <p:spPr/>
        <p:txBody>
          <a:bodyPr>
            <a:normAutofit/>
          </a:bodyPr>
          <a:lstStyle/>
          <a:p>
            <a:pPr>
              <a:lnSpc>
                <a:spcPct val="150000"/>
              </a:lnSpc>
            </a:pPr>
            <a:r>
              <a:rPr kumimoji="1" lang="zh-CN" altLang="en-US" sz="2800" dirty="0" smtClean="0"/>
              <a:t>从功能层面而言，</a:t>
            </a:r>
            <a:r>
              <a:rPr kumimoji="1" lang="en-US" altLang="zh-CN" sz="2800" dirty="0" smtClean="0"/>
              <a:t>TCB</a:t>
            </a:r>
            <a:r>
              <a:rPr kumimoji="1" lang="zh-CN" altLang="en-US" sz="2800" dirty="0" smtClean="0"/>
              <a:t> 具体包括多个</a:t>
            </a:r>
            <a:endParaRPr kumimoji="1" lang="en-US" altLang="zh-CN" sz="2800" dirty="0" smtClean="0"/>
          </a:p>
          <a:p>
            <a:pPr lvl="1">
              <a:lnSpc>
                <a:spcPct val="150000"/>
              </a:lnSpc>
            </a:pPr>
            <a:r>
              <a:rPr kumimoji="1" lang="zh-CN" altLang="en-US" sz="2400" dirty="0" smtClean="0"/>
              <a:t>安全功能模块 ：</a:t>
            </a:r>
            <a:r>
              <a:rPr kumimoji="1" lang="en-US" altLang="zh-CN" sz="2400" dirty="0" smtClean="0"/>
              <a:t>TSF</a:t>
            </a:r>
            <a:r>
              <a:rPr kumimoji="1" lang="zh-CN" altLang="en-US" sz="2400" dirty="0" smtClean="0"/>
              <a:t> </a:t>
            </a:r>
            <a:r>
              <a:rPr kumimoji="1" lang="en-US" altLang="zh-CN" sz="2400" dirty="0" smtClean="0"/>
              <a:t>(TSB</a:t>
            </a:r>
            <a:r>
              <a:rPr kumimoji="1" lang="zh-CN" altLang="en-US" sz="2400" dirty="0" smtClean="0"/>
              <a:t> </a:t>
            </a:r>
            <a:r>
              <a:rPr kumimoji="1" lang="en-US" altLang="zh-CN" sz="2400" dirty="0" smtClean="0"/>
              <a:t>Security</a:t>
            </a:r>
            <a:r>
              <a:rPr kumimoji="1" lang="zh-CN" altLang="en-US" sz="2400" dirty="0" smtClean="0"/>
              <a:t> </a:t>
            </a:r>
            <a:r>
              <a:rPr kumimoji="1" lang="en-US" altLang="zh-CN" sz="2400" dirty="0" smtClean="0"/>
              <a:t>Function)</a:t>
            </a:r>
          </a:p>
          <a:p>
            <a:pPr>
              <a:lnSpc>
                <a:spcPct val="150000"/>
              </a:lnSpc>
            </a:pPr>
            <a:r>
              <a:rPr kumimoji="1" lang="zh-CN" altLang="en-US" sz="2800" dirty="0" smtClean="0"/>
              <a:t>每个</a:t>
            </a:r>
            <a:r>
              <a:rPr kumimoji="1" lang="en-US" altLang="zh-CN" sz="2800" dirty="0" smtClean="0"/>
              <a:t>TSF</a:t>
            </a:r>
            <a:r>
              <a:rPr kumimoji="1" lang="zh-CN" altLang="en-US" sz="2800" dirty="0" smtClean="0"/>
              <a:t>用于实现一个</a:t>
            </a:r>
            <a:endParaRPr kumimoji="1" lang="en-US" altLang="zh-CN" sz="2800" dirty="0" smtClean="0"/>
          </a:p>
          <a:p>
            <a:pPr lvl="1">
              <a:lnSpc>
                <a:spcPct val="150000"/>
              </a:lnSpc>
            </a:pPr>
            <a:r>
              <a:rPr kumimoji="1" lang="zh-CN" altLang="en-US" sz="2400" dirty="0" smtClean="0"/>
              <a:t>安全功能策略 ：</a:t>
            </a:r>
            <a:r>
              <a:rPr kumimoji="1" lang="en-US" altLang="zh-CN" sz="2400" dirty="0" smtClean="0"/>
              <a:t>TSP</a:t>
            </a:r>
            <a:r>
              <a:rPr kumimoji="1" lang="zh-CN" altLang="en-US" sz="2400" dirty="0" smtClean="0"/>
              <a:t> （</a:t>
            </a:r>
            <a:r>
              <a:rPr kumimoji="1" lang="en-US" altLang="zh-CN" sz="2400" dirty="0" smtClean="0"/>
              <a:t>TSB</a:t>
            </a:r>
            <a:r>
              <a:rPr kumimoji="1" lang="zh-CN" altLang="en-US" sz="2400" dirty="0" smtClean="0"/>
              <a:t> </a:t>
            </a:r>
            <a:r>
              <a:rPr kumimoji="1" lang="en-US" altLang="zh-CN" sz="2400" dirty="0" smtClean="0"/>
              <a:t>Security</a:t>
            </a:r>
            <a:r>
              <a:rPr kumimoji="1" lang="zh-CN" altLang="en-US" sz="2400" dirty="0" smtClean="0"/>
              <a:t> </a:t>
            </a:r>
            <a:r>
              <a:rPr kumimoji="1" lang="en-US" altLang="zh-CN" sz="2400" dirty="0" smtClean="0"/>
              <a:t>Policy</a:t>
            </a:r>
            <a:r>
              <a:rPr kumimoji="1" lang="zh-CN" altLang="en-US" sz="2400" dirty="0" smtClean="0"/>
              <a:t>）</a:t>
            </a:r>
            <a:endParaRPr kumimoji="1" lang="zh-CN" altLang="en-US" sz="2400" dirty="0"/>
          </a:p>
        </p:txBody>
      </p:sp>
    </p:spTree>
    <p:extLst>
      <p:ext uri="{BB962C8B-B14F-4D97-AF65-F5344CB8AC3E}">
        <p14:creationId xmlns:p14="http://schemas.microsoft.com/office/powerpoint/2010/main" val="51835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7.2.1</a:t>
            </a:r>
            <a:r>
              <a:rPr kumimoji="1" lang="zh-CN" altLang="en-US" dirty="0"/>
              <a:t> 可信计算基</a:t>
            </a:r>
          </a:p>
        </p:txBody>
      </p:sp>
      <p:sp>
        <p:nvSpPr>
          <p:cNvPr id="3" name="Content Placeholder 2"/>
          <p:cNvSpPr>
            <a:spLocks noGrp="1"/>
          </p:cNvSpPr>
          <p:nvPr>
            <p:ph idx="1"/>
          </p:nvPr>
        </p:nvSpPr>
        <p:spPr>
          <a:xfrm>
            <a:off x="334182" y="1841124"/>
            <a:ext cx="8515350" cy="4351338"/>
          </a:xfrm>
        </p:spPr>
        <p:txBody>
          <a:bodyPr>
            <a:normAutofit/>
          </a:bodyPr>
          <a:lstStyle/>
          <a:p>
            <a:pPr>
              <a:lnSpc>
                <a:spcPct val="150000"/>
              </a:lnSpc>
            </a:pPr>
            <a:r>
              <a:rPr kumimoji="1" lang="en-US" altLang="zh-CN" dirty="0" smtClean="0"/>
              <a:t>TSF</a:t>
            </a:r>
            <a:r>
              <a:rPr kumimoji="1" lang="zh-CN" altLang="en-US" dirty="0" smtClean="0"/>
              <a:t> 的实现方法包括：</a:t>
            </a:r>
            <a:endParaRPr kumimoji="1" lang="en-US" altLang="zh-CN" dirty="0" smtClean="0"/>
          </a:p>
          <a:p>
            <a:pPr>
              <a:lnSpc>
                <a:spcPct val="150000"/>
              </a:lnSpc>
            </a:pPr>
            <a:r>
              <a:rPr kumimoji="1" lang="zh-CN" altLang="en-US" dirty="0" smtClean="0">
                <a:solidFill>
                  <a:srgbClr val="FF0000"/>
                </a:solidFill>
              </a:rPr>
              <a:t>前端</a:t>
            </a:r>
            <a:r>
              <a:rPr kumimoji="1" lang="zh-CN" altLang="en-US" dirty="0">
                <a:solidFill>
                  <a:srgbClr val="FF0000"/>
                </a:solidFill>
              </a:rPr>
              <a:t>过</a:t>
            </a:r>
            <a:r>
              <a:rPr kumimoji="1" lang="zh-CN" altLang="en-US" dirty="0" smtClean="0">
                <a:solidFill>
                  <a:srgbClr val="FF0000"/>
                </a:solidFill>
              </a:rPr>
              <a:t>滤器</a:t>
            </a:r>
            <a:r>
              <a:rPr kumimoji="1" lang="zh-CN" altLang="en-US" dirty="0" smtClean="0"/>
              <a:t>（哨兵），实现外部的访问控制，防止</a:t>
            </a:r>
            <a:r>
              <a:rPr kumimoji="1" lang="zh-CN" altLang="en-US" dirty="0"/>
              <a:t>入侵者非法进入</a:t>
            </a:r>
            <a:r>
              <a:rPr kumimoji="1" lang="zh-CN" altLang="en-US" dirty="0" smtClean="0"/>
              <a:t>系统</a:t>
            </a:r>
            <a:endParaRPr kumimoji="1" lang="en-US" altLang="zh-CN" dirty="0" smtClean="0"/>
          </a:p>
          <a:p>
            <a:pPr lvl="1">
              <a:lnSpc>
                <a:spcPct val="150000"/>
              </a:lnSpc>
            </a:pPr>
            <a:r>
              <a:rPr kumimoji="1" lang="zh-CN" altLang="en-US" dirty="0"/>
              <a:t>基于通行字的登录程序和屏蔽程序，分别用于拒绝非授权的访问、检测和拒绝</a:t>
            </a:r>
            <a:r>
              <a:rPr kumimoji="1" lang="zh-CN" altLang="en-US" dirty="0" smtClean="0"/>
              <a:t>病毒，如防火墙，登录认证等</a:t>
            </a:r>
            <a:endParaRPr kumimoji="1" lang="zh-CN" altLang="en-US" dirty="0"/>
          </a:p>
          <a:p>
            <a:pPr>
              <a:lnSpc>
                <a:spcPct val="150000"/>
              </a:lnSpc>
            </a:pPr>
            <a:r>
              <a:rPr kumimoji="1" lang="zh-CN" altLang="en-US" dirty="0" smtClean="0">
                <a:solidFill>
                  <a:srgbClr val="FF0000"/>
                </a:solidFill>
              </a:rPr>
              <a:t>访问监督器</a:t>
            </a:r>
            <a:r>
              <a:rPr kumimoji="1" lang="zh-CN" altLang="en-US" dirty="0" smtClean="0"/>
              <a:t>（宪兵），实现内部的访问控制，防止</a:t>
            </a:r>
            <a:r>
              <a:rPr kumimoji="1" lang="zh-CN" altLang="en-US" dirty="0"/>
              <a:t>越权</a:t>
            </a:r>
            <a:r>
              <a:rPr kumimoji="1" lang="zh-CN" altLang="en-US" dirty="0" smtClean="0"/>
              <a:t>访问</a:t>
            </a:r>
            <a:endParaRPr kumimoji="1" lang="en-US" altLang="zh-CN" dirty="0" smtClean="0"/>
          </a:p>
          <a:p>
            <a:pPr lvl="1">
              <a:lnSpc>
                <a:spcPct val="150000"/>
              </a:lnSpc>
            </a:pPr>
            <a:r>
              <a:rPr kumimoji="1" lang="zh-CN" altLang="en-US" dirty="0"/>
              <a:t>管理系统内部的各项操作和分析所存有的信息，安全</a:t>
            </a:r>
            <a:r>
              <a:rPr kumimoji="1" lang="zh-CN" altLang="en-US" dirty="0" smtClean="0"/>
              <a:t>审计系统</a:t>
            </a:r>
            <a:endParaRPr kumimoji="1" lang="zh-CN" altLang="en-US" dirty="0"/>
          </a:p>
        </p:txBody>
      </p:sp>
    </p:spTree>
    <p:extLst>
      <p:ext uri="{BB962C8B-B14F-4D97-AF65-F5344CB8AC3E}">
        <p14:creationId xmlns:p14="http://schemas.microsoft.com/office/powerpoint/2010/main" val="115813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7.2.1</a:t>
            </a:r>
            <a:r>
              <a:rPr kumimoji="1" lang="zh-CN" altLang="en-US" dirty="0"/>
              <a:t> 安全策略</a:t>
            </a:r>
            <a:endParaRPr kumimoji="1" lang="zh-CN" altLang="en-US"/>
          </a:p>
        </p:txBody>
      </p:sp>
      <p:sp>
        <p:nvSpPr>
          <p:cNvPr id="3" name="Content Placeholder 2"/>
          <p:cNvSpPr>
            <a:spLocks noGrp="1"/>
          </p:cNvSpPr>
          <p:nvPr>
            <p:ph idx="1"/>
          </p:nvPr>
        </p:nvSpPr>
        <p:spPr>
          <a:xfrm>
            <a:off x="628650" y="1825625"/>
            <a:ext cx="8406862" cy="4351338"/>
          </a:xfrm>
        </p:spPr>
        <p:txBody>
          <a:bodyPr>
            <a:normAutofit/>
          </a:bodyPr>
          <a:lstStyle/>
          <a:p>
            <a:pPr>
              <a:lnSpc>
                <a:spcPct val="150000"/>
              </a:lnSpc>
            </a:pPr>
            <a:r>
              <a:rPr kumimoji="1" lang="zh-CN" altLang="en-US" sz="2800"/>
              <a:t>安全策略类别：</a:t>
            </a:r>
            <a:endParaRPr kumimoji="1" lang="en-US" altLang="zh-CN" sz="2800"/>
          </a:p>
          <a:p>
            <a:pPr marL="914400" lvl="1" indent="-457200">
              <a:lnSpc>
                <a:spcPct val="150000"/>
              </a:lnSpc>
              <a:buFont typeface="+mj-lt"/>
              <a:buAutoNum type="arabicPeriod"/>
            </a:pPr>
            <a:r>
              <a:rPr kumimoji="1" lang="zh-CN" altLang="en-US" sz="2400"/>
              <a:t>访问支持策略：支持和保障访问控制策略的正确实施</a:t>
            </a:r>
            <a:endParaRPr kumimoji="1" lang="en-US" altLang="zh-CN" sz="2400"/>
          </a:p>
          <a:p>
            <a:pPr lvl="2">
              <a:lnSpc>
                <a:spcPct val="150000"/>
              </a:lnSpc>
            </a:pPr>
            <a:r>
              <a:rPr kumimoji="1" lang="zh-CN" altLang="en-US" sz="2000"/>
              <a:t> 保证</a:t>
            </a:r>
            <a:r>
              <a:rPr kumimoji="1" lang="zh-CN" altLang="en-US" sz="2000">
                <a:solidFill>
                  <a:srgbClr val="FF0000"/>
                </a:solidFill>
              </a:rPr>
              <a:t>可记账性和可用性</a:t>
            </a:r>
            <a:endParaRPr kumimoji="1" lang="en-US" altLang="zh-CN" sz="2000">
              <a:solidFill>
                <a:srgbClr val="FF0000"/>
              </a:solidFill>
            </a:endParaRPr>
          </a:p>
          <a:p>
            <a:pPr marL="914400" lvl="1" indent="-457200">
              <a:lnSpc>
                <a:spcPct val="150000"/>
              </a:lnSpc>
              <a:buFont typeface="+mj-lt"/>
              <a:buAutoNum type="arabicPeriod"/>
            </a:pPr>
            <a:r>
              <a:rPr kumimoji="1" lang="zh-CN" altLang="en-US" sz="2400"/>
              <a:t>访问控制策略：确定相应的授权和访问规则来控制对系统资源的访问</a:t>
            </a:r>
            <a:endParaRPr kumimoji="1" lang="en-US" altLang="zh-CN" sz="2400"/>
          </a:p>
          <a:p>
            <a:pPr lvl="2">
              <a:lnSpc>
                <a:spcPct val="150000"/>
              </a:lnSpc>
            </a:pPr>
            <a:r>
              <a:rPr kumimoji="1" lang="zh-CN" altLang="en-US" sz="2000"/>
              <a:t> 保证</a:t>
            </a:r>
            <a:r>
              <a:rPr kumimoji="1" lang="zh-CN" altLang="en-US" sz="2000">
                <a:solidFill>
                  <a:srgbClr val="FF0000"/>
                </a:solidFill>
              </a:rPr>
              <a:t>机密性和完整性</a:t>
            </a:r>
          </a:p>
        </p:txBody>
      </p:sp>
    </p:spTree>
    <p:extLst>
      <p:ext uri="{BB962C8B-B14F-4D97-AF65-F5344CB8AC3E}">
        <p14:creationId xmlns:p14="http://schemas.microsoft.com/office/powerpoint/2010/main" val="202283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85630869"/>
              </p:ext>
            </p:extLst>
          </p:nvPr>
        </p:nvGraphicFramePr>
        <p:xfrm>
          <a:off x="1549051" y="1728591"/>
          <a:ext cx="5903935" cy="2379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294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solidFill>
                  <a:schemeClr val="tx1">
                    <a:lumMod val="50000"/>
                    <a:lumOff val="50000"/>
                  </a:schemeClr>
                </a:solidFill>
              </a:rPr>
              <a:t>7.2</a:t>
            </a:r>
            <a:r>
              <a:rPr kumimoji="1" lang="zh-CN" altLang="en-US" dirty="0" smtClean="0">
                <a:solidFill>
                  <a:schemeClr val="tx1">
                    <a:lumMod val="50000"/>
                    <a:lumOff val="50000"/>
                  </a:schemeClr>
                </a:solidFill>
              </a:rPr>
              <a:t>：</a:t>
            </a:r>
            <a:r>
              <a:rPr kumimoji="1" lang="zh-CN" altLang="en-US" dirty="0" smtClean="0"/>
              <a:t>访问控制属性</a:t>
            </a:r>
            <a:endParaRPr kumimoji="1" lang="zh-CN" altLang="en-US" dirty="0"/>
          </a:p>
        </p:txBody>
      </p:sp>
      <p:sp>
        <p:nvSpPr>
          <p:cNvPr id="3" name="Content Placeholder 2"/>
          <p:cNvSpPr>
            <a:spLocks noGrp="1"/>
          </p:cNvSpPr>
          <p:nvPr>
            <p:ph idx="1"/>
          </p:nvPr>
        </p:nvSpPr>
        <p:spPr>
          <a:xfrm>
            <a:off x="628649" y="1825625"/>
            <a:ext cx="8125385" cy="4351338"/>
          </a:xfrm>
        </p:spPr>
        <p:txBody>
          <a:bodyPr>
            <a:normAutofit fontScale="92500" lnSpcReduction="10000"/>
          </a:bodyPr>
          <a:lstStyle/>
          <a:p>
            <a:pPr>
              <a:lnSpc>
                <a:spcPct val="150000"/>
              </a:lnSpc>
            </a:pPr>
            <a:r>
              <a:rPr kumimoji="1" lang="zh-CN" altLang="en-US" dirty="0"/>
              <a:t>与访问控制策略相关的因素有</a:t>
            </a:r>
            <a:r>
              <a:rPr kumimoji="1" lang="zh-CN" altLang="en-US" dirty="0" smtClean="0"/>
              <a:t>：</a:t>
            </a:r>
            <a:r>
              <a:rPr kumimoji="1" lang="zh-CN" altLang="en-US" dirty="0" smtClean="0">
                <a:solidFill>
                  <a:srgbClr val="FF0000"/>
                </a:solidFill>
              </a:rPr>
              <a:t>主体</a:t>
            </a:r>
            <a:r>
              <a:rPr kumimoji="1" lang="zh-CN" altLang="en-US" dirty="0"/>
              <a:t>、</a:t>
            </a:r>
            <a:r>
              <a:rPr kumimoji="1" lang="zh-CN" altLang="en-US" dirty="0">
                <a:solidFill>
                  <a:srgbClr val="FF0000"/>
                </a:solidFill>
              </a:rPr>
              <a:t>客体</a:t>
            </a:r>
            <a:r>
              <a:rPr kumimoji="1" lang="zh-CN" altLang="en-US" dirty="0"/>
              <a:t>和</a:t>
            </a:r>
            <a:r>
              <a:rPr kumimoji="1" lang="zh-CN" altLang="en-US" dirty="0">
                <a:solidFill>
                  <a:srgbClr val="FF0000"/>
                </a:solidFill>
              </a:rPr>
              <a:t>主客</a:t>
            </a:r>
            <a:r>
              <a:rPr kumimoji="1" lang="zh-CN" altLang="en-US" dirty="0" smtClean="0">
                <a:solidFill>
                  <a:srgbClr val="FF0000"/>
                </a:solidFill>
              </a:rPr>
              <a:t>体属性</a:t>
            </a:r>
            <a:endParaRPr kumimoji="1" lang="en-US" altLang="zh-CN" dirty="0" smtClean="0">
              <a:solidFill>
                <a:srgbClr val="FF0000"/>
              </a:solidFill>
            </a:endParaRPr>
          </a:p>
          <a:p>
            <a:pPr>
              <a:lnSpc>
                <a:spcPct val="150000"/>
              </a:lnSpc>
            </a:pPr>
            <a:r>
              <a:rPr kumimoji="1" lang="zh-CN" altLang="en-US" dirty="0" smtClean="0"/>
              <a:t>主体：是系统行为的发起者</a:t>
            </a:r>
            <a:endParaRPr kumimoji="1" lang="en-US" altLang="zh-CN" dirty="0" smtClean="0"/>
          </a:p>
          <a:p>
            <a:pPr lvl="1">
              <a:lnSpc>
                <a:spcPct val="150000"/>
              </a:lnSpc>
            </a:pPr>
            <a:r>
              <a:rPr kumimoji="1" lang="zh-CN" altLang="en-US" dirty="0" smtClean="0">
                <a:solidFill>
                  <a:schemeClr val="accent1">
                    <a:lumMod val="75000"/>
                  </a:schemeClr>
                </a:solidFill>
              </a:rPr>
              <a:t>普通用户（进程），信息属主（进程），系统管理员（进程）</a:t>
            </a:r>
            <a:endParaRPr kumimoji="1" lang="en-US" altLang="zh-CN" dirty="0" smtClean="0">
              <a:solidFill>
                <a:schemeClr val="accent1">
                  <a:lumMod val="75000"/>
                </a:schemeClr>
              </a:solidFill>
            </a:endParaRPr>
          </a:p>
          <a:p>
            <a:pPr>
              <a:lnSpc>
                <a:spcPct val="150000"/>
              </a:lnSpc>
            </a:pPr>
            <a:r>
              <a:rPr kumimoji="1" lang="zh-CN" altLang="en-US" dirty="0" smtClean="0"/>
              <a:t>客体：是系统内所有主体行为的直接承担者</a:t>
            </a:r>
            <a:endParaRPr kumimoji="1" lang="en-US" altLang="zh-CN" dirty="0" smtClean="0"/>
          </a:p>
          <a:p>
            <a:pPr lvl="1">
              <a:lnSpc>
                <a:spcPct val="150000"/>
              </a:lnSpc>
            </a:pPr>
            <a:r>
              <a:rPr kumimoji="1" lang="zh-CN" altLang="en-US" dirty="0" smtClean="0">
                <a:solidFill>
                  <a:schemeClr val="accent1">
                    <a:lumMod val="75000"/>
                  </a:schemeClr>
                </a:solidFill>
              </a:rPr>
              <a:t>一般客体（文件、数据、程序等）、设备客体、特殊客体（受其他进行行为影响的进程）</a:t>
            </a:r>
            <a:endParaRPr kumimoji="1" lang="en-US" altLang="zh-CN" dirty="0" smtClean="0">
              <a:solidFill>
                <a:schemeClr val="accent1">
                  <a:lumMod val="75000"/>
                </a:schemeClr>
              </a:solidFill>
            </a:endParaRPr>
          </a:p>
          <a:p>
            <a:pPr>
              <a:lnSpc>
                <a:spcPct val="150000"/>
              </a:lnSpc>
            </a:pPr>
            <a:r>
              <a:rPr kumimoji="1" lang="zh-CN" altLang="en-US" dirty="0" smtClean="0"/>
              <a:t>主客体属性：敏感标记（</a:t>
            </a:r>
            <a:r>
              <a:rPr kumimoji="1" lang="en-US" altLang="zh-CN" dirty="0" smtClean="0"/>
              <a:t>sensitivity</a:t>
            </a:r>
            <a:r>
              <a:rPr kumimoji="1" lang="zh-CN" altLang="en-US" dirty="0" smtClean="0"/>
              <a:t> </a:t>
            </a:r>
            <a:r>
              <a:rPr kumimoji="1" lang="en-US" altLang="zh-CN" dirty="0" smtClean="0"/>
              <a:t>label</a:t>
            </a:r>
            <a:r>
              <a:rPr kumimoji="1" lang="zh-CN" altLang="en-US" dirty="0" smtClean="0"/>
              <a:t>）</a:t>
            </a:r>
            <a:r>
              <a:rPr kumimoji="1" lang="en-US" altLang="zh-CN" dirty="0" smtClean="0"/>
              <a:t>,</a:t>
            </a:r>
            <a:r>
              <a:rPr kumimoji="1" lang="zh-CN" altLang="en-US" dirty="0" smtClean="0"/>
              <a:t>是</a:t>
            </a:r>
            <a:r>
              <a:rPr kumimoji="1" lang="en-US" altLang="zh-CN" dirty="0" smtClean="0"/>
              <a:t>TCB</a:t>
            </a:r>
            <a:r>
              <a:rPr kumimoji="1" lang="zh-CN" altLang="en-US" dirty="0" smtClean="0"/>
              <a:t>维护的与可被外部主体直接或间接访问到的系统资源安全标记。</a:t>
            </a:r>
            <a:endParaRPr kumimoji="1" lang="zh-CN" altLang="en-US" dirty="0"/>
          </a:p>
        </p:txBody>
      </p:sp>
    </p:spTree>
    <p:extLst>
      <p:ext uri="{BB962C8B-B14F-4D97-AF65-F5344CB8AC3E}">
        <p14:creationId xmlns:p14="http://schemas.microsoft.com/office/powerpoint/2010/main" val="1518033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solidFill>
                  <a:schemeClr val="tx1">
                    <a:lumMod val="50000"/>
                    <a:lumOff val="50000"/>
                  </a:schemeClr>
                </a:solidFill>
              </a:rPr>
              <a:t>7.2</a:t>
            </a:r>
            <a:r>
              <a:rPr kumimoji="1" lang="zh-CN" altLang="en-US" dirty="0">
                <a:solidFill>
                  <a:schemeClr val="tx1">
                    <a:lumMod val="50000"/>
                    <a:lumOff val="50000"/>
                  </a:schemeClr>
                </a:solidFill>
              </a:rPr>
              <a:t>：</a:t>
            </a:r>
            <a:r>
              <a:rPr kumimoji="1" lang="zh-CN" altLang="en-US" dirty="0"/>
              <a:t>访问控制属性</a:t>
            </a:r>
          </a:p>
        </p:txBody>
      </p:sp>
      <p:sp>
        <p:nvSpPr>
          <p:cNvPr id="3" name="Content Placeholder 2"/>
          <p:cNvSpPr>
            <a:spLocks noGrp="1"/>
          </p:cNvSpPr>
          <p:nvPr>
            <p:ph idx="1"/>
          </p:nvPr>
        </p:nvSpPr>
        <p:spPr/>
        <p:txBody>
          <a:bodyPr/>
          <a:lstStyle/>
          <a:p>
            <a:pPr>
              <a:lnSpc>
                <a:spcPct val="150000"/>
              </a:lnSpc>
            </a:pPr>
            <a:r>
              <a:rPr kumimoji="1" lang="zh-CN" altLang="en-US" dirty="0"/>
              <a:t>主客</a:t>
            </a:r>
            <a:r>
              <a:rPr kumimoji="1" lang="zh-CN" altLang="en-US" dirty="0" smtClean="0"/>
              <a:t>体属性具体又区分为：</a:t>
            </a:r>
            <a:endParaRPr kumimoji="1" lang="en-US" altLang="zh-CN" dirty="0" smtClean="0"/>
          </a:p>
          <a:p>
            <a:pPr lvl="1">
              <a:lnSpc>
                <a:spcPct val="150000"/>
              </a:lnSpc>
            </a:pPr>
            <a:r>
              <a:rPr kumimoji="1" lang="zh-CN" altLang="en-US" dirty="0" smtClean="0"/>
              <a:t>主体</a:t>
            </a:r>
            <a:r>
              <a:rPr kumimoji="1" lang="zh-CN" altLang="en-US" dirty="0"/>
              <a:t>属性</a:t>
            </a:r>
            <a:r>
              <a:rPr kumimoji="1" lang="zh-CN" altLang="en-US" dirty="0">
                <a:solidFill>
                  <a:schemeClr val="accent5">
                    <a:lumMod val="75000"/>
                  </a:schemeClr>
                </a:solidFill>
              </a:rPr>
              <a:t>： </a:t>
            </a:r>
            <a:r>
              <a:rPr kumimoji="1" lang="zh-CN" altLang="en-US" dirty="0" smtClean="0">
                <a:solidFill>
                  <a:schemeClr val="accent1">
                    <a:lumMod val="75000"/>
                  </a:schemeClr>
                </a:solidFill>
              </a:rPr>
              <a:t>用户</a:t>
            </a:r>
            <a:r>
              <a:rPr kumimoji="1" lang="en-US" altLang="zh-CN" dirty="0">
                <a:solidFill>
                  <a:schemeClr val="accent1">
                    <a:lumMod val="75000"/>
                  </a:schemeClr>
                </a:solidFill>
              </a:rPr>
              <a:t>ID/</a:t>
            </a:r>
            <a:r>
              <a:rPr kumimoji="1" lang="zh-CN" altLang="en-US" dirty="0">
                <a:solidFill>
                  <a:schemeClr val="accent1">
                    <a:lumMod val="75000"/>
                  </a:schemeClr>
                </a:solidFill>
              </a:rPr>
              <a:t>用户组</a:t>
            </a:r>
            <a:r>
              <a:rPr kumimoji="1" lang="en-US" altLang="zh-CN" dirty="0">
                <a:solidFill>
                  <a:schemeClr val="accent1">
                    <a:lumMod val="75000"/>
                  </a:schemeClr>
                </a:solidFill>
              </a:rPr>
              <a:t>ID </a:t>
            </a:r>
            <a:r>
              <a:rPr kumimoji="1" lang="zh-CN" altLang="en-US" dirty="0" smtClean="0">
                <a:solidFill>
                  <a:schemeClr val="accent1">
                    <a:lumMod val="75000"/>
                  </a:schemeClr>
                </a:solidFill>
              </a:rPr>
              <a:t>，用户</a:t>
            </a:r>
            <a:r>
              <a:rPr kumimoji="1" lang="zh-CN" altLang="en-US" dirty="0">
                <a:solidFill>
                  <a:schemeClr val="accent1">
                    <a:lumMod val="75000"/>
                  </a:schemeClr>
                </a:solidFill>
              </a:rPr>
              <a:t>访问许可级别 </a:t>
            </a:r>
            <a:r>
              <a:rPr kumimoji="1" lang="zh-CN" altLang="en-US" dirty="0" smtClean="0">
                <a:solidFill>
                  <a:schemeClr val="accent1">
                    <a:lumMod val="75000"/>
                  </a:schemeClr>
                </a:solidFill>
              </a:rPr>
              <a:t>，用户</a:t>
            </a:r>
            <a:r>
              <a:rPr kumimoji="1" lang="zh-CN" altLang="en-US" dirty="0">
                <a:solidFill>
                  <a:schemeClr val="accent1">
                    <a:lumMod val="75000"/>
                  </a:schemeClr>
                </a:solidFill>
              </a:rPr>
              <a:t>需知属性 </a:t>
            </a:r>
            <a:r>
              <a:rPr kumimoji="1" lang="zh-CN" altLang="en-US" dirty="0" smtClean="0">
                <a:solidFill>
                  <a:schemeClr val="accent1">
                    <a:lumMod val="75000"/>
                  </a:schemeClr>
                </a:solidFill>
              </a:rPr>
              <a:t>，角色和权能</a:t>
            </a:r>
            <a:r>
              <a:rPr kumimoji="1" lang="zh-CN" altLang="en-US" dirty="0">
                <a:solidFill>
                  <a:schemeClr val="accent1">
                    <a:lumMod val="75000"/>
                  </a:schemeClr>
                </a:solidFill>
              </a:rPr>
              <a:t>列表 </a:t>
            </a:r>
            <a:endParaRPr kumimoji="1" lang="en-US" altLang="zh-CN" dirty="0" smtClean="0">
              <a:solidFill>
                <a:schemeClr val="accent1">
                  <a:lumMod val="75000"/>
                </a:schemeClr>
              </a:solidFill>
            </a:endParaRPr>
          </a:p>
          <a:p>
            <a:pPr lvl="1">
              <a:lnSpc>
                <a:spcPct val="150000"/>
              </a:lnSpc>
            </a:pPr>
            <a:r>
              <a:rPr kumimoji="1" lang="zh-CN" altLang="en-US" dirty="0" smtClean="0"/>
              <a:t>客体属性：</a:t>
            </a:r>
            <a:r>
              <a:rPr kumimoji="1" lang="zh-CN" altLang="en-US" dirty="0" smtClean="0">
                <a:solidFill>
                  <a:schemeClr val="accent1">
                    <a:lumMod val="75000"/>
                  </a:schemeClr>
                </a:solidFill>
              </a:rPr>
              <a:t>敏感性标记，访问控制列表</a:t>
            </a:r>
            <a:endParaRPr kumimoji="1" lang="zh-CN" altLang="en-US" dirty="0">
              <a:solidFill>
                <a:schemeClr val="accent1">
                  <a:lumMod val="75000"/>
                </a:schemeClr>
              </a:solidFill>
            </a:endParaRPr>
          </a:p>
        </p:txBody>
      </p:sp>
    </p:spTree>
    <p:extLst>
      <p:ext uri="{BB962C8B-B14F-4D97-AF65-F5344CB8AC3E}">
        <p14:creationId xmlns:p14="http://schemas.microsoft.com/office/powerpoint/2010/main" val="1487489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454835" cy="4351338"/>
          </a:xfrm>
        </p:spPr>
        <p:txBody>
          <a:bodyPr/>
          <a:lstStyle/>
          <a:p>
            <a:pPr>
              <a:lnSpc>
                <a:spcPct val="150000"/>
              </a:lnSpc>
            </a:pPr>
            <a:r>
              <a:rPr kumimoji="1" lang="zh-CN" altLang="en-US" dirty="0" smtClean="0"/>
              <a:t>如何能够将系统用户与</a:t>
            </a:r>
            <a:r>
              <a:rPr kumimoji="1" lang="zh-CN" altLang="en-US" dirty="0" smtClean="0">
                <a:solidFill>
                  <a:srgbClr val="FF0000"/>
                </a:solidFill>
              </a:rPr>
              <a:t>访问控制策略</a:t>
            </a:r>
            <a:r>
              <a:rPr kumimoji="1" lang="zh-CN" altLang="en-US" dirty="0" smtClean="0"/>
              <a:t>中的“主体”联系起来？</a:t>
            </a:r>
            <a:endParaRPr kumimoji="1" lang="en-US" altLang="zh-CN" dirty="0" smtClean="0"/>
          </a:p>
          <a:p>
            <a:pPr>
              <a:lnSpc>
                <a:spcPct val="150000"/>
              </a:lnSpc>
            </a:pPr>
            <a:r>
              <a:rPr kumimoji="1" lang="zh-CN" altLang="en-US" dirty="0" smtClean="0">
                <a:solidFill>
                  <a:schemeClr val="accent1">
                    <a:lumMod val="75000"/>
                  </a:schemeClr>
                </a:solidFill>
              </a:rPr>
              <a:t>访问支持策略</a:t>
            </a:r>
            <a:r>
              <a:rPr kumimoji="1" lang="zh-CN" altLang="en-US" dirty="0" smtClean="0"/>
              <a:t>为有效实施访问控制，提供的支持手段。</a:t>
            </a:r>
            <a:endParaRPr kumimoji="1" lang="zh-CN" altLang="en-US" dirty="0"/>
          </a:p>
        </p:txBody>
      </p:sp>
      <p:pic>
        <p:nvPicPr>
          <p:cNvPr id="4" name="Picture 3"/>
          <p:cNvPicPr>
            <a:picLocks noChangeAspect="1"/>
          </p:cNvPicPr>
          <p:nvPr/>
        </p:nvPicPr>
        <p:blipFill>
          <a:blip r:embed="rId2"/>
          <a:stretch>
            <a:fillRect/>
          </a:stretch>
        </p:blipFill>
        <p:spPr>
          <a:xfrm>
            <a:off x="4132981" y="1880036"/>
            <a:ext cx="2201111" cy="1865247"/>
          </a:xfrm>
          <a:prstGeom prst="rect">
            <a:avLst/>
          </a:prstGeom>
        </p:spPr>
      </p:pic>
      <p:pic>
        <p:nvPicPr>
          <p:cNvPr id="5" name="Picture 4"/>
          <p:cNvPicPr>
            <a:picLocks noChangeAspect="1"/>
          </p:cNvPicPr>
          <p:nvPr/>
        </p:nvPicPr>
        <p:blipFill>
          <a:blip r:embed="rId3"/>
          <a:stretch>
            <a:fillRect/>
          </a:stretch>
        </p:blipFill>
        <p:spPr>
          <a:xfrm>
            <a:off x="6999980" y="3908119"/>
            <a:ext cx="1755972" cy="2486417"/>
          </a:xfrm>
          <a:prstGeom prst="rect">
            <a:avLst/>
          </a:prstGeom>
        </p:spPr>
      </p:pic>
      <p:sp>
        <p:nvSpPr>
          <p:cNvPr id="6" name="TextBox 5"/>
          <p:cNvSpPr txBox="1"/>
          <p:nvPr/>
        </p:nvSpPr>
        <p:spPr>
          <a:xfrm>
            <a:off x="6192243" y="3356975"/>
            <a:ext cx="935067" cy="1323439"/>
          </a:xfrm>
          <a:prstGeom prst="rect">
            <a:avLst/>
          </a:prstGeom>
          <a:noFill/>
        </p:spPr>
        <p:txBody>
          <a:bodyPr wrap="square" rtlCol="0">
            <a:spAutoFit/>
          </a:bodyPr>
          <a:lstStyle/>
          <a:p>
            <a:r>
              <a:rPr kumimoji="1" lang="zh-CN" altLang="en-US" sz="8000" b="1" i="1" smtClean="0">
                <a:solidFill>
                  <a:srgbClr val="FF0000"/>
                </a:solidFill>
              </a:rPr>
              <a:t>？</a:t>
            </a:r>
            <a:endParaRPr kumimoji="1" lang="zh-CN" altLang="en-US" sz="8000" b="1" i="1">
              <a:solidFill>
                <a:srgbClr val="FF0000"/>
              </a:solidFill>
            </a:endParaRPr>
          </a:p>
        </p:txBody>
      </p:sp>
    </p:spTree>
    <p:extLst>
      <p:ext uri="{BB962C8B-B14F-4D97-AF65-F5344CB8AC3E}">
        <p14:creationId xmlns:p14="http://schemas.microsoft.com/office/powerpoint/2010/main" val="1952111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843142" cy="4351338"/>
          </a:xfrm>
        </p:spPr>
        <p:txBody>
          <a:bodyPr/>
          <a:lstStyle/>
          <a:p>
            <a:pPr marL="457200" indent="-457200">
              <a:buFont typeface="+mj-lt"/>
              <a:buAutoNum type="arabicPeriod"/>
            </a:pPr>
            <a:r>
              <a:rPr kumimoji="1" lang="zh-CN" altLang="en-US" dirty="0" smtClean="0"/>
              <a:t>标识</a:t>
            </a:r>
            <a:r>
              <a:rPr kumimoji="1" lang="zh-CN" altLang="en-US" dirty="0"/>
              <a:t>与鉴别</a:t>
            </a:r>
          </a:p>
          <a:p>
            <a:pPr marL="914400" lvl="1" indent="-457200">
              <a:buFont typeface="+mj-lt"/>
              <a:buAutoNum type="arabicPeriod"/>
            </a:pPr>
            <a:r>
              <a:rPr kumimoji="1" lang="zh-CN" altLang="en-US" dirty="0" smtClean="0"/>
              <a:t>用户</a:t>
            </a:r>
            <a:r>
              <a:rPr kumimoji="1" lang="zh-CN" altLang="en-US" dirty="0"/>
              <a:t>标识 </a:t>
            </a:r>
          </a:p>
          <a:p>
            <a:pPr marL="914400" lvl="1" indent="-457200">
              <a:buFont typeface="+mj-lt"/>
              <a:buAutoNum type="arabicPeriod"/>
            </a:pPr>
            <a:r>
              <a:rPr kumimoji="1" lang="zh-CN" altLang="en-US" dirty="0" smtClean="0"/>
              <a:t>用户</a:t>
            </a:r>
            <a:r>
              <a:rPr kumimoji="1" lang="zh-CN" altLang="en-US" dirty="0"/>
              <a:t>鉴别</a:t>
            </a:r>
          </a:p>
          <a:p>
            <a:pPr marL="457200" indent="-457200">
              <a:buFont typeface="+mj-lt"/>
              <a:buAutoNum type="arabicPeriod"/>
            </a:pPr>
            <a:r>
              <a:rPr kumimoji="1" lang="zh-CN" altLang="en-US" dirty="0" smtClean="0">
                <a:solidFill>
                  <a:schemeClr val="bg2"/>
                </a:solidFill>
              </a:rPr>
              <a:t>可</a:t>
            </a:r>
            <a:r>
              <a:rPr kumimoji="1" lang="zh-CN" altLang="en-US" dirty="0">
                <a:solidFill>
                  <a:schemeClr val="bg2"/>
                </a:solidFill>
              </a:rPr>
              <a:t>记帐性</a:t>
            </a:r>
          </a:p>
          <a:p>
            <a:pPr marL="457200" indent="-457200">
              <a:buFont typeface="+mj-lt"/>
              <a:buAutoNum type="arabicPeriod"/>
            </a:pPr>
            <a:r>
              <a:rPr kumimoji="1" lang="zh-CN" altLang="en-US" dirty="0" smtClean="0">
                <a:solidFill>
                  <a:schemeClr val="bg2"/>
                </a:solidFill>
              </a:rPr>
              <a:t>客体</a:t>
            </a:r>
            <a:r>
              <a:rPr kumimoji="1" lang="zh-CN" altLang="en-US" dirty="0">
                <a:solidFill>
                  <a:schemeClr val="bg2"/>
                </a:solidFill>
              </a:rPr>
              <a:t>重用</a:t>
            </a:r>
          </a:p>
          <a:p>
            <a:pPr marL="457200" indent="-457200">
              <a:buFont typeface="+mj-lt"/>
              <a:buAutoNum type="arabicPeriod"/>
            </a:pPr>
            <a:r>
              <a:rPr kumimoji="1" lang="zh-CN" altLang="en-US" dirty="0" smtClean="0">
                <a:solidFill>
                  <a:schemeClr val="bg2"/>
                </a:solidFill>
              </a:rPr>
              <a:t>隐蔽</a:t>
            </a:r>
            <a:r>
              <a:rPr kumimoji="1" lang="zh-CN" altLang="en-US" dirty="0">
                <a:solidFill>
                  <a:schemeClr val="bg2"/>
                </a:solidFill>
              </a:rPr>
              <a:t>信道分析</a:t>
            </a:r>
          </a:p>
          <a:p>
            <a:pPr marL="457200" indent="-457200">
              <a:buFont typeface="+mj-lt"/>
              <a:buAutoNum type="arabicPeriod"/>
            </a:pPr>
            <a:r>
              <a:rPr kumimoji="1" lang="zh-CN" altLang="en-US" dirty="0" smtClean="0">
                <a:solidFill>
                  <a:schemeClr val="bg2"/>
                </a:solidFill>
              </a:rPr>
              <a:t>可信</a:t>
            </a:r>
            <a:r>
              <a:rPr kumimoji="1" lang="zh-CN" altLang="en-US" dirty="0">
                <a:solidFill>
                  <a:schemeClr val="bg2"/>
                </a:solidFill>
              </a:rPr>
              <a:t>路径和可信恢复</a:t>
            </a:r>
          </a:p>
          <a:p>
            <a:endParaRPr kumimoji="1" lang="zh-CN" altLang="en-US" dirty="0"/>
          </a:p>
        </p:txBody>
      </p:sp>
      <p:sp>
        <p:nvSpPr>
          <p:cNvPr id="7" name="Rectangle 6"/>
          <p:cNvSpPr/>
          <p:nvPr/>
        </p:nvSpPr>
        <p:spPr>
          <a:xfrm>
            <a:off x="4800601" y="1851231"/>
            <a:ext cx="3348316" cy="3970318"/>
          </a:xfrm>
          <a:prstGeom prst="rect">
            <a:avLst/>
          </a:prstGeom>
          <a:solidFill>
            <a:schemeClr val="bg1">
              <a:lumMod val="95000"/>
            </a:schemeClr>
          </a:solidFill>
          <a:ln>
            <a:solidFill>
              <a:srgbClr val="0070C0"/>
            </a:solidFill>
            <a:prstDash val="dash"/>
          </a:ln>
        </p:spPr>
        <p:txBody>
          <a:bodyPr wrap="square">
            <a:spAutoFit/>
          </a:bodyPr>
          <a:lstStyle/>
          <a:p>
            <a:pPr marL="342900" indent="-342900">
              <a:lnSpc>
                <a:spcPct val="150000"/>
              </a:lnSpc>
              <a:buFont typeface="Arial" charset="0"/>
              <a:buChar char="•"/>
            </a:pPr>
            <a:r>
              <a:rPr kumimoji="1" lang="zh-CN" altLang="en-US" sz="2400" dirty="0" smtClean="0">
                <a:solidFill>
                  <a:srgbClr val="000000"/>
                </a:solidFill>
                <a:latin typeface="Microsoft YaHei" charset="-122"/>
                <a:ea typeface="Microsoft YaHei" charset="-122"/>
                <a:cs typeface="Microsoft YaHei" charset="-122"/>
              </a:rPr>
              <a:t>单一或组合使用：</a:t>
            </a:r>
            <a:endParaRPr kumimoji="1" lang="en-US" altLang="zh-CN" sz="2400" dirty="0" smtClean="0">
              <a:solidFill>
                <a:srgbClr val="000000"/>
              </a:solidFill>
              <a:latin typeface="Microsoft YaHei" charset="-122"/>
              <a:ea typeface="Microsoft YaHei" charset="-122"/>
              <a:cs typeface="Microsoft YaHei" charset="-122"/>
            </a:endParaRPr>
          </a:p>
          <a:p>
            <a:pPr marL="800100" lvl="1" indent="-342900">
              <a:lnSpc>
                <a:spcPct val="150000"/>
              </a:lnSpc>
              <a:buFont typeface="Arial" charset="0"/>
              <a:buChar char="•"/>
            </a:pPr>
            <a:r>
              <a:rPr kumimoji="1" lang="zh-CN" altLang="en-US" sz="2400" dirty="0" smtClean="0">
                <a:solidFill>
                  <a:srgbClr val="FF0000"/>
                </a:solidFill>
                <a:latin typeface="Microsoft YaHei" charset="-122"/>
                <a:ea typeface="Microsoft YaHei" charset="-122"/>
                <a:cs typeface="Microsoft YaHei" charset="-122"/>
              </a:rPr>
              <a:t>用户</a:t>
            </a:r>
            <a:r>
              <a:rPr kumimoji="1" lang="zh-CN" altLang="en-US" sz="2400" dirty="0">
                <a:solidFill>
                  <a:srgbClr val="FF0000"/>
                </a:solidFill>
                <a:latin typeface="Microsoft YaHei" charset="-122"/>
                <a:ea typeface="Microsoft YaHei" charset="-122"/>
                <a:cs typeface="Microsoft YaHei" charset="-122"/>
              </a:rPr>
              <a:t>知道的信息</a:t>
            </a:r>
            <a:r>
              <a:rPr kumimoji="1" lang="en-US" altLang="zh-CN" sz="2400" dirty="0">
                <a:solidFill>
                  <a:srgbClr val="000000"/>
                </a:solidFill>
                <a:latin typeface="Microsoft YaHei" charset="-122"/>
                <a:ea typeface="Microsoft YaHei" charset="-122"/>
                <a:cs typeface="Microsoft YaHei" charset="-122"/>
              </a:rPr>
              <a:t>--</a:t>
            </a:r>
            <a:r>
              <a:rPr kumimoji="1" lang="zh-CN" altLang="en-US" sz="2400" dirty="0">
                <a:solidFill>
                  <a:srgbClr val="000000"/>
                </a:solidFill>
                <a:latin typeface="Microsoft YaHei" charset="-122"/>
                <a:ea typeface="Microsoft YaHei" charset="-122"/>
                <a:cs typeface="Microsoft YaHei" charset="-122"/>
              </a:rPr>
              <a:t>口令机制 </a:t>
            </a:r>
          </a:p>
          <a:p>
            <a:pPr marL="800100" lvl="1" indent="-342900">
              <a:lnSpc>
                <a:spcPct val="150000"/>
              </a:lnSpc>
              <a:buFont typeface="Arial" charset="0"/>
              <a:buChar char="•"/>
            </a:pPr>
            <a:r>
              <a:rPr kumimoji="1" lang="zh-CN" altLang="en-US" sz="2400" dirty="0">
                <a:solidFill>
                  <a:srgbClr val="FF0000"/>
                </a:solidFill>
                <a:latin typeface="Microsoft YaHei" charset="-122"/>
                <a:ea typeface="Microsoft YaHei" charset="-122"/>
                <a:cs typeface="Microsoft YaHei" charset="-122"/>
              </a:rPr>
              <a:t>用户拥有的东西</a:t>
            </a:r>
            <a:r>
              <a:rPr kumimoji="1" lang="en-US" altLang="zh-CN" sz="2400" dirty="0">
                <a:solidFill>
                  <a:srgbClr val="000000"/>
                </a:solidFill>
                <a:latin typeface="Microsoft YaHei" charset="-122"/>
                <a:ea typeface="Microsoft YaHei" charset="-122"/>
                <a:cs typeface="Microsoft YaHei" charset="-122"/>
              </a:rPr>
              <a:t>--</a:t>
            </a:r>
            <a:r>
              <a:rPr kumimoji="1" lang="zh-CN" altLang="en-US" sz="2400" dirty="0">
                <a:solidFill>
                  <a:srgbClr val="000000"/>
                </a:solidFill>
                <a:latin typeface="Microsoft YaHei" charset="-122"/>
                <a:ea typeface="Microsoft YaHei" charset="-122"/>
                <a:cs typeface="Microsoft YaHei" charset="-122"/>
              </a:rPr>
              <a:t>智能卡 </a:t>
            </a:r>
          </a:p>
          <a:p>
            <a:pPr marL="800100" lvl="1" indent="-342900">
              <a:lnSpc>
                <a:spcPct val="150000"/>
              </a:lnSpc>
              <a:buFont typeface="Arial" charset="0"/>
              <a:buChar char="•"/>
            </a:pPr>
            <a:r>
              <a:rPr kumimoji="1" lang="zh-CN" altLang="en-US" sz="2400" dirty="0">
                <a:solidFill>
                  <a:srgbClr val="FF0000"/>
                </a:solidFill>
                <a:latin typeface="Microsoft YaHei" charset="-122"/>
                <a:ea typeface="Microsoft YaHei" charset="-122"/>
                <a:cs typeface="Microsoft YaHei" charset="-122"/>
              </a:rPr>
              <a:t>用户的生物</a:t>
            </a:r>
            <a:r>
              <a:rPr kumimoji="1" lang="zh-CN" altLang="en-US" sz="2400" dirty="0" smtClean="0">
                <a:solidFill>
                  <a:srgbClr val="FF0000"/>
                </a:solidFill>
                <a:latin typeface="Microsoft YaHei" charset="-122"/>
                <a:ea typeface="Microsoft YaHei" charset="-122"/>
                <a:cs typeface="Microsoft YaHei" charset="-122"/>
              </a:rPr>
              <a:t>特征</a:t>
            </a:r>
            <a:r>
              <a:rPr kumimoji="1" lang="en-US" altLang="zh-CN" sz="2400" dirty="0" smtClean="0">
                <a:solidFill>
                  <a:srgbClr val="000000"/>
                </a:solidFill>
                <a:latin typeface="Microsoft YaHei" charset="-122"/>
                <a:ea typeface="Microsoft YaHei" charset="-122"/>
                <a:cs typeface="Microsoft YaHei" charset="-122"/>
              </a:rPr>
              <a:t>--</a:t>
            </a:r>
            <a:r>
              <a:rPr kumimoji="1" lang="zh-CN" altLang="en-US" sz="2400" dirty="0" smtClean="0">
                <a:solidFill>
                  <a:srgbClr val="000000"/>
                </a:solidFill>
                <a:latin typeface="Microsoft YaHei" charset="-122"/>
                <a:ea typeface="Microsoft YaHei" charset="-122"/>
                <a:cs typeface="Microsoft YaHei" charset="-122"/>
              </a:rPr>
              <a:t>签名、指纹  </a:t>
            </a:r>
            <a:endParaRPr kumimoji="1" lang="zh-CN" altLang="en-US" sz="2400" dirty="0">
              <a:solidFill>
                <a:srgbClr val="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69491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7.1</a:t>
            </a:r>
            <a:r>
              <a:rPr kumimoji="1" lang="zh-CN" altLang="en-US" dirty="0" smtClean="0"/>
              <a:t> 安全性概述</a:t>
            </a:r>
            <a:endParaRPr kumimoji="1" lang="zh-CN" altLang="en-US" dirty="0"/>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dirty="0"/>
              <a:t>影响计算机系统安全性的因素 </a:t>
            </a:r>
            <a:r>
              <a:rPr kumimoji="1" lang="en-US" altLang="zh-CN" dirty="0"/>
              <a:t>?</a:t>
            </a:r>
          </a:p>
          <a:p>
            <a:pPr lvl="1">
              <a:lnSpc>
                <a:spcPct val="150000"/>
              </a:lnSpc>
            </a:pPr>
            <a:r>
              <a:rPr kumimoji="1" lang="en-US" altLang="zh-CN" dirty="0" smtClean="0"/>
              <a:t>OS</a:t>
            </a:r>
            <a:r>
              <a:rPr kumimoji="1" lang="zh-CN" altLang="en-US" dirty="0" smtClean="0"/>
              <a:t>：操作系统被多个用户共享</a:t>
            </a:r>
            <a:endParaRPr kumimoji="1" lang="en-US" altLang="zh-CN" dirty="0" smtClean="0"/>
          </a:p>
          <a:p>
            <a:pPr lvl="1">
              <a:lnSpc>
                <a:spcPct val="150000"/>
              </a:lnSpc>
            </a:pPr>
            <a:r>
              <a:rPr kumimoji="1" lang="zh-CN" altLang="en-US" dirty="0" smtClean="0"/>
              <a:t>网络：计算机之间通过网络可以互相访问</a:t>
            </a:r>
            <a:endParaRPr kumimoji="1" lang="en-US" altLang="zh-CN" dirty="0" smtClean="0"/>
          </a:p>
          <a:p>
            <a:pPr lvl="1">
              <a:lnSpc>
                <a:spcPct val="150000"/>
              </a:lnSpc>
            </a:pPr>
            <a:r>
              <a:rPr kumimoji="1" lang="zh-CN" altLang="en-US" dirty="0" smtClean="0"/>
              <a:t>数据库：数据被集中存储在数据库中</a:t>
            </a:r>
            <a:endParaRPr kumimoji="1" lang="en-US" altLang="zh-CN" dirty="0" smtClean="0"/>
          </a:p>
          <a:p>
            <a:pPr>
              <a:lnSpc>
                <a:spcPct val="150000"/>
              </a:lnSpc>
            </a:pPr>
            <a:r>
              <a:rPr kumimoji="1" lang="zh-CN" altLang="en-US" dirty="0" smtClean="0"/>
              <a:t>安全性</a:t>
            </a:r>
            <a:r>
              <a:rPr kumimoji="1" lang="zh-CN" altLang="en-US" dirty="0"/>
              <a:t>和可靠性 </a:t>
            </a:r>
          </a:p>
          <a:p>
            <a:pPr lvl="1">
              <a:lnSpc>
                <a:spcPct val="150000"/>
              </a:lnSpc>
            </a:pPr>
            <a:r>
              <a:rPr kumimoji="1" lang="zh-CN" altLang="en-US" dirty="0" smtClean="0"/>
              <a:t>可靠性：系统</a:t>
            </a:r>
            <a:r>
              <a:rPr kumimoji="1" lang="zh-CN" altLang="en-US" dirty="0"/>
              <a:t>正常持续运行的程度，目标为</a:t>
            </a:r>
            <a:r>
              <a:rPr kumimoji="1" lang="zh-CN" altLang="en-US" dirty="0">
                <a:solidFill>
                  <a:schemeClr val="accent1">
                    <a:lumMod val="75000"/>
                  </a:schemeClr>
                </a:solidFill>
              </a:rPr>
              <a:t>反</a:t>
            </a:r>
            <a:r>
              <a:rPr kumimoji="1" lang="zh-CN" altLang="en-US" dirty="0" smtClean="0">
                <a:solidFill>
                  <a:schemeClr val="accent1">
                    <a:lumMod val="75000"/>
                  </a:schemeClr>
                </a:solidFill>
              </a:rPr>
              <a:t>故障</a:t>
            </a:r>
            <a:endParaRPr kumimoji="1" lang="en-US" altLang="zh-CN" dirty="0" smtClean="0">
              <a:solidFill>
                <a:schemeClr val="accent1">
                  <a:lumMod val="75000"/>
                </a:schemeClr>
              </a:solidFill>
            </a:endParaRPr>
          </a:p>
          <a:p>
            <a:pPr lvl="1">
              <a:lnSpc>
                <a:spcPct val="150000"/>
              </a:lnSpc>
            </a:pPr>
            <a:r>
              <a:rPr kumimoji="1" lang="zh-CN" altLang="en-US" dirty="0" smtClean="0"/>
              <a:t>安全性：不</a:t>
            </a:r>
            <a:r>
              <a:rPr kumimoji="1" lang="zh-CN" altLang="en-US" dirty="0"/>
              <a:t>因人为疏漏或蓄谋作案而导致信息资源被泄漏、篡改和破坏，目标是</a:t>
            </a:r>
            <a:r>
              <a:rPr kumimoji="1" lang="zh-CN" altLang="en-US" dirty="0">
                <a:solidFill>
                  <a:schemeClr val="accent1">
                    <a:lumMod val="75000"/>
                  </a:schemeClr>
                </a:solidFill>
              </a:rPr>
              <a:t>反泄密</a:t>
            </a:r>
            <a:endParaRPr kumimoji="1" lang="zh-CN" altLang="en-US" dirty="0"/>
          </a:p>
          <a:p>
            <a:pPr>
              <a:lnSpc>
                <a:spcPct val="150000"/>
              </a:lnSpc>
            </a:pPr>
            <a:endParaRPr kumimoji="1" lang="zh-CN" altLang="en-US" dirty="0"/>
          </a:p>
        </p:txBody>
      </p:sp>
    </p:spTree>
    <p:extLst>
      <p:ext uri="{BB962C8B-B14F-4D97-AF65-F5344CB8AC3E}">
        <p14:creationId xmlns:p14="http://schemas.microsoft.com/office/powerpoint/2010/main" val="1697412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843142" cy="4351338"/>
          </a:xfrm>
        </p:spPr>
        <p:txBody>
          <a:bodyPr/>
          <a:lstStyle/>
          <a:p>
            <a:pPr marL="457200" indent="-457200">
              <a:buFont typeface="+mj-lt"/>
              <a:buAutoNum type="arabicPeriod"/>
            </a:pPr>
            <a:r>
              <a:rPr kumimoji="1" lang="zh-CN" altLang="en-US" dirty="0" smtClean="0">
                <a:solidFill>
                  <a:schemeClr val="bg2"/>
                </a:solidFill>
              </a:rPr>
              <a:t>标识</a:t>
            </a:r>
            <a:r>
              <a:rPr kumimoji="1" lang="zh-CN" altLang="en-US" dirty="0">
                <a:solidFill>
                  <a:schemeClr val="bg2"/>
                </a:solidFill>
              </a:rPr>
              <a:t>与鉴别</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标识 </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鉴别</a:t>
            </a:r>
          </a:p>
          <a:p>
            <a:pPr marL="457200" indent="-457200">
              <a:buFont typeface="+mj-lt"/>
              <a:buAutoNum type="arabicPeriod"/>
            </a:pPr>
            <a:r>
              <a:rPr kumimoji="1" lang="zh-CN" altLang="en-US" dirty="0" smtClean="0"/>
              <a:t>可</a:t>
            </a:r>
            <a:r>
              <a:rPr kumimoji="1" lang="zh-CN" altLang="en-US" dirty="0"/>
              <a:t>记帐性</a:t>
            </a:r>
          </a:p>
          <a:p>
            <a:pPr marL="457200" indent="-457200">
              <a:buFont typeface="+mj-lt"/>
              <a:buAutoNum type="arabicPeriod"/>
            </a:pPr>
            <a:r>
              <a:rPr kumimoji="1" lang="zh-CN" altLang="en-US" dirty="0" smtClean="0">
                <a:solidFill>
                  <a:schemeClr val="bg2"/>
                </a:solidFill>
              </a:rPr>
              <a:t>客体</a:t>
            </a:r>
            <a:r>
              <a:rPr kumimoji="1" lang="zh-CN" altLang="en-US" dirty="0">
                <a:solidFill>
                  <a:schemeClr val="bg2"/>
                </a:solidFill>
              </a:rPr>
              <a:t>重用</a:t>
            </a:r>
          </a:p>
          <a:p>
            <a:pPr marL="457200" indent="-457200">
              <a:buFont typeface="+mj-lt"/>
              <a:buAutoNum type="arabicPeriod"/>
            </a:pPr>
            <a:r>
              <a:rPr kumimoji="1" lang="zh-CN" altLang="en-US" dirty="0" smtClean="0">
                <a:solidFill>
                  <a:schemeClr val="bg2"/>
                </a:solidFill>
              </a:rPr>
              <a:t>隐蔽</a:t>
            </a:r>
            <a:r>
              <a:rPr kumimoji="1" lang="zh-CN" altLang="en-US" dirty="0">
                <a:solidFill>
                  <a:schemeClr val="bg2"/>
                </a:solidFill>
              </a:rPr>
              <a:t>信道分析</a:t>
            </a:r>
          </a:p>
          <a:p>
            <a:pPr marL="457200" indent="-457200">
              <a:buFont typeface="+mj-lt"/>
              <a:buAutoNum type="arabicPeriod"/>
            </a:pPr>
            <a:r>
              <a:rPr kumimoji="1" lang="zh-CN" altLang="en-US" dirty="0" smtClean="0">
                <a:solidFill>
                  <a:schemeClr val="bg2"/>
                </a:solidFill>
              </a:rPr>
              <a:t>可信</a:t>
            </a:r>
            <a:r>
              <a:rPr kumimoji="1" lang="zh-CN" altLang="en-US" dirty="0">
                <a:solidFill>
                  <a:schemeClr val="bg2"/>
                </a:solidFill>
              </a:rPr>
              <a:t>路径和可信恢复</a:t>
            </a:r>
          </a:p>
          <a:p>
            <a:endParaRPr kumimoji="1" lang="zh-CN" altLang="en-US" dirty="0"/>
          </a:p>
        </p:txBody>
      </p:sp>
      <p:sp>
        <p:nvSpPr>
          <p:cNvPr id="7" name="Rectangle 6"/>
          <p:cNvSpPr/>
          <p:nvPr/>
        </p:nvSpPr>
        <p:spPr>
          <a:xfrm>
            <a:off x="4800601" y="1851231"/>
            <a:ext cx="3348316" cy="3416320"/>
          </a:xfrm>
          <a:prstGeom prst="rect">
            <a:avLst/>
          </a:prstGeom>
          <a:solidFill>
            <a:schemeClr val="bg1">
              <a:lumMod val="95000"/>
            </a:schemeClr>
          </a:solidFill>
          <a:ln>
            <a:solidFill>
              <a:srgbClr val="0070C0"/>
            </a:solidFill>
            <a:prstDash val="dash"/>
          </a:ln>
        </p:spPr>
        <p:txBody>
          <a:bodyPr wrap="square">
            <a:spAutoFit/>
          </a:bodyPr>
          <a:lstStyle/>
          <a:p>
            <a:pPr marL="342900" indent="-342900">
              <a:lnSpc>
                <a:spcPct val="150000"/>
              </a:lnSpc>
              <a:buFont typeface="Arial" charset="0"/>
              <a:buChar char="•"/>
            </a:pPr>
            <a:r>
              <a:rPr kumimoji="1" lang="zh-CN" altLang="en-US" sz="2400" dirty="0" smtClean="0">
                <a:solidFill>
                  <a:srgbClr val="000000"/>
                </a:solidFill>
                <a:latin typeface="Microsoft YaHei" charset="-122"/>
                <a:ea typeface="Microsoft YaHei" charset="-122"/>
                <a:cs typeface="Microsoft YaHei" charset="-122"/>
              </a:rPr>
              <a:t>所有影响系统安全性的行为都被记录并追踪在审计日志文件中。</a:t>
            </a:r>
            <a:endParaRPr kumimoji="1" lang="en-US" altLang="zh-CN" sz="2400" dirty="0" smtClean="0">
              <a:solidFill>
                <a:srgbClr val="000000"/>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400" dirty="0" smtClean="0">
                <a:solidFill>
                  <a:srgbClr val="000000"/>
                </a:solidFill>
                <a:latin typeface="Microsoft YaHei" charset="-122"/>
                <a:ea typeface="Microsoft YaHei" charset="-122"/>
                <a:cs typeface="Microsoft YaHei" charset="-122"/>
              </a:rPr>
              <a:t>审计数据必须防止受到未授权用户的访问、修改和破坏。</a:t>
            </a:r>
            <a:endParaRPr kumimoji="1" lang="zh-CN" altLang="en-US" sz="2400" dirty="0">
              <a:solidFill>
                <a:srgbClr val="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25452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843142" cy="4351338"/>
          </a:xfrm>
        </p:spPr>
        <p:txBody>
          <a:bodyPr/>
          <a:lstStyle/>
          <a:p>
            <a:pPr marL="457200" indent="-457200">
              <a:buFont typeface="+mj-lt"/>
              <a:buAutoNum type="arabicPeriod"/>
            </a:pPr>
            <a:r>
              <a:rPr kumimoji="1" lang="zh-CN" altLang="en-US" dirty="0" smtClean="0">
                <a:solidFill>
                  <a:schemeClr val="bg2"/>
                </a:solidFill>
              </a:rPr>
              <a:t>标识</a:t>
            </a:r>
            <a:r>
              <a:rPr kumimoji="1" lang="zh-CN" altLang="en-US" dirty="0">
                <a:solidFill>
                  <a:schemeClr val="bg2"/>
                </a:solidFill>
              </a:rPr>
              <a:t>与鉴别</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标识 </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鉴别</a:t>
            </a:r>
          </a:p>
          <a:p>
            <a:pPr marL="457200" indent="-457200">
              <a:buFont typeface="+mj-lt"/>
              <a:buAutoNum type="arabicPeriod"/>
            </a:pPr>
            <a:r>
              <a:rPr kumimoji="1" lang="zh-CN" altLang="en-US" dirty="0" smtClean="0">
                <a:solidFill>
                  <a:schemeClr val="bg2"/>
                </a:solidFill>
              </a:rPr>
              <a:t>可</a:t>
            </a:r>
            <a:r>
              <a:rPr kumimoji="1" lang="zh-CN" altLang="en-US" dirty="0">
                <a:solidFill>
                  <a:schemeClr val="bg2"/>
                </a:solidFill>
              </a:rPr>
              <a:t>记帐性</a:t>
            </a:r>
          </a:p>
          <a:p>
            <a:pPr marL="457200" indent="-457200">
              <a:buFont typeface="+mj-lt"/>
              <a:buAutoNum type="arabicPeriod"/>
            </a:pPr>
            <a:r>
              <a:rPr kumimoji="1" lang="zh-CN" altLang="en-US" dirty="0" smtClean="0"/>
              <a:t>客体</a:t>
            </a:r>
            <a:r>
              <a:rPr kumimoji="1" lang="zh-CN" altLang="en-US" dirty="0"/>
              <a:t>重用</a:t>
            </a:r>
          </a:p>
          <a:p>
            <a:pPr marL="457200" indent="-457200">
              <a:buFont typeface="+mj-lt"/>
              <a:buAutoNum type="arabicPeriod"/>
            </a:pPr>
            <a:r>
              <a:rPr kumimoji="1" lang="zh-CN" altLang="en-US" dirty="0" smtClean="0">
                <a:solidFill>
                  <a:schemeClr val="bg2"/>
                </a:solidFill>
              </a:rPr>
              <a:t>隐蔽</a:t>
            </a:r>
            <a:r>
              <a:rPr kumimoji="1" lang="zh-CN" altLang="en-US" dirty="0">
                <a:solidFill>
                  <a:schemeClr val="bg2"/>
                </a:solidFill>
              </a:rPr>
              <a:t>信道分析</a:t>
            </a:r>
          </a:p>
          <a:p>
            <a:pPr marL="457200" indent="-457200">
              <a:buFont typeface="+mj-lt"/>
              <a:buAutoNum type="arabicPeriod"/>
            </a:pPr>
            <a:r>
              <a:rPr kumimoji="1" lang="zh-CN" altLang="en-US" dirty="0" smtClean="0">
                <a:solidFill>
                  <a:schemeClr val="bg2"/>
                </a:solidFill>
              </a:rPr>
              <a:t>可信</a:t>
            </a:r>
            <a:r>
              <a:rPr kumimoji="1" lang="zh-CN" altLang="en-US" dirty="0">
                <a:solidFill>
                  <a:schemeClr val="bg2"/>
                </a:solidFill>
              </a:rPr>
              <a:t>路径和可信恢复</a:t>
            </a:r>
          </a:p>
          <a:p>
            <a:endParaRPr kumimoji="1" lang="zh-CN" altLang="en-US" dirty="0"/>
          </a:p>
        </p:txBody>
      </p:sp>
      <p:sp>
        <p:nvSpPr>
          <p:cNvPr id="7" name="Rectangle 6"/>
          <p:cNvSpPr/>
          <p:nvPr/>
        </p:nvSpPr>
        <p:spPr>
          <a:xfrm>
            <a:off x="4800601" y="1851231"/>
            <a:ext cx="3348316" cy="3416320"/>
          </a:xfrm>
          <a:prstGeom prst="rect">
            <a:avLst/>
          </a:prstGeom>
          <a:solidFill>
            <a:schemeClr val="bg1">
              <a:lumMod val="95000"/>
            </a:schemeClr>
          </a:solidFill>
          <a:ln>
            <a:solidFill>
              <a:srgbClr val="0070C0"/>
            </a:solidFill>
            <a:prstDash val="dash"/>
          </a:ln>
        </p:spPr>
        <p:txBody>
          <a:bodyPr wrap="square">
            <a:spAutoFit/>
          </a:bodyPr>
          <a:lstStyle/>
          <a:p>
            <a:pPr marL="342900" indent="-342900">
              <a:lnSpc>
                <a:spcPct val="150000"/>
              </a:lnSpc>
              <a:buFont typeface="Arial" charset="0"/>
              <a:buChar char="•"/>
            </a:pPr>
            <a:r>
              <a:rPr kumimoji="1" lang="zh-CN" altLang="en-US" sz="2400" dirty="0" smtClean="0">
                <a:solidFill>
                  <a:srgbClr val="000000"/>
                </a:solidFill>
                <a:latin typeface="Microsoft YaHei" charset="-122"/>
                <a:ea typeface="Microsoft YaHei" charset="-122"/>
                <a:cs typeface="Microsoft YaHei" charset="-122"/>
              </a:rPr>
              <a:t>对于曾包含客体的存储介质，包括页框、磁盘、光盘、</a:t>
            </a:r>
            <a:r>
              <a:rPr kumimoji="1" lang="en-US" altLang="zh-CN" sz="2400" dirty="0" smtClean="0">
                <a:solidFill>
                  <a:srgbClr val="000000"/>
                </a:solidFill>
                <a:latin typeface="Microsoft YaHei" charset="-122"/>
                <a:ea typeface="Microsoft YaHei" charset="-122"/>
                <a:cs typeface="Microsoft YaHei" charset="-122"/>
              </a:rPr>
              <a:t>U</a:t>
            </a:r>
            <a:r>
              <a:rPr kumimoji="1" lang="zh-CN" altLang="en-US" sz="2400" dirty="0" smtClean="0">
                <a:solidFill>
                  <a:srgbClr val="000000"/>
                </a:solidFill>
                <a:latin typeface="Microsoft YaHei" charset="-122"/>
                <a:ea typeface="Microsoft YaHei" charset="-122"/>
                <a:cs typeface="Microsoft YaHei" charset="-122"/>
              </a:rPr>
              <a:t>盘等</a:t>
            </a:r>
            <a:endParaRPr kumimoji="1" lang="en-US" altLang="zh-CN" sz="2400" dirty="0" smtClean="0">
              <a:solidFill>
                <a:srgbClr val="000000"/>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400" dirty="0" smtClean="0">
                <a:solidFill>
                  <a:srgbClr val="000000"/>
                </a:solidFill>
                <a:latin typeface="Microsoft YaHei" charset="-122"/>
                <a:ea typeface="Microsoft YaHei" charset="-122"/>
                <a:cs typeface="Microsoft YaHei" charset="-122"/>
              </a:rPr>
              <a:t>在进行重新分配和使用时，需要对之前的数据信息进行清空。</a:t>
            </a:r>
            <a:endParaRPr kumimoji="1" lang="zh-CN" altLang="en-US" sz="2400" dirty="0">
              <a:solidFill>
                <a:srgbClr val="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49386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843142" cy="4351338"/>
          </a:xfrm>
        </p:spPr>
        <p:txBody>
          <a:bodyPr/>
          <a:lstStyle/>
          <a:p>
            <a:pPr marL="457200" indent="-457200">
              <a:buFont typeface="+mj-lt"/>
              <a:buAutoNum type="arabicPeriod"/>
            </a:pPr>
            <a:r>
              <a:rPr kumimoji="1" lang="zh-CN" altLang="en-US" dirty="0" smtClean="0">
                <a:solidFill>
                  <a:schemeClr val="bg2"/>
                </a:solidFill>
              </a:rPr>
              <a:t>标识</a:t>
            </a:r>
            <a:r>
              <a:rPr kumimoji="1" lang="zh-CN" altLang="en-US" dirty="0">
                <a:solidFill>
                  <a:schemeClr val="bg2"/>
                </a:solidFill>
              </a:rPr>
              <a:t>与鉴别</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标识 </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鉴别</a:t>
            </a:r>
          </a:p>
          <a:p>
            <a:pPr marL="457200" indent="-457200">
              <a:buFont typeface="+mj-lt"/>
              <a:buAutoNum type="arabicPeriod"/>
            </a:pPr>
            <a:r>
              <a:rPr kumimoji="1" lang="zh-CN" altLang="en-US" dirty="0" smtClean="0">
                <a:solidFill>
                  <a:schemeClr val="bg2"/>
                </a:solidFill>
              </a:rPr>
              <a:t>可</a:t>
            </a:r>
            <a:r>
              <a:rPr kumimoji="1" lang="zh-CN" altLang="en-US" dirty="0">
                <a:solidFill>
                  <a:schemeClr val="bg2"/>
                </a:solidFill>
              </a:rPr>
              <a:t>记帐性</a:t>
            </a:r>
          </a:p>
          <a:p>
            <a:pPr marL="457200" indent="-457200">
              <a:buFont typeface="+mj-lt"/>
              <a:buAutoNum type="arabicPeriod"/>
            </a:pPr>
            <a:r>
              <a:rPr kumimoji="1" lang="zh-CN" altLang="en-US" dirty="0" smtClean="0">
                <a:solidFill>
                  <a:schemeClr val="bg2"/>
                </a:solidFill>
              </a:rPr>
              <a:t>客体</a:t>
            </a:r>
            <a:r>
              <a:rPr kumimoji="1" lang="zh-CN" altLang="en-US" dirty="0">
                <a:solidFill>
                  <a:schemeClr val="bg2"/>
                </a:solidFill>
              </a:rPr>
              <a:t>重用</a:t>
            </a:r>
          </a:p>
          <a:p>
            <a:pPr marL="457200" indent="-457200">
              <a:buFont typeface="+mj-lt"/>
              <a:buAutoNum type="arabicPeriod"/>
            </a:pPr>
            <a:r>
              <a:rPr kumimoji="1" lang="zh-CN" altLang="en-US" dirty="0" smtClean="0"/>
              <a:t>隐蔽</a:t>
            </a:r>
            <a:r>
              <a:rPr kumimoji="1" lang="zh-CN" altLang="en-US" dirty="0"/>
              <a:t>信道分析</a:t>
            </a:r>
          </a:p>
          <a:p>
            <a:pPr marL="457200" indent="-457200">
              <a:buFont typeface="+mj-lt"/>
              <a:buAutoNum type="arabicPeriod"/>
            </a:pPr>
            <a:r>
              <a:rPr kumimoji="1" lang="zh-CN" altLang="en-US" dirty="0" smtClean="0">
                <a:solidFill>
                  <a:schemeClr val="bg2"/>
                </a:solidFill>
              </a:rPr>
              <a:t>可信</a:t>
            </a:r>
            <a:r>
              <a:rPr kumimoji="1" lang="zh-CN" altLang="en-US" dirty="0">
                <a:solidFill>
                  <a:schemeClr val="bg2"/>
                </a:solidFill>
              </a:rPr>
              <a:t>路径和可信恢复</a:t>
            </a:r>
          </a:p>
          <a:p>
            <a:endParaRPr kumimoji="1" lang="zh-CN" altLang="en-US" dirty="0"/>
          </a:p>
        </p:txBody>
      </p:sp>
      <p:sp>
        <p:nvSpPr>
          <p:cNvPr id="7" name="Rectangle 6"/>
          <p:cNvSpPr/>
          <p:nvPr/>
        </p:nvSpPr>
        <p:spPr>
          <a:xfrm>
            <a:off x="4800601" y="1851231"/>
            <a:ext cx="3348316" cy="3970318"/>
          </a:xfrm>
          <a:prstGeom prst="rect">
            <a:avLst/>
          </a:prstGeom>
          <a:solidFill>
            <a:schemeClr val="bg1">
              <a:lumMod val="95000"/>
            </a:schemeClr>
          </a:solidFill>
          <a:ln>
            <a:solidFill>
              <a:srgbClr val="0070C0"/>
            </a:solidFill>
            <a:prstDash val="dash"/>
          </a:ln>
        </p:spPr>
        <p:txBody>
          <a:bodyPr wrap="square">
            <a:spAutoFit/>
          </a:bodyPr>
          <a:lstStyle/>
          <a:p>
            <a:pPr marL="342900" indent="-342900">
              <a:lnSpc>
                <a:spcPct val="150000"/>
              </a:lnSpc>
              <a:buFont typeface="Arial" charset="0"/>
              <a:buChar char="•"/>
            </a:pPr>
            <a:r>
              <a:rPr kumimoji="1" lang="zh-CN" altLang="en-US" sz="2400" dirty="0" smtClean="0">
                <a:solidFill>
                  <a:srgbClr val="000000"/>
                </a:solidFill>
                <a:latin typeface="Microsoft YaHei" charset="-122"/>
                <a:ea typeface="Microsoft YaHei" charset="-122"/>
                <a:cs typeface="Microsoft YaHei" charset="-122"/>
              </a:rPr>
              <a:t>隐蔽信道：通过违反安全策略的方式进行信息的非法传输。信道存在的本意不是传送信息的。</a:t>
            </a:r>
            <a:endParaRPr kumimoji="1" lang="en-US" altLang="zh-CN" sz="2400" dirty="0" smtClean="0">
              <a:solidFill>
                <a:srgbClr val="000000"/>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400" dirty="0" smtClean="0">
                <a:solidFill>
                  <a:schemeClr val="accent1">
                    <a:lumMod val="75000"/>
                  </a:schemeClr>
                </a:solidFill>
                <a:latin typeface="Microsoft YaHei" charset="-122"/>
                <a:ea typeface="Microsoft YaHei" charset="-122"/>
                <a:cs typeface="Microsoft YaHei" charset="-122"/>
              </a:rPr>
              <a:t>存储隐蔽信道</a:t>
            </a:r>
            <a:endParaRPr kumimoji="1" lang="en-US" altLang="zh-CN" sz="2400" dirty="0" smtClean="0">
              <a:solidFill>
                <a:schemeClr val="accent1">
                  <a:lumMod val="75000"/>
                </a:schemeClr>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400" dirty="0" smtClean="0">
                <a:solidFill>
                  <a:schemeClr val="accent1">
                    <a:lumMod val="75000"/>
                  </a:schemeClr>
                </a:solidFill>
                <a:latin typeface="Microsoft YaHei" charset="-122"/>
                <a:ea typeface="Microsoft YaHei" charset="-122"/>
                <a:cs typeface="Microsoft YaHei" charset="-122"/>
              </a:rPr>
              <a:t>时间隐蔽信道</a:t>
            </a:r>
            <a:endParaRPr kumimoji="1" lang="zh-CN" altLang="en-US" sz="2400" dirty="0">
              <a:solidFill>
                <a:schemeClr val="accent1">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55884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843142" cy="4351338"/>
          </a:xfrm>
        </p:spPr>
        <p:txBody>
          <a:bodyPr/>
          <a:lstStyle/>
          <a:p>
            <a:pPr marL="457200" indent="-457200">
              <a:buFont typeface="+mj-lt"/>
              <a:buAutoNum type="arabicPeriod"/>
            </a:pPr>
            <a:r>
              <a:rPr kumimoji="1" lang="zh-CN" altLang="en-US" dirty="0" smtClean="0">
                <a:solidFill>
                  <a:schemeClr val="bg2"/>
                </a:solidFill>
              </a:rPr>
              <a:t>标识</a:t>
            </a:r>
            <a:r>
              <a:rPr kumimoji="1" lang="zh-CN" altLang="en-US" dirty="0">
                <a:solidFill>
                  <a:schemeClr val="bg2"/>
                </a:solidFill>
              </a:rPr>
              <a:t>与鉴别</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标识 </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鉴别</a:t>
            </a:r>
          </a:p>
          <a:p>
            <a:pPr marL="457200" indent="-457200">
              <a:buFont typeface="+mj-lt"/>
              <a:buAutoNum type="arabicPeriod"/>
            </a:pPr>
            <a:r>
              <a:rPr kumimoji="1" lang="zh-CN" altLang="en-US" dirty="0" smtClean="0">
                <a:solidFill>
                  <a:schemeClr val="bg2"/>
                </a:solidFill>
              </a:rPr>
              <a:t>可</a:t>
            </a:r>
            <a:r>
              <a:rPr kumimoji="1" lang="zh-CN" altLang="en-US" dirty="0">
                <a:solidFill>
                  <a:schemeClr val="bg2"/>
                </a:solidFill>
              </a:rPr>
              <a:t>记帐性</a:t>
            </a:r>
          </a:p>
          <a:p>
            <a:pPr marL="457200" indent="-457200">
              <a:buFont typeface="+mj-lt"/>
              <a:buAutoNum type="arabicPeriod"/>
            </a:pPr>
            <a:r>
              <a:rPr kumimoji="1" lang="zh-CN" altLang="en-US" dirty="0" smtClean="0">
                <a:solidFill>
                  <a:schemeClr val="bg2"/>
                </a:solidFill>
              </a:rPr>
              <a:t>客体</a:t>
            </a:r>
            <a:r>
              <a:rPr kumimoji="1" lang="zh-CN" altLang="en-US" dirty="0">
                <a:solidFill>
                  <a:schemeClr val="bg2"/>
                </a:solidFill>
              </a:rPr>
              <a:t>重用</a:t>
            </a:r>
          </a:p>
          <a:p>
            <a:pPr marL="457200" indent="-457200">
              <a:buFont typeface="+mj-lt"/>
              <a:buAutoNum type="arabicPeriod"/>
            </a:pPr>
            <a:r>
              <a:rPr kumimoji="1" lang="zh-CN" altLang="en-US" dirty="0" smtClean="0"/>
              <a:t>隐蔽</a:t>
            </a:r>
            <a:r>
              <a:rPr kumimoji="1" lang="zh-CN" altLang="en-US" dirty="0"/>
              <a:t>信道分析</a:t>
            </a:r>
          </a:p>
          <a:p>
            <a:pPr marL="457200" indent="-457200">
              <a:buFont typeface="+mj-lt"/>
              <a:buAutoNum type="arabicPeriod"/>
            </a:pPr>
            <a:r>
              <a:rPr kumimoji="1" lang="zh-CN" altLang="en-US" dirty="0" smtClean="0">
                <a:solidFill>
                  <a:schemeClr val="bg2"/>
                </a:solidFill>
              </a:rPr>
              <a:t>可信</a:t>
            </a:r>
            <a:r>
              <a:rPr kumimoji="1" lang="zh-CN" altLang="en-US" dirty="0">
                <a:solidFill>
                  <a:schemeClr val="bg2"/>
                </a:solidFill>
              </a:rPr>
              <a:t>路径和可信恢复</a:t>
            </a:r>
          </a:p>
          <a:p>
            <a:endParaRPr kumimoji="1" lang="zh-CN" altLang="en-US" dirty="0"/>
          </a:p>
        </p:txBody>
      </p:sp>
      <p:sp>
        <p:nvSpPr>
          <p:cNvPr id="7" name="Rectangle 6"/>
          <p:cNvSpPr/>
          <p:nvPr/>
        </p:nvSpPr>
        <p:spPr>
          <a:xfrm>
            <a:off x="4800601" y="1851231"/>
            <a:ext cx="3348316" cy="4893647"/>
          </a:xfrm>
          <a:prstGeom prst="rect">
            <a:avLst/>
          </a:prstGeom>
          <a:solidFill>
            <a:schemeClr val="bg1">
              <a:lumMod val="95000"/>
            </a:schemeClr>
          </a:solidFill>
          <a:ln>
            <a:solidFill>
              <a:srgbClr val="0070C0"/>
            </a:solidFill>
            <a:prstDash val="dash"/>
          </a:ln>
        </p:spPr>
        <p:txBody>
          <a:bodyPr wrap="square">
            <a:spAutoFit/>
          </a:bodyPr>
          <a:lstStyle/>
          <a:p>
            <a:pPr marL="342900" indent="-342900">
              <a:lnSpc>
                <a:spcPct val="150000"/>
              </a:lnSpc>
              <a:buFont typeface="Arial" charset="0"/>
              <a:buChar char="•"/>
            </a:pPr>
            <a:r>
              <a:rPr kumimoji="1" lang="zh-CN" altLang="en-US" sz="2400" dirty="0" smtClean="0">
                <a:solidFill>
                  <a:schemeClr val="accent1">
                    <a:lumMod val="75000"/>
                  </a:schemeClr>
                </a:solidFill>
                <a:latin typeface="Microsoft YaHei" charset="-122"/>
                <a:ea typeface="Microsoft YaHei" charset="-122"/>
                <a:cs typeface="Microsoft YaHei" charset="-122"/>
              </a:rPr>
              <a:t>存储隐蔽信道</a:t>
            </a:r>
            <a:endParaRPr kumimoji="1" lang="en-US" altLang="zh-CN" sz="2400" dirty="0" smtClean="0">
              <a:solidFill>
                <a:schemeClr val="accent1">
                  <a:lumMod val="75000"/>
                </a:schemeClr>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000" dirty="0" smtClean="0">
                <a:latin typeface="Microsoft YaHei" charset="-122"/>
                <a:ea typeface="Microsoft YaHei" charset="-122"/>
                <a:cs typeface="Microsoft YaHei" charset="-122"/>
              </a:rPr>
              <a:t>允许一个进程写存储客体时，由另一个进程对此客体进行读取</a:t>
            </a:r>
            <a:endParaRPr kumimoji="1" lang="en-US" altLang="zh-CN" sz="2000" dirty="0" smtClean="0">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400" dirty="0" smtClean="0">
                <a:solidFill>
                  <a:schemeClr val="accent1">
                    <a:lumMod val="75000"/>
                  </a:schemeClr>
                </a:solidFill>
                <a:latin typeface="Microsoft YaHei" charset="-122"/>
                <a:ea typeface="Microsoft YaHei" charset="-122"/>
                <a:cs typeface="Microsoft YaHei" charset="-122"/>
              </a:rPr>
              <a:t>时间隐蔽信道</a:t>
            </a:r>
            <a:endParaRPr kumimoji="1" lang="en-US" altLang="zh-CN" sz="2400" dirty="0" smtClean="0">
              <a:solidFill>
                <a:schemeClr val="accent1">
                  <a:lumMod val="75000"/>
                </a:schemeClr>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000" dirty="0" smtClean="0">
                <a:latin typeface="Microsoft YaHei" charset="-122"/>
                <a:ea typeface="Microsoft YaHei" charset="-122"/>
                <a:cs typeface="Microsoft YaHei" charset="-122"/>
              </a:rPr>
              <a:t>所有进程在对系统资源进行访问时，向另一个进程发送信号，此进程进而可以通过观察响应时间的而改变信息传输的手段</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67152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7.2.2</a:t>
            </a:r>
            <a:r>
              <a:rPr kumimoji="1" lang="zh-CN" altLang="en-US" dirty="0" smtClean="0"/>
              <a:t> 访问支持策略</a:t>
            </a:r>
            <a:endParaRPr kumimoji="1" lang="zh-CN" altLang="en-US" dirty="0"/>
          </a:p>
        </p:txBody>
      </p:sp>
      <p:sp>
        <p:nvSpPr>
          <p:cNvPr id="3" name="Content Placeholder 2"/>
          <p:cNvSpPr>
            <a:spLocks noGrp="1"/>
          </p:cNvSpPr>
          <p:nvPr>
            <p:ph idx="1"/>
          </p:nvPr>
        </p:nvSpPr>
        <p:spPr>
          <a:xfrm>
            <a:off x="628650" y="1825625"/>
            <a:ext cx="3843142" cy="4351338"/>
          </a:xfrm>
        </p:spPr>
        <p:txBody>
          <a:bodyPr/>
          <a:lstStyle/>
          <a:p>
            <a:pPr marL="457200" indent="-457200">
              <a:buFont typeface="+mj-lt"/>
              <a:buAutoNum type="arabicPeriod"/>
            </a:pPr>
            <a:r>
              <a:rPr kumimoji="1" lang="zh-CN" altLang="en-US" dirty="0" smtClean="0">
                <a:solidFill>
                  <a:schemeClr val="bg2"/>
                </a:solidFill>
              </a:rPr>
              <a:t>标识</a:t>
            </a:r>
            <a:r>
              <a:rPr kumimoji="1" lang="zh-CN" altLang="en-US" dirty="0">
                <a:solidFill>
                  <a:schemeClr val="bg2"/>
                </a:solidFill>
              </a:rPr>
              <a:t>与鉴别</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标识 </a:t>
            </a:r>
          </a:p>
          <a:p>
            <a:pPr marL="914400" lvl="1" indent="-457200">
              <a:buFont typeface="+mj-lt"/>
              <a:buAutoNum type="arabicPeriod"/>
            </a:pPr>
            <a:r>
              <a:rPr kumimoji="1" lang="zh-CN" altLang="en-US" dirty="0" smtClean="0">
                <a:solidFill>
                  <a:schemeClr val="bg2"/>
                </a:solidFill>
              </a:rPr>
              <a:t>用户</a:t>
            </a:r>
            <a:r>
              <a:rPr kumimoji="1" lang="zh-CN" altLang="en-US" dirty="0">
                <a:solidFill>
                  <a:schemeClr val="bg2"/>
                </a:solidFill>
              </a:rPr>
              <a:t>鉴别</a:t>
            </a:r>
          </a:p>
          <a:p>
            <a:pPr marL="457200" indent="-457200">
              <a:buFont typeface="+mj-lt"/>
              <a:buAutoNum type="arabicPeriod"/>
            </a:pPr>
            <a:r>
              <a:rPr kumimoji="1" lang="zh-CN" altLang="en-US" dirty="0" smtClean="0">
                <a:solidFill>
                  <a:schemeClr val="bg2"/>
                </a:solidFill>
              </a:rPr>
              <a:t>可</a:t>
            </a:r>
            <a:r>
              <a:rPr kumimoji="1" lang="zh-CN" altLang="en-US" dirty="0">
                <a:solidFill>
                  <a:schemeClr val="bg2"/>
                </a:solidFill>
              </a:rPr>
              <a:t>记帐性</a:t>
            </a:r>
          </a:p>
          <a:p>
            <a:pPr marL="457200" indent="-457200">
              <a:buFont typeface="+mj-lt"/>
              <a:buAutoNum type="arabicPeriod"/>
            </a:pPr>
            <a:r>
              <a:rPr kumimoji="1" lang="zh-CN" altLang="en-US" dirty="0" smtClean="0">
                <a:solidFill>
                  <a:schemeClr val="bg2"/>
                </a:solidFill>
              </a:rPr>
              <a:t>客体</a:t>
            </a:r>
            <a:r>
              <a:rPr kumimoji="1" lang="zh-CN" altLang="en-US" dirty="0">
                <a:solidFill>
                  <a:schemeClr val="bg2"/>
                </a:solidFill>
              </a:rPr>
              <a:t>重用</a:t>
            </a:r>
          </a:p>
          <a:p>
            <a:pPr marL="457200" indent="-457200">
              <a:buFont typeface="+mj-lt"/>
              <a:buAutoNum type="arabicPeriod"/>
            </a:pPr>
            <a:r>
              <a:rPr kumimoji="1" lang="zh-CN" altLang="en-US" dirty="0" smtClean="0">
                <a:solidFill>
                  <a:schemeClr val="bg2"/>
                </a:solidFill>
              </a:rPr>
              <a:t>隐蔽</a:t>
            </a:r>
            <a:r>
              <a:rPr kumimoji="1" lang="zh-CN" altLang="en-US" dirty="0">
                <a:solidFill>
                  <a:schemeClr val="bg2"/>
                </a:solidFill>
              </a:rPr>
              <a:t>信道分析</a:t>
            </a:r>
          </a:p>
          <a:p>
            <a:pPr marL="457200" indent="-457200">
              <a:buFont typeface="+mj-lt"/>
              <a:buAutoNum type="arabicPeriod"/>
            </a:pPr>
            <a:r>
              <a:rPr kumimoji="1" lang="zh-CN" altLang="en-US" dirty="0" smtClean="0"/>
              <a:t>可信</a:t>
            </a:r>
            <a:r>
              <a:rPr kumimoji="1" lang="zh-CN" altLang="en-US" dirty="0"/>
              <a:t>路径和可信恢复</a:t>
            </a:r>
          </a:p>
          <a:p>
            <a:endParaRPr kumimoji="1" lang="zh-CN" altLang="en-US" dirty="0"/>
          </a:p>
        </p:txBody>
      </p:sp>
      <p:sp>
        <p:nvSpPr>
          <p:cNvPr id="7" name="Rectangle 6"/>
          <p:cNvSpPr/>
          <p:nvPr/>
        </p:nvSpPr>
        <p:spPr>
          <a:xfrm>
            <a:off x="4800601" y="1851231"/>
            <a:ext cx="3348316" cy="2862322"/>
          </a:xfrm>
          <a:prstGeom prst="rect">
            <a:avLst/>
          </a:prstGeom>
          <a:solidFill>
            <a:schemeClr val="bg1">
              <a:lumMod val="95000"/>
            </a:schemeClr>
          </a:solidFill>
          <a:ln>
            <a:solidFill>
              <a:srgbClr val="0070C0"/>
            </a:solidFill>
            <a:prstDash val="dash"/>
          </a:ln>
        </p:spPr>
        <p:txBody>
          <a:bodyPr wrap="square">
            <a:spAutoFit/>
          </a:bodyPr>
          <a:lstStyle/>
          <a:p>
            <a:pPr marL="342900" indent="-342900">
              <a:lnSpc>
                <a:spcPct val="150000"/>
              </a:lnSpc>
              <a:buFont typeface="Arial" charset="0"/>
              <a:buChar char="•"/>
            </a:pPr>
            <a:r>
              <a:rPr kumimoji="1" lang="zh-CN" altLang="en-US" sz="2400" dirty="0" smtClean="0">
                <a:latin typeface="Microsoft YaHei" charset="-122"/>
                <a:ea typeface="Microsoft YaHei" charset="-122"/>
                <a:cs typeface="Microsoft YaHei" charset="-122"/>
              </a:rPr>
              <a:t>可信路径是实现用户和</a:t>
            </a:r>
            <a:r>
              <a:rPr kumimoji="1" lang="en-US" altLang="zh-CN" sz="2400" dirty="0" smtClean="0">
                <a:latin typeface="Microsoft YaHei" charset="-122"/>
                <a:ea typeface="Microsoft YaHei" charset="-122"/>
                <a:cs typeface="Microsoft YaHei" charset="-122"/>
              </a:rPr>
              <a:t>TCB</a:t>
            </a:r>
            <a:r>
              <a:rPr kumimoji="1" lang="zh-CN" altLang="en-US" sz="2400" dirty="0" smtClean="0">
                <a:latin typeface="Microsoft YaHei" charset="-122"/>
                <a:ea typeface="Microsoft YaHei" charset="-122"/>
                <a:cs typeface="Microsoft YaHei" charset="-122"/>
              </a:rPr>
              <a:t>之间的</a:t>
            </a:r>
            <a:r>
              <a:rPr kumimoji="1" lang="zh-CN" altLang="en-US" sz="2400" dirty="0" smtClean="0">
                <a:solidFill>
                  <a:srgbClr val="FF0000"/>
                </a:solidFill>
                <a:latin typeface="Microsoft YaHei" charset="-122"/>
                <a:ea typeface="Microsoft YaHei" charset="-122"/>
                <a:cs typeface="Microsoft YaHei" charset="-122"/>
              </a:rPr>
              <a:t>直接交互作用</a:t>
            </a:r>
            <a:r>
              <a:rPr kumimoji="1" lang="zh-CN" altLang="en-US" sz="2400" dirty="0" smtClean="0">
                <a:latin typeface="Microsoft YaHei" charset="-122"/>
                <a:ea typeface="Microsoft YaHei" charset="-122"/>
                <a:cs typeface="Microsoft YaHei" charset="-122"/>
              </a:rPr>
              <a:t>的机制。</a:t>
            </a:r>
            <a:endParaRPr kumimoji="1" lang="en-US" altLang="zh-CN" sz="2400" dirty="0" smtClean="0">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400" dirty="0" smtClean="0">
                <a:latin typeface="Microsoft YaHei" charset="-122"/>
                <a:ea typeface="Microsoft YaHei" charset="-122"/>
                <a:cs typeface="Microsoft YaHei" charset="-122"/>
              </a:rPr>
              <a:t>保证系统关键功能不被假冒。</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99666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48458"/>
              </p:ext>
            </p:extLst>
          </p:nvPr>
        </p:nvGraphicFramePr>
        <p:xfrm>
          <a:off x="1549051" y="1728591"/>
          <a:ext cx="5903935" cy="2379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351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7.2.3</a:t>
            </a:r>
            <a:r>
              <a:rPr kumimoji="1" lang="zh-CN" altLang="en-US" dirty="0"/>
              <a:t> 访问控制策略</a:t>
            </a:r>
          </a:p>
        </p:txBody>
      </p:sp>
      <p:sp>
        <p:nvSpPr>
          <p:cNvPr id="3" name="Content Placeholder 2"/>
          <p:cNvSpPr>
            <a:spLocks noGrp="1"/>
          </p:cNvSpPr>
          <p:nvPr>
            <p:ph idx="1"/>
          </p:nvPr>
        </p:nvSpPr>
        <p:spPr/>
        <p:txBody>
          <a:bodyPr>
            <a:normAutofit fontScale="92500" lnSpcReduction="10000"/>
          </a:bodyPr>
          <a:lstStyle/>
          <a:p>
            <a:pPr>
              <a:lnSpc>
                <a:spcPct val="150000"/>
              </a:lnSpc>
            </a:pPr>
            <a:r>
              <a:rPr kumimoji="1" lang="zh-CN" altLang="en-US" dirty="0" smtClean="0"/>
              <a:t>访问控制：规范和控制主体访问客体的决策和实施过程。</a:t>
            </a:r>
            <a:endParaRPr kumimoji="1" lang="en-US" altLang="zh-CN" dirty="0" smtClean="0"/>
          </a:p>
          <a:p>
            <a:pPr>
              <a:lnSpc>
                <a:spcPct val="150000"/>
              </a:lnSpc>
            </a:pPr>
            <a:r>
              <a:rPr kumimoji="1" lang="zh-CN" altLang="en-US" dirty="0" smtClean="0"/>
              <a:t>访问控制的因素：主体、客体和主客体属性</a:t>
            </a:r>
            <a:endParaRPr kumimoji="1" lang="en-US" altLang="zh-CN" dirty="0" smtClean="0"/>
          </a:p>
          <a:p>
            <a:pPr>
              <a:lnSpc>
                <a:spcPct val="150000"/>
              </a:lnSpc>
            </a:pPr>
            <a:r>
              <a:rPr kumimoji="1" lang="zh-CN" altLang="en-US" dirty="0" smtClean="0"/>
              <a:t>用户</a:t>
            </a:r>
            <a:r>
              <a:rPr kumimoji="1" lang="zh-CN" altLang="en-US" dirty="0"/>
              <a:t>与主体的绑定</a:t>
            </a:r>
            <a:endParaRPr kumimoji="1" lang="en-US" altLang="zh-CN" dirty="0"/>
          </a:p>
          <a:p>
            <a:pPr lvl="1">
              <a:lnSpc>
                <a:spcPct val="150000"/>
              </a:lnSpc>
            </a:pPr>
            <a:r>
              <a:rPr kumimoji="1" lang="zh-CN" altLang="en-US" dirty="0"/>
              <a:t>应用进程是固定为特定用户服务，它在运行中代表该用户对客体资源进行访问，其权限应与所代表的用户相同，这一点可通过用户与主体绑定实现。</a:t>
            </a:r>
          </a:p>
          <a:p>
            <a:pPr lvl="1">
              <a:lnSpc>
                <a:spcPct val="150000"/>
              </a:lnSpc>
            </a:pPr>
            <a:r>
              <a:rPr kumimoji="1" lang="zh-CN" altLang="en-US" dirty="0"/>
              <a:t>系统进程是为所有用户提供服务，当应用进程进行系统调用时，它开始执行内核函数，这时系统进程代表该用户在执行，运行在核心态，拥有操作系统权限。</a:t>
            </a:r>
          </a:p>
          <a:p>
            <a:pPr>
              <a:lnSpc>
                <a:spcPct val="150000"/>
              </a:lnSpc>
            </a:pPr>
            <a:endParaRPr kumimoji="1" lang="zh-CN" altLang="en-US" dirty="0"/>
          </a:p>
        </p:txBody>
      </p:sp>
    </p:spTree>
    <p:extLst>
      <p:ext uri="{BB962C8B-B14F-4D97-AF65-F5344CB8AC3E}">
        <p14:creationId xmlns:p14="http://schemas.microsoft.com/office/powerpoint/2010/main" val="1928213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7.2.3</a:t>
            </a:r>
            <a:r>
              <a:rPr kumimoji="1" lang="zh-CN" altLang="en-US" dirty="0"/>
              <a:t> 访问控制策略</a:t>
            </a:r>
          </a:p>
        </p:txBody>
      </p:sp>
      <p:sp>
        <p:nvSpPr>
          <p:cNvPr id="3" name="Content Placeholder 2"/>
          <p:cNvSpPr>
            <a:spLocks noGrp="1"/>
          </p:cNvSpPr>
          <p:nvPr>
            <p:ph idx="1"/>
          </p:nvPr>
        </p:nvSpPr>
        <p:spPr/>
        <p:txBody>
          <a:bodyPr/>
          <a:lstStyle/>
          <a:p>
            <a:pPr>
              <a:lnSpc>
                <a:spcPct val="150000"/>
              </a:lnSpc>
            </a:pPr>
            <a:r>
              <a:rPr kumimoji="1" lang="zh-CN" altLang="en-US" dirty="0" smtClean="0"/>
              <a:t>自主访问控制策略</a:t>
            </a:r>
            <a:endParaRPr kumimoji="1" lang="en-US" altLang="zh-CN" dirty="0" smtClean="0"/>
          </a:p>
          <a:p>
            <a:pPr>
              <a:lnSpc>
                <a:spcPct val="150000"/>
              </a:lnSpc>
            </a:pPr>
            <a:r>
              <a:rPr kumimoji="1" lang="zh-CN" altLang="en-US" dirty="0" smtClean="0"/>
              <a:t>强制访问控制策略</a:t>
            </a:r>
            <a:endParaRPr kumimoji="1" lang="zh-CN" altLang="en-US" dirty="0"/>
          </a:p>
        </p:txBody>
      </p:sp>
    </p:spTree>
    <p:extLst>
      <p:ext uri="{BB962C8B-B14F-4D97-AF65-F5344CB8AC3E}">
        <p14:creationId xmlns:p14="http://schemas.microsoft.com/office/powerpoint/2010/main" val="1285725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7.2.3</a:t>
            </a:r>
            <a:r>
              <a:rPr kumimoji="1" lang="zh-CN" altLang="en-US" dirty="0"/>
              <a:t> 访问控制策略</a:t>
            </a:r>
          </a:p>
        </p:txBody>
      </p:sp>
      <p:sp>
        <p:nvSpPr>
          <p:cNvPr id="3" name="Content Placeholder 2"/>
          <p:cNvSpPr>
            <a:spLocks noGrp="1"/>
          </p:cNvSpPr>
          <p:nvPr>
            <p:ph idx="1"/>
          </p:nvPr>
        </p:nvSpPr>
        <p:spPr/>
        <p:txBody>
          <a:bodyPr/>
          <a:lstStyle/>
          <a:p>
            <a:pPr>
              <a:lnSpc>
                <a:spcPct val="150000"/>
              </a:lnSpc>
            </a:pPr>
            <a:r>
              <a:rPr kumimoji="1" lang="zh-CN" altLang="en-US" dirty="0">
                <a:solidFill>
                  <a:srgbClr val="FF0000"/>
                </a:solidFill>
              </a:rPr>
              <a:t>自主访问控制</a:t>
            </a:r>
            <a:r>
              <a:rPr kumimoji="1" lang="zh-CN" altLang="en-US" dirty="0" smtClean="0">
                <a:solidFill>
                  <a:srgbClr val="FF0000"/>
                </a:solidFill>
              </a:rPr>
              <a:t>策略</a:t>
            </a:r>
            <a:r>
              <a:rPr kumimoji="1" lang="zh-CN" altLang="en-US" dirty="0"/>
              <a:t>：</a:t>
            </a:r>
            <a:r>
              <a:rPr kumimoji="1" lang="zh-CN" altLang="en-US" dirty="0" smtClean="0"/>
              <a:t>根据</a:t>
            </a:r>
            <a:r>
              <a:rPr kumimoji="1" lang="zh-CN" altLang="en-US" dirty="0"/>
              <a:t>系统</a:t>
            </a:r>
            <a:r>
              <a:rPr kumimoji="1" lang="zh-CN" altLang="en-US" dirty="0" smtClean="0"/>
              <a:t>中</a:t>
            </a:r>
            <a:r>
              <a:rPr kumimoji="1" lang="zh-CN" altLang="en-US" dirty="0" smtClean="0">
                <a:solidFill>
                  <a:srgbClr val="0070C0"/>
                </a:solidFill>
              </a:rPr>
              <a:t>客体属主</a:t>
            </a:r>
            <a:r>
              <a:rPr kumimoji="1" lang="zh-CN" altLang="en-US" dirty="0" smtClean="0"/>
              <a:t>（</a:t>
            </a:r>
            <a:r>
              <a:rPr kumimoji="1" lang="en-US" altLang="zh-CN" dirty="0" smtClean="0"/>
              <a:t>owner</a:t>
            </a:r>
            <a:r>
              <a:rPr kumimoji="1" lang="zh-CN" altLang="en-US" dirty="0" smtClean="0"/>
              <a:t>）或者</a:t>
            </a:r>
            <a:r>
              <a:rPr kumimoji="1" lang="zh-CN" altLang="en-US" dirty="0" smtClean="0">
                <a:solidFill>
                  <a:srgbClr val="0070C0"/>
                </a:solidFill>
              </a:rPr>
              <a:t>超级用户</a:t>
            </a:r>
            <a:r>
              <a:rPr kumimoji="1" lang="zh-CN" altLang="en-US" dirty="0" smtClean="0"/>
              <a:t>（</a:t>
            </a:r>
            <a:r>
              <a:rPr kumimoji="1" lang="en-US" altLang="zh-CN" dirty="0" smtClean="0"/>
              <a:t>root</a:t>
            </a:r>
            <a:r>
              <a:rPr kumimoji="1" lang="zh-CN" altLang="en-US" dirty="0" smtClean="0"/>
              <a:t>）指定或默认的方式，即按用户意愿来确定拥有的资源允许系统中哪些用户以何种权限共享。</a:t>
            </a:r>
            <a:endParaRPr kumimoji="1" lang="en-US" altLang="zh-CN" dirty="0" smtClean="0"/>
          </a:p>
          <a:p>
            <a:pPr>
              <a:lnSpc>
                <a:spcPct val="150000"/>
              </a:lnSpc>
            </a:pPr>
            <a:r>
              <a:rPr kumimoji="1" lang="zh-CN" altLang="en-US" dirty="0" smtClean="0"/>
              <a:t>自主性体现在：</a:t>
            </a:r>
            <a:endParaRPr kumimoji="1" lang="en-US" altLang="zh-CN" dirty="0" smtClean="0"/>
          </a:p>
          <a:p>
            <a:pPr lvl="1">
              <a:lnSpc>
                <a:spcPct val="150000"/>
              </a:lnSpc>
            </a:pPr>
            <a:r>
              <a:rPr kumimoji="1" lang="zh-CN" altLang="en-US" dirty="0" smtClean="0"/>
              <a:t>能够精细化地确定单个用户进程对于客体的访问权限</a:t>
            </a:r>
            <a:endParaRPr kumimoji="1" lang="en-US" altLang="zh-CN" dirty="0" smtClean="0"/>
          </a:p>
          <a:p>
            <a:pPr lvl="1">
              <a:lnSpc>
                <a:spcPct val="150000"/>
              </a:lnSpc>
            </a:pPr>
            <a:r>
              <a:rPr kumimoji="1" lang="zh-CN" altLang="en-US" dirty="0" smtClean="0"/>
              <a:t>能够自主地将关于该客体的（部分）访问权授予其他主体</a:t>
            </a:r>
          </a:p>
          <a:p>
            <a:pPr>
              <a:lnSpc>
                <a:spcPct val="150000"/>
              </a:lnSpc>
            </a:pPr>
            <a:endParaRPr kumimoji="1" lang="zh-CN" altLang="en-US" dirty="0"/>
          </a:p>
        </p:txBody>
      </p:sp>
    </p:spTree>
    <p:extLst>
      <p:ext uri="{BB962C8B-B14F-4D97-AF65-F5344CB8AC3E}">
        <p14:creationId xmlns:p14="http://schemas.microsoft.com/office/powerpoint/2010/main" val="1235855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7.2.3</a:t>
            </a:r>
            <a:r>
              <a:rPr kumimoji="1" lang="zh-CN" altLang="en-US" dirty="0"/>
              <a:t> 访问控制策略</a:t>
            </a:r>
          </a:p>
        </p:txBody>
      </p:sp>
      <p:sp>
        <p:nvSpPr>
          <p:cNvPr id="3" name="Content Placeholder 2"/>
          <p:cNvSpPr>
            <a:spLocks noGrp="1"/>
          </p:cNvSpPr>
          <p:nvPr>
            <p:ph idx="1"/>
          </p:nvPr>
        </p:nvSpPr>
        <p:spPr/>
        <p:txBody>
          <a:bodyPr/>
          <a:lstStyle/>
          <a:p>
            <a:pPr>
              <a:lnSpc>
                <a:spcPct val="150000"/>
              </a:lnSpc>
            </a:pPr>
            <a:r>
              <a:rPr kumimoji="1" lang="zh-CN" altLang="en-US" dirty="0" smtClean="0"/>
              <a:t>自主</a:t>
            </a:r>
            <a:r>
              <a:rPr kumimoji="1" lang="zh-CN" altLang="en-US" dirty="0"/>
              <a:t>访问控制策略可用三元组</a:t>
            </a:r>
            <a:r>
              <a:rPr kumimoji="1" lang="en-US" altLang="zh-CN" dirty="0"/>
              <a:t>(S</a:t>
            </a:r>
            <a:r>
              <a:rPr kumimoji="1" lang="zh-CN" altLang="en-US" dirty="0"/>
              <a:t>，</a:t>
            </a:r>
            <a:r>
              <a:rPr kumimoji="1" lang="en-US" altLang="zh-CN" dirty="0"/>
              <a:t>O</a:t>
            </a:r>
            <a:r>
              <a:rPr kumimoji="1" lang="zh-CN" altLang="en-US" dirty="0"/>
              <a:t>，</a:t>
            </a:r>
            <a:r>
              <a:rPr kumimoji="1" lang="en-US" altLang="zh-CN" dirty="0"/>
              <a:t>A)</a:t>
            </a:r>
            <a:r>
              <a:rPr kumimoji="1" lang="zh-CN" altLang="en-US" dirty="0"/>
              <a:t>表示 ，简化后生成</a:t>
            </a:r>
            <a:r>
              <a:rPr kumimoji="1" lang="zh-CN" altLang="en-US" dirty="0">
                <a:solidFill>
                  <a:srgbClr val="FF0000"/>
                </a:solidFill>
              </a:rPr>
              <a:t>权能表</a:t>
            </a:r>
            <a:r>
              <a:rPr kumimoji="1" lang="zh-CN" altLang="en-US" dirty="0"/>
              <a:t>或</a:t>
            </a:r>
            <a:r>
              <a:rPr kumimoji="1" lang="zh-CN" altLang="en-US" dirty="0">
                <a:solidFill>
                  <a:srgbClr val="FF0000"/>
                </a:solidFill>
              </a:rPr>
              <a:t>访问</a:t>
            </a:r>
            <a:r>
              <a:rPr kumimoji="1" lang="zh-CN" altLang="en-US" dirty="0" smtClean="0">
                <a:solidFill>
                  <a:srgbClr val="FF0000"/>
                </a:solidFill>
              </a:rPr>
              <a:t>控制表</a:t>
            </a:r>
            <a:r>
              <a:rPr kumimoji="1" lang="zh-CN" altLang="en-US" dirty="0" smtClean="0"/>
              <a:t>。</a:t>
            </a:r>
            <a:endParaRPr kumimoji="1" lang="en-US" altLang="zh-CN" dirty="0" smtClean="0"/>
          </a:p>
          <a:p>
            <a:pPr lvl="1">
              <a:lnSpc>
                <a:spcPct val="150000"/>
              </a:lnSpc>
            </a:pPr>
            <a:r>
              <a:rPr kumimoji="1" lang="zh-CN" altLang="en-US" dirty="0" smtClean="0"/>
              <a:t>（ </a:t>
            </a:r>
            <a:r>
              <a:rPr kumimoji="1" lang="en-US" altLang="zh-CN" dirty="0" smtClean="0"/>
              <a:t>Subject,</a:t>
            </a:r>
            <a:r>
              <a:rPr kumimoji="1" lang="zh-CN" altLang="en-US" dirty="0" smtClean="0"/>
              <a:t> </a:t>
            </a:r>
            <a:r>
              <a:rPr kumimoji="1" lang="en-US" altLang="zh-CN" dirty="0" smtClean="0"/>
              <a:t>Object,</a:t>
            </a:r>
            <a:r>
              <a:rPr kumimoji="1" lang="zh-CN" altLang="en-US" dirty="0" smtClean="0"/>
              <a:t> </a:t>
            </a:r>
            <a:r>
              <a:rPr kumimoji="1" lang="en-US" altLang="zh-CN" dirty="0" smtClean="0"/>
              <a:t>Access</a:t>
            </a:r>
            <a:r>
              <a:rPr kumimoji="1" lang="zh-CN" altLang="en-US" dirty="0" smtClean="0"/>
              <a:t> </a:t>
            </a:r>
            <a:r>
              <a:rPr kumimoji="1" lang="en-US" altLang="zh-CN" dirty="0" smtClean="0"/>
              <a:t>)</a:t>
            </a:r>
            <a:endParaRPr kumimoji="1" lang="zh-CN" altLang="en-US" dirty="0"/>
          </a:p>
          <a:p>
            <a:pPr>
              <a:lnSpc>
                <a:spcPct val="150000"/>
              </a:lnSpc>
            </a:pPr>
            <a:r>
              <a:rPr kumimoji="1" lang="zh-CN" altLang="en-US" dirty="0"/>
              <a:t>自主访问控制策略的</a:t>
            </a:r>
            <a:r>
              <a:rPr kumimoji="1" lang="zh-CN" altLang="en-US" dirty="0" smtClean="0"/>
              <a:t>缺点</a:t>
            </a:r>
            <a:endParaRPr kumimoji="1" lang="en-US" altLang="zh-CN" dirty="0" smtClean="0"/>
          </a:p>
          <a:p>
            <a:pPr lvl="1">
              <a:lnSpc>
                <a:spcPct val="150000"/>
              </a:lnSpc>
            </a:pPr>
            <a:r>
              <a:rPr kumimoji="1" lang="zh-CN" altLang="en-US" dirty="0" smtClean="0"/>
              <a:t>安全性差，当恶意程序能够仿冒主体时，实现非法用户与主体的绑定，就会导致系统信息泄漏</a:t>
            </a:r>
            <a:endParaRPr kumimoji="1" lang="en-US" altLang="zh-CN" dirty="0" smtClean="0"/>
          </a:p>
          <a:p>
            <a:pPr lvl="1">
              <a:lnSpc>
                <a:spcPct val="150000"/>
              </a:lnSpc>
            </a:pPr>
            <a:r>
              <a:rPr kumimoji="1" lang="zh-CN" altLang="en-US" dirty="0" smtClean="0"/>
              <a:t>因此需要在实施自主访问控制策略的同时，利用强制访问控制策略来实现对客体的访问控制</a:t>
            </a:r>
            <a:endParaRPr kumimoji="1" lang="zh-CN" altLang="en-US" dirty="0"/>
          </a:p>
          <a:p>
            <a:pPr>
              <a:lnSpc>
                <a:spcPct val="150000"/>
              </a:lnSpc>
            </a:pPr>
            <a:endParaRPr kumimoji="1" lang="zh-CN" altLang="en-US" dirty="0"/>
          </a:p>
        </p:txBody>
      </p:sp>
    </p:spTree>
    <p:extLst>
      <p:ext uri="{BB962C8B-B14F-4D97-AF65-F5344CB8AC3E}">
        <p14:creationId xmlns:p14="http://schemas.microsoft.com/office/powerpoint/2010/main" val="185019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a:t>
            </a:r>
            <a:r>
              <a:rPr kumimoji="1" lang="zh-CN" altLang="en-US" dirty="0" smtClean="0"/>
              <a:t>概述：主要内容</a:t>
            </a:r>
            <a:endParaRPr kumimoji="1" lang="zh-CN" altLang="en-US" dirty="0"/>
          </a:p>
        </p:txBody>
      </p:sp>
      <p:sp>
        <p:nvSpPr>
          <p:cNvPr id="3" name="Content Placeholder 2"/>
          <p:cNvSpPr>
            <a:spLocks noGrp="1"/>
          </p:cNvSpPr>
          <p:nvPr>
            <p:ph idx="1"/>
          </p:nvPr>
        </p:nvSpPr>
        <p:spPr>
          <a:xfrm>
            <a:off x="628650" y="1825625"/>
            <a:ext cx="8314628" cy="4351338"/>
          </a:xfrm>
        </p:spPr>
        <p:txBody>
          <a:bodyPr>
            <a:normAutofit fontScale="92500"/>
          </a:bodyPr>
          <a:lstStyle/>
          <a:p>
            <a:pPr marL="457200" indent="-457200">
              <a:lnSpc>
                <a:spcPct val="150000"/>
              </a:lnSpc>
              <a:buFont typeface="+mj-lt"/>
              <a:buAutoNum type="arabicPeriod"/>
            </a:pPr>
            <a:r>
              <a:rPr kumimoji="1" lang="zh-CN" altLang="en-US" dirty="0" smtClean="0">
                <a:solidFill>
                  <a:srgbClr val="FF0000"/>
                </a:solidFill>
              </a:rPr>
              <a:t>安全</a:t>
            </a:r>
            <a:r>
              <a:rPr kumimoji="1" lang="zh-CN" altLang="en-US" dirty="0">
                <a:solidFill>
                  <a:srgbClr val="FF0000"/>
                </a:solidFill>
              </a:rPr>
              <a:t>策略：</a:t>
            </a:r>
            <a:r>
              <a:rPr kumimoji="1" lang="zh-CN" altLang="en-US" dirty="0"/>
              <a:t>描述一组用于授权使用其计算机及信息资源的规则。</a:t>
            </a:r>
          </a:p>
          <a:p>
            <a:pPr marL="457200" indent="-457200">
              <a:lnSpc>
                <a:spcPct val="150000"/>
              </a:lnSpc>
              <a:buFont typeface="+mj-lt"/>
              <a:buAutoNum type="arabicPeriod"/>
            </a:pPr>
            <a:r>
              <a:rPr kumimoji="1" lang="zh-CN" altLang="en-US" dirty="0" smtClean="0">
                <a:solidFill>
                  <a:srgbClr val="FF0000"/>
                </a:solidFill>
              </a:rPr>
              <a:t>安全模型</a:t>
            </a:r>
            <a:r>
              <a:rPr kumimoji="1" lang="zh-CN" altLang="en-US" dirty="0">
                <a:solidFill>
                  <a:srgbClr val="FF0000"/>
                </a:solidFill>
              </a:rPr>
              <a:t>：</a:t>
            </a:r>
            <a:r>
              <a:rPr kumimoji="1" lang="zh-CN" altLang="en-US" dirty="0"/>
              <a:t>它是对系统的安全需求，及如何设计和实现安全控制的一个清晰全面的理解和描述。</a:t>
            </a:r>
          </a:p>
          <a:p>
            <a:pPr marL="457200" indent="-457200">
              <a:lnSpc>
                <a:spcPct val="150000"/>
              </a:lnSpc>
              <a:buFont typeface="+mj-lt"/>
              <a:buAutoNum type="arabicPeriod"/>
            </a:pPr>
            <a:r>
              <a:rPr kumimoji="1" lang="zh-CN" altLang="en-US" dirty="0" smtClean="0">
                <a:solidFill>
                  <a:srgbClr val="FF0000"/>
                </a:solidFill>
              </a:rPr>
              <a:t>安全</a:t>
            </a:r>
            <a:r>
              <a:rPr kumimoji="1" lang="zh-CN" altLang="en-US" dirty="0">
                <a:solidFill>
                  <a:srgbClr val="FF0000"/>
                </a:solidFill>
              </a:rPr>
              <a:t>机制：</a:t>
            </a:r>
            <a:r>
              <a:rPr kumimoji="1" lang="zh-CN" altLang="en-US" dirty="0"/>
              <a:t>实现安全策略描述的安全问题，它关注如何实现系统安全性，包括：认证机制</a:t>
            </a:r>
            <a:r>
              <a:rPr kumimoji="1" lang="en-US" altLang="zh-CN" dirty="0"/>
              <a:t>(authentication)</a:t>
            </a:r>
            <a:r>
              <a:rPr kumimoji="1" lang="zh-CN" altLang="en-US" dirty="0"/>
              <a:t>、授权机制</a:t>
            </a:r>
            <a:r>
              <a:rPr kumimoji="1" lang="en-US" altLang="zh-CN" dirty="0"/>
              <a:t>(authorization)</a:t>
            </a:r>
            <a:r>
              <a:rPr kumimoji="1" lang="zh-CN" altLang="en-US" dirty="0"/>
              <a:t>、加密机制</a:t>
            </a:r>
            <a:r>
              <a:rPr kumimoji="1" lang="en-US" altLang="zh-CN" dirty="0"/>
              <a:t>(encryption)</a:t>
            </a:r>
            <a:r>
              <a:rPr kumimoji="1" lang="zh-CN" altLang="en-US" dirty="0"/>
              <a:t>、审计机制</a:t>
            </a:r>
            <a:r>
              <a:rPr kumimoji="1" lang="en-US" altLang="zh-CN" dirty="0"/>
              <a:t>(audit)</a:t>
            </a:r>
            <a:r>
              <a:rPr kumimoji="1" lang="zh-CN" altLang="en-US" dirty="0"/>
              <a:t>、最小特权机制</a:t>
            </a:r>
            <a:r>
              <a:rPr kumimoji="1" lang="en-US" altLang="zh-CN" dirty="0"/>
              <a:t>(least privilege)</a:t>
            </a:r>
            <a:r>
              <a:rPr kumimoji="1" lang="zh-CN" altLang="en-US" dirty="0"/>
              <a:t>等。 </a:t>
            </a:r>
          </a:p>
        </p:txBody>
      </p:sp>
    </p:spTree>
    <p:extLst>
      <p:ext uri="{BB962C8B-B14F-4D97-AF65-F5344CB8AC3E}">
        <p14:creationId xmlns:p14="http://schemas.microsoft.com/office/powerpoint/2010/main" val="397267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7.2.3</a:t>
            </a:r>
            <a:r>
              <a:rPr kumimoji="1" lang="zh-CN" altLang="en-US" dirty="0"/>
              <a:t> 访问控制策略</a:t>
            </a:r>
          </a:p>
        </p:txBody>
      </p:sp>
      <p:sp>
        <p:nvSpPr>
          <p:cNvPr id="3" name="Content Placeholder 2"/>
          <p:cNvSpPr>
            <a:spLocks noGrp="1"/>
          </p:cNvSpPr>
          <p:nvPr>
            <p:ph idx="1"/>
          </p:nvPr>
        </p:nvSpPr>
        <p:spPr/>
        <p:txBody>
          <a:bodyPr/>
          <a:lstStyle/>
          <a:p>
            <a:pPr>
              <a:lnSpc>
                <a:spcPct val="150000"/>
              </a:lnSpc>
            </a:pPr>
            <a:r>
              <a:rPr kumimoji="1" lang="zh-CN" altLang="en-US" dirty="0" smtClean="0">
                <a:solidFill>
                  <a:srgbClr val="FF0000"/>
                </a:solidFill>
              </a:rPr>
              <a:t>强制访问控制策略：</a:t>
            </a:r>
            <a:r>
              <a:rPr kumimoji="1" lang="zh-CN" altLang="en-US" dirty="0" smtClean="0"/>
              <a:t>系统安全管理员按照一定的规则分别对系统中的主体和客体赋予安全标记，且基于特定强制访问规则来决定可否访问。</a:t>
            </a:r>
            <a:endParaRPr kumimoji="1" lang="en-US" altLang="zh-CN" dirty="0" smtClean="0"/>
          </a:p>
          <a:p>
            <a:pPr>
              <a:lnSpc>
                <a:spcPct val="150000"/>
              </a:lnSpc>
            </a:pPr>
            <a:r>
              <a:rPr kumimoji="1" lang="zh-CN" altLang="en-US" dirty="0" smtClean="0"/>
              <a:t>可以防止对信息的非授权篡改：</a:t>
            </a:r>
            <a:r>
              <a:rPr kumimoji="1" lang="zh-CN" altLang="en-US" dirty="0" smtClean="0">
                <a:solidFill>
                  <a:schemeClr val="accent6">
                    <a:lumMod val="75000"/>
                  </a:schemeClr>
                </a:solidFill>
              </a:rPr>
              <a:t>保证完整性</a:t>
            </a:r>
            <a:endParaRPr kumimoji="1" lang="en-US" altLang="zh-CN" dirty="0" smtClean="0">
              <a:solidFill>
                <a:schemeClr val="accent6">
                  <a:lumMod val="75000"/>
                </a:schemeClr>
              </a:solidFill>
            </a:endParaRPr>
          </a:p>
          <a:p>
            <a:pPr>
              <a:lnSpc>
                <a:spcPct val="150000"/>
              </a:lnSpc>
            </a:pPr>
            <a:r>
              <a:rPr kumimoji="1" lang="zh-CN" altLang="en-US" dirty="0" smtClean="0"/>
              <a:t>可以防止对未授权信息的泄露：</a:t>
            </a:r>
            <a:r>
              <a:rPr kumimoji="1" lang="zh-CN" altLang="en-US" dirty="0" smtClean="0">
                <a:solidFill>
                  <a:schemeClr val="accent6">
                    <a:lumMod val="75000"/>
                  </a:schemeClr>
                </a:solidFill>
              </a:rPr>
              <a:t>保证机密性</a:t>
            </a:r>
            <a:endParaRPr kumimoji="1" lang="en-US" altLang="zh-CN" dirty="0" smtClean="0">
              <a:solidFill>
                <a:schemeClr val="accent6">
                  <a:lumMod val="75000"/>
                </a:schemeClr>
              </a:solidFill>
            </a:endParaRPr>
          </a:p>
          <a:p>
            <a:pPr>
              <a:lnSpc>
                <a:spcPct val="150000"/>
              </a:lnSpc>
            </a:pPr>
            <a:r>
              <a:rPr kumimoji="1" lang="zh-CN" altLang="en-US" dirty="0" smtClean="0"/>
              <a:t>无论何时何地，主客体的标记不会被改变</a:t>
            </a:r>
            <a:endParaRPr kumimoji="1" lang="zh-CN" altLang="en-US" dirty="0"/>
          </a:p>
        </p:txBody>
      </p:sp>
    </p:spTree>
    <p:extLst>
      <p:ext uri="{BB962C8B-B14F-4D97-AF65-F5344CB8AC3E}">
        <p14:creationId xmlns:p14="http://schemas.microsoft.com/office/powerpoint/2010/main" val="131251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7.2</a:t>
            </a:r>
            <a:r>
              <a:rPr kumimoji="1" lang="zh-CN" altLang="en-US"/>
              <a:t> 三员制</a:t>
            </a:r>
          </a:p>
        </p:txBody>
      </p:sp>
      <p:sp>
        <p:nvSpPr>
          <p:cNvPr id="3" name="Content Placeholder 2"/>
          <p:cNvSpPr>
            <a:spLocks noGrp="1"/>
          </p:cNvSpPr>
          <p:nvPr>
            <p:ph idx="1"/>
          </p:nvPr>
        </p:nvSpPr>
        <p:spPr/>
        <p:txBody>
          <a:bodyPr/>
          <a:lstStyle/>
          <a:p>
            <a:pPr>
              <a:lnSpc>
                <a:spcPct val="150000"/>
              </a:lnSpc>
            </a:pPr>
            <a:r>
              <a:rPr kumimoji="1" lang="zh-CN" altLang="en-US"/>
              <a:t> </a:t>
            </a:r>
            <a:r>
              <a:rPr kumimoji="1" lang="en-US" altLang="zh-CN"/>
              <a:t>《</a:t>
            </a:r>
            <a:r>
              <a:rPr kumimoji="1" lang="zh-CN" altLang="en-US"/>
              <a:t>保密法</a:t>
            </a:r>
            <a:r>
              <a:rPr kumimoji="1" lang="en-US" altLang="zh-CN"/>
              <a:t>》</a:t>
            </a:r>
            <a:r>
              <a:rPr kumimoji="1" lang="zh-CN" altLang="en-US"/>
              <a:t>规定：存储、处理国家秘密的计算机信息系统，即</a:t>
            </a:r>
            <a:r>
              <a:rPr kumimoji="1" lang="zh-CN" altLang="en-US">
                <a:solidFill>
                  <a:srgbClr val="FF0000"/>
                </a:solidFill>
              </a:rPr>
              <a:t>涉密信息系统</a:t>
            </a:r>
            <a:r>
              <a:rPr kumimoji="1" lang="zh-CN" altLang="en-US"/>
              <a:t>，需按照涉密程度实行分级保护。</a:t>
            </a:r>
            <a:endParaRPr kumimoji="1" lang="en-US" altLang="zh-CN"/>
          </a:p>
          <a:p>
            <a:pPr>
              <a:lnSpc>
                <a:spcPct val="150000"/>
              </a:lnSpc>
            </a:pPr>
            <a:r>
              <a:rPr kumimoji="1" lang="zh-CN" altLang="en-US"/>
              <a:t>涉密信息系统应当配备：</a:t>
            </a:r>
            <a:endParaRPr kumimoji="1" lang="en-US" altLang="zh-CN"/>
          </a:p>
          <a:p>
            <a:pPr lvl="1">
              <a:lnSpc>
                <a:spcPct val="150000"/>
              </a:lnSpc>
            </a:pPr>
            <a:r>
              <a:rPr kumimoji="1" lang="zh-CN" altLang="en-US"/>
              <a:t>系统管理员：主要负责系统的日常运行维护</a:t>
            </a:r>
            <a:endParaRPr kumimoji="1" lang="en-US" altLang="zh-CN"/>
          </a:p>
          <a:p>
            <a:pPr lvl="1">
              <a:lnSpc>
                <a:spcPct val="150000"/>
              </a:lnSpc>
            </a:pPr>
            <a:r>
              <a:rPr kumimoji="1" lang="zh-CN" altLang="en-US"/>
              <a:t>安全保密管理员：</a:t>
            </a:r>
            <a:r>
              <a:rPr lang="zh-CN" altLang="en-US"/>
              <a:t>系统日常安全保密管理</a:t>
            </a:r>
            <a:endParaRPr kumimoji="1" lang="en-US" altLang="zh-CN"/>
          </a:p>
          <a:p>
            <a:pPr lvl="1">
              <a:lnSpc>
                <a:spcPct val="150000"/>
              </a:lnSpc>
            </a:pPr>
            <a:r>
              <a:rPr kumimoji="1" lang="zh-CN" altLang="en-US"/>
              <a:t>安全审计员：对系统管理员、安全保密管理员的操作行为进行审计分析和监督检查</a:t>
            </a:r>
          </a:p>
        </p:txBody>
      </p:sp>
    </p:spTree>
    <p:extLst>
      <p:ext uri="{BB962C8B-B14F-4D97-AF65-F5344CB8AC3E}">
        <p14:creationId xmlns:p14="http://schemas.microsoft.com/office/powerpoint/2010/main" val="697082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7.2</a:t>
            </a:r>
            <a:r>
              <a:rPr kumimoji="1" lang="zh-CN" altLang="en-US"/>
              <a:t> 三员制</a:t>
            </a:r>
          </a:p>
        </p:txBody>
      </p:sp>
      <p:sp>
        <p:nvSpPr>
          <p:cNvPr id="3" name="Content Placeholder 2"/>
          <p:cNvSpPr>
            <a:spLocks noGrp="1"/>
          </p:cNvSpPr>
          <p:nvPr>
            <p:ph idx="1"/>
          </p:nvPr>
        </p:nvSpPr>
        <p:spPr/>
        <p:txBody>
          <a:bodyPr/>
          <a:lstStyle/>
          <a:p>
            <a:pPr>
              <a:lnSpc>
                <a:spcPct val="150000"/>
              </a:lnSpc>
            </a:pPr>
            <a:r>
              <a:rPr kumimoji="1" lang="zh-CN" altLang="en-US"/>
              <a:t> </a:t>
            </a:r>
            <a:r>
              <a:rPr kumimoji="1" lang="en-US" altLang="zh-CN"/>
              <a:t>《</a:t>
            </a:r>
            <a:r>
              <a:rPr kumimoji="1" lang="zh-CN" altLang="en-US"/>
              <a:t>保密法</a:t>
            </a:r>
            <a:r>
              <a:rPr kumimoji="1" lang="en-US" altLang="zh-CN"/>
              <a:t>》</a:t>
            </a:r>
            <a:r>
              <a:rPr kumimoji="1" lang="zh-CN" altLang="en-US"/>
              <a:t>规定：存储、处理国家秘密的计算机信息系统，即</a:t>
            </a:r>
            <a:r>
              <a:rPr kumimoji="1" lang="zh-CN" altLang="en-US">
                <a:solidFill>
                  <a:srgbClr val="FF0000"/>
                </a:solidFill>
              </a:rPr>
              <a:t>涉密信息系统</a:t>
            </a:r>
            <a:r>
              <a:rPr kumimoji="1" lang="zh-CN" altLang="en-US"/>
              <a:t>，需按照涉密程度实行分级保护。</a:t>
            </a:r>
            <a:endParaRPr kumimoji="1" lang="en-US" altLang="zh-CN"/>
          </a:p>
          <a:p>
            <a:pPr>
              <a:lnSpc>
                <a:spcPct val="150000"/>
              </a:lnSpc>
            </a:pPr>
            <a:r>
              <a:rPr kumimoji="1" lang="zh-CN" altLang="en-US"/>
              <a:t>涉密信息系统应当配备：</a:t>
            </a:r>
            <a:endParaRPr kumimoji="1" lang="en-US" altLang="zh-CN"/>
          </a:p>
          <a:p>
            <a:pPr lvl="1">
              <a:lnSpc>
                <a:spcPct val="150000"/>
              </a:lnSpc>
            </a:pPr>
            <a:r>
              <a:rPr kumimoji="1" lang="zh-CN" altLang="en-US"/>
              <a:t>系统管理员：主要负责系统的日常运行维护</a:t>
            </a:r>
            <a:endParaRPr kumimoji="1" lang="en-US" altLang="zh-CN"/>
          </a:p>
          <a:p>
            <a:pPr lvl="1">
              <a:lnSpc>
                <a:spcPct val="150000"/>
              </a:lnSpc>
            </a:pPr>
            <a:r>
              <a:rPr kumimoji="1" lang="zh-CN" altLang="en-US"/>
              <a:t>安全保密管理员：</a:t>
            </a:r>
            <a:r>
              <a:rPr lang="zh-CN" altLang="en-US"/>
              <a:t>系统日常安全保密管理</a:t>
            </a:r>
            <a:endParaRPr kumimoji="1" lang="en-US" altLang="zh-CN"/>
          </a:p>
          <a:p>
            <a:pPr lvl="1">
              <a:lnSpc>
                <a:spcPct val="150000"/>
              </a:lnSpc>
            </a:pPr>
            <a:r>
              <a:rPr kumimoji="1" lang="zh-CN" altLang="en-US"/>
              <a:t>安全审计员：对系统管理员、安全保密管理员的操作行为进行审计分析和监督检查</a:t>
            </a:r>
          </a:p>
        </p:txBody>
      </p:sp>
      <p:sp>
        <p:nvSpPr>
          <p:cNvPr id="4" name="TextBox 3"/>
          <p:cNvSpPr txBox="1"/>
          <p:nvPr/>
        </p:nvSpPr>
        <p:spPr>
          <a:xfrm>
            <a:off x="2898183" y="4231037"/>
            <a:ext cx="5966847" cy="2120902"/>
          </a:xfrm>
          <a:prstGeom prst="wedgeRectCallout">
            <a:avLst>
              <a:gd name="adj1" fmla="val -26692"/>
              <a:gd name="adj2" fmla="val -55760"/>
            </a:avLst>
          </a:prstGeom>
          <a:solidFill>
            <a:schemeClr val="accent2"/>
          </a:solidFill>
        </p:spPr>
        <p:txBody>
          <a:bodyPr wrap="square" rtlCol="0">
            <a:spAutoFit/>
          </a:bodyPr>
          <a:lstStyle/>
          <a:p>
            <a:pPr>
              <a:lnSpc>
                <a:spcPct val="150000"/>
              </a:lnSpc>
            </a:pPr>
            <a:r>
              <a:rPr lang="zh-CN" altLang="en-US">
                <a:solidFill>
                  <a:schemeClr val="bg1"/>
                </a:solidFill>
                <a:latin typeface="Microsoft YaHei" charset="-122"/>
                <a:ea typeface="Microsoft YaHei" charset="-122"/>
                <a:cs typeface="Microsoft YaHei" charset="-122"/>
              </a:rPr>
              <a:t>网络设备、安全保密新产品、服务器和用户终端、操作系统、数据库、涉密业务应用系统的安装、配置、升级、维护、运行管理，网络和系统的用户增加或删除，网络和系统的数据备份、运行日志审查和运行情况监控、应急条件下的安全恢复等。</a:t>
            </a:r>
            <a:endParaRPr kumimoji="1" lang="zh-CN" altLang="en-US">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6744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7.2</a:t>
            </a:r>
            <a:r>
              <a:rPr kumimoji="1" lang="zh-CN" altLang="en-US"/>
              <a:t> 三员制</a:t>
            </a:r>
          </a:p>
        </p:txBody>
      </p:sp>
      <p:sp>
        <p:nvSpPr>
          <p:cNvPr id="3" name="Content Placeholder 2"/>
          <p:cNvSpPr>
            <a:spLocks noGrp="1"/>
          </p:cNvSpPr>
          <p:nvPr>
            <p:ph idx="1"/>
          </p:nvPr>
        </p:nvSpPr>
        <p:spPr/>
        <p:txBody>
          <a:bodyPr/>
          <a:lstStyle/>
          <a:p>
            <a:pPr>
              <a:lnSpc>
                <a:spcPct val="150000"/>
              </a:lnSpc>
            </a:pPr>
            <a:r>
              <a:rPr kumimoji="1" lang="zh-CN" altLang="en-US"/>
              <a:t> </a:t>
            </a:r>
            <a:r>
              <a:rPr kumimoji="1" lang="en-US" altLang="zh-CN"/>
              <a:t>《</a:t>
            </a:r>
            <a:r>
              <a:rPr kumimoji="1" lang="zh-CN" altLang="en-US"/>
              <a:t>保密法</a:t>
            </a:r>
            <a:r>
              <a:rPr kumimoji="1" lang="en-US" altLang="zh-CN"/>
              <a:t>》</a:t>
            </a:r>
            <a:r>
              <a:rPr kumimoji="1" lang="zh-CN" altLang="en-US"/>
              <a:t>规定：存储、处理国家秘密的计算机信息系统，即</a:t>
            </a:r>
            <a:r>
              <a:rPr kumimoji="1" lang="zh-CN" altLang="en-US">
                <a:solidFill>
                  <a:srgbClr val="FF0000"/>
                </a:solidFill>
              </a:rPr>
              <a:t>涉密信息系统</a:t>
            </a:r>
            <a:r>
              <a:rPr kumimoji="1" lang="zh-CN" altLang="en-US"/>
              <a:t>，需按照涉密程度实行分级保护。</a:t>
            </a:r>
            <a:endParaRPr kumimoji="1" lang="en-US" altLang="zh-CN"/>
          </a:p>
          <a:p>
            <a:pPr>
              <a:lnSpc>
                <a:spcPct val="150000"/>
              </a:lnSpc>
            </a:pPr>
            <a:r>
              <a:rPr kumimoji="1" lang="zh-CN" altLang="en-US"/>
              <a:t>涉密信息系统应当配备：</a:t>
            </a:r>
            <a:endParaRPr kumimoji="1" lang="en-US" altLang="zh-CN"/>
          </a:p>
          <a:p>
            <a:pPr lvl="1">
              <a:lnSpc>
                <a:spcPct val="150000"/>
              </a:lnSpc>
            </a:pPr>
            <a:r>
              <a:rPr kumimoji="1" lang="zh-CN" altLang="en-US"/>
              <a:t>系统管理员：主要负责系统的日常运行维护</a:t>
            </a:r>
            <a:endParaRPr kumimoji="1" lang="en-US" altLang="zh-CN"/>
          </a:p>
          <a:p>
            <a:pPr lvl="1">
              <a:lnSpc>
                <a:spcPct val="150000"/>
              </a:lnSpc>
            </a:pPr>
            <a:r>
              <a:rPr kumimoji="1" lang="zh-CN" altLang="en-US"/>
              <a:t>安全保密管理员：</a:t>
            </a:r>
            <a:r>
              <a:rPr lang="zh-CN" altLang="en-US"/>
              <a:t>系统日常安全保密管理</a:t>
            </a:r>
            <a:endParaRPr kumimoji="1" lang="en-US" altLang="zh-CN"/>
          </a:p>
          <a:p>
            <a:pPr lvl="1">
              <a:lnSpc>
                <a:spcPct val="150000"/>
              </a:lnSpc>
            </a:pPr>
            <a:r>
              <a:rPr kumimoji="1" lang="zh-CN" altLang="en-US"/>
              <a:t>安全审计员：对系统管理员、安全保密管理员的操作行为进行审计分析和监督检查</a:t>
            </a:r>
          </a:p>
        </p:txBody>
      </p:sp>
      <p:sp>
        <p:nvSpPr>
          <p:cNvPr id="4" name="TextBox 3"/>
          <p:cNvSpPr txBox="1"/>
          <p:nvPr/>
        </p:nvSpPr>
        <p:spPr>
          <a:xfrm>
            <a:off x="2944678" y="4788976"/>
            <a:ext cx="5966847" cy="1289905"/>
          </a:xfrm>
          <a:prstGeom prst="wedgeRectCallout">
            <a:avLst>
              <a:gd name="adj1" fmla="val -26692"/>
              <a:gd name="adj2" fmla="val -55760"/>
            </a:avLst>
          </a:prstGeom>
          <a:solidFill>
            <a:schemeClr val="accent5">
              <a:lumMod val="20000"/>
              <a:lumOff val="80000"/>
            </a:schemeClr>
          </a:solidFill>
        </p:spPr>
        <p:txBody>
          <a:bodyPr wrap="square" rtlCol="0">
            <a:spAutoFit/>
          </a:bodyPr>
          <a:lstStyle/>
          <a:p>
            <a:pPr>
              <a:lnSpc>
                <a:spcPct val="150000"/>
              </a:lnSpc>
            </a:pPr>
            <a:r>
              <a:rPr lang="zh-CN" altLang="en-US">
                <a:latin typeface="Microsoft YaHei" charset="-122"/>
                <a:ea typeface="Microsoft YaHei" charset="-122"/>
                <a:cs typeface="Microsoft YaHei" charset="-122"/>
              </a:rPr>
              <a:t>网络和系统用户权限的授予与撤销，用户操作行为的安全审计，安全保密设备管理，系统安全事件的审计、分析、处理，应急条件下的安全恢复等。</a:t>
            </a:r>
            <a:endParaRPr kumimoji="1" lang="zh-CN" altLang="en-US">
              <a:latin typeface="Microsoft YaHei" charset="-122"/>
              <a:ea typeface="Microsoft YaHei" charset="-122"/>
              <a:cs typeface="Microsoft YaHei" charset="-122"/>
            </a:endParaRPr>
          </a:p>
        </p:txBody>
      </p:sp>
    </p:spTree>
    <p:extLst>
      <p:ext uri="{BB962C8B-B14F-4D97-AF65-F5344CB8AC3E}">
        <p14:creationId xmlns:p14="http://schemas.microsoft.com/office/powerpoint/2010/main" val="463658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zh-CN" dirty="0" smtClean="0"/>
              <a:t>7.3</a:t>
            </a:r>
            <a:r>
              <a:rPr kumimoji="1" lang="zh-CN" altLang="en-US" dirty="0" smtClean="0"/>
              <a:t> 安全模型</a:t>
            </a:r>
            <a:endParaRPr kumimoji="1" lang="zh-CN" altLang="en-US" dirty="0"/>
          </a:p>
        </p:txBody>
      </p:sp>
      <p:pic>
        <p:nvPicPr>
          <p:cNvPr id="1028" name="Picture 4" descr="策略”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20" y="3394553"/>
            <a:ext cx="3958533" cy="235489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914315857"/>
              </p:ext>
            </p:extLst>
          </p:nvPr>
        </p:nvGraphicFramePr>
        <p:xfrm>
          <a:off x="4038231" y="3743255"/>
          <a:ext cx="4904063" cy="148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116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7.3.1</a:t>
            </a:r>
            <a:r>
              <a:rPr kumimoji="1" lang="zh-CN" altLang="en-US" dirty="0" smtClean="0"/>
              <a:t> 安全模型概述</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什么是安全模型 </a:t>
            </a:r>
            <a:r>
              <a:rPr kumimoji="1" lang="en-US" altLang="zh-CN" dirty="0" smtClean="0"/>
              <a:t>?</a:t>
            </a:r>
          </a:p>
          <a:p>
            <a:pPr lvl="1">
              <a:lnSpc>
                <a:spcPct val="150000"/>
              </a:lnSpc>
            </a:pPr>
            <a:r>
              <a:rPr kumimoji="1" lang="zh-CN" altLang="en-US" dirty="0" smtClean="0"/>
              <a:t>安全</a:t>
            </a:r>
            <a:r>
              <a:rPr kumimoji="1" lang="zh-CN" altLang="en-US" dirty="0"/>
              <a:t>模型是对</a:t>
            </a:r>
            <a:r>
              <a:rPr kumimoji="1" lang="zh-CN" altLang="en-US" dirty="0">
                <a:solidFill>
                  <a:schemeClr val="accent1">
                    <a:lumMod val="50000"/>
                  </a:schemeClr>
                </a:solidFill>
              </a:rPr>
              <a:t>安全策略所表达的安全需求</a:t>
            </a:r>
            <a:r>
              <a:rPr kumimoji="1" lang="zh-CN" altLang="en-US" dirty="0"/>
              <a:t>精确、无歧义的抽象描述。</a:t>
            </a:r>
          </a:p>
          <a:p>
            <a:pPr lvl="1">
              <a:lnSpc>
                <a:spcPct val="150000"/>
              </a:lnSpc>
            </a:pPr>
            <a:r>
              <a:rPr kumimoji="1" lang="zh-CN" altLang="en-US" dirty="0" smtClean="0"/>
              <a:t>在</a:t>
            </a:r>
            <a:r>
              <a:rPr kumimoji="1" lang="zh-CN" altLang="en-US" dirty="0">
                <a:solidFill>
                  <a:srgbClr val="FF0000"/>
                </a:solidFill>
              </a:rPr>
              <a:t>安全策略</a:t>
            </a:r>
            <a:r>
              <a:rPr kumimoji="1" lang="zh-CN" altLang="en-US" dirty="0"/>
              <a:t>与</a:t>
            </a:r>
            <a:r>
              <a:rPr kumimoji="1" lang="zh-CN" altLang="en-US" dirty="0">
                <a:solidFill>
                  <a:srgbClr val="FF0000"/>
                </a:solidFill>
              </a:rPr>
              <a:t>安全机制</a:t>
            </a:r>
            <a:r>
              <a:rPr kumimoji="1" lang="zh-CN" altLang="en-US" dirty="0"/>
              <a:t>之间提供关联，描述安全策略需用哪种机制满足及如何将特定机制应用于系统中，</a:t>
            </a:r>
            <a:r>
              <a:rPr kumimoji="1" lang="zh-CN" altLang="en-US" dirty="0" smtClean="0"/>
              <a:t>从而来实现</a:t>
            </a:r>
            <a:r>
              <a:rPr kumimoji="1" lang="zh-CN" altLang="en-US" dirty="0"/>
              <a:t>某种安全策略所需的安全与保护。</a:t>
            </a:r>
          </a:p>
          <a:p>
            <a:pPr>
              <a:lnSpc>
                <a:spcPct val="150000"/>
              </a:lnSpc>
            </a:pPr>
            <a:endParaRPr kumimoji="1" lang="zh-CN" altLang="en-US" dirty="0"/>
          </a:p>
        </p:txBody>
      </p:sp>
    </p:spTree>
    <p:extLst>
      <p:ext uri="{BB962C8B-B14F-4D97-AF65-F5344CB8AC3E}">
        <p14:creationId xmlns:p14="http://schemas.microsoft.com/office/powerpoint/2010/main" val="353021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7.3.1</a:t>
            </a:r>
            <a:r>
              <a:rPr kumimoji="1" lang="zh-CN" altLang="en-US" dirty="0" smtClean="0"/>
              <a:t> 安全模型概述</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smtClean="0"/>
              <a:t>安全模型分类</a:t>
            </a:r>
            <a:endParaRPr kumimoji="1" lang="en-US" altLang="zh-CN" dirty="0" smtClean="0"/>
          </a:p>
          <a:p>
            <a:pPr lvl="1">
              <a:lnSpc>
                <a:spcPct val="150000"/>
              </a:lnSpc>
            </a:pPr>
            <a:r>
              <a:rPr kumimoji="1" lang="zh-CN" altLang="en-US" dirty="0">
                <a:solidFill>
                  <a:srgbClr val="FF0000"/>
                </a:solidFill>
              </a:rPr>
              <a:t>非形式化安全</a:t>
            </a:r>
            <a:r>
              <a:rPr kumimoji="1" lang="zh-CN" altLang="en-US" dirty="0" smtClean="0">
                <a:solidFill>
                  <a:srgbClr val="FF0000"/>
                </a:solidFill>
              </a:rPr>
              <a:t>模型：</a:t>
            </a:r>
            <a:r>
              <a:rPr kumimoji="1" lang="zh-CN" altLang="en-US" dirty="0" smtClean="0"/>
              <a:t>仅</a:t>
            </a:r>
            <a:r>
              <a:rPr kumimoji="1" lang="zh-CN" altLang="en-US" dirty="0"/>
              <a:t>模拟系统的安全功能</a:t>
            </a:r>
            <a:r>
              <a:rPr kumimoji="1" lang="zh-CN" altLang="en-US" dirty="0" smtClean="0"/>
              <a:t>，</a:t>
            </a:r>
            <a:endParaRPr kumimoji="1" lang="en-US" altLang="zh-CN" dirty="0" smtClean="0"/>
          </a:p>
          <a:p>
            <a:pPr lvl="2">
              <a:lnSpc>
                <a:spcPct val="150000"/>
              </a:lnSpc>
            </a:pPr>
            <a:r>
              <a:rPr kumimoji="1" lang="zh-CN" altLang="en-US" dirty="0" smtClean="0"/>
              <a:t>从</a:t>
            </a:r>
            <a:r>
              <a:rPr kumimoji="1" lang="zh-CN" altLang="en-US" dirty="0"/>
              <a:t>安全需求出发，推出功能规范，再实现安全系统，其间主要采用论证与测试技术；</a:t>
            </a:r>
          </a:p>
          <a:p>
            <a:pPr lvl="1">
              <a:lnSpc>
                <a:spcPct val="150000"/>
              </a:lnSpc>
            </a:pPr>
            <a:r>
              <a:rPr kumimoji="1" lang="zh-CN" altLang="en-US" dirty="0" smtClean="0">
                <a:solidFill>
                  <a:srgbClr val="FF0000"/>
                </a:solidFill>
              </a:rPr>
              <a:t>形式化</a:t>
            </a:r>
            <a:r>
              <a:rPr kumimoji="1" lang="zh-CN" altLang="en-US" dirty="0">
                <a:solidFill>
                  <a:srgbClr val="FF0000"/>
                </a:solidFill>
              </a:rPr>
              <a:t>安全</a:t>
            </a:r>
            <a:r>
              <a:rPr kumimoji="1" lang="zh-CN" altLang="en-US" dirty="0" smtClean="0">
                <a:solidFill>
                  <a:srgbClr val="FF0000"/>
                </a:solidFill>
              </a:rPr>
              <a:t>模型：</a:t>
            </a:r>
            <a:r>
              <a:rPr kumimoji="1" lang="zh-CN" altLang="en-US" dirty="0" smtClean="0"/>
              <a:t>使用</a:t>
            </a:r>
            <a:r>
              <a:rPr kumimoji="1" lang="zh-CN" altLang="en-US" dirty="0"/>
              <a:t>数学模型精确地描述安全性及其在系统中使用的</a:t>
            </a:r>
            <a:r>
              <a:rPr kumimoji="1" lang="zh-CN" altLang="en-US" dirty="0" smtClean="0"/>
              <a:t>情况</a:t>
            </a:r>
            <a:endParaRPr kumimoji="1" lang="en-US" altLang="zh-CN" dirty="0" smtClean="0"/>
          </a:p>
          <a:p>
            <a:pPr lvl="2">
              <a:lnSpc>
                <a:spcPct val="150000"/>
              </a:lnSpc>
            </a:pPr>
            <a:r>
              <a:rPr kumimoji="1" lang="zh-CN" altLang="en-US" dirty="0" smtClean="0"/>
              <a:t>建立</a:t>
            </a:r>
            <a:r>
              <a:rPr kumimoji="1" lang="zh-CN" altLang="en-US" dirty="0"/>
              <a:t>抽象模型，推出形式化规范，通过证明方法来实现安全系统。</a:t>
            </a:r>
          </a:p>
          <a:p>
            <a:pPr>
              <a:lnSpc>
                <a:spcPct val="150000"/>
              </a:lnSpc>
            </a:pPr>
            <a:endParaRPr kumimoji="1" lang="zh-CN" altLang="en-US" dirty="0"/>
          </a:p>
        </p:txBody>
      </p:sp>
    </p:spTree>
    <p:extLst>
      <p:ext uri="{BB962C8B-B14F-4D97-AF65-F5344CB8AC3E}">
        <p14:creationId xmlns:p14="http://schemas.microsoft.com/office/powerpoint/2010/main" val="1837355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7.3.1</a:t>
            </a:r>
            <a:r>
              <a:rPr kumimoji="1" lang="zh-CN" altLang="en-US" dirty="0"/>
              <a:t> 安全模型概述</a:t>
            </a:r>
          </a:p>
        </p:txBody>
      </p:sp>
      <p:sp>
        <p:nvSpPr>
          <p:cNvPr id="3" name="Content Placeholder 2"/>
          <p:cNvSpPr>
            <a:spLocks noGrp="1"/>
          </p:cNvSpPr>
          <p:nvPr>
            <p:ph idx="1"/>
          </p:nvPr>
        </p:nvSpPr>
        <p:spPr/>
        <p:txBody>
          <a:bodyPr/>
          <a:lstStyle/>
          <a:p>
            <a:pPr>
              <a:lnSpc>
                <a:spcPct val="150000"/>
              </a:lnSpc>
            </a:pPr>
            <a:r>
              <a:rPr kumimoji="1" lang="zh-CN" altLang="en-US" dirty="0" smtClean="0"/>
              <a:t>安全模型多采用状态机模型：</a:t>
            </a:r>
            <a:endParaRPr kumimoji="1" lang="en-US" altLang="zh-CN" dirty="0" smtClean="0"/>
          </a:p>
          <a:p>
            <a:pPr lvl="1">
              <a:lnSpc>
                <a:spcPct val="150000"/>
              </a:lnSpc>
            </a:pPr>
            <a:r>
              <a:rPr kumimoji="1" lang="zh-CN" altLang="en-US" dirty="0" smtClean="0"/>
              <a:t>定义与安全有关的</a:t>
            </a:r>
            <a:r>
              <a:rPr kumimoji="1" lang="zh-CN" altLang="en-US" dirty="0" smtClean="0">
                <a:solidFill>
                  <a:srgbClr val="FF0000"/>
                </a:solidFill>
              </a:rPr>
              <a:t>状态变量</a:t>
            </a:r>
            <a:r>
              <a:rPr kumimoji="1" lang="zh-CN" altLang="en-US" dirty="0" smtClean="0"/>
              <a:t>：表示机器状态</a:t>
            </a:r>
            <a:endParaRPr kumimoji="1" lang="en-US" altLang="zh-CN" dirty="0" smtClean="0"/>
          </a:p>
          <a:p>
            <a:pPr lvl="1">
              <a:lnSpc>
                <a:spcPct val="150000"/>
              </a:lnSpc>
            </a:pPr>
            <a:r>
              <a:rPr kumimoji="1" lang="zh-CN" altLang="en-US" dirty="0" smtClean="0"/>
              <a:t>定义安全状态需满足的</a:t>
            </a:r>
            <a:r>
              <a:rPr kumimoji="1" lang="zh-CN" altLang="en-US" dirty="0" smtClean="0">
                <a:solidFill>
                  <a:srgbClr val="FF0000"/>
                </a:solidFill>
              </a:rPr>
              <a:t>安全条件</a:t>
            </a:r>
            <a:endParaRPr kumimoji="1" lang="en-US" altLang="zh-CN" dirty="0" smtClean="0">
              <a:solidFill>
                <a:srgbClr val="FF0000"/>
              </a:solidFill>
            </a:endParaRPr>
          </a:p>
          <a:p>
            <a:pPr lvl="1">
              <a:lnSpc>
                <a:spcPct val="150000"/>
              </a:lnSpc>
            </a:pPr>
            <a:r>
              <a:rPr kumimoji="1" lang="zh-CN" altLang="en-US" dirty="0" smtClean="0"/>
              <a:t>定义</a:t>
            </a:r>
            <a:r>
              <a:rPr kumimoji="1" lang="zh-CN" altLang="en-US" dirty="0" smtClean="0">
                <a:solidFill>
                  <a:srgbClr val="FF0000"/>
                </a:solidFill>
              </a:rPr>
              <a:t>状态转移函数</a:t>
            </a:r>
            <a:r>
              <a:rPr kumimoji="1" lang="zh-CN" altLang="en-US" dirty="0" smtClean="0"/>
              <a:t>（操作规则）：描述状态变量变化的过程</a:t>
            </a:r>
            <a:endParaRPr kumimoji="1" lang="en-US" altLang="zh-CN" dirty="0" smtClean="0"/>
          </a:p>
          <a:p>
            <a:pPr lvl="2">
              <a:lnSpc>
                <a:spcPct val="150000"/>
              </a:lnSpc>
            </a:pPr>
            <a:r>
              <a:rPr kumimoji="1" lang="zh-CN" altLang="en-US" dirty="0" smtClean="0"/>
              <a:t>证明转移函数能够维持安全状态</a:t>
            </a:r>
            <a:endParaRPr kumimoji="1" lang="en-US" altLang="zh-CN" dirty="0" smtClean="0"/>
          </a:p>
          <a:p>
            <a:pPr lvl="1">
              <a:lnSpc>
                <a:spcPct val="150000"/>
              </a:lnSpc>
            </a:pPr>
            <a:r>
              <a:rPr kumimoji="1" lang="zh-CN" altLang="en-US" dirty="0" smtClean="0"/>
              <a:t>定义</a:t>
            </a:r>
            <a:r>
              <a:rPr kumimoji="1" lang="zh-CN" altLang="en-US" dirty="0" smtClean="0">
                <a:solidFill>
                  <a:srgbClr val="FF0000"/>
                </a:solidFill>
              </a:rPr>
              <a:t>初始状态</a:t>
            </a:r>
            <a:endParaRPr kumimoji="1" lang="en-US" altLang="zh-CN" dirty="0" smtClean="0">
              <a:solidFill>
                <a:srgbClr val="FF0000"/>
              </a:solidFill>
            </a:endParaRPr>
          </a:p>
          <a:p>
            <a:pPr lvl="2">
              <a:lnSpc>
                <a:spcPct val="150000"/>
              </a:lnSpc>
            </a:pPr>
            <a:r>
              <a:rPr kumimoji="1" lang="zh-CN" altLang="en-US" dirty="0" smtClean="0"/>
              <a:t>证明初始状态是安全的</a:t>
            </a:r>
            <a:endParaRPr kumimoji="1" lang="en-US" altLang="zh-CN" dirty="0" smtClean="0"/>
          </a:p>
          <a:p>
            <a:pPr lvl="1">
              <a:lnSpc>
                <a:spcPct val="150000"/>
              </a:lnSpc>
            </a:pPr>
            <a:endParaRPr kumimoji="1" lang="en-US" altLang="zh-CN" dirty="0" smtClean="0"/>
          </a:p>
          <a:p>
            <a:pPr lvl="1">
              <a:lnSpc>
                <a:spcPct val="150000"/>
              </a:lnSpc>
            </a:pPr>
            <a:endParaRPr kumimoji="1" lang="zh-CN" altLang="en-US" dirty="0"/>
          </a:p>
        </p:txBody>
      </p:sp>
    </p:spTree>
    <p:extLst>
      <p:ext uri="{BB962C8B-B14F-4D97-AF65-F5344CB8AC3E}">
        <p14:creationId xmlns:p14="http://schemas.microsoft.com/office/powerpoint/2010/main" val="1552611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p:txBody>
          <a:bodyPr>
            <a:noAutofit/>
          </a:bodyPr>
          <a:lstStyle/>
          <a:p>
            <a:pPr>
              <a:lnSpc>
                <a:spcPct val="150000"/>
              </a:lnSpc>
            </a:pPr>
            <a:r>
              <a:rPr kumimoji="1" lang="zh-CN" altLang="de-DE" sz="2800" dirty="0" smtClean="0"/>
              <a:t>基于</a:t>
            </a:r>
            <a:r>
              <a:rPr kumimoji="1" lang="zh-CN" altLang="de-DE" sz="2800" dirty="0">
                <a:solidFill>
                  <a:srgbClr val="FF0000"/>
                </a:solidFill>
              </a:rPr>
              <a:t>访问控制矩阵</a:t>
            </a:r>
            <a:r>
              <a:rPr kumimoji="1" lang="zh-CN" altLang="de-DE" sz="2800" dirty="0"/>
              <a:t>的安全模型</a:t>
            </a:r>
          </a:p>
          <a:p>
            <a:pPr lvl="1">
              <a:lnSpc>
                <a:spcPct val="150000"/>
              </a:lnSpc>
            </a:pPr>
            <a:r>
              <a:rPr kumimoji="1" lang="de-DE" altLang="zh-CN" sz="2400" dirty="0" err="1" smtClean="0"/>
              <a:t>Lampson</a:t>
            </a:r>
            <a:r>
              <a:rPr kumimoji="1" lang="zh-CN" altLang="de-DE" sz="2400" dirty="0"/>
              <a:t>访问控制矩阵</a:t>
            </a:r>
            <a:r>
              <a:rPr kumimoji="1" lang="zh-CN" altLang="de-DE" sz="2400" dirty="0" smtClean="0"/>
              <a:t>模型</a:t>
            </a:r>
            <a:endParaRPr kumimoji="1" lang="en-US" altLang="zh-CN" sz="2400" dirty="0" smtClean="0"/>
          </a:p>
          <a:p>
            <a:pPr lvl="1">
              <a:lnSpc>
                <a:spcPct val="150000"/>
              </a:lnSpc>
            </a:pPr>
            <a:r>
              <a:rPr kumimoji="1" lang="de-DE" altLang="zh-CN" sz="2400" dirty="0" smtClean="0"/>
              <a:t>Graham-</a:t>
            </a:r>
            <a:r>
              <a:rPr kumimoji="1" lang="de-DE" altLang="zh-CN" sz="2400" dirty="0" err="1" smtClean="0"/>
              <a:t>Denning</a:t>
            </a:r>
            <a:r>
              <a:rPr kumimoji="1" lang="zh-CN" altLang="de-DE" sz="2400" dirty="0"/>
              <a:t>模型</a:t>
            </a:r>
          </a:p>
          <a:p>
            <a:pPr>
              <a:lnSpc>
                <a:spcPct val="150000"/>
              </a:lnSpc>
            </a:pPr>
            <a:r>
              <a:rPr kumimoji="1" lang="zh-CN" altLang="de-DE" sz="2800" dirty="0" smtClean="0"/>
              <a:t>基于</a:t>
            </a:r>
            <a:r>
              <a:rPr kumimoji="1" lang="zh-CN" altLang="en-US" sz="2800" dirty="0">
                <a:solidFill>
                  <a:srgbClr val="FF0000"/>
                </a:solidFill>
              </a:rPr>
              <a:t>规则</a:t>
            </a:r>
            <a:r>
              <a:rPr kumimoji="1" lang="zh-CN" altLang="de-DE" sz="2800" dirty="0" smtClean="0"/>
              <a:t>的</a:t>
            </a:r>
            <a:r>
              <a:rPr kumimoji="1" lang="zh-CN" altLang="de-DE" sz="2800" dirty="0"/>
              <a:t>安全模型</a:t>
            </a:r>
          </a:p>
          <a:p>
            <a:pPr lvl="1">
              <a:lnSpc>
                <a:spcPct val="150000"/>
              </a:lnSpc>
            </a:pPr>
            <a:r>
              <a:rPr kumimoji="1" lang="de-DE" altLang="zh-CN" sz="2400" dirty="0" smtClean="0"/>
              <a:t>Bell-</a:t>
            </a:r>
            <a:r>
              <a:rPr kumimoji="1" lang="de-DE" altLang="zh-CN" sz="2400" dirty="0" err="1" smtClean="0"/>
              <a:t>LaPadula</a:t>
            </a:r>
            <a:r>
              <a:rPr kumimoji="1" lang="zh-CN" altLang="de-DE" sz="2400" dirty="0"/>
              <a:t>模型 </a:t>
            </a:r>
          </a:p>
          <a:p>
            <a:pPr lvl="1">
              <a:lnSpc>
                <a:spcPct val="150000"/>
              </a:lnSpc>
            </a:pPr>
            <a:r>
              <a:rPr kumimoji="1" lang="de-DE" altLang="zh-CN" sz="2400" dirty="0" err="1" smtClean="0"/>
              <a:t>D.Denning</a:t>
            </a:r>
            <a:r>
              <a:rPr kumimoji="1" lang="zh-CN" altLang="de-DE" sz="2400" dirty="0"/>
              <a:t>信息流模型</a:t>
            </a:r>
            <a:endParaRPr kumimoji="1" lang="zh-CN" altLang="en-US" sz="2400" dirty="0"/>
          </a:p>
        </p:txBody>
      </p:sp>
    </p:spTree>
    <p:extLst>
      <p:ext uri="{BB962C8B-B14F-4D97-AF65-F5344CB8AC3E}">
        <p14:creationId xmlns:p14="http://schemas.microsoft.com/office/powerpoint/2010/main" val="309239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82649" y="2668248"/>
            <a:ext cx="4542019" cy="338777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b"/>
          <a:lstStyle/>
          <a:p>
            <a:pPr algn="ctr"/>
            <a:r>
              <a:rPr kumimoji="1" lang="en-US" altLang="zh-CN" sz="2400" smtClean="0">
                <a:solidFill>
                  <a:schemeClr val="tx1"/>
                </a:solidFill>
              </a:rPr>
              <a:t>Monitor</a:t>
            </a:r>
            <a:endParaRPr kumimoji="1" lang="zh-CN" altLang="en-US" sz="2400" dirty="0">
              <a:solidFill>
                <a:schemeClr val="tx1"/>
              </a:solidFill>
            </a:endParaRPr>
          </a:p>
        </p:txBody>
      </p:sp>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p:txBody>
          <a:bodyPr/>
          <a:lstStyle/>
          <a:p>
            <a:r>
              <a:rPr kumimoji="1" lang="en-US" altLang="zh-CN" dirty="0" smtClean="0"/>
              <a:t>Lampson</a:t>
            </a:r>
            <a:r>
              <a:rPr kumimoji="1" lang="zh-CN" altLang="en-US" dirty="0" smtClean="0"/>
              <a:t> 访问控制矩阵模型</a:t>
            </a:r>
            <a:endParaRPr kumimoji="1" lang="en-US" altLang="zh-CN" dirty="0" smtClean="0"/>
          </a:p>
          <a:p>
            <a:endParaRPr kumimoji="1"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1873501905"/>
              </p:ext>
            </p:extLst>
          </p:nvPr>
        </p:nvGraphicFramePr>
        <p:xfrm>
          <a:off x="4207241" y="2791087"/>
          <a:ext cx="3808290" cy="3100050"/>
        </p:xfrm>
        <a:graphic>
          <a:graphicData uri="http://schemas.openxmlformats.org/drawingml/2006/table">
            <a:tbl>
              <a:tblPr firstRow="1" bandRow="1">
                <a:tableStyleId>{5C22544A-7EE6-4342-B048-85BDC9FD1C3A}</a:tableStyleId>
              </a:tblPr>
              <a:tblGrid>
                <a:gridCol w="761658"/>
                <a:gridCol w="761658"/>
                <a:gridCol w="761658"/>
                <a:gridCol w="761658"/>
                <a:gridCol w="761658"/>
              </a:tblGrid>
              <a:tr h="620010">
                <a:tc>
                  <a:txBody>
                    <a:bodyPr/>
                    <a:lstStyle/>
                    <a:p>
                      <a:pPr algn="ctr"/>
                      <a:endParaRPr lang="zh-CN" altLang="en-US" sz="2000" dirty="0">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O</a:t>
                      </a:r>
                      <a:r>
                        <a:rPr lang="en-US" altLang="zh-CN" sz="2000" baseline="-25000" dirty="0" smtClean="0">
                          <a:latin typeface="Microsoft YaHei" charset="-122"/>
                          <a:ea typeface="Microsoft YaHei" charset="-122"/>
                          <a:cs typeface="Microsoft YaHei" charset="-122"/>
                        </a:rPr>
                        <a:t>0</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O</a:t>
                      </a:r>
                      <a:r>
                        <a:rPr lang="en-US" altLang="zh-CN" sz="2000" baseline="-25000" dirty="0" smtClean="0">
                          <a:latin typeface="Microsoft YaHei" charset="-122"/>
                          <a:ea typeface="Microsoft YaHei" charset="-122"/>
                          <a:cs typeface="Microsoft YaHei" charset="-122"/>
                        </a:rPr>
                        <a:t>i</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S</a:t>
                      </a:r>
                      <a:r>
                        <a:rPr lang="en-US" altLang="zh-CN" sz="2000" baseline="-25000" dirty="0" smtClean="0">
                          <a:solidFill>
                            <a:schemeClr val="accent4">
                              <a:lumMod val="20000"/>
                              <a:lumOff val="80000"/>
                            </a:schemeClr>
                          </a:solidFill>
                          <a:latin typeface="Microsoft YaHei" charset="-122"/>
                          <a:ea typeface="Microsoft YaHei" charset="-122"/>
                          <a:cs typeface="Microsoft YaHei" charset="-122"/>
                        </a:rPr>
                        <a:t>0</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M</a:t>
                      </a:r>
                      <a:r>
                        <a:rPr lang="en-US" altLang="zh-CN" sz="2000" baseline="-25000" dirty="0" smtClean="0">
                          <a:latin typeface="Microsoft YaHei" charset="-122"/>
                          <a:ea typeface="Microsoft YaHei" charset="-122"/>
                          <a:cs typeface="Microsoft YaHei" charset="-122"/>
                        </a:rPr>
                        <a:t>00</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r>
              <a:tr h="620010">
                <a:tc>
                  <a:txBody>
                    <a:bodyPr/>
                    <a:lstStyle/>
                    <a:p>
                      <a:pPr algn="ctr"/>
                      <a:r>
                        <a:rPr lang="en-US" altLang="zh-CN" sz="2000" dirty="0" err="1" smtClean="0">
                          <a:solidFill>
                            <a:schemeClr val="accent4">
                              <a:lumMod val="20000"/>
                              <a:lumOff val="80000"/>
                            </a:schemeClr>
                          </a:solidFill>
                          <a:latin typeface="Microsoft YaHei" charset="-122"/>
                          <a:ea typeface="Microsoft YaHei" charset="-122"/>
                          <a:cs typeface="Microsoft YaHei" charset="-122"/>
                        </a:rPr>
                        <a:t>S</a:t>
                      </a:r>
                      <a:r>
                        <a:rPr lang="en-US" altLang="zh-CN" sz="2000" baseline="-25000" dirty="0" err="1" smtClean="0">
                          <a:solidFill>
                            <a:schemeClr val="accent4">
                              <a:lumMod val="20000"/>
                              <a:lumOff val="80000"/>
                            </a:schemeClr>
                          </a:solidFill>
                          <a:latin typeface="Microsoft YaHei" charset="-122"/>
                          <a:ea typeface="Microsoft YaHei" charset="-122"/>
                          <a:cs typeface="Microsoft YaHei" charset="-122"/>
                        </a:rPr>
                        <a:t>j</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icrosoft YaHei" charset="-122"/>
                          <a:ea typeface="Microsoft YaHei" charset="-122"/>
                          <a:cs typeface="Microsoft YaHei" charset="-122"/>
                        </a:rPr>
                        <a:t>M</a:t>
                      </a:r>
                      <a:r>
                        <a:rPr lang="en-US" altLang="zh-CN" sz="2000" baseline="-25000" dirty="0" err="1" smtClean="0">
                          <a:latin typeface="Microsoft YaHei" charset="-122"/>
                          <a:ea typeface="Microsoft YaHei" charset="-122"/>
                          <a:cs typeface="Microsoft YaHei" charset="-122"/>
                        </a:rPr>
                        <a:t>ij</a:t>
                      </a:r>
                      <a:endParaRPr lang="zh-CN" altLang="en-US" sz="2000" baseline="-25000" dirty="0" smtClean="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r>
            </a:tbl>
          </a:graphicData>
        </a:graphic>
      </p:graphicFrame>
      <p:sp>
        <p:nvSpPr>
          <p:cNvPr id="5" name="TextBox 4"/>
          <p:cNvSpPr txBox="1"/>
          <p:nvPr/>
        </p:nvSpPr>
        <p:spPr>
          <a:xfrm>
            <a:off x="4751884" y="6220919"/>
            <a:ext cx="2899127" cy="461665"/>
          </a:xfrm>
          <a:prstGeom prst="rect">
            <a:avLst/>
          </a:prstGeom>
          <a:noFill/>
        </p:spPr>
        <p:txBody>
          <a:bodyPr wrap="none" rtlCol="0">
            <a:spAutoFit/>
          </a:bodyPr>
          <a:lstStyle/>
          <a:p>
            <a:r>
              <a:rPr kumimoji="1" lang="en-US" altLang="zh-CN" sz="2400" dirty="0" err="1" smtClean="0"/>
              <a:t>M</a:t>
            </a:r>
            <a:r>
              <a:rPr kumimoji="1" lang="en-US" altLang="zh-CN" sz="2400" baseline="-25000" dirty="0" err="1" smtClean="0"/>
              <a:t>ij</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(r,</a:t>
            </a:r>
            <a:r>
              <a:rPr kumimoji="1" lang="zh-CN" altLang="en-US" sz="2400" dirty="0" smtClean="0"/>
              <a:t> </a:t>
            </a:r>
            <a:r>
              <a:rPr kumimoji="1" lang="en-US" altLang="zh-CN" sz="2400" dirty="0" smtClean="0"/>
              <a:t>w,</a:t>
            </a:r>
            <a:r>
              <a:rPr kumimoji="1" lang="zh-CN" altLang="en-US" sz="2400" dirty="0" smtClean="0"/>
              <a:t> </a:t>
            </a:r>
            <a:r>
              <a:rPr kumimoji="1" lang="en-US" altLang="zh-CN" sz="2400" dirty="0" smtClean="0"/>
              <a:t>x,</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m,</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a:t>
            </a:r>
            <a:endParaRPr kumimoji="1" lang="zh-CN" altLang="en-US" sz="2400" dirty="0"/>
          </a:p>
        </p:txBody>
      </p:sp>
      <p:sp>
        <p:nvSpPr>
          <p:cNvPr id="7" name="Rectangle 6"/>
          <p:cNvSpPr/>
          <p:nvPr/>
        </p:nvSpPr>
        <p:spPr>
          <a:xfrm>
            <a:off x="1783830" y="2608287"/>
            <a:ext cx="779489" cy="7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smtClean="0"/>
              <a:t>P0</a:t>
            </a:r>
            <a:endParaRPr kumimoji="1" lang="zh-CN" altLang="en-US" sz="3200" dirty="0"/>
          </a:p>
        </p:txBody>
      </p:sp>
      <p:sp>
        <p:nvSpPr>
          <p:cNvPr id="8" name="Rectangle 7"/>
          <p:cNvSpPr/>
          <p:nvPr/>
        </p:nvSpPr>
        <p:spPr>
          <a:xfrm>
            <a:off x="1786328" y="3510196"/>
            <a:ext cx="779489" cy="7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P1</a:t>
            </a:r>
            <a:endParaRPr kumimoji="1" lang="zh-CN" altLang="en-US" sz="3200" dirty="0"/>
          </a:p>
        </p:txBody>
      </p:sp>
      <p:sp>
        <p:nvSpPr>
          <p:cNvPr id="9" name="Rectangle 8"/>
          <p:cNvSpPr/>
          <p:nvPr/>
        </p:nvSpPr>
        <p:spPr>
          <a:xfrm>
            <a:off x="1788826" y="4412105"/>
            <a:ext cx="779489" cy="7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P2</a:t>
            </a:r>
            <a:endParaRPr kumimoji="1" lang="zh-CN" altLang="en-US" sz="3200" dirty="0"/>
          </a:p>
        </p:txBody>
      </p:sp>
      <p:sp>
        <p:nvSpPr>
          <p:cNvPr id="10" name="Rectangle 9"/>
          <p:cNvSpPr/>
          <p:nvPr/>
        </p:nvSpPr>
        <p:spPr>
          <a:xfrm>
            <a:off x="1791324" y="5314014"/>
            <a:ext cx="779489" cy="7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P3</a:t>
            </a:r>
            <a:endParaRPr kumimoji="1" lang="zh-CN" altLang="en-US" sz="3200" dirty="0"/>
          </a:p>
        </p:txBody>
      </p:sp>
      <p:cxnSp>
        <p:nvCxnSpPr>
          <p:cNvPr id="12" name="Straight Arrow Connector 11"/>
          <p:cNvCxnSpPr>
            <a:stCxn id="7" idx="3"/>
          </p:cNvCxnSpPr>
          <p:nvPr/>
        </p:nvCxnSpPr>
        <p:spPr>
          <a:xfrm>
            <a:off x="2563319" y="2975546"/>
            <a:ext cx="974360" cy="2173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a:off x="2565817" y="3877455"/>
            <a:ext cx="1016833" cy="4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568315" y="4586990"/>
            <a:ext cx="984355" cy="1923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flipV="1">
            <a:off x="2570813" y="5456419"/>
            <a:ext cx="1011837" cy="2248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81856" y="3013023"/>
            <a:ext cx="708848" cy="369332"/>
          </a:xfrm>
          <a:prstGeom prst="rect">
            <a:avLst/>
          </a:prstGeom>
          <a:noFill/>
        </p:spPr>
        <p:txBody>
          <a:bodyPr wrap="none" rtlCol="0">
            <a:spAutoFit/>
          </a:bodyPr>
          <a:lstStyle/>
          <a:p>
            <a:r>
              <a:rPr kumimoji="1" lang="en-US" altLang="zh-CN" smtClean="0"/>
              <a:t>user1</a:t>
            </a:r>
            <a:endParaRPr kumimoji="1" lang="zh-CN" altLang="en-US" dirty="0"/>
          </a:p>
        </p:txBody>
      </p:sp>
      <p:sp>
        <p:nvSpPr>
          <p:cNvPr id="25" name="TextBox 24"/>
          <p:cNvSpPr txBox="1"/>
          <p:nvPr/>
        </p:nvSpPr>
        <p:spPr>
          <a:xfrm>
            <a:off x="981856" y="3869961"/>
            <a:ext cx="708848" cy="369332"/>
          </a:xfrm>
          <a:prstGeom prst="rect">
            <a:avLst/>
          </a:prstGeom>
          <a:noFill/>
        </p:spPr>
        <p:txBody>
          <a:bodyPr wrap="none" rtlCol="0">
            <a:spAutoFit/>
          </a:bodyPr>
          <a:lstStyle/>
          <a:p>
            <a:r>
              <a:rPr kumimoji="1" lang="en-US" altLang="zh-CN" dirty="0" smtClean="0"/>
              <a:t>user2</a:t>
            </a:r>
            <a:endParaRPr kumimoji="1" lang="zh-CN" altLang="en-US" dirty="0"/>
          </a:p>
        </p:txBody>
      </p:sp>
      <p:sp>
        <p:nvSpPr>
          <p:cNvPr id="26" name="TextBox 25"/>
          <p:cNvSpPr txBox="1"/>
          <p:nvPr/>
        </p:nvSpPr>
        <p:spPr>
          <a:xfrm>
            <a:off x="981856" y="4726899"/>
            <a:ext cx="708848" cy="369332"/>
          </a:xfrm>
          <a:prstGeom prst="rect">
            <a:avLst/>
          </a:prstGeom>
          <a:noFill/>
        </p:spPr>
        <p:txBody>
          <a:bodyPr wrap="none" rtlCol="0">
            <a:spAutoFit/>
          </a:bodyPr>
          <a:lstStyle/>
          <a:p>
            <a:r>
              <a:rPr kumimoji="1" lang="en-US" altLang="zh-CN" dirty="0" smtClean="0"/>
              <a:t>user3</a:t>
            </a:r>
            <a:endParaRPr kumimoji="1" lang="zh-CN" altLang="en-US" dirty="0"/>
          </a:p>
        </p:txBody>
      </p:sp>
      <p:sp>
        <p:nvSpPr>
          <p:cNvPr id="27" name="TextBox 26"/>
          <p:cNvSpPr txBox="1"/>
          <p:nvPr/>
        </p:nvSpPr>
        <p:spPr>
          <a:xfrm>
            <a:off x="981856" y="5583837"/>
            <a:ext cx="708848" cy="369332"/>
          </a:xfrm>
          <a:prstGeom prst="rect">
            <a:avLst/>
          </a:prstGeom>
          <a:noFill/>
        </p:spPr>
        <p:txBody>
          <a:bodyPr wrap="none" rtlCol="0">
            <a:spAutoFit/>
          </a:bodyPr>
          <a:lstStyle/>
          <a:p>
            <a:r>
              <a:rPr kumimoji="1" lang="en-US" altLang="zh-CN" dirty="0" smtClean="0"/>
              <a:t>user4</a:t>
            </a:r>
            <a:endParaRPr kumimoji="1" lang="zh-CN" altLang="en-US" dirty="0"/>
          </a:p>
        </p:txBody>
      </p:sp>
    </p:spTree>
    <p:extLst>
      <p:ext uri="{BB962C8B-B14F-4D97-AF65-F5344CB8AC3E}">
        <p14:creationId xmlns:p14="http://schemas.microsoft.com/office/powerpoint/2010/main" val="1539255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a:t>
            </a:r>
            <a:r>
              <a:rPr kumimoji="1" lang="zh-CN" altLang="en-US" dirty="0" smtClean="0"/>
              <a:t>概述：主要内容</a:t>
            </a:r>
            <a:endParaRPr kumimoji="1" lang="zh-CN" altLang="en-US" dirty="0"/>
          </a:p>
        </p:txBody>
      </p:sp>
      <p:sp>
        <p:nvSpPr>
          <p:cNvPr id="3" name="Content Placeholder 2"/>
          <p:cNvSpPr>
            <a:spLocks noGrp="1"/>
          </p:cNvSpPr>
          <p:nvPr>
            <p:ph idx="1"/>
          </p:nvPr>
        </p:nvSpPr>
        <p:spPr>
          <a:xfrm>
            <a:off x="628650" y="1825625"/>
            <a:ext cx="8314628" cy="4351338"/>
          </a:xfrm>
        </p:spPr>
        <p:txBody>
          <a:bodyPr>
            <a:normAutofit fontScale="92500"/>
          </a:bodyPr>
          <a:lstStyle/>
          <a:p>
            <a:pPr marL="457200" indent="-457200">
              <a:lnSpc>
                <a:spcPct val="150000"/>
              </a:lnSpc>
              <a:buFont typeface="+mj-lt"/>
              <a:buAutoNum type="arabicPeriod"/>
            </a:pPr>
            <a:r>
              <a:rPr kumimoji="1" lang="zh-CN" altLang="en-US" dirty="0" smtClean="0">
                <a:solidFill>
                  <a:srgbClr val="FF0000"/>
                </a:solidFill>
              </a:rPr>
              <a:t>安全</a:t>
            </a:r>
            <a:r>
              <a:rPr kumimoji="1" lang="zh-CN" altLang="en-US" dirty="0">
                <a:solidFill>
                  <a:srgbClr val="FF0000"/>
                </a:solidFill>
              </a:rPr>
              <a:t>策略：</a:t>
            </a:r>
            <a:r>
              <a:rPr kumimoji="1" lang="zh-CN" altLang="en-US" dirty="0"/>
              <a:t>描述一组用于授权使用其计算机及信息资源的规则。</a:t>
            </a:r>
          </a:p>
          <a:p>
            <a:pPr marL="457200" indent="-457200">
              <a:lnSpc>
                <a:spcPct val="150000"/>
              </a:lnSpc>
              <a:buFont typeface="+mj-lt"/>
              <a:buAutoNum type="arabicPeriod"/>
            </a:pPr>
            <a:r>
              <a:rPr kumimoji="1" lang="zh-CN" altLang="en-US" dirty="0" smtClean="0">
                <a:solidFill>
                  <a:srgbClr val="FF0000"/>
                </a:solidFill>
              </a:rPr>
              <a:t>安全模型</a:t>
            </a:r>
            <a:r>
              <a:rPr kumimoji="1" lang="zh-CN" altLang="en-US" dirty="0">
                <a:solidFill>
                  <a:srgbClr val="FF0000"/>
                </a:solidFill>
              </a:rPr>
              <a:t>：</a:t>
            </a:r>
            <a:r>
              <a:rPr kumimoji="1" lang="zh-CN" altLang="en-US" dirty="0"/>
              <a:t>它是对系统的安全需求，及如何设计和实现安全控制的一个清晰全面的理解和描述。</a:t>
            </a:r>
          </a:p>
          <a:p>
            <a:pPr marL="457200" indent="-457200">
              <a:lnSpc>
                <a:spcPct val="150000"/>
              </a:lnSpc>
              <a:buFont typeface="+mj-lt"/>
              <a:buAutoNum type="arabicPeriod"/>
            </a:pPr>
            <a:r>
              <a:rPr kumimoji="1" lang="zh-CN" altLang="en-US" dirty="0" smtClean="0">
                <a:solidFill>
                  <a:srgbClr val="FF0000"/>
                </a:solidFill>
              </a:rPr>
              <a:t>安全</a:t>
            </a:r>
            <a:r>
              <a:rPr kumimoji="1" lang="zh-CN" altLang="en-US" dirty="0">
                <a:solidFill>
                  <a:srgbClr val="FF0000"/>
                </a:solidFill>
              </a:rPr>
              <a:t>机制：</a:t>
            </a:r>
            <a:r>
              <a:rPr kumimoji="1" lang="zh-CN" altLang="en-US" dirty="0"/>
              <a:t>实现安全策略描述的安全问题，它关注如何实现系统安全性，包括：认证机制</a:t>
            </a:r>
            <a:r>
              <a:rPr kumimoji="1" lang="en-US" altLang="zh-CN" dirty="0"/>
              <a:t>(authentication)</a:t>
            </a:r>
            <a:r>
              <a:rPr kumimoji="1" lang="zh-CN" altLang="en-US" dirty="0"/>
              <a:t>、授权机制</a:t>
            </a:r>
            <a:r>
              <a:rPr kumimoji="1" lang="en-US" altLang="zh-CN" dirty="0"/>
              <a:t>(authorization)</a:t>
            </a:r>
            <a:r>
              <a:rPr kumimoji="1" lang="zh-CN" altLang="en-US" dirty="0"/>
              <a:t>、加密机制</a:t>
            </a:r>
            <a:r>
              <a:rPr kumimoji="1" lang="en-US" altLang="zh-CN" dirty="0"/>
              <a:t>(encryption)</a:t>
            </a:r>
            <a:r>
              <a:rPr kumimoji="1" lang="zh-CN" altLang="en-US" dirty="0"/>
              <a:t>、审计机制</a:t>
            </a:r>
            <a:r>
              <a:rPr kumimoji="1" lang="en-US" altLang="zh-CN" dirty="0"/>
              <a:t>(audit)</a:t>
            </a:r>
            <a:r>
              <a:rPr kumimoji="1" lang="zh-CN" altLang="en-US" dirty="0"/>
              <a:t>、最小特权机制</a:t>
            </a:r>
            <a:r>
              <a:rPr kumimoji="1" lang="en-US" altLang="zh-CN" dirty="0"/>
              <a:t>(least privilege)</a:t>
            </a:r>
            <a:r>
              <a:rPr kumimoji="1" lang="zh-CN" altLang="en-US" dirty="0"/>
              <a:t>等。 </a:t>
            </a:r>
          </a:p>
        </p:txBody>
      </p:sp>
      <p:sp>
        <p:nvSpPr>
          <p:cNvPr id="4" name="Vertical Scroll 3"/>
          <p:cNvSpPr/>
          <p:nvPr/>
        </p:nvSpPr>
        <p:spPr>
          <a:xfrm>
            <a:off x="5539154" y="3393831"/>
            <a:ext cx="3024554" cy="30773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kumimoji="1" lang="zh-CN" altLang="en-US" sz="2800" dirty="0">
                <a:solidFill>
                  <a:schemeClr val="accent4">
                    <a:lumMod val="20000"/>
                    <a:lumOff val="80000"/>
                  </a:schemeClr>
                </a:solidFill>
                <a:latin typeface="Microsoft YaHei" charset="-122"/>
                <a:ea typeface="Microsoft YaHei" charset="-122"/>
                <a:cs typeface="Microsoft YaHei" charset="-122"/>
              </a:rPr>
              <a:t>策略是思想</a:t>
            </a:r>
            <a:endParaRPr kumimoji="1" lang="en-US" altLang="zh-CN" sz="2800" dirty="0">
              <a:solidFill>
                <a:schemeClr val="accent4">
                  <a:lumMod val="20000"/>
                  <a:lumOff val="80000"/>
                </a:schemeClr>
              </a:solidFill>
              <a:latin typeface="Microsoft YaHei" charset="-122"/>
              <a:ea typeface="Microsoft YaHei" charset="-122"/>
              <a:cs typeface="Microsoft YaHei" charset="-122"/>
            </a:endParaRPr>
          </a:p>
          <a:p>
            <a:pPr algn="ctr">
              <a:lnSpc>
                <a:spcPct val="200000"/>
              </a:lnSpc>
            </a:pPr>
            <a:r>
              <a:rPr kumimoji="1" lang="zh-CN" altLang="en-US" sz="2800" dirty="0">
                <a:solidFill>
                  <a:schemeClr val="accent4">
                    <a:lumMod val="20000"/>
                    <a:lumOff val="80000"/>
                  </a:schemeClr>
                </a:solidFill>
                <a:latin typeface="Microsoft YaHei" charset="-122"/>
                <a:ea typeface="Microsoft YaHei" charset="-122"/>
                <a:cs typeface="Microsoft YaHei" charset="-122"/>
              </a:rPr>
              <a:t>模型是方法</a:t>
            </a:r>
            <a:endParaRPr kumimoji="1" lang="en-US" altLang="zh-CN" sz="2800" dirty="0">
              <a:solidFill>
                <a:schemeClr val="accent4">
                  <a:lumMod val="20000"/>
                  <a:lumOff val="80000"/>
                </a:schemeClr>
              </a:solidFill>
              <a:latin typeface="Microsoft YaHei" charset="-122"/>
              <a:ea typeface="Microsoft YaHei" charset="-122"/>
              <a:cs typeface="Microsoft YaHei" charset="-122"/>
            </a:endParaRPr>
          </a:p>
          <a:p>
            <a:pPr algn="ctr">
              <a:lnSpc>
                <a:spcPct val="200000"/>
              </a:lnSpc>
            </a:pPr>
            <a:r>
              <a:rPr kumimoji="1" lang="zh-CN" altLang="en-US" sz="2800" dirty="0">
                <a:solidFill>
                  <a:schemeClr val="accent4">
                    <a:lumMod val="20000"/>
                    <a:lumOff val="80000"/>
                  </a:schemeClr>
                </a:solidFill>
                <a:latin typeface="Microsoft YaHei" charset="-122"/>
                <a:ea typeface="Microsoft YaHei" charset="-122"/>
                <a:cs typeface="Microsoft YaHei" charset="-122"/>
              </a:rPr>
              <a:t>机制是</a:t>
            </a:r>
            <a:r>
              <a:rPr kumimoji="1" lang="zh-CN" altLang="en-US" sz="2800" dirty="0" smtClean="0">
                <a:solidFill>
                  <a:schemeClr val="accent4">
                    <a:lumMod val="20000"/>
                    <a:lumOff val="80000"/>
                  </a:schemeClr>
                </a:solidFill>
                <a:latin typeface="Microsoft YaHei" charset="-122"/>
                <a:ea typeface="Microsoft YaHei" charset="-122"/>
                <a:cs typeface="Microsoft YaHei" charset="-122"/>
              </a:rPr>
              <a:t>手段</a:t>
            </a:r>
            <a:endParaRPr kumimoji="1" lang="zh-CN" altLang="en-US" sz="2800" dirty="0">
              <a:solidFill>
                <a:schemeClr val="accent4">
                  <a:lumMod val="20000"/>
                  <a:lumOff val="80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543403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p:txBody>
          <a:bodyPr/>
          <a:lstStyle/>
          <a:p>
            <a:r>
              <a:rPr kumimoji="1" lang="en-US" altLang="zh-CN" dirty="0" smtClean="0"/>
              <a:t>Graham</a:t>
            </a:r>
            <a:r>
              <a:rPr kumimoji="1" lang="en-US" altLang="zh-CN" dirty="0"/>
              <a:t> </a:t>
            </a:r>
            <a:r>
              <a:rPr kumimoji="1" lang="en-US" altLang="zh-CN" dirty="0" smtClean="0"/>
              <a:t>– Denning </a:t>
            </a:r>
            <a:r>
              <a:rPr kumimoji="1" lang="zh-CN" altLang="en-US" dirty="0" smtClean="0"/>
              <a:t>模型</a:t>
            </a:r>
            <a:endParaRPr kumimoji="1"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7923096"/>
              </p:ext>
            </p:extLst>
          </p:nvPr>
        </p:nvGraphicFramePr>
        <p:xfrm>
          <a:off x="759502" y="2476294"/>
          <a:ext cx="5806188" cy="3100050"/>
        </p:xfrm>
        <a:graphic>
          <a:graphicData uri="http://schemas.openxmlformats.org/drawingml/2006/table">
            <a:tbl>
              <a:tblPr firstRow="1" bandRow="1">
                <a:tableStyleId>{5C22544A-7EE6-4342-B048-85BDC9FD1C3A}</a:tableStyleId>
              </a:tblPr>
              <a:tblGrid>
                <a:gridCol w="645132"/>
                <a:gridCol w="645132"/>
                <a:gridCol w="645132"/>
                <a:gridCol w="645132"/>
                <a:gridCol w="645132"/>
                <a:gridCol w="645132"/>
                <a:gridCol w="645132"/>
                <a:gridCol w="645132"/>
                <a:gridCol w="645132"/>
              </a:tblGrid>
              <a:tr h="620010">
                <a:tc>
                  <a:txBody>
                    <a:bodyPr/>
                    <a:lstStyle/>
                    <a:p>
                      <a:pPr algn="ctr"/>
                      <a:endParaRPr lang="zh-CN" altLang="en-US" sz="2000" dirty="0">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O</a:t>
                      </a:r>
                      <a:r>
                        <a:rPr lang="en-US" altLang="zh-CN" sz="2000" baseline="-25000" dirty="0" smtClean="0">
                          <a:latin typeface="Microsoft YaHei" charset="-122"/>
                          <a:ea typeface="Microsoft YaHei" charset="-122"/>
                          <a:cs typeface="Microsoft YaHei" charset="-122"/>
                        </a:rPr>
                        <a:t>0</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O</a:t>
                      </a:r>
                      <a:r>
                        <a:rPr lang="en-US" altLang="zh-CN" sz="2000" baseline="-25000" dirty="0" smtClean="0">
                          <a:latin typeface="Microsoft YaHei" charset="-122"/>
                          <a:ea typeface="Microsoft YaHei" charset="-122"/>
                          <a:cs typeface="Microsoft YaHei" charset="-122"/>
                        </a:rPr>
                        <a:t>i</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S</a:t>
                      </a:r>
                      <a:r>
                        <a:rPr lang="en-US" altLang="zh-CN" sz="2000" baseline="-25000" dirty="0" smtClean="0">
                          <a:solidFill>
                            <a:schemeClr val="bg1"/>
                          </a:solidFill>
                          <a:latin typeface="Microsoft YaHei" charset="-122"/>
                          <a:ea typeface="Microsoft YaHei" charset="-122"/>
                          <a:cs typeface="Microsoft YaHei" charset="-122"/>
                        </a:rPr>
                        <a:t>0</a:t>
                      </a:r>
                      <a:endParaRPr lang="zh-CN" altLang="en-US" sz="2000" baseline="-2500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c>
                  <a:txBody>
                    <a:bodyPr/>
                    <a:lstStyle/>
                    <a:p>
                      <a:pPr algn="ctr"/>
                      <a:r>
                        <a:rPr lang="en-US" altLang="zh-CN" sz="2000" baseline="0" dirty="0" err="1" smtClean="0">
                          <a:solidFill>
                            <a:schemeClr val="bg1"/>
                          </a:solidFill>
                          <a:latin typeface="Microsoft YaHei" charset="-122"/>
                          <a:ea typeface="Microsoft YaHei" charset="-122"/>
                          <a:cs typeface="Microsoft YaHei" charset="-122"/>
                        </a:rPr>
                        <a:t>S</a:t>
                      </a:r>
                      <a:r>
                        <a:rPr lang="en-US" altLang="zh-CN" sz="2000" baseline="-25000" dirty="0" err="1" smtClean="0">
                          <a:solidFill>
                            <a:schemeClr val="bg1"/>
                          </a:solidFill>
                          <a:latin typeface="Microsoft YaHei" charset="-122"/>
                          <a:ea typeface="Microsoft YaHei" charset="-122"/>
                          <a:cs typeface="Microsoft YaHei" charset="-122"/>
                        </a:rPr>
                        <a:t>j</a:t>
                      </a:r>
                      <a:endParaRPr lang="zh-CN" altLang="en-US" sz="2000" baseline="-2500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S</a:t>
                      </a:r>
                      <a:r>
                        <a:rPr lang="en-US" altLang="zh-CN" sz="2000" baseline="-25000" dirty="0" smtClean="0">
                          <a:solidFill>
                            <a:schemeClr val="accent4">
                              <a:lumMod val="20000"/>
                              <a:lumOff val="80000"/>
                            </a:schemeClr>
                          </a:solidFill>
                          <a:latin typeface="Microsoft YaHei" charset="-122"/>
                          <a:ea typeface="Microsoft YaHei" charset="-122"/>
                          <a:cs typeface="Microsoft YaHei" charset="-122"/>
                        </a:rPr>
                        <a:t>0</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icrosoft YaHei" charset="-122"/>
                          <a:ea typeface="Microsoft YaHei" charset="-122"/>
                          <a:cs typeface="Microsoft YaHei" charset="-122"/>
                        </a:rPr>
                        <a:t>A[</a:t>
                      </a:r>
                      <a:r>
                        <a:rPr lang="en-US" altLang="zh-CN" sz="1600" dirty="0" err="1" smtClean="0">
                          <a:latin typeface="Microsoft YaHei" charset="-122"/>
                          <a:ea typeface="Microsoft YaHei" charset="-122"/>
                          <a:cs typeface="Microsoft YaHei" charset="-122"/>
                        </a:rPr>
                        <a:t>s,o</a:t>
                      </a:r>
                      <a:r>
                        <a:rPr lang="en-US" altLang="zh-CN" sz="1600" dirty="0" smtClean="0">
                          <a:latin typeface="Microsoft YaHei" charset="-122"/>
                          <a:ea typeface="Microsoft YaHei" charset="-122"/>
                          <a:cs typeface="Microsoft YaHei" charset="-122"/>
                        </a:rPr>
                        <a:t>]</a:t>
                      </a:r>
                      <a:endParaRPr lang="zh-CN" altLang="en-US" sz="1600" baseline="-25000" dirty="0" smtClean="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1600" baseline="0" dirty="0" smtClean="0">
                          <a:solidFill>
                            <a:schemeClr val="tx1"/>
                          </a:solidFill>
                          <a:latin typeface="Microsoft YaHei" charset="-122"/>
                          <a:ea typeface="Microsoft YaHei" charset="-122"/>
                          <a:cs typeface="Microsoft YaHei" charset="-122"/>
                        </a:rPr>
                        <a:t>A[</a:t>
                      </a:r>
                      <a:r>
                        <a:rPr lang="en-US" altLang="zh-CN" sz="1600" baseline="0" dirty="0" err="1" smtClean="0">
                          <a:solidFill>
                            <a:schemeClr val="tx1"/>
                          </a:solidFill>
                          <a:latin typeface="Microsoft YaHei" charset="-122"/>
                          <a:ea typeface="Microsoft YaHei" charset="-122"/>
                          <a:cs typeface="Microsoft YaHei" charset="-122"/>
                        </a:rPr>
                        <a:t>s,s</a:t>
                      </a:r>
                      <a:r>
                        <a:rPr lang="en-US" altLang="zh-CN" sz="1600" baseline="0" dirty="0" smtClean="0">
                          <a:solidFill>
                            <a:schemeClr val="tx1"/>
                          </a:solidFill>
                          <a:latin typeface="Microsoft YaHei" charset="-122"/>
                          <a:ea typeface="Microsoft YaHei" charset="-122"/>
                          <a:cs typeface="Microsoft YaHei" charset="-122"/>
                        </a:rPr>
                        <a:t>]</a:t>
                      </a:r>
                      <a:endParaRPr lang="zh-CN" altLang="en-US" sz="1600" baseline="0" dirty="0">
                        <a:solidFill>
                          <a:schemeClr val="tx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smtClean="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1600" baseline="0" dirty="0" smtClean="0">
                          <a:solidFill>
                            <a:schemeClr val="bg1"/>
                          </a:solidFill>
                          <a:latin typeface="Microsoft YaHei" charset="-122"/>
                          <a:ea typeface="Microsoft YaHei" charset="-122"/>
                          <a:cs typeface="Microsoft YaHei" charset="-122"/>
                        </a:rPr>
                        <a:t>...</a:t>
                      </a:r>
                      <a:endParaRPr lang="zh-CN" altLang="en-US" sz="16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r>
              <a:tr h="620010">
                <a:tc>
                  <a:txBody>
                    <a:bodyPr/>
                    <a:lstStyle/>
                    <a:p>
                      <a:pPr algn="ctr"/>
                      <a:r>
                        <a:rPr lang="en-US" altLang="zh-CN" sz="2000" dirty="0" err="1" smtClean="0">
                          <a:solidFill>
                            <a:schemeClr val="accent4">
                              <a:lumMod val="20000"/>
                              <a:lumOff val="80000"/>
                            </a:schemeClr>
                          </a:solidFill>
                          <a:latin typeface="Microsoft YaHei" charset="-122"/>
                          <a:ea typeface="Microsoft YaHei" charset="-122"/>
                          <a:cs typeface="Microsoft YaHei" charset="-122"/>
                        </a:rPr>
                        <a:t>S</a:t>
                      </a:r>
                      <a:r>
                        <a:rPr lang="en-US" altLang="zh-CN" sz="2000" baseline="-25000" dirty="0" err="1" smtClean="0">
                          <a:solidFill>
                            <a:schemeClr val="accent4">
                              <a:lumMod val="20000"/>
                              <a:lumOff val="80000"/>
                            </a:schemeClr>
                          </a:solidFill>
                          <a:latin typeface="Microsoft YaHei" charset="-122"/>
                          <a:ea typeface="Microsoft YaHei" charset="-122"/>
                          <a:cs typeface="Microsoft YaHei" charset="-122"/>
                        </a:rPr>
                        <a:t>j</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smtClean="0">
                          <a:latin typeface="Microsoft YaHei" charset="-122"/>
                          <a:ea typeface="Microsoft YaHei" charset="-122"/>
                          <a:cs typeface="Microsoft YaHei" charset="-122"/>
                        </a:rPr>
                        <a:t>...</a:t>
                      </a:r>
                      <a:endParaRPr lang="zh-CN" altLang="en-US" sz="1600" baseline="0" dirty="0" smtClean="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smtClean="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smtClean="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r>
            </a:tbl>
          </a:graphicData>
        </a:graphic>
      </p:graphicFrame>
    </p:spTree>
    <p:extLst>
      <p:ext uri="{BB962C8B-B14F-4D97-AF65-F5344CB8AC3E}">
        <p14:creationId xmlns:p14="http://schemas.microsoft.com/office/powerpoint/2010/main" val="1429597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p:txBody>
          <a:bodyPr/>
          <a:lstStyle/>
          <a:p>
            <a:r>
              <a:rPr kumimoji="1" lang="en-US" altLang="zh-CN" dirty="0" smtClean="0"/>
              <a:t>Graham</a:t>
            </a:r>
            <a:r>
              <a:rPr kumimoji="1" lang="en-US" altLang="zh-CN" dirty="0"/>
              <a:t> </a:t>
            </a:r>
            <a:r>
              <a:rPr kumimoji="1" lang="en-US" altLang="zh-CN" dirty="0" smtClean="0"/>
              <a:t>– Denning </a:t>
            </a:r>
            <a:r>
              <a:rPr kumimoji="1" lang="zh-CN" altLang="en-US" dirty="0" smtClean="0"/>
              <a:t>模型</a:t>
            </a:r>
            <a:endParaRPr kumimoji="1"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7923096"/>
              </p:ext>
            </p:extLst>
          </p:nvPr>
        </p:nvGraphicFramePr>
        <p:xfrm>
          <a:off x="759502" y="2476294"/>
          <a:ext cx="5806188" cy="3100050"/>
        </p:xfrm>
        <a:graphic>
          <a:graphicData uri="http://schemas.openxmlformats.org/drawingml/2006/table">
            <a:tbl>
              <a:tblPr firstRow="1" bandRow="1">
                <a:tableStyleId>{5C22544A-7EE6-4342-B048-85BDC9FD1C3A}</a:tableStyleId>
              </a:tblPr>
              <a:tblGrid>
                <a:gridCol w="645132"/>
                <a:gridCol w="645132"/>
                <a:gridCol w="645132"/>
                <a:gridCol w="645132"/>
                <a:gridCol w="645132"/>
                <a:gridCol w="645132"/>
                <a:gridCol w="645132"/>
                <a:gridCol w="645132"/>
                <a:gridCol w="645132"/>
              </a:tblGrid>
              <a:tr h="620010">
                <a:tc>
                  <a:txBody>
                    <a:bodyPr/>
                    <a:lstStyle/>
                    <a:p>
                      <a:pPr algn="ctr"/>
                      <a:endParaRPr lang="zh-CN" altLang="en-US" sz="2000" dirty="0">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O</a:t>
                      </a:r>
                      <a:r>
                        <a:rPr lang="en-US" altLang="zh-CN" sz="2000" baseline="-25000" dirty="0" smtClean="0">
                          <a:latin typeface="Microsoft YaHei" charset="-122"/>
                          <a:ea typeface="Microsoft YaHei" charset="-122"/>
                          <a:cs typeface="Microsoft YaHei" charset="-122"/>
                        </a:rPr>
                        <a:t>0</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O</a:t>
                      </a:r>
                      <a:r>
                        <a:rPr lang="en-US" altLang="zh-CN" sz="2000" baseline="-25000" dirty="0" smtClean="0">
                          <a:latin typeface="Microsoft YaHei" charset="-122"/>
                          <a:ea typeface="Microsoft YaHei" charset="-122"/>
                          <a:cs typeface="Microsoft YaHei" charset="-122"/>
                        </a:rPr>
                        <a:t>i</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S</a:t>
                      </a:r>
                      <a:r>
                        <a:rPr lang="en-US" altLang="zh-CN" sz="2000" baseline="-25000" dirty="0" smtClean="0">
                          <a:solidFill>
                            <a:schemeClr val="bg1"/>
                          </a:solidFill>
                          <a:latin typeface="Microsoft YaHei" charset="-122"/>
                          <a:ea typeface="Microsoft YaHei" charset="-122"/>
                          <a:cs typeface="Microsoft YaHei" charset="-122"/>
                        </a:rPr>
                        <a:t>0</a:t>
                      </a:r>
                      <a:endParaRPr lang="zh-CN" altLang="en-US" sz="2000" baseline="-2500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c>
                  <a:txBody>
                    <a:bodyPr/>
                    <a:lstStyle/>
                    <a:p>
                      <a:pPr algn="ctr"/>
                      <a:r>
                        <a:rPr lang="en-US" altLang="zh-CN" sz="2000" baseline="0" dirty="0" err="1" smtClean="0">
                          <a:solidFill>
                            <a:schemeClr val="bg1"/>
                          </a:solidFill>
                          <a:latin typeface="Microsoft YaHei" charset="-122"/>
                          <a:ea typeface="Microsoft YaHei" charset="-122"/>
                          <a:cs typeface="Microsoft YaHei" charset="-122"/>
                        </a:rPr>
                        <a:t>S</a:t>
                      </a:r>
                      <a:r>
                        <a:rPr lang="en-US" altLang="zh-CN" sz="2000" baseline="-25000" dirty="0" err="1" smtClean="0">
                          <a:solidFill>
                            <a:schemeClr val="bg1"/>
                          </a:solidFill>
                          <a:latin typeface="Microsoft YaHei" charset="-122"/>
                          <a:ea typeface="Microsoft YaHei" charset="-122"/>
                          <a:cs typeface="Microsoft YaHei" charset="-122"/>
                        </a:rPr>
                        <a:t>j</a:t>
                      </a:r>
                      <a:endParaRPr lang="zh-CN" altLang="en-US" sz="2000" baseline="-2500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75000"/>
                      </a:schemeClr>
                    </a:solidFill>
                  </a:tcP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S</a:t>
                      </a:r>
                      <a:r>
                        <a:rPr lang="en-US" altLang="zh-CN" sz="2000" baseline="-25000" dirty="0" smtClean="0">
                          <a:solidFill>
                            <a:schemeClr val="accent4">
                              <a:lumMod val="20000"/>
                              <a:lumOff val="80000"/>
                            </a:schemeClr>
                          </a:solidFill>
                          <a:latin typeface="Microsoft YaHei" charset="-122"/>
                          <a:ea typeface="Microsoft YaHei" charset="-122"/>
                          <a:cs typeface="Microsoft YaHei" charset="-122"/>
                        </a:rPr>
                        <a:t>0</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baseline="0" dirty="0" smtClean="0">
                          <a:latin typeface="Microsoft YaHei" charset="-122"/>
                          <a:ea typeface="Microsoft YaHei" charset="-122"/>
                          <a:cs typeface="Microsoft YaHei" charset="-122"/>
                        </a:rPr>
                        <a:t>...</a:t>
                      </a:r>
                      <a:endParaRPr lang="zh-CN" altLang="en-US" sz="2000" baseline="-25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icrosoft YaHei" charset="-122"/>
                          <a:ea typeface="Microsoft YaHei" charset="-122"/>
                          <a:cs typeface="Microsoft YaHei" charset="-122"/>
                        </a:rPr>
                        <a:t>A[</a:t>
                      </a:r>
                      <a:r>
                        <a:rPr lang="en-US" altLang="zh-CN" sz="1600" dirty="0" err="1" smtClean="0">
                          <a:latin typeface="Microsoft YaHei" charset="-122"/>
                          <a:ea typeface="Microsoft YaHei" charset="-122"/>
                          <a:cs typeface="Microsoft YaHei" charset="-122"/>
                        </a:rPr>
                        <a:t>s,o</a:t>
                      </a:r>
                      <a:r>
                        <a:rPr lang="en-US" altLang="zh-CN" sz="1600" dirty="0" smtClean="0">
                          <a:latin typeface="Microsoft YaHei" charset="-122"/>
                          <a:ea typeface="Microsoft YaHei" charset="-122"/>
                          <a:cs typeface="Microsoft YaHei" charset="-122"/>
                        </a:rPr>
                        <a:t>]</a:t>
                      </a:r>
                      <a:endParaRPr lang="zh-CN" altLang="en-US" sz="1600" baseline="-25000" dirty="0" smtClean="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1600" baseline="0" dirty="0" smtClean="0">
                          <a:solidFill>
                            <a:schemeClr val="tx1"/>
                          </a:solidFill>
                          <a:latin typeface="Microsoft YaHei" charset="-122"/>
                          <a:ea typeface="Microsoft YaHei" charset="-122"/>
                          <a:cs typeface="Microsoft YaHei" charset="-122"/>
                        </a:rPr>
                        <a:t>A[</a:t>
                      </a:r>
                      <a:r>
                        <a:rPr lang="en-US" altLang="zh-CN" sz="1600" baseline="0" dirty="0" err="1" smtClean="0">
                          <a:solidFill>
                            <a:schemeClr val="tx1"/>
                          </a:solidFill>
                          <a:latin typeface="Microsoft YaHei" charset="-122"/>
                          <a:ea typeface="Microsoft YaHei" charset="-122"/>
                          <a:cs typeface="Microsoft YaHei" charset="-122"/>
                        </a:rPr>
                        <a:t>s,s</a:t>
                      </a:r>
                      <a:r>
                        <a:rPr lang="en-US" altLang="zh-CN" sz="1600" baseline="0" dirty="0" smtClean="0">
                          <a:solidFill>
                            <a:schemeClr val="tx1"/>
                          </a:solidFill>
                          <a:latin typeface="Microsoft YaHei" charset="-122"/>
                          <a:ea typeface="Microsoft YaHei" charset="-122"/>
                          <a:cs typeface="Microsoft YaHei" charset="-122"/>
                        </a:rPr>
                        <a:t>]</a:t>
                      </a:r>
                      <a:endParaRPr lang="zh-CN" altLang="en-US" sz="1600" baseline="0" dirty="0">
                        <a:solidFill>
                          <a:schemeClr val="tx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smtClean="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1600" baseline="0" dirty="0" smtClean="0">
                          <a:solidFill>
                            <a:schemeClr val="bg1"/>
                          </a:solidFill>
                          <a:latin typeface="Microsoft YaHei" charset="-122"/>
                          <a:ea typeface="Microsoft YaHei" charset="-122"/>
                          <a:cs typeface="Microsoft YaHei" charset="-122"/>
                        </a:rPr>
                        <a:t>...</a:t>
                      </a:r>
                      <a:endParaRPr lang="zh-CN" altLang="en-US" sz="16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r>
              <a:tr h="620010">
                <a:tc>
                  <a:txBody>
                    <a:bodyPr/>
                    <a:lstStyle/>
                    <a:p>
                      <a:pPr algn="ctr"/>
                      <a:r>
                        <a:rPr lang="en-US" altLang="zh-CN" sz="2000" dirty="0" err="1" smtClean="0">
                          <a:solidFill>
                            <a:schemeClr val="accent4">
                              <a:lumMod val="20000"/>
                              <a:lumOff val="80000"/>
                            </a:schemeClr>
                          </a:solidFill>
                          <a:latin typeface="Microsoft YaHei" charset="-122"/>
                          <a:ea typeface="Microsoft YaHei" charset="-122"/>
                          <a:cs typeface="Microsoft YaHei" charset="-122"/>
                        </a:rPr>
                        <a:t>S</a:t>
                      </a:r>
                      <a:r>
                        <a:rPr lang="en-US" altLang="zh-CN" sz="2000" baseline="-25000" dirty="0" err="1" smtClean="0">
                          <a:solidFill>
                            <a:schemeClr val="accent4">
                              <a:lumMod val="20000"/>
                              <a:lumOff val="80000"/>
                            </a:schemeClr>
                          </a:solidFill>
                          <a:latin typeface="Microsoft YaHei" charset="-122"/>
                          <a:ea typeface="Microsoft YaHei" charset="-122"/>
                          <a:cs typeface="Microsoft YaHei" charset="-122"/>
                        </a:rPr>
                        <a:t>j</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smtClean="0">
                          <a:latin typeface="Microsoft YaHei" charset="-122"/>
                          <a:ea typeface="Microsoft YaHei" charset="-122"/>
                          <a:cs typeface="Microsoft YaHei" charset="-122"/>
                        </a:rPr>
                        <a:t>...</a:t>
                      </a:r>
                      <a:endParaRPr lang="zh-CN" altLang="en-US" sz="1600" baseline="0" dirty="0" smtClean="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smtClean="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60000"/>
                        <a:lumOff val="40000"/>
                      </a:schemeClr>
                    </a:solidFill>
                  </a:tcPr>
                </a:tc>
              </a:tr>
              <a:tr h="620010">
                <a:tc>
                  <a:txBody>
                    <a:bodyPr/>
                    <a:lstStyle/>
                    <a:p>
                      <a:pPr algn="ctr"/>
                      <a:r>
                        <a:rPr lang="en-US" altLang="zh-CN" sz="2000" baseline="0" dirty="0" smtClean="0">
                          <a:solidFill>
                            <a:schemeClr val="accent4">
                              <a:lumMod val="20000"/>
                              <a:lumOff val="80000"/>
                            </a:schemeClr>
                          </a:solidFill>
                          <a:latin typeface="Microsoft YaHei" charset="-122"/>
                          <a:ea typeface="Microsoft YaHei" charset="-122"/>
                          <a:cs typeface="Microsoft YaHei" charset="-122"/>
                        </a:rPr>
                        <a:t>...</a:t>
                      </a:r>
                      <a:endParaRPr lang="zh-CN" altLang="en-US" sz="2000" baseline="-25000" dirty="0">
                        <a:solidFill>
                          <a:schemeClr val="accent4">
                            <a:lumMod val="20000"/>
                            <a:lumOff val="80000"/>
                          </a:schemeClr>
                        </a:solidFill>
                        <a:latin typeface="Microsoft YaHei" charset="-122"/>
                        <a:ea typeface="Microsoft YaHei" charset="-122"/>
                        <a:cs typeface="Microsoft YaHei" charset="-122"/>
                      </a:endParaRPr>
                    </a:p>
                  </a:txBody>
                  <a:tcPr marL="75099" marR="75099" marT="37549" marB="37549" anchor="ctr">
                    <a:solidFill>
                      <a:schemeClr val="accent1">
                        <a:lumMod val="75000"/>
                      </a:schemeClr>
                    </a:solidFill>
                  </a:tcP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dirty="0" smtClean="0">
                          <a:latin typeface="Microsoft YaHei" charset="-122"/>
                          <a:ea typeface="Microsoft YaHei" charset="-122"/>
                          <a:cs typeface="Microsoft YaHei" charset="-122"/>
                        </a:rPr>
                        <a:t>...</a:t>
                      </a:r>
                      <a:endParaRPr lang="zh-CN" altLang="en-US" sz="2000" dirty="0">
                        <a:latin typeface="Microsoft YaHei" charset="-122"/>
                        <a:ea typeface="Microsoft YaHei" charset="-122"/>
                        <a:cs typeface="Microsoft YaHei" charset="-122"/>
                      </a:endParaRPr>
                    </a:p>
                  </a:txBody>
                  <a:tcPr marL="75099" marR="75099" marT="37549" marB="37549" anchor="ct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smtClean="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c>
                  <a:txBody>
                    <a:bodyPr/>
                    <a:lstStyle/>
                    <a:p>
                      <a:pPr algn="ctr"/>
                      <a:r>
                        <a:rPr lang="en-US" altLang="zh-CN" sz="2000" baseline="0" dirty="0" smtClean="0">
                          <a:solidFill>
                            <a:schemeClr val="bg1"/>
                          </a:solidFill>
                          <a:latin typeface="Microsoft YaHei" charset="-122"/>
                          <a:ea typeface="Microsoft YaHei" charset="-122"/>
                          <a:cs typeface="Microsoft YaHei" charset="-122"/>
                        </a:rPr>
                        <a:t>-</a:t>
                      </a:r>
                      <a:endParaRPr lang="zh-CN" altLang="en-US" sz="2000" baseline="0" dirty="0">
                        <a:solidFill>
                          <a:schemeClr val="bg1"/>
                        </a:solidFill>
                        <a:latin typeface="Microsoft YaHei" charset="-122"/>
                        <a:ea typeface="Microsoft YaHei" charset="-122"/>
                        <a:cs typeface="Microsoft YaHei" charset="-122"/>
                      </a:endParaRPr>
                    </a:p>
                  </a:txBody>
                  <a:tcPr marL="75099" marR="75099" marT="37549" marB="37549" anchor="ctr">
                    <a:solidFill>
                      <a:schemeClr val="accent6">
                        <a:lumMod val="40000"/>
                        <a:lumOff val="60000"/>
                      </a:schemeClr>
                    </a:solidFill>
                  </a:tcPr>
                </a:tc>
              </a:tr>
            </a:tbl>
          </a:graphicData>
        </a:graphic>
      </p:graphicFrame>
      <p:sp>
        <p:nvSpPr>
          <p:cNvPr id="5" name="Rectangle 4"/>
          <p:cNvSpPr/>
          <p:nvPr/>
        </p:nvSpPr>
        <p:spPr>
          <a:xfrm>
            <a:off x="3013022" y="3747541"/>
            <a:ext cx="4781862" cy="28331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a:lnSpc>
                <a:spcPct val="150000"/>
              </a:lnSpc>
            </a:pPr>
            <a:r>
              <a:rPr kumimoji="1" lang="zh-CN" altLang="en-US" sz="2400" dirty="0" smtClean="0">
                <a:solidFill>
                  <a:sysClr val="windowText" lastClr="000000"/>
                </a:solidFill>
                <a:latin typeface="Microsoft YaHei" charset="-122"/>
                <a:ea typeface="Microsoft YaHei" charset="-122"/>
                <a:cs typeface="Microsoft YaHei" charset="-122"/>
              </a:rPr>
              <a:t>保护权限包括 </a:t>
            </a:r>
            <a:r>
              <a:rPr kumimoji="1" lang="en-US" altLang="zh-CN" sz="2400" dirty="0" smtClean="0">
                <a:solidFill>
                  <a:sysClr val="windowText" lastClr="000000"/>
                </a:solidFill>
                <a:latin typeface="Microsoft YaHei" charset="-122"/>
                <a:ea typeface="Microsoft YaHei" charset="-122"/>
                <a:cs typeface="Microsoft YaHei" charset="-122"/>
              </a:rPr>
              <a:t>:</a:t>
            </a: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创建客体</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删除客体</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创建主体</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删除主体</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endParaRPr kumimoji="1" lang="en-US" altLang="zh-CN" sz="2400" dirty="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可读访问权</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可授予访问权</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可删除访问权</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sz="2400" dirty="0" smtClean="0">
                <a:solidFill>
                  <a:sysClr val="windowText" lastClr="000000"/>
                </a:solidFill>
                <a:latin typeface="Microsoft YaHei" charset="-122"/>
                <a:ea typeface="Microsoft YaHei" charset="-122"/>
                <a:cs typeface="Microsoft YaHei" charset="-122"/>
              </a:rPr>
              <a:t>可转移访问权</a:t>
            </a: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endParaRPr kumimoji="1" lang="en-US" altLang="zh-CN" sz="2400" dirty="0" smtClean="0">
              <a:solidFill>
                <a:sysClr val="windowText" lastClr="000000"/>
              </a:solidFill>
              <a:latin typeface="Microsoft YaHei" charset="-122"/>
              <a:ea typeface="Microsoft YaHei" charset="-122"/>
              <a:cs typeface="Microsoft YaHei" charset="-122"/>
            </a:endParaRPr>
          </a:p>
          <a:p>
            <a:pPr marL="285750" indent="-285750">
              <a:lnSpc>
                <a:spcPct val="150000"/>
              </a:lnSpc>
              <a:buFont typeface="Arial" charset="0"/>
              <a:buChar char="•"/>
            </a:pPr>
            <a:endParaRPr kumimoji="1" lang="zh-CN" altLang="en-US" sz="2400" dirty="0">
              <a:solidFill>
                <a:sysClr val="windowText" lastClr="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520394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a:xfrm>
            <a:off x="628650" y="1825624"/>
            <a:ext cx="8140596" cy="4770047"/>
          </a:xfrm>
        </p:spPr>
        <p:txBody>
          <a:bodyPr>
            <a:normAutofit/>
          </a:bodyPr>
          <a:lstStyle/>
          <a:p>
            <a:pPr>
              <a:lnSpc>
                <a:spcPct val="150000"/>
              </a:lnSpc>
            </a:pPr>
            <a:r>
              <a:rPr kumimoji="1" lang="en-US" altLang="zh-CN" dirty="0" smtClean="0"/>
              <a:t>Bell – </a:t>
            </a:r>
            <a:r>
              <a:rPr kumimoji="1" lang="en-US" altLang="zh-CN" dirty="0" err="1" smtClean="0"/>
              <a:t>LaPadula</a:t>
            </a:r>
            <a:r>
              <a:rPr kumimoji="1" lang="en-US" altLang="zh-CN" dirty="0" smtClean="0"/>
              <a:t> (BLP)</a:t>
            </a:r>
            <a:r>
              <a:rPr kumimoji="1" lang="zh-CN" altLang="en-US" dirty="0" smtClean="0"/>
              <a:t>模型</a:t>
            </a:r>
            <a:endParaRPr kumimoji="1" lang="en-US" altLang="zh-CN" dirty="0" smtClean="0"/>
          </a:p>
          <a:p>
            <a:pPr>
              <a:lnSpc>
                <a:spcPct val="150000"/>
              </a:lnSpc>
            </a:pPr>
            <a:r>
              <a:rPr kumimoji="1" lang="zh-CN" altLang="en-US" dirty="0"/>
              <a:t>第一个比较完整</a:t>
            </a:r>
            <a:r>
              <a:rPr kumimoji="1" lang="zh-CN" altLang="en-US" dirty="0" smtClean="0"/>
              <a:t>地利用</a:t>
            </a:r>
            <a:r>
              <a:rPr kumimoji="1" lang="zh-CN" altLang="en-US" dirty="0" smtClean="0">
                <a:solidFill>
                  <a:schemeClr val="accent1">
                    <a:lumMod val="75000"/>
                  </a:schemeClr>
                </a:solidFill>
              </a:rPr>
              <a:t>形式化</a:t>
            </a:r>
            <a:r>
              <a:rPr kumimoji="1" lang="zh-CN" altLang="en-US" dirty="0">
                <a:solidFill>
                  <a:schemeClr val="accent1">
                    <a:lumMod val="75000"/>
                  </a:schemeClr>
                </a:solidFill>
              </a:rPr>
              <a:t>方法</a:t>
            </a:r>
            <a:r>
              <a:rPr kumimoji="1" lang="zh-CN" altLang="en-US" dirty="0"/>
              <a:t>对系统安全进行严格证明的数学</a:t>
            </a:r>
            <a:r>
              <a:rPr kumimoji="1" lang="zh-CN" altLang="en-US" dirty="0" smtClean="0"/>
              <a:t>模型</a:t>
            </a:r>
            <a:endParaRPr kumimoji="1" lang="en-US" altLang="zh-CN" dirty="0" smtClean="0"/>
          </a:p>
          <a:p>
            <a:pPr>
              <a:lnSpc>
                <a:spcPct val="150000"/>
              </a:lnSpc>
            </a:pPr>
            <a:r>
              <a:rPr kumimoji="1" lang="zh-CN" altLang="en-US" dirty="0" smtClean="0"/>
              <a:t>基于军事安全需求，具备多密级划分的信息访问安全模型</a:t>
            </a:r>
            <a:endParaRPr kumimoji="1" lang="en-US" altLang="zh-CN" dirty="0" smtClean="0"/>
          </a:p>
          <a:p>
            <a:pPr lvl="1">
              <a:lnSpc>
                <a:spcPct val="150000"/>
              </a:lnSpc>
            </a:pPr>
            <a:r>
              <a:rPr kumimoji="1" lang="zh-CN" altLang="en-US" dirty="0" smtClean="0"/>
              <a:t>    </a:t>
            </a:r>
            <a:r>
              <a:rPr kumimoji="1" lang="zh-CN" altLang="en-US" dirty="0" smtClean="0">
                <a:solidFill>
                  <a:schemeClr val="accent1">
                    <a:lumMod val="50000"/>
                  </a:schemeClr>
                </a:solidFill>
              </a:rPr>
              <a:t>主体</a:t>
            </a:r>
            <a:r>
              <a:rPr kumimoji="1" lang="zh-CN" altLang="en-US" dirty="0" smtClean="0"/>
              <a:t>：能发动行为的实体，如进程</a:t>
            </a:r>
            <a:endParaRPr kumimoji="1" lang="en-US" altLang="zh-CN" dirty="0" smtClean="0"/>
          </a:p>
          <a:p>
            <a:pPr lvl="1">
              <a:lnSpc>
                <a:spcPct val="150000"/>
              </a:lnSpc>
            </a:pPr>
            <a:r>
              <a:rPr kumimoji="1" lang="zh-CN" altLang="en-US" dirty="0" smtClean="0"/>
              <a:t>    </a:t>
            </a:r>
            <a:r>
              <a:rPr kumimoji="1" lang="zh-CN" altLang="en-US" dirty="0" smtClean="0">
                <a:solidFill>
                  <a:schemeClr val="accent1">
                    <a:lumMod val="50000"/>
                  </a:schemeClr>
                </a:solidFill>
              </a:rPr>
              <a:t>客体</a:t>
            </a:r>
            <a:r>
              <a:rPr kumimoji="1" lang="zh-CN" altLang="en-US" dirty="0" smtClean="0"/>
              <a:t>：主体行为的被动承担者，如文件、目录、数据</a:t>
            </a:r>
            <a:endParaRPr kumimoji="1" lang="en-US" altLang="zh-CN" dirty="0" smtClean="0"/>
          </a:p>
          <a:p>
            <a:pPr lvl="1">
              <a:lnSpc>
                <a:spcPct val="150000"/>
              </a:lnSpc>
            </a:pPr>
            <a:r>
              <a:rPr kumimoji="1" lang="zh-CN" altLang="en-US" dirty="0" smtClean="0">
                <a:solidFill>
                  <a:schemeClr val="accent1">
                    <a:lumMod val="50000"/>
                  </a:schemeClr>
                </a:solidFill>
              </a:rPr>
              <a:t>访问权限</a:t>
            </a:r>
            <a:r>
              <a:rPr kumimoji="1" lang="zh-CN" altLang="en-US" dirty="0" smtClean="0"/>
              <a:t>：只读、可读写、只写、执行、控制等</a:t>
            </a:r>
            <a:endParaRPr kumimoji="1" lang="en-US" altLang="zh-CN" dirty="0" smtClean="0"/>
          </a:p>
          <a:p>
            <a:pPr lvl="1">
              <a:lnSpc>
                <a:spcPct val="150000"/>
              </a:lnSpc>
            </a:pPr>
            <a:r>
              <a:rPr kumimoji="1" lang="zh-CN" altLang="en-US" dirty="0" smtClean="0">
                <a:solidFill>
                  <a:schemeClr val="accent1">
                    <a:lumMod val="50000"/>
                  </a:schemeClr>
                </a:solidFill>
              </a:rPr>
              <a:t>控制权限</a:t>
            </a:r>
            <a:r>
              <a:rPr kumimoji="1" lang="zh-CN" altLang="en-US" dirty="0" smtClean="0"/>
              <a:t>：主体授予另一主体对客体的访问权限</a:t>
            </a:r>
            <a:r>
              <a:rPr kumimoji="1" lang="en-US" altLang="zh-CN" dirty="0" smtClean="0"/>
              <a:t> </a:t>
            </a:r>
            <a:endParaRPr kumimoji="1" lang="zh-CN" altLang="en-US" dirty="0"/>
          </a:p>
        </p:txBody>
      </p:sp>
      <p:sp>
        <p:nvSpPr>
          <p:cNvPr id="4" name="Oval 3"/>
          <p:cNvSpPr>
            <a:spLocks noChangeAspect="1"/>
          </p:cNvSpPr>
          <p:nvPr/>
        </p:nvSpPr>
        <p:spPr>
          <a:xfrm>
            <a:off x="1395334" y="4377127"/>
            <a:ext cx="432000" cy="432000"/>
          </a:xfrm>
          <a:prstGeom prst="ellipse">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Rectangle 4"/>
          <p:cNvSpPr>
            <a:spLocks noChangeAspect="1"/>
          </p:cNvSpPr>
          <p:nvPr/>
        </p:nvSpPr>
        <p:spPr>
          <a:xfrm>
            <a:off x="1395334" y="4964242"/>
            <a:ext cx="432000" cy="432000"/>
          </a:xfrm>
          <a:prstGeom prst="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578291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a:xfrm>
            <a:off x="628650" y="1855605"/>
            <a:ext cx="7886700" cy="4351338"/>
          </a:xfrm>
        </p:spPr>
        <p:txBody>
          <a:bodyPr>
            <a:normAutofit/>
          </a:bodyPr>
          <a:lstStyle/>
          <a:p>
            <a:pPr>
              <a:lnSpc>
                <a:spcPct val="150000"/>
              </a:lnSpc>
            </a:pPr>
            <a:r>
              <a:rPr kumimoji="1" lang="en-US" altLang="zh-CN" dirty="0" smtClean="0"/>
              <a:t>BLP</a:t>
            </a:r>
            <a:r>
              <a:rPr kumimoji="1" lang="zh-CN" altLang="en-US" dirty="0" smtClean="0"/>
              <a:t> 安全策略：</a:t>
            </a:r>
            <a:endParaRPr kumimoji="1" lang="en-US" altLang="zh-CN" dirty="0" smtClean="0"/>
          </a:p>
          <a:p>
            <a:pPr lvl="1">
              <a:lnSpc>
                <a:spcPct val="150000"/>
              </a:lnSpc>
            </a:pPr>
            <a:r>
              <a:rPr kumimoji="1" lang="zh-CN" altLang="en-US" dirty="0" smtClean="0">
                <a:solidFill>
                  <a:srgbClr val="FF0000"/>
                </a:solidFill>
              </a:rPr>
              <a:t>自主安全策略：</a:t>
            </a:r>
            <a:r>
              <a:rPr kumimoji="1" lang="zh-CN" altLang="en-US" dirty="0" smtClean="0"/>
              <a:t>使用一个访问矩阵</a:t>
            </a:r>
            <a:endParaRPr kumimoji="1" lang="en-US" altLang="zh-CN" dirty="0" smtClean="0"/>
          </a:p>
          <a:p>
            <a:pPr lvl="1">
              <a:lnSpc>
                <a:spcPct val="150000"/>
              </a:lnSpc>
            </a:pPr>
            <a:r>
              <a:rPr kumimoji="1" lang="zh-CN" altLang="en-US" dirty="0" smtClean="0">
                <a:solidFill>
                  <a:srgbClr val="FF0000"/>
                </a:solidFill>
              </a:rPr>
              <a:t>强制安全策略：</a:t>
            </a:r>
            <a:endParaRPr kumimoji="1" lang="en-US" altLang="zh-CN" dirty="0" smtClean="0">
              <a:solidFill>
                <a:srgbClr val="FF0000"/>
              </a:solidFill>
            </a:endParaRPr>
          </a:p>
          <a:p>
            <a:pPr lvl="2">
              <a:lnSpc>
                <a:spcPct val="150000"/>
              </a:lnSpc>
            </a:pPr>
            <a:r>
              <a:rPr kumimoji="1" lang="zh-CN" altLang="en-US" b="1" dirty="0" smtClean="0">
                <a:solidFill>
                  <a:schemeClr val="accent1">
                    <a:lumMod val="50000"/>
                  </a:schemeClr>
                </a:solidFill>
              </a:rPr>
              <a:t>简单安全特性：</a:t>
            </a:r>
            <a:r>
              <a:rPr kumimoji="1" lang="zh-CN" altLang="en-US" dirty="0" smtClean="0"/>
              <a:t>主体对客体进行</a:t>
            </a:r>
            <a:r>
              <a:rPr kumimoji="1" lang="zh-CN" altLang="en-US" b="1" dirty="0" smtClean="0">
                <a:solidFill>
                  <a:schemeClr val="accent6">
                    <a:lumMod val="75000"/>
                  </a:schemeClr>
                </a:solidFill>
              </a:rPr>
              <a:t>读访问</a:t>
            </a:r>
            <a:r>
              <a:rPr kumimoji="1" lang="zh-CN" altLang="en-US" dirty="0"/>
              <a:t>时，主体的安全级支配客体的安全级，即主体的安全级别不小于客体的保密</a:t>
            </a:r>
            <a:r>
              <a:rPr kumimoji="1" lang="zh-CN" altLang="en-US" dirty="0" smtClean="0"/>
              <a:t>级别</a:t>
            </a:r>
            <a:endParaRPr kumimoji="1" lang="en-US" altLang="zh-CN" dirty="0"/>
          </a:p>
          <a:p>
            <a:pPr lvl="2">
              <a:lnSpc>
                <a:spcPct val="150000"/>
              </a:lnSpc>
            </a:pPr>
            <a:r>
              <a:rPr kumimoji="1" lang="zh-CN" altLang="en-US" b="1" dirty="0" smtClean="0">
                <a:solidFill>
                  <a:schemeClr val="accent1">
                    <a:lumMod val="50000"/>
                  </a:schemeClr>
                </a:solidFill>
              </a:rPr>
              <a:t>* 特性</a:t>
            </a:r>
            <a:r>
              <a:rPr kumimoji="1" lang="zh-CN" altLang="en-US" b="1" dirty="0">
                <a:solidFill>
                  <a:schemeClr val="accent1">
                    <a:lumMod val="50000"/>
                  </a:schemeClr>
                </a:solidFill>
              </a:rPr>
              <a:t>规则：</a:t>
            </a:r>
            <a:r>
              <a:rPr kumimoji="1" lang="zh-CN" altLang="en-US" dirty="0"/>
              <a:t>主体对客体进行</a:t>
            </a:r>
            <a:r>
              <a:rPr kumimoji="1" lang="zh-CN" altLang="en-US" b="1" dirty="0">
                <a:solidFill>
                  <a:schemeClr val="accent6">
                    <a:lumMod val="75000"/>
                  </a:schemeClr>
                </a:solidFill>
              </a:rPr>
              <a:t>写访问</a:t>
            </a:r>
            <a:r>
              <a:rPr kumimoji="1" lang="zh-CN" altLang="en-US" dirty="0"/>
              <a:t>的必要条件是客体的安全级支配主体的安全级，即客体的保密级别不小于主体的保密</a:t>
            </a:r>
            <a:r>
              <a:rPr kumimoji="1" lang="zh-CN" altLang="en-US" dirty="0" smtClean="0"/>
              <a:t>级别。</a:t>
            </a:r>
            <a:endParaRPr kumimoji="1" lang="zh-CN" altLang="en-US" dirty="0"/>
          </a:p>
        </p:txBody>
      </p:sp>
    </p:spTree>
    <p:extLst>
      <p:ext uri="{BB962C8B-B14F-4D97-AF65-F5344CB8AC3E}">
        <p14:creationId xmlns:p14="http://schemas.microsoft.com/office/powerpoint/2010/main" val="2108339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a:xfrm>
            <a:off x="628650" y="1855605"/>
            <a:ext cx="7886700" cy="4351338"/>
          </a:xfrm>
        </p:spPr>
        <p:txBody>
          <a:bodyPr>
            <a:normAutofit/>
          </a:bodyPr>
          <a:lstStyle/>
          <a:p>
            <a:pPr>
              <a:lnSpc>
                <a:spcPct val="150000"/>
              </a:lnSpc>
            </a:pPr>
            <a:r>
              <a:rPr kumimoji="1" lang="en-US" altLang="zh-CN" dirty="0" smtClean="0"/>
              <a:t>BLP</a:t>
            </a:r>
            <a:r>
              <a:rPr kumimoji="1" lang="zh-CN" altLang="en-US" dirty="0" smtClean="0"/>
              <a:t> 安全策略：</a:t>
            </a:r>
            <a:endParaRPr kumimoji="1" lang="en-US" altLang="zh-CN" dirty="0" smtClean="0"/>
          </a:p>
          <a:p>
            <a:pPr lvl="1">
              <a:lnSpc>
                <a:spcPct val="150000"/>
              </a:lnSpc>
            </a:pPr>
            <a:r>
              <a:rPr kumimoji="1" lang="zh-CN" altLang="en-US" dirty="0" smtClean="0">
                <a:solidFill>
                  <a:srgbClr val="FF0000"/>
                </a:solidFill>
              </a:rPr>
              <a:t>自主安全策略：</a:t>
            </a:r>
            <a:r>
              <a:rPr kumimoji="1" lang="zh-CN" altLang="en-US" dirty="0" smtClean="0"/>
              <a:t>使用一个访问矩阵</a:t>
            </a:r>
            <a:endParaRPr kumimoji="1" lang="en-US" altLang="zh-CN" dirty="0" smtClean="0"/>
          </a:p>
          <a:p>
            <a:pPr lvl="1">
              <a:lnSpc>
                <a:spcPct val="150000"/>
              </a:lnSpc>
            </a:pPr>
            <a:r>
              <a:rPr kumimoji="1" lang="zh-CN" altLang="en-US" dirty="0" smtClean="0">
                <a:solidFill>
                  <a:srgbClr val="FF0000"/>
                </a:solidFill>
              </a:rPr>
              <a:t>强制安全策略：</a:t>
            </a:r>
            <a:endParaRPr kumimoji="1" lang="en-US" altLang="zh-CN" dirty="0" smtClean="0">
              <a:solidFill>
                <a:srgbClr val="FF0000"/>
              </a:solidFill>
            </a:endParaRPr>
          </a:p>
          <a:p>
            <a:pPr lvl="2">
              <a:lnSpc>
                <a:spcPct val="150000"/>
              </a:lnSpc>
            </a:pPr>
            <a:r>
              <a:rPr kumimoji="1" lang="zh-CN" altLang="en-US" b="1" dirty="0" smtClean="0">
                <a:solidFill>
                  <a:schemeClr val="accent1">
                    <a:lumMod val="50000"/>
                  </a:schemeClr>
                </a:solidFill>
              </a:rPr>
              <a:t>简单安全特性：</a:t>
            </a:r>
            <a:r>
              <a:rPr kumimoji="1" lang="zh-CN" altLang="en-US" dirty="0" smtClean="0"/>
              <a:t>主体对客体进行</a:t>
            </a:r>
            <a:r>
              <a:rPr kumimoji="1" lang="zh-CN" altLang="en-US" b="1" dirty="0" smtClean="0">
                <a:solidFill>
                  <a:schemeClr val="accent6">
                    <a:lumMod val="75000"/>
                  </a:schemeClr>
                </a:solidFill>
              </a:rPr>
              <a:t>读访问</a:t>
            </a:r>
            <a:r>
              <a:rPr kumimoji="1" lang="zh-CN" altLang="en-US" dirty="0"/>
              <a:t>时，主体的安全级支配客体的安全级，即主体的安全级别不小于客体的保密</a:t>
            </a:r>
            <a:r>
              <a:rPr kumimoji="1" lang="zh-CN" altLang="en-US" dirty="0" smtClean="0"/>
              <a:t>级别</a:t>
            </a:r>
            <a:endParaRPr kumimoji="1" lang="en-US" altLang="zh-CN" dirty="0"/>
          </a:p>
          <a:p>
            <a:pPr lvl="2">
              <a:lnSpc>
                <a:spcPct val="150000"/>
              </a:lnSpc>
            </a:pPr>
            <a:r>
              <a:rPr kumimoji="1" lang="zh-CN" altLang="en-US" b="1" dirty="0" smtClean="0">
                <a:solidFill>
                  <a:schemeClr val="accent1">
                    <a:lumMod val="50000"/>
                  </a:schemeClr>
                </a:solidFill>
              </a:rPr>
              <a:t>* 特性</a:t>
            </a:r>
            <a:r>
              <a:rPr kumimoji="1" lang="zh-CN" altLang="en-US" b="1" dirty="0">
                <a:solidFill>
                  <a:schemeClr val="accent1">
                    <a:lumMod val="50000"/>
                  </a:schemeClr>
                </a:solidFill>
              </a:rPr>
              <a:t>规则：</a:t>
            </a:r>
            <a:r>
              <a:rPr kumimoji="1" lang="zh-CN" altLang="en-US" dirty="0"/>
              <a:t>主体对客体进行</a:t>
            </a:r>
            <a:r>
              <a:rPr kumimoji="1" lang="zh-CN" altLang="en-US" b="1" dirty="0">
                <a:solidFill>
                  <a:schemeClr val="accent6">
                    <a:lumMod val="75000"/>
                  </a:schemeClr>
                </a:solidFill>
              </a:rPr>
              <a:t>写访问</a:t>
            </a:r>
            <a:r>
              <a:rPr kumimoji="1" lang="zh-CN" altLang="en-US" dirty="0"/>
              <a:t>的必要条件是客体的安全级支配主体的安全级，即客体的保密级别不小于主体的保密</a:t>
            </a:r>
            <a:r>
              <a:rPr kumimoji="1" lang="zh-CN" altLang="en-US" dirty="0" smtClean="0"/>
              <a:t>级别。</a:t>
            </a:r>
            <a:endParaRPr kumimoji="1" lang="zh-CN" altLang="en-US" dirty="0"/>
          </a:p>
        </p:txBody>
      </p:sp>
      <p:sp>
        <p:nvSpPr>
          <p:cNvPr id="4" name="Rounded Rectangular Callout 3"/>
          <p:cNvSpPr/>
          <p:nvPr/>
        </p:nvSpPr>
        <p:spPr>
          <a:xfrm>
            <a:off x="5373974" y="2010079"/>
            <a:ext cx="3605134" cy="1481257"/>
          </a:xfrm>
          <a:prstGeom prst="wedgeRoundRectCallout">
            <a:avLst>
              <a:gd name="adj1" fmla="val -27070"/>
              <a:gd name="adj2" fmla="val 60476"/>
              <a:gd name="adj3" fmla="val 16667"/>
            </a:avLst>
          </a:prstGeom>
          <a:solidFill>
            <a:schemeClr val="accent4">
              <a:lumMod val="20000"/>
              <a:lumOff val="80000"/>
            </a:schemeClr>
          </a:solidFill>
          <a:ln>
            <a:solidFill>
              <a:srgbClr val="0070C0"/>
            </a:solidFill>
          </a:ln>
        </p:spPr>
        <p:txBody>
          <a:bodyPr wrap="square">
            <a:spAutoFit/>
          </a:bodyPr>
          <a:lstStyle/>
          <a:p>
            <a:pPr marL="14288" lvl="2">
              <a:lnSpc>
                <a:spcPct val="150000"/>
              </a:lnSpc>
            </a:pPr>
            <a:r>
              <a:rPr kumimoji="1" lang="zh-CN" altLang="en-US">
                <a:solidFill>
                  <a:schemeClr val="accent6">
                    <a:lumMod val="75000"/>
                  </a:schemeClr>
                </a:solidFill>
                <a:latin typeface="Microsoft YaHei" charset="-122"/>
                <a:ea typeface="Microsoft YaHei" charset="-122"/>
                <a:cs typeface="Microsoft YaHei" charset="-122"/>
              </a:rPr>
              <a:t>主体只能向下读，不能向上读。如将军</a:t>
            </a:r>
            <a:r>
              <a:rPr kumimoji="1" lang="zh-CN" altLang="en-US" smtClean="0">
                <a:solidFill>
                  <a:schemeClr val="accent6">
                    <a:lumMod val="75000"/>
                  </a:schemeClr>
                </a:solidFill>
                <a:latin typeface="Microsoft YaHei" charset="-122"/>
                <a:ea typeface="Microsoft YaHei" charset="-122"/>
                <a:cs typeface="Microsoft YaHei" charset="-122"/>
              </a:rPr>
              <a:t>可阅读</a:t>
            </a:r>
            <a:r>
              <a:rPr kumimoji="1" lang="zh-CN" altLang="en-US">
                <a:solidFill>
                  <a:schemeClr val="accent6">
                    <a:lumMod val="75000"/>
                  </a:schemeClr>
                </a:solidFill>
                <a:latin typeface="Microsoft YaHei" charset="-122"/>
                <a:ea typeface="Microsoft YaHei" charset="-122"/>
                <a:cs typeface="Microsoft YaHei" charset="-122"/>
              </a:rPr>
              <a:t>中校的文件，但反之不允许。</a:t>
            </a:r>
            <a:endParaRPr kumimoji="1" lang="en-US" altLang="zh-CN" dirty="0">
              <a:solidFill>
                <a:schemeClr val="accent6">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878444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a:xfrm>
            <a:off x="628650" y="1855605"/>
            <a:ext cx="7886700" cy="4351338"/>
          </a:xfrm>
        </p:spPr>
        <p:txBody>
          <a:bodyPr>
            <a:normAutofit/>
          </a:bodyPr>
          <a:lstStyle/>
          <a:p>
            <a:pPr>
              <a:lnSpc>
                <a:spcPct val="150000"/>
              </a:lnSpc>
            </a:pPr>
            <a:r>
              <a:rPr kumimoji="1" lang="en-US" altLang="zh-CN" dirty="0" smtClean="0"/>
              <a:t>BLP</a:t>
            </a:r>
            <a:r>
              <a:rPr kumimoji="1" lang="zh-CN" altLang="en-US" dirty="0" smtClean="0"/>
              <a:t> 安全策略：</a:t>
            </a:r>
            <a:endParaRPr kumimoji="1" lang="en-US" altLang="zh-CN" dirty="0" smtClean="0"/>
          </a:p>
          <a:p>
            <a:pPr lvl="1">
              <a:lnSpc>
                <a:spcPct val="150000"/>
              </a:lnSpc>
            </a:pPr>
            <a:r>
              <a:rPr kumimoji="1" lang="zh-CN" altLang="en-US" dirty="0" smtClean="0">
                <a:solidFill>
                  <a:srgbClr val="FF0000"/>
                </a:solidFill>
              </a:rPr>
              <a:t>自主安全策略：</a:t>
            </a:r>
            <a:r>
              <a:rPr kumimoji="1" lang="zh-CN" altLang="en-US" dirty="0" smtClean="0"/>
              <a:t>使用一个访问矩阵</a:t>
            </a:r>
            <a:endParaRPr kumimoji="1" lang="en-US" altLang="zh-CN" dirty="0" smtClean="0"/>
          </a:p>
          <a:p>
            <a:pPr lvl="1">
              <a:lnSpc>
                <a:spcPct val="150000"/>
              </a:lnSpc>
            </a:pPr>
            <a:r>
              <a:rPr kumimoji="1" lang="zh-CN" altLang="en-US" dirty="0" smtClean="0">
                <a:solidFill>
                  <a:srgbClr val="FF0000"/>
                </a:solidFill>
              </a:rPr>
              <a:t>强制安全策略：</a:t>
            </a:r>
            <a:endParaRPr kumimoji="1" lang="en-US" altLang="zh-CN" dirty="0" smtClean="0">
              <a:solidFill>
                <a:srgbClr val="FF0000"/>
              </a:solidFill>
            </a:endParaRPr>
          </a:p>
          <a:p>
            <a:pPr lvl="2">
              <a:lnSpc>
                <a:spcPct val="150000"/>
              </a:lnSpc>
            </a:pPr>
            <a:r>
              <a:rPr kumimoji="1" lang="zh-CN" altLang="en-US" b="1" dirty="0" smtClean="0">
                <a:solidFill>
                  <a:schemeClr val="accent1">
                    <a:lumMod val="50000"/>
                  </a:schemeClr>
                </a:solidFill>
              </a:rPr>
              <a:t>简单安全特性：</a:t>
            </a:r>
            <a:r>
              <a:rPr kumimoji="1" lang="zh-CN" altLang="en-US" dirty="0" smtClean="0"/>
              <a:t>主体对客体进行</a:t>
            </a:r>
            <a:r>
              <a:rPr kumimoji="1" lang="zh-CN" altLang="en-US" b="1" dirty="0" smtClean="0">
                <a:solidFill>
                  <a:schemeClr val="accent6">
                    <a:lumMod val="75000"/>
                  </a:schemeClr>
                </a:solidFill>
              </a:rPr>
              <a:t>读访问</a:t>
            </a:r>
            <a:r>
              <a:rPr kumimoji="1" lang="zh-CN" altLang="en-US" dirty="0"/>
              <a:t>时，主体的安全级支配客体的安全级，即主体的安全级别不小于客体的保密</a:t>
            </a:r>
            <a:r>
              <a:rPr kumimoji="1" lang="zh-CN" altLang="en-US" dirty="0" smtClean="0"/>
              <a:t>级别</a:t>
            </a:r>
            <a:endParaRPr kumimoji="1" lang="en-US" altLang="zh-CN" dirty="0"/>
          </a:p>
          <a:p>
            <a:pPr lvl="2">
              <a:lnSpc>
                <a:spcPct val="150000"/>
              </a:lnSpc>
            </a:pPr>
            <a:r>
              <a:rPr kumimoji="1" lang="zh-CN" altLang="en-US" b="1" dirty="0" smtClean="0">
                <a:solidFill>
                  <a:schemeClr val="accent1">
                    <a:lumMod val="50000"/>
                  </a:schemeClr>
                </a:solidFill>
              </a:rPr>
              <a:t>* 特性</a:t>
            </a:r>
            <a:r>
              <a:rPr kumimoji="1" lang="zh-CN" altLang="en-US" b="1" dirty="0">
                <a:solidFill>
                  <a:schemeClr val="accent1">
                    <a:lumMod val="50000"/>
                  </a:schemeClr>
                </a:solidFill>
              </a:rPr>
              <a:t>规则：</a:t>
            </a:r>
            <a:r>
              <a:rPr kumimoji="1" lang="zh-CN" altLang="en-US" dirty="0"/>
              <a:t>主体对客体进行</a:t>
            </a:r>
            <a:r>
              <a:rPr kumimoji="1" lang="zh-CN" altLang="en-US" b="1" dirty="0">
                <a:solidFill>
                  <a:schemeClr val="accent6">
                    <a:lumMod val="75000"/>
                  </a:schemeClr>
                </a:solidFill>
              </a:rPr>
              <a:t>写访问</a:t>
            </a:r>
            <a:r>
              <a:rPr kumimoji="1" lang="zh-CN" altLang="en-US" dirty="0"/>
              <a:t>的必要条件是客体的安全级支配主体的安全级，即客体的保密级别不小于主体的保密</a:t>
            </a:r>
            <a:r>
              <a:rPr kumimoji="1" lang="zh-CN" altLang="en-US" dirty="0" smtClean="0"/>
              <a:t>级别。</a:t>
            </a:r>
            <a:endParaRPr kumimoji="1" lang="zh-CN" altLang="en-US" dirty="0"/>
          </a:p>
        </p:txBody>
      </p:sp>
      <p:sp>
        <p:nvSpPr>
          <p:cNvPr id="5" name="Rounded Rectangular Callout 4"/>
          <p:cNvSpPr/>
          <p:nvPr/>
        </p:nvSpPr>
        <p:spPr>
          <a:xfrm>
            <a:off x="4459572" y="5376743"/>
            <a:ext cx="4572000" cy="1481257"/>
          </a:xfrm>
          <a:prstGeom prst="wedgeRoundRectCallout">
            <a:avLst>
              <a:gd name="adj1" fmla="val -30341"/>
              <a:gd name="adj2" fmla="val -59951"/>
              <a:gd name="adj3" fmla="val 16667"/>
            </a:avLst>
          </a:prstGeom>
          <a:solidFill>
            <a:schemeClr val="accent4">
              <a:lumMod val="20000"/>
              <a:lumOff val="80000"/>
            </a:schemeClr>
          </a:solidFill>
          <a:ln>
            <a:solidFill>
              <a:srgbClr val="0070C0"/>
            </a:solidFill>
          </a:ln>
        </p:spPr>
        <p:txBody>
          <a:bodyPr wrap="square">
            <a:spAutoFit/>
          </a:bodyPr>
          <a:lstStyle/>
          <a:p>
            <a:pPr marL="14288" lvl="2">
              <a:lnSpc>
                <a:spcPct val="150000"/>
              </a:lnSpc>
            </a:pPr>
            <a:r>
              <a:rPr kumimoji="1" lang="zh-CN" altLang="en-US" dirty="0" smtClean="0">
                <a:solidFill>
                  <a:schemeClr val="accent6">
                    <a:lumMod val="75000"/>
                  </a:schemeClr>
                </a:solidFill>
                <a:latin typeface="Microsoft YaHei" charset="-122"/>
                <a:ea typeface="Microsoft YaHei" charset="-122"/>
                <a:cs typeface="Microsoft YaHei" charset="-122"/>
              </a:rPr>
              <a:t>主体</a:t>
            </a:r>
            <a:r>
              <a:rPr kumimoji="1" lang="zh-CN" altLang="en-US" dirty="0">
                <a:solidFill>
                  <a:schemeClr val="accent6">
                    <a:lumMod val="75000"/>
                  </a:schemeClr>
                </a:solidFill>
                <a:latin typeface="Microsoft YaHei" charset="-122"/>
                <a:ea typeface="Microsoft YaHei" charset="-122"/>
                <a:cs typeface="Microsoft YaHei" charset="-122"/>
              </a:rPr>
              <a:t>只能向上写，不能向下写。如中校可发消息给将军的信箱告知情况，但反之不允许</a:t>
            </a:r>
            <a:r>
              <a:rPr kumimoji="1" lang="zh-CN" altLang="en-US" dirty="0" smtClean="0">
                <a:solidFill>
                  <a:schemeClr val="accent6">
                    <a:lumMod val="75000"/>
                  </a:schemeClr>
                </a:solidFill>
                <a:latin typeface="Microsoft YaHei" charset="-122"/>
                <a:ea typeface="Microsoft YaHei" charset="-122"/>
                <a:cs typeface="Microsoft YaHei" charset="-122"/>
              </a:rPr>
              <a:t>。</a:t>
            </a:r>
            <a:endParaRPr kumimoji="1" lang="en-US" altLang="zh-CN" dirty="0">
              <a:solidFill>
                <a:schemeClr val="accent6">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8880806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cxnSp>
        <p:nvCxnSpPr>
          <p:cNvPr id="5" name="Straight Connector 4"/>
          <p:cNvCxnSpPr/>
          <p:nvPr/>
        </p:nvCxnSpPr>
        <p:spPr>
          <a:xfrm>
            <a:off x="966866" y="2008683"/>
            <a:ext cx="7659974"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866" y="2958684"/>
            <a:ext cx="7659974"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66866" y="4858686"/>
            <a:ext cx="49692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66866" y="5808688"/>
            <a:ext cx="49644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828800" y="2038663"/>
            <a:ext cx="0" cy="377752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6866" y="3908685"/>
            <a:ext cx="7659974"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1933732"/>
            <a:ext cx="839449" cy="830997"/>
          </a:xfrm>
          <a:prstGeom prst="rect">
            <a:avLst/>
          </a:prstGeom>
          <a:noFill/>
        </p:spPr>
        <p:txBody>
          <a:bodyPr wrap="square" rtlCol="0">
            <a:spAutoFit/>
          </a:bodyPr>
          <a:lstStyle/>
          <a:p>
            <a:r>
              <a:rPr kumimoji="1" lang="zh-CN" altLang="en-US" sz="2400" smtClean="0">
                <a:latin typeface="Microsoft YaHei" charset="-122"/>
                <a:ea typeface="Microsoft YaHei" charset="-122"/>
                <a:cs typeface="Microsoft YaHei" charset="-122"/>
              </a:rPr>
              <a:t>安全级别</a:t>
            </a:r>
            <a:endParaRPr kumimoji="1" lang="zh-CN" altLang="en-US" sz="2400">
              <a:latin typeface="Microsoft YaHei" charset="-122"/>
              <a:ea typeface="Microsoft YaHei" charset="-122"/>
              <a:cs typeface="Microsoft YaHei" charset="-122"/>
            </a:endParaRPr>
          </a:p>
        </p:txBody>
      </p:sp>
      <p:sp>
        <p:nvSpPr>
          <p:cNvPr id="14" name="TextBox 13"/>
          <p:cNvSpPr txBox="1"/>
          <p:nvPr/>
        </p:nvSpPr>
        <p:spPr>
          <a:xfrm>
            <a:off x="1079294" y="2236033"/>
            <a:ext cx="629587" cy="584775"/>
          </a:xfrm>
          <a:prstGeom prst="rect">
            <a:avLst/>
          </a:prstGeom>
          <a:noFill/>
        </p:spPr>
        <p:txBody>
          <a:bodyPr wrap="square" rtlCol="0">
            <a:spAutoFit/>
          </a:bodyPr>
          <a:lstStyle/>
          <a:p>
            <a:pPr algn="ctr"/>
            <a:r>
              <a:rPr kumimoji="1" lang="en-US" altLang="zh-CN" sz="3200" b="1" smtClean="0">
                <a:latin typeface="Microsoft YaHei" charset="-122"/>
                <a:ea typeface="Microsoft YaHei" charset="-122"/>
                <a:cs typeface="Microsoft YaHei" charset="-122"/>
              </a:rPr>
              <a:t>4</a:t>
            </a:r>
            <a:endParaRPr kumimoji="1" lang="zh-CN" altLang="en-US" sz="3200" b="1" dirty="0">
              <a:latin typeface="Microsoft YaHei" charset="-122"/>
              <a:ea typeface="Microsoft YaHei" charset="-122"/>
              <a:cs typeface="Microsoft YaHei" charset="-122"/>
            </a:endParaRPr>
          </a:p>
        </p:txBody>
      </p:sp>
      <p:sp>
        <p:nvSpPr>
          <p:cNvPr id="15" name="TextBox 14"/>
          <p:cNvSpPr txBox="1"/>
          <p:nvPr/>
        </p:nvSpPr>
        <p:spPr>
          <a:xfrm>
            <a:off x="1079294" y="3197901"/>
            <a:ext cx="629587" cy="584775"/>
          </a:xfrm>
          <a:prstGeom prst="rect">
            <a:avLst/>
          </a:prstGeom>
          <a:noFill/>
        </p:spPr>
        <p:txBody>
          <a:bodyPr wrap="square" rtlCol="0">
            <a:spAutoFit/>
          </a:bodyPr>
          <a:lstStyle/>
          <a:p>
            <a:pPr algn="ctr"/>
            <a:r>
              <a:rPr kumimoji="1" lang="en-US" altLang="zh-CN" sz="3200" b="1" dirty="0" smtClean="0">
                <a:latin typeface="Microsoft YaHei" charset="-122"/>
                <a:ea typeface="Microsoft YaHei" charset="-122"/>
                <a:cs typeface="Microsoft YaHei" charset="-122"/>
              </a:rPr>
              <a:t>3</a:t>
            </a:r>
            <a:endParaRPr kumimoji="1" lang="zh-CN" altLang="en-US" sz="3200" b="1" dirty="0">
              <a:latin typeface="Microsoft YaHei" charset="-122"/>
              <a:ea typeface="Microsoft YaHei" charset="-122"/>
              <a:cs typeface="Microsoft YaHei" charset="-122"/>
            </a:endParaRPr>
          </a:p>
        </p:txBody>
      </p:sp>
      <p:sp>
        <p:nvSpPr>
          <p:cNvPr id="16" name="TextBox 15"/>
          <p:cNvSpPr txBox="1"/>
          <p:nvPr/>
        </p:nvSpPr>
        <p:spPr>
          <a:xfrm>
            <a:off x="1079294" y="4159769"/>
            <a:ext cx="629587" cy="584775"/>
          </a:xfrm>
          <a:prstGeom prst="rect">
            <a:avLst/>
          </a:prstGeom>
          <a:noFill/>
        </p:spPr>
        <p:txBody>
          <a:bodyPr wrap="square" rtlCol="0">
            <a:spAutoFit/>
          </a:bodyPr>
          <a:lstStyle/>
          <a:p>
            <a:pPr algn="ctr"/>
            <a:r>
              <a:rPr kumimoji="1" lang="en-US" altLang="zh-CN" sz="3200" b="1" dirty="0" smtClean="0">
                <a:latin typeface="Microsoft YaHei" charset="-122"/>
                <a:ea typeface="Microsoft YaHei" charset="-122"/>
                <a:cs typeface="Microsoft YaHei" charset="-122"/>
              </a:rPr>
              <a:t>2</a:t>
            </a:r>
            <a:endParaRPr kumimoji="1" lang="zh-CN" altLang="en-US" sz="3200" b="1" dirty="0">
              <a:latin typeface="Microsoft YaHei" charset="-122"/>
              <a:ea typeface="Microsoft YaHei" charset="-122"/>
              <a:cs typeface="Microsoft YaHei" charset="-122"/>
            </a:endParaRPr>
          </a:p>
        </p:txBody>
      </p:sp>
      <p:sp>
        <p:nvSpPr>
          <p:cNvPr id="17" name="TextBox 16"/>
          <p:cNvSpPr txBox="1"/>
          <p:nvPr/>
        </p:nvSpPr>
        <p:spPr>
          <a:xfrm>
            <a:off x="1079294" y="5121637"/>
            <a:ext cx="629587" cy="584775"/>
          </a:xfrm>
          <a:prstGeom prst="rect">
            <a:avLst/>
          </a:prstGeom>
          <a:noFill/>
        </p:spPr>
        <p:txBody>
          <a:bodyPr wrap="square" rtlCol="0">
            <a:spAutoFit/>
          </a:bodyPr>
          <a:lstStyle/>
          <a:p>
            <a:pPr algn="ctr"/>
            <a:r>
              <a:rPr kumimoji="1" lang="en-US" altLang="zh-CN" sz="3200" b="1" dirty="0">
                <a:latin typeface="Microsoft YaHei" charset="-122"/>
                <a:ea typeface="Microsoft YaHei" charset="-122"/>
                <a:cs typeface="Microsoft YaHei" charset="-122"/>
              </a:rPr>
              <a:t>1</a:t>
            </a:r>
            <a:endParaRPr kumimoji="1" lang="zh-CN" altLang="en-US" sz="3200" b="1" dirty="0">
              <a:latin typeface="Microsoft YaHei" charset="-122"/>
              <a:ea typeface="Microsoft YaHei" charset="-122"/>
              <a:cs typeface="Microsoft YaHei" charset="-122"/>
            </a:endParaRPr>
          </a:p>
        </p:txBody>
      </p:sp>
      <p:cxnSp>
        <p:nvCxnSpPr>
          <p:cNvPr id="19" name="Straight Arrow Connector 18"/>
          <p:cNvCxnSpPr/>
          <p:nvPr/>
        </p:nvCxnSpPr>
        <p:spPr>
          <a:xfrm flipV="1">
            <a:off x="389744" y="2908092"/>
            <a:ext cx="0" cy="2908092"/>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1705" y="2083633"/>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E</a:t>
            </a:r>
            <a:endParaRPr kumimoji="1" lang="zh-CN" altLang="en-US" sz="2400" dirty="0">
              <a:latin typeface="Microsoft YaHei" charset="-122"/>
              <a:ea typeface="Microsoft YaHei" charset="-122"/>
              <a:cs typeface="Microsoft YaHei" charset="-122"/>
            </a:endParaRPr>
          </a:p>
        </p:txBody>
      </p:sp>
      <p:sp>
        <p:nvSpPr>
          <p:cNvPr id="21" name="Oval 20"/>
          <p:cNvSpPr/>
          <p:nvPr/>
        </p:nvSpPr>
        <p:spPr>
          <a:xfrm>
            <a:off x="3700072" y="3056746"/>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C</a:t>
            </a:r>
            <a:endParaRPr kumimoji="1" lang="zh-CN" altLang="en-US" sz="2400" dirty="0">
              <a:latin typeface="Microsoft YaHei" charset="-122"/>
              <a:ea typeface="Microsoft YaHei" charset="-122"/>
              <a:cs typeface="Microsoft YaHei" charset="-122"/>
            </a:endParaRPr>
          </a:p>
        </p:txBody>
      </p:sp>
      <p:sp>
        <p:nvSpPr>
          <p:cNvPr id="22" name="Oval 21"/>
          <p:cNvSpPr/>
          <p:nvPr/>
        </p:nvSpPr>
        <p:spPr>
          <a:xfrm>
            <a:off x="2358453" y="4037353"/>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B</a:t>
            </a:r>
            <a:endParaRPr kumimoji="1" lang="zh-CN" altLang="en-US" sz="2400" dirty="0">
              <a:latin typeface="Microsoft YaHei" charset="-122"/>
              <a:ea typeface="Microsoft YaHei" charset="-122"/>
              <a:cs typeface="Microsoft YaHei" charset="-122"/>
            </a:endParaRPr>
          </a:p>
        </p:txBody>
      </p:sp>
      <p:sp>
        <p:nvSpPr>
          <p:cNvPr id="23" name="Oval 22"/>
          <p:cNvSpPr/>
          <p:nvPr/>
        </p:nvSpPr>
        <p:spPr>
          <a:xfrm>
            <a:off x="3700072" y="5014212"/>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A</a:t>
            </a:r>
            <a:endParaRPr kumimoji="1" lang="zh-CN" altLang="en-US" sz="2400" dirty="0">
              <a:latin typeface="Microsoft YaHei" charset="-122"/>
              <a:ea typeface="Microsoft YaHei" charset="-122"/>
              <a:cs typeface="Microsoft YaHei" charset="-122"/>
            </a:endParaRPr>
          </a:p>
        </p:txBody>
      </p:sp>
      <p:sp>
        <p:nvSpPr>
          <p:cNvPr id="24" name="Oval 23"/>
          <p:cNvSpPr/>
          <p:nvPr/>
        </p:nvSpPr>
        <p:spPr>
          <a:xfrm>
            <a:off x="6320855" y="3056746"/>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D</a:t>
            </a:r>
            <a:endParaRPr kumimoji="1" lang="zh-CN" altLang="en-US" sz="2400" dirty="0">
              <a:latin typeface="Microsoft YaHei" charset="-122"/>
              <a:ea typeface="Microsoft YaHei" charset="-122"/>
              <a:cs typeface="Microsoft YaHei" charset="-122"/>
            </a:endParaRPr>
          </a:p>
        </p:txBody>
      </p:sp>
      <p:sp>
        <p:nvSpPr>
          <p:cNvPr id="25" name="Rectangle 24"/>
          <p:cNvSpPr/>
          <p:nvPr/>
        </p:nvSpPr>
        <p:spPr>
          <a:xfrm>
            <a:off x="3807502" y="2191063"/>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5</a:t>
            </a:r>
            <a:endParaRPr kumimoji="1" lang="zh-CN" altLang="en-US" sz="2400" dirty="0">
              <a:latin typeface="Microsoft YaHei" charset="-122"/>
              <a:ea typeface="Microsoft YaHei" charset="-122"/>
              <a:cs typeface="Microsoft YaHei" charset="-122"/>
            </a:endParaRPr>
          </a:p>
        </p:txBody>
      </p:sp>
      <p:sp>
        <p:nvSpPr>
          <p:cNvPr id="26" name="Rectangle 25"/>
          <p:cNvSpPr/>
          <p:nvPr/>
        </p:nvSpPr>
        <p:spPr>
          <a:xfrm>
            <a:off x="6428285" y="2191063"/>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6</a:t>
            </a:r>
            <a:endParaRPr kumimoji="1" lang="zh-CN" altLang="en-US" sz="2400" dirty="0">
              <a:latin typeface="Microsoft YaHei" charset="-122"/>
              <a:ea typeface="Microsoft YaHei" charset="-122"/>
              <a:cs typeface="Microsoft YaHei" charset="-122"/>
            </a:endParaRPr>
          </a:p>
        </p:txBody>
      </p:sp>
      <p:sp>
        <p:nvSpPr>
          <p:cNvPr id="27" name="Rectangle 26"/>
          <p:cNvSpPr/>
          <p:nvPr/>
        </p:nvSpPr>
        <p:spPr>
          <a:xfrm>
            <a:off x="2465883" y="3164176"/>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3</a:t>
            </a:r>
            <a:endParaRPr kumimoji="1" lang="zh-CN" altLang="en-US" sz="2400" dirty="0">
              <a:latin typeface="Microsoft YaHei" charset="-122"/>
              <a:ea typeface="Microsoft YaHei" charset="-122"/>
              <a:cs typeface="Microsoft YaHei" charset="-122"/>
            </a:endParaRPr>
          </a:p>
        </p:txBody>
      </p:sp>
      <p:sp>
        <p:nvSpPr>
          <p:cNvPr id="28" name="Rectangle 27"/>
          <p:cNvSpPr/>
          <p:nvPr/>
        </p:nvSpPr>
        <p:spPr>
          <a:xfrm>
            <a:off x="5129135" y="3164176"/>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4</a:t>
            </a:r>
            <a:endParaRPr kumimoji="1" lang="zh-CN" altLang="en-US" sz="2400" dirty="0">
              <a:latin typeface="Microsoft YaHei" charset="-122"/>
              <a:ea typeface="Microsoft YaHei" charset="-122"/>
              <a:cs typeface="Microsoft YaHei" charset="-122"/>
            </a:endParaRPr>
          </a:p>
        </p:txBody>
      </p:sp>
      <p:sp>
        <p:nvSpPr>
          <p:cNvPr id="29" name="Rectangle 28"/>
          <p:cNvSpPr/>
          <p:nvPr/>
        </p:nvSpPr>
        <p:spPr>
          <a:xfrm>
            <a:off x="3807502" y="4171015"/>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2</a:t>
            </a:r>
            <a:endParaRPr kumimoji="1" lang="zh-CN" altLang="en-US" sz="2400" dirty="0">
              <a:latin typeface="Microsoft YaHei" charset="-122"/>
              <a:ea typeface="Microsoft YaHei" charset="-122"/>
              <a:cs typeface="Microsoft YaHei" charset="-122"/>
            </a:endParaRPr>
          </a:p>
        </p:txBody>
      </p:sp>
      <p:sp>
        <p:nvSpPr>
          <p:cNvPr id="30" name="Rectangle 29"/>
          <p:cNvSpPr/>
          <p:nvPr/>
        </p:nvSpPr>
        <p:spPr>
          <a:xfrm>
            <a:off x="2465883" y="5121642"/>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1</a:t>
            </a:r>
            <a:endParaRPr kumimoji="1" lang="zh-CN" altLang="en-US" sz="2400" dirty="0">
              <a:latin typeface="Microsoft YaHei" charset="-122"/>
              <a:ea typeface="Microsoft YaHei" charset="-122"/>
              <a:cs typeface="Microsoft YaHei" charset="-122"/>
            </a:endParaRPr>
          </a:p>
        </p:txBody>
      </p:sp>
      <p:sp>
        <p:nvSpPr>
          <p:cNvPr id="33" name="Oval 32"/>
          <p:cNvSpPr/>
          <p:nvPr/>
        </p:nvSpPr>
        <p:spPr>
          <a:xfrm>
            <a:off x="6352082" y="4304675"/>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Rectangle 33"/>
          <p:cNvSpPr/>
          <p:nvPr/>
        </p:nvSpPr>
        <p:spPr>
          <a:xfrm>
            <a:off x="8013492" y="4412105"/>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Oval 34"/>
          <p:cNvSpPr/>
          <p:nvPr/>
        </p:nvSpPr>
        <p:spPr>
          <a:xfrm>
            <a:off x="6352082" y="5281534"/>
            <a:ext cx="734518" cy="734518"/>
          </a:xfrm>
          <a:prstGeom prst="ellipse">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6" name="Rectangle 35"/>
          <p:cNvSpPr/>
          <p:nvPr/>
        </p:nvSpPr>
        <p:spPr>
          <a:xfrm>
            <a:off x="8013492" y="5388964"/>
            <a:ext cx="519658" cy="519658"/>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40" name="Straight Arrow Connector 39"/>
          <p:cNvCxnSpPr>
            <a:stCxn id="35" idx="6"/>
            <a:endCxn id="36" idx="1"/>
          </p:cNvCxnSpPr>
          <p:nvPr/>
        </p:nvCxnSpPr>
        <p:spPr>
          <a:xfrm>
            <a:off x="7086600" y="5648793"/>
            <a:ext cx="926892"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a:endCxn id="33" idx="6"/>
          </p:cNvCxnSpPr>
          <p:nvPr/>
        </p:nvCxnSpPr>
        <p:spPr>
          <a:xfrm flipH="1">
            <a:off x="7086600" y="4671934"/>
            <a:ext cx="926892"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00800" y="6175948"/>
            <a:ext cx="697627" cy="400110"/>
          </a:xfrm>
          <a:prstGeom prst="rect">
            <a:avLst/>
          </a:prstGeom>
          <a:noFill/>
        </p:spPr>
        <p:txBody>
          <a:bodyPr wrap="none" rtlCol="0">
            <a:spAutoFit/>
          </a:bodyPr>
          <a:lstStyle/>
          <a:p>
            <a:r>
              <a:rPr kumimoji="1" lang="zh-CN" altLang="en-US" sz="2000" smtClean="0">
                <a:latin typeface="Microsoft YaHei" charset="-122"/>
                <a:ea typeface="Microsoft YaHei" charset="-122"/>
                <a:cs typeface="Microsoft YaHei" charset="-122"/>
              </a:rPr>
              <a:t>主体</a:t>
            </a:r>
            <a:endParaRPr kumimoji="1" lang="zh-CN" altLang="en-US" sz="2000">
              <a:latin typeface="Microsoft YaHei" charset="-122"/>
              <a:ea typeface="Microsoft YaHei" charset="-122"/>
              <a:cs typeface="Microsoft YaHei" charset="-122"/>
            </a:endParaRPr>
          </a:p>
        </p:txBody>
      </p:sp>
      <p:sp>
        <p:nvSpPr>
          <p:cNvPr id="45" name="TextBox 44"/>
          <p:cNvSpPr txBox="1"/>
          <p:nvPr/>
        </p:nvSpPr>
        <p:spPr>
          <a:xfrm>
            <a:off x="7932295" y="6175948"/>
            <a:ext cx="697627" cy="400110"/>
          </a:xfrm>
          <a:prstGeom prst="rect">
            <a:avLst/>
          </a:prstGeom>
          <a:noFill/>
        </p:spPr>
        <p:txBody>
          <a:bodyPr wrap="none" rtlCol="0">
            <a:spAutoFit/>
          </a:bodyPr>
          <a:lstStyle/>
          <a:p>
            <a:r>
              <a:rPr kumimoji="1" lang="zh-CN" altLang="en-US" sz="2000" smtClean="0">
                <a:latin typeface="Microsoft YaHei" charset="-122"/>
                <a:ea typeface="Microsoft YaHei" charset="-122"/>
                <a:cs typeface="Microsoft YaHei" charset="-122"/>
              </a:rPr>
              <a:t>客体</a:t>
            </a:r>
            <a:endParaRPr kumimoji="1" lang="zh-CN" altLang="en-US" sz="2000">
              <a:latin typeface="Microsoft YaHei" charset="-122"/>
              <a:ea typeface="Microsoft YaHei" charset="-122"/>
              <a:cs typeface="Microsoft YaHei" charset="-122"/>
            </a:endParaRPr>
          </a:p>
        </p:txBody>
      </p:sp>
      <p:sp>
        <p:nvSpPr>
          <p:cNvPr id="46" name="TextBox 45"/>
          <p:cNvSpPr txBox="1"/>
          <p:nvPr/>
        </p:nvSpPr>
        <p:spPr>
          <a:xfrm>
            <a:off x="7358922" y="4244715"/>
            <a:ext cx="441146" cy="400110"/>
          </a:xfrm>
          <a:prstGeom prst="rect">
            <a:avLst/>
          </a:prstGeom>
          <a:noFill/>
        </p:spPr>
        <p:txBody>
          <a:bodyPr wrap="none" rtlCol="0">
            <a:spAutoFit/>
          </a:bodyPr>
          <a:lstStyle/>
          <a:p>
            <a:r>
              <a:rPr kumimoji="1" lang="zh-CN" altLang="en-US" sz="2000" smtClean="0">
                <a:latin typeface="Microsoft YaHei" charset="-122"/>
                <a:ea typeface="Microsoft YaHei" charset="-122"/>
                <a:cs typeface="Microsoft YaHei" charset="-122"/>
              </a:rPr>
              <a:t>读</a:t>
            </a:r>
            <a:endParaRPr kumimoji="1" lang="zh-CN" altLang="en-US" sz="2000" dirty="0">
              <a:latin typeface="Microsoft YaHei" charset="-122"/>
              <a:ea typeface="Microsoft YaHei" charset="-122"/>
              <a:cs typeface="Microsoft YaHei" charset="-122"/>
            </a:endParaRPr>
          </a:p>
        </p:txBody>
      </p:sp>
      <p:sp>
        <p:nvSpPr>
          <p:cNvPr id="48" name="TextBox 47"/>
          <p:cNvSpPr txBox="1"/>
          <p:nvPr/>
        </p:nvSpPr>
        <p:spPr>
          <a:xfrm>
            <a:off x="7358922" y="5266543"/>
            <a:ext cx="441146" cy="400110"/>
          </a:xfrm>
          <a:prstGeom prst="rect">
            <a:avLst/>
          </a:prstGeom>
          <a:noFill/>
        </p:spPr>
        <p:txBody>
          <a:bodyPr wrap="none" rtlCol="0">
            <a:spAutoFit/>
          </a:bodyPr>
          <a:lstStyle/>
          <a:p>
            <a:r>
              <a:rPr kumimoji="1" lang="zh-CN" altLang="en-US" sz="2000" dirty="0" smtClean="0">
                <a:latin typeface="Microsoft YaHei" charset="-122"/>
                <a:ea typeface="Microsoft YaHei" charset="-122"/>
                <a:cs typeface="Microsoft YaHei" charset="-122"/>
              </a:rPr>
              <a:t>写</a:t>
            </a:r>
            <a:endParaRPr kumimoji="1" lang="zh-CN" altLang="en-US" sz="2000" dirty="0">
              <a:latin typeface="Microsoft YaHei" charset="-122"/>
              <a:ea typeface="Microsoft YaHei" charset="-122"/>
              <a:cs typeface="Microsoft YaHei" charset="-122"/>
            </a:endParaRPr>
          </a:p>
        </p:txBody>
      </p:sp>
      <p:cxnSp>
        <p:nvCxnSpPr>
          <p:cNvPr id="49" name="Straight Arrow Connector 48"/>
          <p:cNvCxnSpPr/>
          <p:nvPr/>
        </p:nvCxnSpPr>
        <p:spPr>
          <a:xfrm>
            <a:off x="5754974" y="2323475"/>
            <a:ext cx="645826"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317168" y="2580806"/>
            <a:ext cx="704537"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5713751" y="2598295"/>
            <a:ext cx="704537"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2" idx="0"/>
            <a:endCxn id="27" idx="2"/>
          </p:cNvCxnSpPr>
          <p:nvPr/>
        </p:nvCxnSpPr>
        <p:spPr>
          <a:xfrm flipV="1">
            <a:off x="2725712" y="3683834"/>
            <a:ext cx="0" cy="353519"/>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378377" y="2340964"/>
            <a:ext cx="645826"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985542" y="3542675"/>
            <a:ext cx="704537"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46751" y="3302833"/>
            <a:ext cx="645826"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5671280" y="3530183"/>
            <a:ext cx="704537"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732489" y="3290341"/>
            <a:ext cx="645826"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468319" y="3300334"/>
            <a:ext cx="645826"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427096" y="3575154"/>
            <a:ext cx="704537"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106713" y="4292183"/>
            <a:ext cx="645826"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3065490" y="4567003"/>
            <a:ext cx="704537"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2960558" y="5526372"/>
            <a:ext cx="704537" cy="0"/>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021767" y="5286530"/>
            <a:ext cx="645826" cy="0"/>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1" idx="0"/>
            <a:endCxn id="25" idx="2"/>
          </p:cNvCxnSpPr>
          <p:nvPr/>
        </p:nvCxnSpPr>
        <p:spPr>
          <a:xfrm flipV="1">
            <a:off x="4067331" y="2710721"/>
            <a:ext cx="0" cy="346025"/>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4" idx="0"/>
            <a:endCxn id="26" idx="2"/>
          </p:cNvCxnSpPr>
          <p:nvPr/>
        </p:nvCxnSpPr>
        <p:spPr>
          <a:xfrm flipV="1">
            <a:off x="6688114" y="2710721"/>
            <a:ext cx="0" cy="346025"/>
          </a:xfrm>
          <a:prstGeom prst="straightConnector1">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9" idx="0"/>
            <a:endCxn id="21" idx="4"/>
          </p:cNvCxnSpPr>
          <p:nvPr/>
        </p:nvCxnSpPr>
        <p:spPr>
          <a:xfrm flipV="1">
            <a:off x="4067331" y="3791264"/>
            <a:ext cx="0" cy="379751"/>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0" idx="0"/>
            <a:endCxn id="22" idx="4"/>
          </p:cNvCxnSpPr>
          <p:nvPr/>
        </p:nvCxnSpPr>
        <p:spPr>
          <a:xfrm flipV="1">
            <a:off x="2725712" y="4771871"/>
            <a:ext cx="0" cy="349771"/>
          </a:xfrm>
          <a:prstGeom prst="straightConnector1">
            <a:avLst/>
          </a:prstGeom>
          <a:ln w="3810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29" idx="2"/>
          </p:cNvCxnSpPr>
          <p:nvPr/>
        </p:nvCxnSpPr>
        <p:spPr>
          <a:xfrm flipV="1">
            <a:off x="4067331" y="4690673"/>
            <a:ext cx="0" cy="323539"/>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23" idx="6"/>
            <a:endCxn id="28" idx="2"/>
          </p:cNvCxnSpPr>
          <p:nvPr/>
        </p:nvCxnSpPr>
        <p:spPr>
          <a:xfrm flipV="1">
            <a:off x="4434590" y="3683834"/>
            <a:ext cx="954374" cy="1697637"/>
          </a:xfrm>
          <a:prstGeom prst="bentConnector2">
            <a:avLst/>
          </a:prstGeom>
          <a:ln w="38100">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9503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7.2.2</a:t>
            </a:r>
            <a:r>
              <a:rPr kumimoji="1" lang="zh-CN" altLang="en-US" dirty="0"/>
              <a:t> 安全模型示例</a:t>
            </a:r>
          </a:p>
        </p:txBody>
      </p:sp>
      <p:sp>
        <p:nvSpPr>
          <p:cNvPr id="3" name="Content Placeholder 2"/>
          <p:cNvSpPr>
            <a:spLocks noGrp="1"/>
          </p:cNvSpPr>
          <p:nvPr>
            <p:ph idx="1"/>
          </p:nvPr>
        </p:nvSpPr>
        <p:spPr/>
        <p:txBody>
          <a:bodyPr/>
          <a:lstStyle/>
          <a:p>
            <a:pPr>
              <a:lnSpc>
                <a:spcPct val="150000"/>
              </a:lnSpc>
            </a:pPr>
            <a:r>
              <a:rPr kumimoji="1" lang="en-US" altLang="zh-CN" dirty="0" err="1" smtClean="0"/>
              <a:t>D.Denning</a:t>
            </a:r>
            <a:r>
              <a:rPr kumimoji="1" lang="en-US" altLang="zh-CN" dirty="0" smtClean="0"/>
              <a:t> </a:t>
            </a:r>
            <a:r>
              <a:rPr kumimoji="1" lang="zh-CN" altLang="en-US" dirty="0" smtClean="0"/>
              <a:t>信息流模型</a:t>
            </a:r>
            <a:endParaRPr kumimoji="1" lang="en-US" altLang="zh-CN" dirty="0" smtClean="0"/>
          </a:p>
          <a:p>
            <a:pPr>
              <a:lnSpc>
                <a:spcPct val="150000"/>
              </a:lnSpc>
            </a:pPr>
            <a:r>
              <a:rPr kumimoji="1" lang="zh-CN" altLang="en-US" dirty="0" smtClean="0"/>
              <a:t>上述模型明确了不同主客体间的访问关系，但缺乏对于</a:t>
            </a:r>
            <a:r>
              <a:rPr kumimoji="1" lang="zh-CN" altLang="en-US" dirty="0" smtClean="0">
                <a:solidFill>
                  <a:schemeClr val="accent1">
                    <a:lumMod val="75000"/>
                  </a:schemeClr>
                </a:solidFill>
              </a:rPr>
              <a:t>信息流</a:t>
            </a:r>
            <a:r>
              <a:rPr kumimoji="1" lang="zh-CN" altLang="en-US" dirty="0" smtClean="0"/>
              <a:t>的必要保护。</a:t>
            </a:r>
            <a:endParaRPr kumimoji="1" lang="en-US" altLang="zh-CN" dirty="0" smtClean="0"/>
          </a:p>
          <a:p>
            <a:pPr>
              <a:lnSpc>
                <a:spcPct val="150000"/>
              </a:lnSpc>
            </a:pPr>
            <a:r>
              <a:rPr kumimoji="1" lang="zh-CN" altLang="en-US" dirty="0" smtClean="0"/>
              <a:t>主体</a:t>
            </a:r>
            <a:r>
              <a:rPr kumimoji="1" lang="en-US" altLang="zh-CN" dirty="0" smtClean="0"/>
              <a:t>S</a:t>
            </a:r>
            <a:r>
              <a:rPr kumimoji="1" lang="zh-CN" altLang="en-US" dirty="0" smtClean="0"/>
              <a:t>不能对客体</a:t>
            </a:r>
            <a:r>
              <a:rPr kumimoji="1" lang="en-US" altLang="zh-CN" dirty="0" smtClean="0"/>
              <a:t>R</a:t>
            </a:r>
            <a:r>
              <a:rPr kumimoji="1" lang="zh-CN" altLang="en-US" dirty="0" smtClean="0"/>
              <a:t>进行直接访问，但是信息可以经由其他主体到达</a:t>
            </a:r>
            <a:r>
              <a:rPr kumimoji="1" lang="en-US" altLang="zh-CN" dirty="0" smtClean="0"/>
              <a:t>S</a:t>
            </a:r>
            <a:r>
              <a:rPr kumimoji="1" lang="zh-CN" altLang="en-US" dirty="0" smtClean="0"/>
              <a:t>，或者被简单复制到主体</a:t>
            </a:r>
            <a:r>
              <a:rPr kumimoji="1" lang="en-US" altLang="zh-CN" dirty="0" smtClean="0"/>
              <a:t>S</a:t>
            </a:r>
            <a:r>
              <a:rPr kumimoji="1" lang="zh-CN" altLang="en-US" dirty="0" smtClean="0"/>
              <a:t>可访问的资源中</a:t>
            </a:r>
            <a:endParaRPr kumimoji="1" lang="en-US" altLang="zh-CN" dirty="0" smtClean="0"/>
          </a:p>
          <a:p>
            <a:pPr marL="0" indent="0">
              <a:lnSpc>
                <a:spcPct val="150000"/>
              </a:lnSpc>
              <a:buNone/>
            </a:pPr>
            <a:r>
              <a:rPr kumimoji="1" lang="en-US" altLang="zh-CN" dirty="0" smtClean="0">
                <a:solidFill>
                  <a:schemeClr val="accent6">
                    <a:lumMod val="75000"/>
                  </a:schemeClr>
                </a:solidFill>
              </a:rPr>
              <a:t>BLP</a:t>
            </a:r>
            <a:r>
              <a:rPr kumimoji="1" lang="zh-CN" altLang="en-US" dirty="0" smtClean="0">
                <a:solidFill>
                  <a:schemeClr val="accent6">
                    <a:lumMod val="75000"/>
                  </a:schemeClr>
                </a:solidFill>
              </a:rPr>
              <a:t>中，低级进程不能读取高级文件，但信息可能存在于缓冲池、全程计数器等信道中</a:t>
            </a:r>
            <a:endParaRPr kumimoji="1" lang="zh-CN" altLang="en-US" dirty="0">
              <a:solidFill>
                <a:schemeClr val="accent6">
                  <a:lumMod val="75000"/>
                </a:schemeClr>
              </a:solidFill>
            </a:endParaRPr>
          </a:p>
        </p:txBody>
      </p:sp>
    </p:spTree>
    <p:extLst>
      <p:ext uri="{BB962C8B-B14F-4D97-AF65-F5344CB8AC3E}">
        <p14:creationId xmlns:p14="http://schemas.microsoft.com/office/powerpoint/2010/main" val="1662571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zh-CN" dirty="0" smtClean="0"/>
              <a:t>7.4</a:t>
            </a:r>
            <a:r>
              <a:rPr kumimoji="1" lang="zh-CN" altLang="en-US" dirty="0" smtClean="0"/>
              <a:t> 安全机制</a:t>
            </a:r>
            <a:endParaRPr kumimoji="1" lang="zh-CN" altLang="en-US" dirty="0"/>
          </a:p>
        </p:txBody>
      </p:sp>
      <p:pic>
        <p:nvPicPr>
          <p:cNvPr id="1028" name="Picture 4" descr="策略”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20" y="3394553"/>
            <a:ext cx="3958533" cy="235489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1720434612"/>
              </p:ext>
            </p:extLst>
          </p:nvPr>
        </p:nvGraphicFramePr>
        <p:xfrm>
          <a:off x="4038231" y="3267856"/>
          <a:ext cx="4416222" cy="3222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5051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安全机制</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smtClean="0"/>
              <a:t>什么是安全机制？</a:t>
            </a:r>
            <a:endParaRPr kumimoji="1" lang="en-US" altLang="zh-CN" dirty="0" smtClean="0"/>
          </a:p>
          <a:p>
            <a:pPr lvl="1">
              <a:lnSpc>
                <a:spcPct val="150000"/>
              </a:lnSpc>
            </a:pPr>
            <a:r>
              <a:rPr kumimoji="1" lang="zh-CN" altLang="en-US" dirty="0" smtClean="0"/>
              <a:t>根据安全策略对用户操作进行控制，防止对系统资源非法存取</a:t>
            </a:r>
            <a:endParaRPr kumimoji="1" lang="en-US" altLang="zh-CN" dirty="0" smtClean="0"/>
          </a:p>
          <a:p>
            <a:pPr lvl="1">
              <a:lnSpc>
                <a:spcPct val="150000"/>
              </a:lnSpc>
            </a:pPr>
            <a:r>
              <a:rPr kumimoji="1" lang="zh-CN" altLang="en-US" dirty="0" smtClean="0"/>
              <a:t>标识系统中的用户并对其身份进行鉴别</a:t>
            </a:r>
            <a:endParaRPr kumimoji="1" lang="en-US" altLang="zh-CN" dirty="0" smtClean="0"/>
          </a:p>
          <a:p>
            <a:pPr lvl="1">
              <a:lnSpc>
                <a:spcPct val="150000"/>
              </a:lnSpc>
            </a:pPr>
            <a:r>
              <a:rPr kumimoji="1" lang="zh-CN" altLang="en-US" dirty="0" smtClean="0"/>
              <a:t>监督系统运行的安全性</a:t>
            </a:r>
            <a:endParaRPr kumimoji="1" lang="en-US" altLang="zh-CN" dirty="0" smtClean="0"/>
          </a:p>
          <a:p>
            <a:pPr lvl="1">
              <a:lnSpc>
                <a:spcPct val="150000"/>
              </a:lnSpc>
            </a:pPr>
            <a:r>
              <a:rPr kumimoji="1" lang="zh-CN" altLang="en-US" dirty="0" smtClean="0"/>
              <a:t>保证系统自身的安全性</a:t>
            </a:r>
            <a:endParaRPr kumimoji="1" lang="zh-CN" altLang="en-US" dirty="0"/>
          </a:p>
        </p:txBody>
      </p:sp>
      <p:sp>
        <p:nvSpPr>
          <p:cNvPr id="5" name="Vertical Scroll 4"/>
          <p:cNvSpPr/>
          <p:nvPr/>
        </p:nvSpPr>
        <p:spPr>
          <a:xfrm>
            <a:off x="5539154" y="3393831"/>
            <a:ext cx="3024554" cy="30773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kumimoji="1" lang="zh-CN" altLang="en-US" sz="2800" dirty="0">
                <a:solidFill>
                  <a:schemeClr val="accent4">
                    <a:lumMod val="20000"/>
                    <a:lumOff val="80000"/>
                  </a:schemeClr>
                </a:solidFill>
                <a:latin typeface="Microsoft YaHei" charset="-122"/>
                <a:ea typeface="Microsoft YaHei" charset="-122"/>
                <a:cs typeface="Microsoft YaHei" charset="-122"/>
              </a:rPr>
              <a:t>策略是思想</a:t>
            </a:r>
            <a:endParaRPr kumimoji="1" lang="en-US" altLang="zh-CN" sz="2800" dirty="0">
              <a:solidFill>
                <a:schemeClr val="accent4">
                  <a:lumMod val="20000"/>
                  <a:lumOff val="80000"/>
                </a:schemeClr>
              </a:solidFill>
              <a:latin typeface="Microsoft YaHei" charset="-122"/>
              <a:ea typeface="Microsoft YaHei" charset="-122"/>
              <a:cs typeface="Microsoft YaHei" charset="-122"/>
            </a:endParaRPr>
          </a:p>
          <a:p>
            <a:pPr algn="ctr">
              <a:lnSpc>
                <a:spcPct val="200000"/>
              </a:lnSpc>
            </a:pPr>
            <a:r>
              <a:rPr kumimoji="1" lang="zh-CN" altLang="en-US" sz="2800" dirty="0">
                <a:solidFill>
                  <a:schemeClr val="accent4">
                    <a:lumMod val="20000"/>
                    <a:lumOff val="80000"/>
                  </a:schemeClr>
                </a:solidFill>
                <a:latin typeface="Microsoft YaHei" charset="-122"/>
                <a:ea typeface="Microsoft YaHei" charset="-122"/>
                <a:cs typeface="Microsoft YaHei" charset="-122"/>
              </a:rPr>
              <a:t>模型是方法</a:t>
            </a:r>
            <a:endParaRPr kumimoji="1" lang="en-US" altLang="zh-CN" sz="2800" dirty="0">
              <a:solidFill>
                <a:schemeClr val="accent4">
                  <a:lumMod val="20000"/>
                  <a:lumOff val="80000"/>
                </a:schemeClr>
              </a:solidFill>
              <a:latin typeface="Microsoft YaHei" charset="-122"/>
              <a:ea typeface="Microsoft YaHei" charset="-122"/>
              <a:cs typeface="Microsoft YaHei" charset="-122"/>
            </a:endParaRPr>
          </a:p>
          <a:p>
            <a:pPr algn="ctr">
              <a:lnSpc>
                <a:spcPct val="200000"/>
              </a:lnSpc>
            </a:pPr>
            <a:r>
              <a:rPr kumimoji="1" lang="zh-CN" altLang="en-US" sz="2800" dirty="0">
                <a:solidFill>
                  <a:schemeClr val="accent4">
                    <a:lumMod val="20000"/>
                    <a:lumOff val="80000"/>
                  </a:schemeClr>
                </a:solidFill>
                <a:latin typeface="Microsoft YaHei" charset="-122"/>
                <a:ea typeface="Microsoft YaHei" charset="-122"/>
                <a:cs typeface="Microsoft YaHei" charset="-122"/>
              </a:rPr>
              <a:t>机制是</a:t>
            </a:r>
            <a:r>
              <a:rPr kumimoji="1" lang="zh-CN" altLang="en-US" sz="2800" dirty="0" smtClean="0">
                <a:solidFill>
                  <a:schemeClr val="accent4">
                    <a:lumMod val="20000"/>
                    <a:lumOff val="80000"/>
                  </a:schemeClr>
                </a:solidFill>
                <a:latin typeface="Microsoft YaHei" charset="-122"/>
                <a:ea typeface="Microsoft YaHei" charset="-122"/>
                <a:cs typeface="Microsoft YaHei" charset="-122"/>
              </a:rPr>
              <a:t>手段</a:t>
            </a:r>
            <a:endParaRPr kumimoji="1" lang="zh-CN" altLang="en-US" sz="2800" dirty="0">
              <a:solidFill>
                <a:schemeClr val="accent4">
                  <a:lumMod val="20000"/>
                  <a:lumOff val="80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769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安全性概述</a:t>
            </a:r>
            <a:r>
              <a:rPr kumimoji="1" lang="zh-CN" altLang="en-US" dirty="0" smtClean="0"/>
              <a:t>：威胁来源</a:t>
            </a:r>
            <a:endParaRPr kumimoji="1" lang="zh-CN" alt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kumimoji="1" lang="zh-CN" altLang="en-US" dirty="0" smtClean="0"/>
              <a:t>硬件：设备的损坏、丢失，需要物理上的妥善维护和良好的管理手段。</a:t>
            </a:r>
            <a:endParaRPr kumimoji="1" lang="en-US" altLang="zh-CN" dirty="0" smtClean="0"/>
          </a:p>
          <a:p>
            <a:pPr>
              <a:lnSpc>
                <a:spcPct val="150000"/>
              </a:lnSpc>
            </a:pPr>
            <a:r>
              <a:rPr kumimoji="1" lang="zh-CN" altLang="en-US" dirty="0"/>
              <a:t> </a:t>
            </a:r>
            <a:r>
              <a:rPr kumimoji="1" lang="en-US" altLang="zh-CN" dirty="0" smtClean="0"/>
              <a:t>1998.9</a:t>
            </a:r>
            <a:r>
              <a:rPr kumimoji="1" lang="zh-CN" altLang="en-US" dirty="0" smtClean="0"/>
              <a:t> </a:t>
            </a:r>
            <a:r>
              <a:rPr kumimoji="1" lang="en-US" altLang="zh-CN" dirty="0" smtClean="0">
                <a:solidFill>
                  <a:srgbClr val="FF0000"/>
                </a:solidFill>
              </a:rPr>
              <a:t>CIH</a:t>
            </a:r>
            <a:r>
              <a:rPr kumimoji="1" lang="zh-CN" altLang="en-US" dirty="0" smtClean="0">
                <a:solidFill>
                  <a:srgbClr val="FF0000"/>
                </a:solidFill>
              </a:rPr>
              <a:t> 病毒</a:t>
            </a:r>
            <a:endParaRPr kumimoji="1" lang="en-US" altLang="zh-CN" dirty="0" smtClean="0">
              <a:solidFill>
                <a:srgbClr val="FF0000"/>
              </a:solidFill>
            </a:endParaRPr>
          </a:p>
          <a:p>
            <a:pPr lvl="1">
              <a:lnSpc>
                <a:spcPct val="150000"/>
              </a:lnSpc>
            </a:pPr>
            <a:r>
              <a:rPr kumimoji="1" lang="zh-CN" altLang="en-US" dirty="0" smtClean="0"/>
              <a:t>病毒本身不到</a:t>
            </a:r>
            <a:r>
              <a:rPr kumimoji="1" lang="en-US" altLang="zh-CN" dirty="0" smtClean="0"/>
              <a:t>1KB</a:t>
            </a:r>
            <a:r>
              <a:rPr kumimoji="1" lang="zh-CN" altLang="en-US" dirty="0" smtClean="0"/>
              <a:t>，用于占据程序段中没有被填满的部分。因此感染文件的大小不会发生变化。</a:t>
            </a:r>
            <a:endParaRPr kumimoji="1" lang="en-US" altLang="zh-CN" dirty="0" smtClean="0"/>
          </a:p>
          <a:p>
            <a:pPr lvl="1">
              <a:lnSpc>
                <a:spcPct val="150000"/>
              </a:lnSpc>
            </a:pPr>
            <a:r>
              <a:rPr kumimoji="1" lang="zh-CN" altLang="en-US" dirty="0" smtClean="0"/>
              <a:t>病毒发作时，会从第</a:t>
            </a:r>
            <a:r>
              <a:rPr kumimoji="1" lang="en-US" altLang="zh-CN" dirty="0" smtClean="0"/>
              <a:t>0</a:t>
            </a:r>
            <a:r>
              <a:rPr kumimoji="1" lang="zh-CN" altLang="en-US" dirty="0" smtClean="0"/>
              <a:t>扇区开始写入零数据，导致数据无法启动</a:t>
            </a:r>
            <a:endParaRPr kumimoji="1" lang="en-US" altLang="zh-CN" dirty="0" smtClean="0"/>
          </a:p>
          <a:p>
            <a:pPr lvl="1">
              <a:lnSpc>
                <a:spcPct val="150000"/>
              </a:lnSpc>
            </a:pPr>
            <a:r>
              <a:rPr kumimoji="1" lang="zh-CN" altLang="en-US" dirty="0" smtClean="0"/>
              <a:t>病毒还会尝试写入 </a:t>
            </a:r>
            <a:r>
              <a:rPr kumimoji="1" lang="en-US" altLang="zh-CN" dirty="0" smtClean="0"/>
              <a:t>Flash</a:t>
            </a:r>
            <a:r>
              <a:rPr kumimoji="1" lang="zh-CN" altLang="en-US" dirty="0" smtClean="0"/>
              <a:t> </a:t>
            </a:r>
            <a:r>
              <a:rPr kumimoji="1" lang="en-US" altLang="zh-CN" dirty="0" smtClean="0"/>
              <a:t>BIOS</a:t>
            </a:r>
            <a:r>
              <a:rPr kumimoji="1" lang="zh-CN" altLang="en-US" dirty="0" smtClean="0"/>
              <a:t>，导致硬件的损坏</a:t>
            </a:r>
            <a:endParaRPr kumimoji="1" lang="zh-CN" altLang="en-US" dirty="0"/>
          </a:p>
        </p:txBody>
      </p:sp>
    </p:spTree>
    <p:extLst>
      <p:ext uri="{BB962C8B-B14F-4D97-AF65-F5344CB8AC3E}">
        <p14:creationId xmlns:p14="http://schemas.microsoft.com/office/powerpoint/2010/main" val="13467124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安全机制</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smtClean="0"/>
              <a:t>什么是安全机制？</a:t>
            </a:r>
            <a:endParaRPr kumimoji="1" lang="en-US" altLang="zh-CN" dirty="0" smtClean="0"/>
          </a:p>
          <a:p>
            <a:pPr lvl="1">
              <a:lnSpc>
                <a:spcPct val="150000"/>
              </a:lnSpc>
            </a:pPr>
            <a:r>
              <a:rPr kumimoji="1" lang="zh-CN" altLang="en-US" dirty="0" smtClean="0"/>
              <a:t>根据安全策略对用户操作进行控制，防止对系统资源非法存取</a:t>
            </a:r>
            <a:endParaRPr kumimoji="1" lang="en-US" altLang="zh-CN" dirty="0" smtClean="0"/>
          </a:p>
          <a:p>
            <a:pPr lvl="1">
              <a:lnSpc>
                <a:spcPct val="150000"/>
              </a:lnSpc>
            </a:pPr>
            <a:r>
              <a:rPr kumimoji="1" lang="zh-CN" altLang="en-US" dirty="0" smtClean="0"/>
              <a:t>标识系统中的用户并对其身份进行鉴别</a:t>
            </a:r>
            <a:endParaRPr kumimoji="1" lang="en-US" altLang="zh-CN" dirty="0" smtClean="0"/>
          </a:p>
          <a:p>
            <a:pPr lvl="1">
              <a:lnSpc>
                <a:spcPct val="150000"/>
              </a:lnSpc>
            </a:pPr>
            <a:r>
              <a:rPr kumimoji="1" lang="zh-CN" altLang="en-US" dirty="0" smtClean="0"/>
              <a:t>监督系统运行的安全性</a:t>
            </a:r>
            <a:endParaRPr kumimoji="1" lang="en-US" altLang="zh-CN" dirty="0" smtClean="0"/>
          </a:p>
          <a:p>
            <a:pPr lvl="1">
              <a:lnSpc>
                <a:spcPct val="150000"/>
              </a:lnSpc>
            </a:pPr>
            <a:r>
              <a:rPr kumimoji="1" lang="zh-CN" altLang="en-US" dirty="0" smtClean="0"/>
              <a:t>保证系统自身的安全性</a:t>
            </a:r>
            <a:endParaRPr kumimoji="1" lang="zh-CN" altLang="en-US" dirty="0"/>
          </a:p>
        </p:txBody>
      </p:sp>
      <p:graphicFrame>
        <p:nvGraphicFramePr>
          <p:cNvPr id="4" name="Diagram 3"/>
          <p:cNvGraphicFramePr/>
          <p:nvPr>
            <p:extLst>
              <p:ext uri="{D42A27DB-BD31-4B8C-83A1-F6EECF244321}">
                <p14:modId xmlns:p14="http://schemas.microsoft.com/office/powerpoint/2010/main" val="1417046939"/>
              </p:ext>
            </p:extLst>
          </p:nvPr>
        </p:nvGraphicFramePr>
        <p:xfrm>
          <a:off x="2878016" y="3436816"/>
          <a:ext cx="59142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30984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7.4.1 </a:t>
            </a:r>
            <a:r>
              <a:rPr kumimoji="1" lang="zh-CN" altLang="en-US" dirty="0" smtClean="0"/>
              <a:t>硬件安全机制</a:t>
            </a:r>
            <a:endParaRPr kumimoji="1" lang="zh-CN" alt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kumimoji="1" lang="zh-CN" altLang="en-US" dirty="0" smtClean="0"/>
              <a:t>内存保护：确保指令只能访问程序中被授权访问的存储单元（段、页、块、字）。</a:t>
            </a:r>
            <a:endParaRPr kumimoji="1" lang="en-US" altLang="zh-CN" dirty="0" smtClean="0"/>
          </a:p>
          <a:p>
            <a:pPr marL="457200" indent="-457200">
              <a:lnSpc>
                <a:spcPct val="150000"/>
              </a:lnSpc>
              <a:buFont typeface="+mj-lt"/>
              <a:buAutoNum type="arabicPeriod"/>
            </a:pPr>
            <a:r>
              <a:rPr kumimoji="1" lang="zh-CN" altLang="en-US" dirty="0" smtClean="0"/>
              <a:t>运行保护：为进程的运行设置不同级别的保护域</a:t>
            </a:r>
            <a:endParaRPr kumimoji="1" lang="en-US" altLang="zh-CN" dirty="0" smtClean="0"/>
          </a:p>
          <a:p>
            <a:pPr marL="457200" indent="-457200">
              <a:lnSpc>
                <a:spcPct val="150000"/>
              </a:lnSpc>
              <a:buFont typeface="+mj-lt"/>
              <a:buAutoNum type="arabicPeriod"/>
            </a:pPr>
            <a:r>
              <a:rPr kumimoji="1" lang="en-US" altLang="zh-CN" dirty="0" smtClean="0"/>
              <a:t>I/O</a:t>
            </a:r>
            <a:r>
              <a:rPr kumimoji="1" lang="zh-CN" altLang="en-US" dirty="0" smtClean="0"/>
              <a:t>保护：对设备的</a:t>
            </a:r>
            <a:r>
              <a:rPr kumimoji="1" lang="en-US" altLang="zh-CN" dirty="0" smtClean="0"/>
              <a:t>I/O</a:t>
            </a:r>
            <a:r>
              <a:rPr kumimoji="1" lang="zh-CN" altLang="en-US" dirty="0" smtClean="0"/>
              <a:t>过程进行授权保护</a:t>
            </a:r>
            <a:endParaRPr kumimoji="1" lang="zh-CN" altLang="en-US" dirty="0"/>
          </a:p>
        </p:txBody>
      </p:sp>
    </p:spTree>
    <p:extLst>
      <p:ext uri="{BB962C8B-B14F-4D97-AF65-F5344CB8AC3E}">
        <p14:creationId xmlns:p14="http://schemas.microsoft.com/office/powerpoint/2010/main" val="18378239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7.4.1 </a:t>
            </a:r>
            <a:r>
              <a:rPr kumimoji="1" lang="zh-CN" altLang="en-US" dirty="0" smtClean="0"/>
              <a:t>硬件安全机制</a:t>
            </a:r>
            <a:endParaRPr kumimoji="1" lang="zh-CN" alt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kumimoji="1" lang="zh-CN" altLang="en-US" dirty="0" smtClean="0"/>
              <a:t>内存保护：</a:t>
            </a:r>
            <a:r>
              <a:rPr kumimoji="1" lang="zh-CN" altLang="en-US" dirty="0" smtClean="0">
                <a:solidFill>
                  <a:srgbClr val="FF0000"/>
                </a:solidFill>
              </a:rPr>
              <a:t>不支持虚拟内存的系统</a:t>
            </a:r>
            <a:endParaRPr kumimoji="1" lang="en-US" altLang="zh-CN" dirty="0" smtClean="0">
              <a:solidFill>
                <a:srgbClr val="FF0000"/>
              </a:solidFill>
            </a:endParaRPr>
          </a:p>
          <a:p>
            <a:pPr>
              <a:lnSpc>
                <a:spcPct val="150000"/>
              </a:lnSpc>
            </a:pPr>
            <a:r>
              <a:rPr kumimoji="1" lang="zh-CN" altLang="en-US" dirty="0" smtClean="0"/>
              <a:t> 保证进程被禁闭在自己的内存区内，确保它仅对分得的内存区进行引用</a:t>
            </a:r>
            <a:endParaRPr kumimoji="1" lang="en-US" altLang="zh-CN" dirty="0" smtClean="0"/>
          </a:p>
          <a:p>
            <a:pPr lvl="1">
              <a:lnSpc>
                <a:spcPct val="150000"/>
              </a:lnSpc>
            </a:pPr>
            <a:r>
              <a:rPr kumimoji="1" lang="zh-CN" altLang="en-US" dirty="0" smtClean="0"/>
              <a:t>下界和上界寄存器法</a:t>
            </a:r>
            <a:endParaRPr kumimoji="1" lang="en-US" altLang="zh-CN" dirty="0" smtClean="0"/>
          </a:p>
          <a:p>
            <a:pPr lvl="1">
              <a:lnSpc>
                <a:spcPct val="150000"/>
              </a:lnSpc>
            </a:pPr>
            <a:r>
              <a:rPr kumimoji="1" lang="zh-CN" altLang="en-US" dirty="0" smtClean="0"/>
              <a:t>基址和限长寄存器法</a:t>
            </a:r>
            <a:endParaRPr kumimoji="1" lang="en-US" altLang="zh-CN" dirty="0" smtClean="0"/>
          </a:p>
          <a:p>
            <a:pPr lvl="1">
              <a:lnSpc>
                <a:spcPct val="150000"/>
              </a:lnSpc>
            </a:pPr>
            <a:r>
              <a:rPr kumimoji="1" lang="zh-CN" altLang="en-US" dirty="0" smtClean="0">
                <a:solidFill>
                  <a:schemeClr val="accent1">
                    <a:lumMod val="75000"/>
                  </a:schemeClr>
                </a:solidFill>
              </a:rPr>
              <a:t>内存块锁与进程钥匙配对法</a:t>
            </a:r>
            <a:endParaRPr kumimoji="1" lang="zh-CN" altLang="en-US" dirty="0">
              <a:solidFill>
                <a:schemeClr val="accent1">
                  <a:lumMod val="75000"/>
                </a:schemeClr>
              </a:solidFill>
            </a:endParaRPr>
          </a:p>
        </p:txBody>
      </p:sp>
      <p:sp>
        <p:nvSpPr>
          <p:cNvPr id="4" name="Rectangle 3"/>
          <p:cNvSpPr/>
          <p:nvPr/>
        </p:nvSpPr>
        <p:spPr>
          <a:xfrm>
            <a:off x="4843464" y="3552825"/>
            <a:ext cx="1246931" cy="336129"/>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5" name="Rectangle 4"/>
          <p:cNvSpPr/>
          <p:nvPr/>
        </p:nvSpPr>
        <p:spPr>
          <a:xfrm>
            <a:off x="6096174" y="3552825"/>
            <a:ext cx="599972" cy="336129"/>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t>0110</a:t>
            </a:r>
            <a:endParaRPr kumimoji="1" lang="zh-CN" altLang="en-US" sz="1600" dirty="0"/>
          </a:p>
        </p:txBody>
      </p:sp>
      <p:grpSp>
        <p:nvGrpSpPr>
          <p:cNvPr id="16" name="Group 15"/>
          <p:cNvGrpSpPr/>
          <p:nvPr/>
        </p:nvGrpSpPr>
        <p:grpSpPr>
          <a:xfrm>
            <a:off x="4835525" y="3350907"/>
            <a:ext cx="1857375" cy="246221"/>
            <a:chOff x="4835525" y="3350907"/>
            <a:chExt cx="1857375" cy="246221"/>
          </a:xfrm>
        </p:grpSpPr>
        <p:cxnSp>
          <p:nvCxnSpPr>
            <p:cNvPr id="7" name="Straight Connector 6"/>
            <p:cNvCxnSpPr/>
            <p:nvPr/>
          </p:nvCxnSpPr>
          <p:spPr>
            <a:xfrm>
              <a:off x="4838700" y="3429000"/>
              <a:ext cx="0" cy="952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92900" y="3429000"/>
              <a:ext cx="0" cy="952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83275" y="3482975"/>
              <a:ext cx="809625" cy="0"/>
            </a:xfrm>
            <a:prstGeom prst="straightConnector1">
              <a:avLst/>
            </a:prstGeom>
            <a:ln>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835525" y="3479800"/>
              <a:ext cx="603250" cy="1"/>
            </a:xfrm>
            <a:prstGeom prst="straightConnector1">
              <a:avLst/>
            </a:prstGeom>
            <a:ln>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52323" y="3350907"/>
              <a:ext cx="423514" cy="246221"/>
            </a:xfrm>
            <a:prstGeom prst="rect">
              <a:avLst/>
            </a:prstGeom>
            <a:noFill/>
            <a:ln>
              <a:noFill/>
            </a:ln>
          </p:spPr>
          <p:txBody>
            <a:bodyPr wrap="none" rtlCol="0">
              <a:spAutoFit/>
            </a:bodyPr>
            <a:lstStyle/>
            <a:p>
              <a:r>
                <a:rPr kumimoji="1" lang="en-US" altLang="zh-CN" sz="1000" smtClean="0"/>
                <a:t>PSW</a:t>
              </a:r>
              <a:endParaRPr kumimoji="1" lang="zh-CN" altLang="en-US" sz="1000" dirty="0"/>
            </a:p>
          </p:txBody>
        </p:sp>
      </p:grpSp>
      <p:grpSp>
        <p:nvGrpSpPr>
          <p:cNvPr id="17" name="Group 16"/>
          <p:cNvGrpSpPr/>
          <p:nvPr/>
        </p:nvGrpSpPr>
        <p:grpSpPr>
          <a:xfrm>
            <a:off x="6099175" y="3833507"/>
            <a:ext cx="603250" cy="246221"/>
            <a:chOff x="6089650" y="3350907"/>
            <a:chExt cx="603250" cy="246221"/>
          </a:xfrm>
        </p:grpSpPr>
        <p:cxnSp>
          <p:nvCxnSpPr>
            <p:cNvPr id="18" name="Straight Connector 17"/>
            <p:cNvCxnSpPr/>
            <p:nvPr/>
          </p:nvCxnSpPr>
          <p:spPr>
            <a:xfrm>
              <a:off x="6089650" y="3429000"/>
              <a:ext cx="0" cy="952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92900" y="3429000"/>
              <a:ext cx="0" cy="952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08750" y="3482975"/>
              <a:ext cx="184150" cy="0"/>
            </a:xfrm>
            <a:prstGeom prst="straightConnector1">
              <a:avLst/>
            </a:prstGeom>
            <a:ln>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2" idx="1"/>
            </p:cNvCxnSpPr>
            <p:nvPr/>
          </p:nvCxnSpPr>
          <p:spPr>
            <a:xfrm flipH="1">
              <a:off x="6089650" y="3474018"/>
              <a:ext cx="111973" cy="0"/>
            </a:xfrm>
            <a:prstGeom prst="straightConnector1">
              <a:avLst/>
            </a:prstGeom>
            <a:ln>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01623" y="3350907"/>
              <a:ext cx="364202" cy="246221"/>
            </a:xfrm>
            <a:prstGeom prst="rect">
              <a:avLst/>
            </a:prstGeom>
            <a:noFill/>
            <a:ln>
              <a:noFill/>
            </a:ln>
          </p:spPr>
          <p:txBody>
            <a:bodyPr wrap="none" rtlCol="0">
              <a:spAutoFit/>
            </a:bodyPr>
            <a:lstStyle/>
            <a:p>
              <a:r>
                <a:rPr kumimoji="1" lang="en-US" altLang="zh-CN" sz="1000" i="1" dirty="0" smtClean="0"/>
                <a:t>key</a:t>
              </a:r>
              <a:endParaRPr kumimoji="1" lang="zh-CN" altLang="en-US" sz="1000" i="1" dirty="0"/>
            </a:p>
          </p:txBody>
        </p:sp>
      </p:grpSp>
      <p:cxnSp>
        <p:nvCxnSpPr>
          <p:cNvPr id="27" name="Straight Connector 26"/>
          <p:cNvCxnSpPr/>
          <p:nvPr/>
        </p:nvCxnSpPr>
        <p:spPr>
          <a:xfrm>
            <a:off x="6883400" y="4051300"/>
            <a:ext cx="0" cy="228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13800" y="4051300"/>
            <a:ext cx="0" cy="2286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83400" y="4279900"/>
            <a:ext cx="1930400" cy="558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Rectangle 29"/>
          <p:cNvSpPr/>
          <p:nvPr/>
        </p:nvSpPr>
        <p:spPr>
          <a:xfrm>
            <a:off x="6883400" y="4972050"/>
            <a:ext cx="1930400" cy="558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Rectangle 30"/>
          <p:cNvSpPr/>
          <p:nvPr/>
        </p:nvSpPr>
        <p:spPr>
          <a:xfrm>
            <a:off x="6883400" y="5664200"/>
            <a:ext cx="1930400" cy="558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TextBox 31"/>
          <p:cNvSpPr txBox="1"/>
          <p:nvPr/>
        </p:nvSpPr>
        <p:spPr>
          <a:xfrm>
            <a:off x="6896100" y="4292600"/>
            <a:ext cx="698500" cy="246221"/>
          </a:xfrm>
          <a:prstGeom prst="rect">
            <a:avLst/>
          </a:prstGeom>
          <a:noFill/>
          <a:ln w="19050">
            <a:solidFill>
              <a:srgbClr val="00B0F0"/>
            </a:solidFill>
            <a:prstDash val="sysDash"/>
          </a:ln>
        </p:spPr>
        <p:txBody>
          <a:bodyPr wrap="square" lIns="0" tIns="0" rIns="0" bIns="0" rtlCol="0">
            <a:spAutoFit/>
          </a:bodyPr>
          <a:lstStyle/>
          <a:p>
            <a:pPr algn="ctr"/>
            <a:r>
              <a:rPr kumimoji="1" lang="en-US" altLang="zh-CN" sz="1600" dirty="0" smtClean="0"/>
              <a:t>0110</a:t>
            </a:r>
            <a:endParaRPr kumimoji="1" lang="zh-CN" altLang="en-US" sz="1600" dirty="0"/>
          </a:p>
        </p:txBody>
      </p:sp>
      <p:sp>
        <p:nvSpPr>
          <p:cNvPr id="33" name="TextBox 32"/>
          <p:cNvSpPr txBox="1"/>
          <p:nvPr/>
        </p:nvSpPr>
        <p:spPr>
          <a:xfrm>
            <a:off x="6896100" y="4991100"/>
            <a:ext cx="698500" cy="246221"/>
          </a:xfrm>
          <a:prstGeom prst="rect">
            <a:avLst/>
          </a:prstGeom>
          <a:noFill/>
          <a:ln w="19050">
            <a:solidFill>
              <a:srgbClr val="00B0F0"/>
            </a:solidFill>
            <a:prstDash val="sysDash"/>
          </a:ln>
        </p:spPr>
        <p:txBody>
          <a:bodyPr wrap="square" lIns="0" tIns="0" rIns="0" bIns="0" rtlCol="0">
            <a:spAutoFit/>
          </a:bodyPr>
          <a:lstStyle/>
          <a:p>
            <a:pPr algn="ctr"/>
            <a:r>
              <a:rPr kumimoji="1" lang="en-US" altLang="zh-CN" sz="1600" dirty="0" smtClean="0"/>
              <a:t>1101</a:t>
            </a:r>
            <a:endParaRPr kumimoji="1" lang="zh-CN" altLang="en-US" sz="1600" dirty="0"/>
          </a:p>
        </p:txBody>
      </p:sp>
      <p:sp>
        <p:nvSpPr>
          <p:cNvPr id="34" name="TextBox 33"/>
          <p:cNvSpPr txBox="1"/>
          <p:nvPr/>
        </p:nvSpPr>
        <p:spPr>
          <a:xfrm>
            <a:off x="6896100" y="5676900"/>
            <a:ext cx="698500" cy="246221"/>
          </a:xfrm>
          <a:prstGeom prst="rect">
            <a:avLst/>
          </a:prstGeom>
          <a:noFill/>
          <a:ln w="19050">
            <a:solidFill>
              <a:srgbClr val="00B0F0"/>
            </a:solidFill>
            <a:prstDash val="sysDash"/>
          </a:ln>
        </p:spPr>
        <p:txBody>
          <a:bodyPr wrap="square" lIns="0" tIns="0" rIns="0" bIns="0" rtlCol="0">
            <a:spAutoFit/>
          </a:bodyPr>
          <a:lstStyle/>
          <a:p>
            <a:pPr algn="ctr"/>
            <a:r>
              <a:rPr kumimoji="1" lang="en-US" altLang="zh-CN" sz="1600" dirty="0" smtClean="0"/>
              <a:t>0110</a:t>
            </a:r>
            <a:endParaRPr kumimoji="1" lang="zh-CN" altLang="en-US" sz="1600" dirty="0"/>
          </a:p>
        </p:txBody>
      </p:sp>
      <p:cxnSp>
        <p:nvCxnSpPr>
          <p:cNvPr id="36" name="Elbow Connector 35"/>
          <p:cNvCxnSpPr>
            <a:stCxn id="22" idx="2"/>
            <a:endCxn id="29" idx="1"/>
          </p:cNvCxnSpPr>
          <p:nvPr/>
        </p:nvCxnSpPr>
        <p:spPr>
          <a:xfrm rot="16200000" flipH="1">
            <a:off x="6398538" y="4074438"/>
            <a:ext cx="479572" cy="49015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2" idx="2"/>
            <a:endCxn id="31" idx="1"/>
          </p:cNvCxnSpPr>
          <p:nvPr/>
        </p:nvCxnSpPr>
        <p:spPr>
          <a:xfrm rot="16200000" flipH="1">
            <a:off x="5706388" y="4766588"/>
            <a:ext cx="1863872" cy="49015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67600" y="3873500"/>
            <a:ext cx="800219" cy="338554"/>
          </a:xfrm>
          <a:prstGeom prst="rect">
            <a:avLst/>
          </a:prstGeom>
          <a:noFill/>
        </p:spPr>
        <p:txBody>
          <a:bodyPr wrap="none" rtlCol="0">
            <a:spAutoFit/>
          </a:bodyPr>
          <a:lstStyle/>
          <a:p>
            <a:r>
              <a:rPr kumimoji="1" lang="zh-CN" altLang="en-US" sz="1600" smtClean="0">
                <a:latin typeface="Microsoft YaHei" charset="-122"/>
                <a:ea typeface="Microsoft YaHei" charset="-122"/>
                <a:cs typeface="Microsoft YaHei" charset="-122"/>
              </a:rPr>
              <a:t>内存锁</a:t>
            </a:r>
            <a:endParaRPr kumimoji="1"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505790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7.4.1 </a:t>
            </a:r>
            <a:r>
              <a:rPr kumimoji="1" lang="zh-CN" altLang="en-US" dirty="0" smtClean="0"/>
              <a:t>硬件安全机制</a:t>
            </a:r>
            <a:endParaRPr kumimoji="1" lang="zh-CN" alt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kumimoji="1" lang="zh-CN" altLang="en-US" dirty="0"/>
              <a:t>内存保护</a:t>
            </a:r>
            <a:r>
              <a:rPr kumimoji="1" lang="zh-CN" altLang="en-US" dirty="0" smtClean="0"/>
              <a:t>：</a:t>
            </a:r>
            <a:r>
              <a:rPr kumimoji="1" lang="zh-CN" altLang="en-US" dirty="0" smtClean="0">
                <a:solidFill>
                  <a:srgbClr val="FF0000"/>
                </a:solidFill>
              </a:rPr>
              <a:t>支持虚拟内存的系统</a:t>
            </a:r>
            <a:endParaRPr kumimoji="1" lang="en-US" altLang="zh-CN" dirty="0" smtClean="0">
              <a:solidFill>
                <a:srgbClr val="FF0000"/>
              </a:solidFill>
            </a:endParaRPr>
          </a:p>
          <a:p>
            <a:pPr>
              <a:lnSpc>
                <a:spcPct val="150000"/>
              </a:lnSpc>
            </a:pPr>
            <a:r>
              <a:rPr kumimoji="1" lang="zh-CN" altLang="en-US" dirty="0" smtClean="0"/>
              <a:t>将虚拟地址空间区分为内核空间和用户空间。用户态时仅可访问用户空间，内核态时则两者均可访问</a:t>
            </a:r>
            <a:endParaRPr kumimoji="1" lang="en-US" altLang="zh-CN" dirty="0" smtClean="0"/>
          </a:p>
          <a:p>
            <a:pPr>
              <a:lnSpc>
                <a:spcPct val="150000"/>
              </a:lnSpc>
            </a:pPr>
            <a:r>
              <a:rPr kumimoji="1" lang="zh-CN" altLang="en-US" dirty="0" smtClean="0">
                <a:solidFill>
                  <a:schemeClr val="accent1">
                    <a:lumMod val="75000"/>
                  </a:schemeClr>
                </a:solidFill>
              </a:rPr>
              <a:t>在页（段</a:t>
            </a:r>
            <a:r>
              <a:rPr kumimoji="1" lang="en-US" altLang="zh-CN" dirty="0" smtClean="0">
                <a:solidFill>
                  <a:schemeClr val="accent1">
                    <a:lumMod val="75000"/>
                  </a:schemeClr>
                </a:solidFill>
              </a:rPr>
              <a:t>)</a:t>
            </a:r>
            <a:r>
              <a:rPr kumimoji="1" lang="zh-CN" altLang="en-US" dirty="0" smtClean="0">
                <a:solidFill>
                  <a:schemeClr val="accent1">
                    <a:lumMod val="75000"/>
                  </a:schemeClr>
                </a:solidFill>
              </a:rPr>
              <a:t>表中，设置保护信息</a:t>
            </a:r>
            <a:r>
              <a:rPr kumimoji="1" lang="zh-CN" altLang="en-US" dirty="0" smtClean="0"/>
              <a:t>，来区分进程对于不同页（段）的访问权限</a:t>
            </a:r>
            <a:endParaRPr kumimoji="1" lang="zh-CN" altLang="en-US" dirty="0"/>
          </a:p>
        </p:txBody>
      </p:sp>
    </p:spTree>
    <p:extLst>
      <p:ext uri="{BB962C8B-B14F-4D97-AF65-F5344CB8AC3E}">
        <p14:creationId xmlns:p14="http://schemas.microsoft.com/office/powerpoint/2010/main" val="471665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7.4.1 </a:t>
            </a:r>
            <a:r>
              <a:rPr kumimoji="1" lang="zh-CN" altLang="en-US" dirty="0" smtClean="0"/>
              <a:t>硬件安全机制</a:t>
            </a:r>
            <a:endParaRPr kumimoji="1" lang="zh-CN" alt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kumimoji="1" lang="zh-CN" altLang="en-US" dirty="0" smtClean="0"/>
              <a:t>内</a:t>
            </a:r>
            <a:r>
              <a:rPr kumimoji="1" lang="zh-CN" altLang="en-US" dirty="0"/>
              <a:t>存保护：</a:t>
            </a:r>
            <a:r>
              <a:rPr kumimoji="1" lang="zh-CN" altLang="en-US" dirty="0">
                <a:solidFill>
                  <a:srgbClr val="FF0000"/>
                </a:solidFill>
              </a:rPr>
              <a:t>沙盒技术</a:t>
            </a:r>
            <a:endParaRPr kumimoji="1" lang="en-US" altLang="zh-CN" dirty="0" smtClean="0"/>
          </a:p>
          <a:p>
            <a:pPr>
              <a:lnSpc>
                <a:spcPct val="150000"/>
              </a:lnSpc>
            </a:pPr>
            <a:r>
              <a:rPr kumimoji="1" lang="zh-CN" altLang="en-US" dirty="0"/>
              <a:t>建立一</a:t>
            </a:r>
            <a:r>
              <a:rPr kumimoji="1" lang="zh-CN" altLang="en-US" dirty="0" smtClean="0"/>
              <a:t>个限制和隔离权限的访问环境（内存区）：沙盒</a:t>
            </a:r>
            <a:endParaRPr kumimoji="1" lang="en-US" altLang="zh-CN" dirty="0" smtClean="0"/>
          </a:p>
          <a:p>
            <a:pPr>
              <a:lnSpc>
                <a:spcPct val="150000"/>
              </a:lnSpc>
            </a:pPr>
            <a:r>
              <a:rPr kumimoji="1" lang="zh-CN" altLang="en-US" dirty="0" smtClean="0"/>
              <a:t>任何访问沙盒外的代码都会被中断并终止程序</a:t>
            </a:r>
            <a:endParaRPr kumimoji="1" lang="en-US" altLang="zh-CN" dirty="0" smtClean="0"/>
          </a:p>
          <a:p>
            <a:pPr>
              <a:lnSpc>
                <a:spcPct val="150000"/>
              </a:lnSpc>
            </a:pPr>
            <a:r>
              <a:rPr kumimoji="1" lang="zh-CN" altLang="en-US" dirty="0" smtClean="0"/>
              <a:t>被限制的活动包括：读写本地磁盘、连接网络主机、建立新的进程、下载相关代码等</a:t>
            </a:r>
            <a:endParaRPr kumimoji="1" lang="zh-CN" altLang="en-US" dirty="0"/>
          </a:p>
        </p:txBody>
      </p:sp>
    </p:spTree>
    <p:extLst>
      <p:ext uri="{BB962C8B-B14F-4D97-AF65-F5344CB8AC3E}">
        <p14:creationId xmlns:p14="http://schemas.microsoft.com/office/powerpoint/2010/main" val="811326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7.4.1 </a:t>
            </a:r>
            <a:r>
              <a:rPr kumimoji="1" lang="zh-CN" altLang="en-US" dirty="0" smtClean="0"/>
              <a:t>硬件安全机制</a:t>
            </a:r>
            <a:endParaRPr kumimoji="1" lang="zh-CN" alt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2"/>
            </a:pPr>
            <a:r>
              <a:rPr kumimoji="1" lang="zh-CN" altLang="en-US" dirty="0" smtClean="0"/>
              <a:t>运行保护</a:t>
            </a:r>
            <a:endParaRPr kumimoji="1" lang="en-US" altLang="zh-CN" dirty="0" smtClean="0"/>
          </a:p>
          <a:p>
            <a:pPr>
              <a:lnSpc>
                <a:spcPct val="150000"/>
              </a:lnSpc>
            </a:pPr>
            <a:r>
              <a:rPr kumimoji="1" lang="zh-CN" altLang="en-US" dirty="0"/>
              <a:t>为进程的运行设置不同级别的保护域</a:t>
            </a:r>
          </a:p>
          <a:p>
            <a:pPr>
              <a:lnSpc>
                <a:spcPct val="150000"/>
              </a:lnSpc>
            </a:pPr>
            <a:r>
              <a:rPr kumimoji="1" lang="zh-CN" altLang="en-US" dirty="0" smtClean="0"/>
              <a:t>从内到外：核心域、系统域、用户域</a:t>
            </a:r>
            <a:endParaRPr kumimoji="1" lang="en-US" altLang="zh-CN" dirty="0" smtClean="0"/>
          </a:p>
          <a:p>
            <a:pPr lvl="1">
              <a:lnSpc>
                <a:spcPct val="150000"/>
              </a:lnSpc>
            </a:pPr>
            <a:r>
              <a:rPr kumimoji="1" lang="zh-CN" altLang="en-US" dirty="0" smtClean="0"/>
              <a:t>程序</a:t>
            </a:r>
            <a:r>
              <a:rPr kumimoji="1" lang="zh-CN" altLang="en-US" u="sng" dirty="0" smtClean="0"/>
              <a:t>可以访问</a:t>
            </a:r>
            <a:r>
              <a:rPr kumimoji="1" lang="zh-CN" altLang="en-US" dirty="0" smtClean="0"/>
              <a:t>驻留在</a:t>
            </a:r>
            <a:r>
              <a:rPr kumimoji="1" lang="zh-CN" altLang="en-US" dirty="0" smtClean="0">
                <a:solidFill>
                  <a:schemeClr val="accent1">
                    <a:lumMod val="75000"/>
                  </a:schemeClr>
                </a:solidFill>
              </a:rPr>
              <a:t>同域或者外域</a:t>
            </a:r>
            <a:r>
              <a:rPr kumimoji="1" lang="zh-CN" altLang="en-US" dirty="0" smtClean="0"/>
              <a:t>中的</a:t>
            </a:r>
            <a:r>
              <a:rPr kumimoji="1" lang="zh-CN" altLang="en-US" u="sng" dirty="0" smtClean="0"/>
              <a:t>数据</a:t>
            </a:r>
            <a:r>
              <a:rPr kumimoji="1" lang="zh-CN" altLang="en-US" dirty="0" smtClean="0"/>
              <a:t>，但</a:t>
            </a:r>
            <a:r>
              <a:rPr kumimoji="1" lang="zh-CN" altLang="en-US" u="sng" dirty="0" smtClean="0"/>
              <a:t>不会调用</a:t>
            </a:r>
            <a:r>
              <a:rPr kumimoji="1" lang="zh-CN" altLang="en-US" dirty="0" smtClean="0"/>
              <a:t>外域中的</a:t>
            </a:r>
            <a:r>
              <a:rPr kumimoji="1" lang="zh-CN" altLang="en-US" u="sng" dirty="0" smtClean="0"/>
              <a:t>程序</a:t>
            </a:r>
            <a:endParaRPr kumimoji="1" lang="en-US" altLang="zh-CN" u="sng" dirty="0" smtClean="0"/>
          </a:p>
          <a:p>
            <a:pPr lvl="1">
              <a:lnSpc>
                <a:spcPct val="150000"/>
              </a:lnSpc>
            </a:pPr>
            <a:r>
              <a:rPr kumimoji="1" lang="zh-CN" altLang="en-US" dirty="0" smtClean="0"/>
              <a:t>程序</a:t>
            </a:r>
            <a:r>
              <a:rPr kumimoji="1" lang="zh-CN" altLang="en-US" u="sng" dirty="0" smtClean="0"/>
              <a:t>可以调用</a:t>
            </a:r>
            <a:r>
              <a:rPr kumimoji="1" lang="zh-CN" altLang="en-US" dirty="0" smtClean="0"/>
              <a:t>驻留在</a:t>
            </a:r>
            <a:r>
              <a:rPr kumimoji="1" lang="zh-CN" altLang="en-US" dirty="0" smtClean="0">
                <a:solidFill>
                  <a:schemeClr val="accent1">
                    <a:lumMod val="75000"/>
                  </a:schemeClr>
                </a:solidFill>
              </a:rPr>
              <a:t>同域或者内域</a:t>
            </a:r>
            <a:r>
              <a:rPr kumimoji="1" lang="zh-CN" altLang="en-US" dirty="0" smtClean="0"/>
              <a:t>中的</a:t>
            </a:r>
            <a:r>
              <a:rPr kumimoji="1" lang="zh-CN" altLang="en-US" u="sng" dirty="0" smtClean="0"/>
              <a:t>服务</a:t>
            </a:r>
            <a:r>
              <a:rPr kumimoji="1" lang="zh-CN" altLang="en-US" dirty="0" smtClean="0"/>
              <a:t>（函数），但</a:t>
            </a:r>
            <a:r>
              <a:rPr kumimoji="1" lang="zh-CN" altLang="en-US" u="sng" dirty="0" smtClean="0"/>
              <a:t>不能访问</a:t>
            </a:r>
            <a:r>
              <a:rPr kumimoji="1" lang="zh-CN" altLang="en-US" dirty="0" smtClean="0"/>
              <a:t>内域中的</a:t>
            </a:r>
            <a:r>
              <a:rPr kumimoji="1" lang="zh-CN" altLang="en-US" u="sng" dirty="0" smtClean="0"/>
              <a:t>数据</a:t>
            </a:r>
            <a:r>
              <a:rPr kumimoji="1" lang="zh-CN" altLang="en-US" dirty="0" smtClean="0"/>
              <a:t>。</a:t>
            </a:r>
            <a:endParaRPr kumimoji="1" lang="en-US" altLang="zh-CN" dirty="0" smtClean="0"/>
          </a:p>
          <a:p>
            <a:pPr>
              <a:lnSpc>
                <a:spcPct val="150000"/>
              </a:lnSpc>
            </a:pPr>
            <a:endParaRPr kumimoji="1" lang="zh-CN" altLang="en-US" dirty="0"/>
          </a:p>
        </p:txBody>
      </p:sp>
    </p:spTree>
    <p:extLst>
      <p:ext uri="{BB962C8B-B14F-4D97-AF65-F5344CB8AC3E}">
        <p14:creationId xmlns:p14="http://schemas.microsoft.com/office/powerpoint/2010/main" val="9176484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7.4.1 </a:t>
            </a:r>
            <a:r>
              <a:rPr kumimoji="1" lang="zh-CN" altLang="en-US" dirty="0"/>
              <a:t>硬件安全机制</a:t>
            </a:r>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3"/>
            </a:pPr>
            <a:r>
              <a:rPr kumimoji="1" lang="en-US" altLang="zh-CN" dirty="0" smtClean="0"/>
              <a:t>I/O</a:t>
            </a:r>
            <a:r>
              <a:rPr kumimoji="1" lang="zh-CN" altLang="en-US" dirty="0" smtClean="0"/>
              <a:t>保护</a:t>
            </a:r>
            <a:endParaRPr kumimoji="1" lang="en-US" altLang="zh-CN" dirty="0" smtClean="0"/>
          </a:p>
          <a:p>
            <a:pPr>
              <a:lnSpc>
                <a:spcPct val="150000"/>
              </a:lnSpc>
            </a:pPr>
            <a:r>
              <a:rPr kumimoji="1" lang="zh-CN" altLang="en-US" dirty="0" smtClean="0"/>
              <a:t>文件映射</a:t>
            </a:r>
            <a:r>
              <a:rPr kumimoji="1" lang="en-US" altLang="zh-CN" dirty="0" smtClean="0"/>
              <a:t>I/O</a:t>
            </a:r>
            <a:r>
              <a:rPr kumimoji="1" lang="zh-CN" altLang="en-US" dirty="0" smtClean="0"/>
              <a:t>：对设备的访问控制等同于内存保护，仅有授权的进程才能实现文件到内存区的映射操作。</a:t>
            </a:r>
            <a:endParaRPr kumimoji="1" lang="en-US" altLang="zh-CN" dirty="0" smtClean="0"/>
          </a:p>
          <a:p>
            <a:pPr>
              <a:lnSpc>
                <a:spcPct val="150000"/>
              </a:lnSpc>
            </a:pPr>
            <a:r>
              <a:rPr kumimoji="1" lang="en-US" altLang="zh-CN" dirty="0" smtClean="0"/>
              <a:t>I/O</a:t>
            </a:r>
            <a:r>
              <a:rPr kumimoji="1" lang="zh-CN" altLang="en-US" dirty="0" smtClean="0"/>
              <a:t>指令：所有的</a:t>
            </a:r>
            <a:r>
              <a:rPr kumimoji="1" lang="en-US" altLang="zh-CN" dirty="0" smtClean="0"/>
              <a:t>I/O</a:t>
            </a:r>
            <a:r>
              <a:rPr kumimoji="1" lang="zh-CN" altLang="en-US" dirty="0" smtClean="0"/>
              <a:t>指令必须是特权指令，由</a:t>
            </a:r>
            <a:r>
              <a:rPr kumimoji="1" lang="zh-CN" altLang="en-US" dirty="0" smtClean="0">
                <a:solidFill>
                  <a:schemeClr val="accent1">
                    <a:lumMod val="75000"/>
                  </a:schemeClr>
                </a:solidFill>
              </a:rPr>
              <a:t>可信的系统程序</a:t>
            </a:r>
            <a:r>
              <a:rPr kumimoji="1" lang="zh-CN" altLang="en-US" dirty="0" smtClean="0"/>
              <a:t>执行，普通程序无权自行访问设备。</a:t>
            </a:r>
            <a:endParaRPr kumimoji="1" lang="zh-CN" altLang="en-US" dirty="0"/>
          </a:p>
        </p:txBody>
      </p:sp>
    </p:spTree>
    <p:extLst>
      <p:ext uri="{BB962C8B-B14F-4D97-AF65-F5344CB8AC3E}">
        <p14:creationId xmlns:p14="http://schemas.microsoft.com/office/powerpoint/2010/main" val="19871494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7.4.2</a:t>
            </a:r>
            <a:r>
              <a:rPr kumimoji="1" lang="zh-CN" altLang="en-US" dirty="0" smtClean="0"/>
              <a:t> 认证机制</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smtClean="0"/>
              <a:t>标识：操作系统能够识别的用户身份</a:t>
            </a:r>
            <a:endParaRPr kumimoji="1" lang="en-US" altLang="zh-CN" dirty="0" smtClean="0"/>
          </a:p>
          <a:p>
            <a:pPr>
              <a:lnSpc>
                <a:spcPct val="150000"/>
              </a:lnSpc>
            </a:pPr>
            <a:r>
              <a:rPr kumimoji="1" lang="zh-CN" altLang="en-US" dirty="0" smtClean="0"/>
              <a:t>鉴别：将用户标识符与用户关联的过程</a:t>
            </a:r>
            <a:endParaRPr kumimoji="1" lang="en-US" altLang="zh-CN" dirty="0" smtClean="0"/>
          </a:p>
          <a:p>
            <a:pPr>
              <a:lnSpc>
                <a:spcPct val="150000"/>
              </a:lnSpc>
            </a:pPr>
            <a:r>
              <a:rPr kumimoji="1" lang="en-US" altLang="zh-CN" dirty="0" smtClean="0"/>
              <a:t>TCB</a:t>
            </a:r>
            <a:r>
              <a:rPr kumimoji="1" lang="zh-CN" altLang="en-US" dirty="0" smtClean="0"/>
              <a:t> 的作用包括：</a:t>
            </a:r>
            <a:endParaRPr kumimoji="1" lang="en-US" altLang="zh-CN" dirty="0" smtClean="0"/>
          </a:p>
          <a:p>
            <a:pPr lvl="1">
              <a:lnSpc>
                <a:spcPct val="150000"/>
              </a:lnSpc>
            </a:pPr>
            <a:r>
              <a:rPr kumimoji="1" lang="zh-CN" altLang="en-US" dirty="0" smtClean="0"/>
              <a:t>维护</a:t>
            </a:r>
            <a:r>
              <a:rPr kumimoji="1" lang="zh-CN" altLang="en-US" dirty="0"/>
              <a:t>认证</a:t>
            </a:r>
            <a:r>
              <a:rPr kumimoji="1" lang="zh-CN" altLang="en-US" dirty="0" smtClean="0"/>
              <a:t>数据</a:t>
            </a:r>
            <a:endParaRPr kumimoji="1" lang="en-US" altLang="zh-CN" dirty="0"/>
          </a:p>
          <a:p>
            <a:pPr lvl="1">
              <a:lnSpc>
                <a:spcPct val="150000"/>
              </a:lnSpc>
            </a:pPr>
            <a:r>
              <a:rPr kumimoji="1" lang="zh-CN" altLang="en-US" dirty="0" smtClean="0"/>
              <a:t>保护</a:t>
            </a:r>
            <a:r>
              <a:rPr kumimoji="1" lang="zh-CN" altLang="en-US" dirty="0"/>
              <a:t>认证</a:t>
            </a:r>
            <a:r>
              <a:rPr kumimoji="1" lang="zh-CN" altLang="en-US" dirty="0" smtClean="0"/>
              <a:t>数据</a:t>
            </a:r>
            <a:endParaRPr kumimoji="1" lang="zh-CN" altLang="en-US" dirty="0"/>
          </a:p>
          <a:p>
            <a:pPr lvl="1">
              <a:lnSpc>
                <a:spcPct val="150000"/>
              </a:lnSpc>
            </a:pPr>
            <a:r>
              <a:rPr kumimoji="1" lang="zh-CN" altLang="en-US" dirty="0" smtClean="0"/>
              <a:t>维护</a:t>
            </a:r>
            <a:r>
              <a:rPr kumimoji="1" lang="zh-CN" altLang="en-US" dirty="0"/>
              <a:t>、显示、保护所有</a:t>
            </a:r>
            <a:r>
              <a:rPr kumimoji="1" lang="zh-CN" altLang="en-US" dirty="0">
                <a:solidFill>
                  <a:schemeClr val="accent1">
                    <a:lumMod val="75000"/>
                  </a:schemeClr>
                </a:solidFill>
              </a:rPr>
              <a:t>活动</a:t>
            </a:r>
            <a:r>
              <a:rPr kumimoji="1" lang="zh-CN" altLang="en-US" dirty="0" smtClean="0">
                <a:solidFill>
                  <a:schemeClr val="accent1">
                    <a:lumMod val="75000"/>
                  </a:schemeClr>
                </a:solidFill>
              </a:rPr>
              <a:t>用户</a:t>
            </a:r>
            <a:r>
              <a:rPr kumimoji="1" lang="zh-CN" altLang="en-US" dirty="0" smtClean="0"/>
              <a:t>和用户</a:t>
            </a:r>
            <a:r>
              <a:rPr kumimoji="1" lang="zh-CN" altLang="en-US" dirty="0"/>
              <a:t>帐户</a:t>
            </a:r>
            <a:r>
              <a:rPr kumimoji="1" lang="zh-CN" altLang="en-US" dirty="0" smtClean="0"/>
              <a:t>信息</a:t>
            </a:r>
            <a:endParaRPr kumimoji="1" lang="en-US" altLang="zh-CN" dirty="0"/>
          </a:p>
          <a:p>
            <a:pPr lvl="1">
              <a:lnSpc>
                <a:spcPct val="150000"/>
              </a:lnSpc>
            </a:pPr>
            <a:r>
              <a:rPr kumimoji="1" lang="zh-CN" altLang="en-US" dirty="0" smtClean="0"/>
              <a:t>用户口令的加密与管理</a:t>
            </a:r>
            <a:endParaRPr kumimoji="1" lang="zh-CN" altLang="en-US" dirty="0"/>
          </a:p>
          <a:p>
            <a:pPr lvl="1">
              <a:lnSpc>
                <a:spcPct val="150000"/>
              </a:lnSpc>
            </a:pPr>
            <a:endParaRPr kumimoji="1" lang="zh-CN" altLang="en-US" dirty="0"/>
          </a:p>
        </p:txBody>
      </p:sp>
    </p:spTree>
    <p:extLst>
      <p:ext uri="{BB962C8B-B14F-4D97-AF65-F5344CB8AC3E}">
        <p14:creationId xmlns:p14="http://schemas.microsoft.com/office/powerpoint/2010/main" val="14797674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7.4.2</a:t>
            </a:r>
            <a:r>
              <a:rPr kumimoji="1" lang="zh-CN" altLang="en-US" dirty="0"/>
              <a:t> 认证机制</a:t>
            </a:r>
          </a:p>
        </p:txBody>
      </p:sp>
      <p:sp>
        <p:nvSpPr>
          <p:cNvPr id="3" name="Content Placeholder 2"/>
          <p:cNvSpPr>
            <a:spLocks noGrp="1"/>
          </p:cNvSpPr>
          <p:nvPr>
            <p:ph idx="1"/>
          </p:nvPr>
        </p:nvSpPr>
        <p:spPr/>
        <p:txBody>
          <a:bodyPr/>
          <a:lstStyle/>
          <a:p>
            <a:pPr>
              <a:lnSpc>
                <a:spcPct val="150000"/>
              </a:lnSpc>
            </a:pPr>
            <a:r>
              <a:rPr kumimoji="1" lang="zh-CN" altLang="en-US" dirty="0" smtClean="0"/>
              <a:t>口令认证</a:t>
            </a:r>
            <a:endParaRPr kumimoji="1" lang="en-US" altLang="zh-CN" dirty="0" smtClean="0"/>
          </a:p>
          <a:p>
            <a:pPr>
              <a:lnSpc>
                <a:spcPct val="150000"/>
              </a:lnSpc>
            </a:pPr>
            <a:r>
              <a:rPr kumimoji="1" lang="en-US" altLang="zh-CN" dirty="0" smtClean="0"/>
              <a:t>/</a:t>
            </a:r>
            <a:r>
              <a:rPr kumimoji="1" lang="en-US" altLang="zh-CN" dirty="0" err="1" smtClean="0"/>
              <a:t>etc</a:t>
            </a:r>
            <a:r>
              <a:rPr kumimoji="1" lang="en-US" altLang="zh-CN" dirty="0" smtClean="0"/>
              <a:t>/</a:t>
            </a:r>
            <a:r>
              <a:rPr kumimoji="1" lang="en-US" altLang="zh-CN" dirty="0" err="1" smtClean="0"/>
              <a:t>passwd</a:t>
            </a:r>
            <a:r>
              <a:rPr kumimoji="1" lang="en-US" altLang="zh-CN" dirty="0" smtClean="0"/>
              <a:t>:</a:t>
            </a:r>
            <a:r>
              <a:rPr kumimoji="1" lang="zh-CN" altLang="en-US" dirty="0" smtClean="0"/>
              <a:t>记录用户账户信息</a:t>
            </a:r>
            <a:endParaRPr kumimoji="1" lang="en-US" altLang="zh-CN" dirty="0" smtClean="0"/>
          </a:p>
          <a:p>
            <a:pPr marL="0" indent="0" algn="ctr">
              <a:lnSpc>
                <a:spcPct val="150000"/>
              </a:lnSpc>
              <a:buNone/>
            </a:pPr>
            <a:r>
              <a:rPr kumimoji="1" lang="zh-CN" altLang="en-US" sz="1800" dirty="0">
                <a:solidFill>
                  <a:schemeClr val="accent6">
                    <a:lumMod val="75000"/>
                  </a:schemeClr>
                </a:solidFill>
              </a:rPr>
              <a:t>用户名：密码：用户</a:t>
            </a:r>
            <a:r>
              <a:rPr kumimoji="1" lang="en-US" altLang="zh-CN" sz="1800" dirty="0">
                <a:solidFill>
                  <a:schemeClr val="accent6">
                    <a:lumMod val="75000"/>
                  </a:schemeClr>
                </a:solidFill>
              </a:rPr>
              <a:t>ID</a:t>
            </a:r>
            <a:r>
              <a:rPr kumimoji="1" lang="zh-CN" altLang="en-US" sz="1800" dirty="0">
                <a:solidFill>
                  <a:schemeClr val="accent6">
                    <a:lumMod val="75000"/>
                  </a:schemeClr>
                </a:solidFill>
              </a:rPr>
              <a:t>：主要组</a:t>
            </a:r>
            <a:r>
              <a:rPr kumimoji="1" lang="en-US" altLang="zh-CN" sz="1800" dirty="0">
                <a:solidFill>
                  <a:schemeClr val="accent6">
                    <a:lumMod val="75000"/>
                  </a:schemeClr>
                </a:solidFill>
              </a:rPr>
              <a:t>ID</a:t>
            </a:r>
            <a:r>
              <a:rPr kumimoji="1" lang="zh-CN" altLang="en-US" sz="1800" dirty="0" smtClean="0">
                <a:solidFill>
                  <a:schemeClr val="accent6">
                    <a:lumMod val="75000"/>
                  </a:schemeClr>
                </a:solidFill>
              </a:rPr>
              <a:t>：注释信息：</a:t>
            </a:r>
            <a:r>
              <a:rPr kumimoji="1" lang="zh-CN" altLang="en-US" sz="1800" dirty="0">
                <a:solidFill>
                  <a:schemeClr val="accent6">
                    <a:lumMod val="75000"/>
                  </a:schemeClr>
                </a:solidFill>
              </a:rPr>
              <a:t>主目录：</a:t>
            </a:r>
            <a:r>
              <a:rPr kumimoji="1" lang="zh-CN" altLang="en-US" sz="1800" dirty="0" smtClean="0">
                <a:solidFill>
                  <a:schemeClr val="accent6">
                    <a:lumMod val="75000"/>
                  </a:schemeClr>
                </a:solidFill>
              </a:rPr>
              <a:t>登录用</a:t>
            </a:r>
            <a:r>
              <a:rPr kumimoji="1" lang="en-US" altLang="zh-CN" sz="1800" dirty="0" smtClean="0">
                <a:solidFill>
                  <a:schemeClr val="accent6">
                    <a:lumMod val="75000"/>
                  </a:schemeClr>
                </a:solidFill>
              </a:rPr>
              <a:t>shell</a:t>
            </a:r>
          </a:p>
          <a:p>
            <a:pPr>
              <a:lnSpc>
                <a:spcPct val="150000"/>
              </a:lnSpc>
            </a:pPr>
            <a:r>
              <a:rPr kumimoji="1" lang="en-US" altLang="zh-CN" dirty="0" smtClean="0"/>
              <a:t>/</a:t>
            </a:r>
            <a:r>
              <a:rPr kumimoji="1" lang="en-US" altLang="zh-CN" dirty="0" err="1" smtClean="0"/>
              <a:t>etc</a:t>
            </a:r>
            <a:r>
              <a:rPr kumimoji="1" lang="en-US" altLang="zh-CN" dirty="0" smtClean="0"/>
              <a:t>/shadow:</a:t>
            </a:r>
            <a:r>
              <a:rPr kumimoji="1" lang="zh-CN" altLang="en-US" dirty="0" smtClean="0"/>
              <a:t>记录用户密码信息</a:t>
            </a:r>
            <a:endParaRPr kumimoji="1" lang="en-US" altLang="zh-CN" dirty="0" smtClean="0"/>
          </a:p>
          <a:p>
            <a:pPr marL="0" indent="0" algn="ctr">
              <a:lnSpc>
                <a:spcPct val="150000"/>
              </a:lnSpc>
              <a:buNone/>
            </a:pPr>
            <a:r>
              <a:rPr kumimoji="1" lang="zh-CN" altLang="en-US" sz="1800" dirty="0">
                <a:solidFill>
                  <a:schemeClr val="accent6">
                    <a:lumMod val="75000"/>
                  </a:schemeClr>
                </a:solidFill>
              </a:rPr>
              <a:t>用户名：加密密码：上次更改密码的时间：最小更改密码间隔：密码有效期限：密码过期提示时间：密码锁定期：账户有效期：保留字段</a:t>
            </a:r>
          </a:p>
        </p:txBody>
      </p:sp>
    </p:spTree>
    <p:extLst>
      <p:ext uri="{BB962C8B-B14F-4D97-AF65-F5344CB8AC3E}">
        <p14:creationId xmlns:p14="http://schemas.microsoft.com/office/powerpoint/2010/main" val="3655143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7.4.2</a:t>
            </a:r>
            <a:r>
              <a:rPr kumimoji="1" lang="zh-CN" altLang="en-US" dirty="0"/>
              <a:t> 认证</a:t>
            </a:r>
            <a:r>
              <a:rPr kumimoji="1" lang="zh-CN" altLang="en-US" dirty="0" smtClean="0"/>
              <a:t>机制 </a:t>
            </a:r>
            <a:endParaRPr kumimoji="1" lang="zh-CN" altLang="en-US" dirty="0"/>
          </a:p>
        </p:txBody>
      </p:sp>
      <p:sp>
        <p:nvSpPr>
          <p:cNvPr id="3" name="Content Placeholder 2"/>
          <p:cNvSpPr>
            <a:spLocks noGrp="1"/>
          </p:cNvSpPr>
          <p:nvPr>
            <p:ph idx="1"/>
          </p:nvPr>
        </p:nvSpPr>
        <p:spPr>
          <a:xfrm>
            <a:off x="628650" y="1825625"/>
            <a:ext cx="7886700" cy="638175"/>
          </a:xfrm>
        </p:spPr>
        <p:txBody>
          <a:bodyPr>
            <a:normAutofit lnSpcReduction="10000"/>
          </a:bodyPr>
          <a:lstStyle/>
          <a:p>
            <a:pPr>
              <a:lnSpc>
                <a:spcPct val="150000"/>
              </a:lnSpc>
            </a:pPr>
            <a:r>
              <a:rPr kumimoji="1" lang="zh-CN" altLang="en-US" dirty="0" smtClean="0"/>
              <a:t>公私匙机制：</a:t>
            </a:r>
            <a:r>
              <a:rPr kumimoji="1" lang="en-US" altLang="zh-CN" dirty="0" smtClean="0"/>
              <a:t>OpenSSL</a:t>
            </a:r>
            <a:r>
              <a:rPr kumimoji="1" lang="zh-CN" altLang="en-US" dirty="0" smtClean="0"/>
              <a:t> </a:t>
            </a:r>
            <a:r>
              <a:rPr kumimoji="1" lang="en-US" altLang="zh-CN" dirty="0" smtClean="0"/>
              <a:t>(RSA,DSA)</a:t>
            </a:r>
          </a:p>
          <a:p>
            <a:pPr>
              <a:lnSpc>
                <a:spcPct val="150000"/>
              </a:lnSpc>
            </a:pPr>
            <a:endParaRPr kumimoji="1" lang="zh-CN" altLang="en-US" dirty="0"/>
          </a:p>
        </p:txBody>
      </p:sp>
      <p:grpSp>
        <p:nvGrpSpPr>
          <p:cNvPr id="60" name="Group 59"/>
          <p:cNvGrpSpPr/>
          <p:nvPr/>
        </p:nvGrpSpPr>
        <p:grpSpPr>
          <a:xfrm>
            <a:off x="765159" y="2600810"/>
            <a:ext cx="6728088" cy="3428031"/>
            <a:chOff x="765159" y="2228850"/>
            <a:chExt cx="6728088" cy="3428031"/>
          </a:xfrm>
        </p:grpSpPr>
        <p:sp>
          <p:nvSpPr>
            <p:cNvPr id="4" name="Rectangle 3"/>
            <p:cNvSpPr/>
            <p:nvPr/>
          </p:nvSpPr>
          <p:spPr>
            <a:xfrm>
              <a:off x="2133600" y="2228850"/>
              <a:ext cx="1333500" cy="749485"/>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000" dirty="0" smtClean="0"/>
                <a:t>Client</a:t>
              </a:r>
              <a:endParaRPr kumimoji="1" lang="zh-CN" altLang="en-US" sz="2000" dirty="0"/>
            </a:p>
          </p:txBody>
        </p:sp>
        <p:sp>
          <p:nvSpPr>
            <p:cNvPr id="7" name="Rectangle 6"/>
            <p:cNvSpPr/>
            <p:nvPr/>
          </p:nvSpPr>
          <p:spPr>
            <a:xfrm>
              <a:off x="3670300" y="2228850"/>
              <a:ext cx="1333500" cy="749485"/>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000" dirty="0" smtClean="0"/>
                <a:t>Server</a:t>
              </a:r>
              <a:endParaRPr kumimoji="1" lang="zh-CN" altLang="en-US" sz="2000" dirty="0"/>
            </a:p>
          </p:txBody>
        </p:sp>
        <p:grpSp>
          <p:nvGrpSpPr>
            <p:cNvPr id="59" name="Group 58"/>
            <p:cNvGrpSpPr/>
            <p:nvPr/>
          </p:nvGrpSpPr>
          <p:grpSpPr>
            <a:xfrm>
              <a:off x="765159" y="2499360"/>
              <a:ext cx="6728088" cy="3157521"/>
              <a:chOff x="765159" y="2499360"/>
              <a:chExt cx="6728088" cy="3157521"/>
            </a:xfrm>
          </p:grpSpPr>
          <p:cxnSp>
            <p:nvCxnSpPr>
              <p:cNvPr id="6" name="Straight Connector 5"/>
              <p:cNvCxnSpPr/>
              <p:nvPr/>
            </p:nvCxnSpPr>
            <p:spPr>
              <a:xfrm>
                <a:off x="3581400" y="2514600"/>
                <a:ext cx="0" cy="3142281"/>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7720" y="2918460"/>
                <a:ext cx="1367682"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1.</a:t>
                </a:r>
                <a:r>
                  <a:rPr kumimoji="1" lang="zh-CN" altLang="en-US" dirty="0" smtClean="0">
                    <a:latin typeface="Microsoft YaHei" charset="-122"/>
                    <a:ea typeface="Microsoft YaHei" charset="-122"/>
                    <a:cs typeface="Microsoft YaHei" charset="-122"/>
                  </a:rPr>
                  <a:t> 请求连接</a:t>
                </a:r>
                <a:endParaRPr kumimoji="1" lang="zh-CN" altLang="en-US" dirty="0">
                  <a:latin typeface="Microsoft YaHei" charset="-122"/>
                  <a:ea typeface="Microsoft YaHei" charset="-122"/>
                  <a:cs typeface="Microsoft YaHei" charset="-122"/>
                </a:endParaRPr>
              </a:p>
            </p:txBody>
          </p:sp>
          <p:sp>
            <p:nvSpPr>
              <p:cNvPr id="10" name="TextBox 9"/>
              <p:cNvSpPr txBox="1"/>
              <p:nvPr/>
            </p:nvSpPr>
            <p:spPr>
              <a:xfrm>
                <a:off x="4725328" y="2918460"/>
                <a:ext cx="1367682"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2.</a:t>
                </a:r>
                <a:r>
                  <a:rPr kumimoji="1" lang="zh-CN" altLang="en-US" dirty="0" smtClean="0">
                    <a:latin typeface="Microsoft YaHei" charset="-122"/>
                    <a:ea typeface="Microsoft YaHei" charset="-122"/>
                    <a:cs typeface="Microsoft YaHei" charset="-122"/>
                  </a:rPr>
                  <a:t> 请求连接</a:t>
                </a:r>
                <a:endParaRPr kumimoji="1" lang="zh-CN" altLang="en-US" dirty="0">
                  <a:latin typeface="Microsoft YaHei" charset="-122"/>
                  <a:ea typeface="Microsoft YaHei" charset="-122"/>
                  <a:cs typeface="Microsoft YaHei" charset="-122"/>
                </a:endParaRPr>
              </a:p>
            </p:txBody>
          </p:sp>
          <p:grpSp>
            <p:nvGrpSpPr>
              <p:cNvPr id="17" name="Group 16"/>
              <p:cNvGrpSpPr/>
              <p:nvPr/>
            </p:nvGrpSpPr>
            <p:grpSpPr>
              <a:xfrm>
                <a:off x="1874520" y="2506980"/>
                <a:ext cx="550152" cy="243840"/>
                <a:chOff x="388620" y="3886200"/>
                <a:chExt cx="925944" cy="410400"/>
              </a:xfrm>
            </p:grpSpPr>
            <p:sp>
              <p:nvSpPr>
                <p:cNvPr id="18" name="Oval 17"/>
                <p:cNvSpPr>
                  <a:spLocks/>
                </p:cNvSpPr>
                <p:nvPr/>
              </p:nvSpPr>
              <p:spPr>
                <a:xfrm>
                  <a:off x="388620" y="3886200"/>
                  <a:ext cx="411480" cy="41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Rectangle 18"/>
                <p:cNvSpPr/>
                <p:nvPr/>
              </p:nvSpPr>
              <p:spPr>
                <a:xfrm>
                  <a:off x="708659" y="4078575"/>
                  <a:ext cx="605905" cy="112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Rectangle 19"/>
                <p:cNvSpPr/>
                <p:nvPr/>
              </p:nvSpPr>
              <p:spPr>
                <a:xfrm flipH="1">
                  <a:off x="1011959" y="3886200"/>
                  <a:ext cx="106681" cy="2514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Rectangle 20"/>
                <p:cNvSpPr/>
                <p:nvPr/>
              </p:nvSpPr>
              <p:spPr>
                <a:xfrm flipH="1">
                  <a:off x="1187215" y="3886200"/>
                  <a:ext cx="106681" cy="2514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Oval 21"/>
                <p:cNvSpPr>
                  <a:spLocks/>
                </p:cNvSpPr>
                <p:nvPr/>
              </p:nvSpPr>
              <p:spPr>
                <a:xfrm>
                  <a:off x="487400" y="3984720"/>
                  <a:ext cx="213921" cy="21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Group 30"/>
              <p:cNvGrpSpPr/>
              <p:nvPr/>
            </p:nvGrpSpPr>
            <p:grpSpPr>
              <a:xfrm>
                <a:off x="3124200" y="3489960"/>
                <a:ext cx="708660" cy="495300"/>
                <a:chOff x="6614160" y="3741420"/>
                <a:chExt cx="708660" cy="495300"/>
              </a:xfrm>
            </p:grpSpPr>
            <p:grpSp>
              <p:nvGrpSpPr>
                <p:cNvPr id="16" name="Group 15"/>
                <p:cNvGrpSpPr/>
                <p:nvPr/>
              </p:nvGrpSpPr>
              <p:grpSpPr>
                <a:xfrm>
                  <a:off x="6614160" y="3741420"/>
                  <a:ext cx="550152" cy="243840"/>
                  <a:chOff x="388620" y="3886200"/>
                  <a:chExt cx="925944" cy="410400"/>
                </a:xfrm>
                <a:solidFill>
                  <a:schemeClr val="accent4">
                    <a:lumMod val="60000"/>
                    <a:lumOff val="40000"/>
                  </a:schemeClr>
                </a:solidFill>
              </p:grpSpPr>
              <p:sp>
                <p:nvSpPr>
                  <p:cNvPr id="11" name="Oval 10"/>
                  <p:cNvSpPr>
                    <a:spLocks/>
                  </p:cNvSpPr>
                  <p:nvPr/>
                </p:nvSpPr>
                <p:spPr>
                  <a:xfrm>
                    <a:off x="388620" y="3886200"/>
                    <a:ext cx="411480" cy="41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Rectangle 11"/>
                  <p:cNvSpPr/>
                  <p:nvPr/>
                </p:nvSpPr>
                <p:spPr>
                  <a:xfrm>
                    <a:off x="708659" y="4078575"/>
                    <a:ext cx="605905" cy="112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Rectangle 12"/>
                  <p:cNvSpPr/>
                  <p:nvPr/>
                </p:nvSpPr>
                <p:spPr>
                  <a:xfrm flipH="1">
                    <a:off x="1011959" y="3886200"/>
                    <a:ext cx="106681" cy="251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Rectangle 13"/>
                  <p:cNvSpPr/>
                  <p:nvPr/>
                </p:nvSpPr>
                <p:spPr>
                  <a:xfrm flipH="1">
                    <a:off x="1187215" y="3886200"/>
                    <a:ext cx="106681" cy="251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Oval 14"/>
                  <p:cNvSpPr>
                    <a:spLocks/>
                  </p:cNvSpPr>
                  <p:nvPr/>
                </p:nvSpPr>
                <p:spPr>
                  <a:xfrm>
                    <a:off x="487400" y="3984720"/>
                    <a:ext cx="213921" cy="21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Cube 22"/>
                <p:cNvSpPr/>
                <p:nvPr/>
              </p:nvSpPr>
              <p:spPr>
                <a:xfrm>
                  <a:off x="6774180" y="3924300"/>
                  <a:ext cx="548640" cy="3124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a:t>
                  </a:r>
                  <a:endParaRPr kumimoji="1" lang="zh-CN" altLang="en-US" dirty="0"/>
                </a:p>
              </p:txBody>
            </p:sp>
          </p:grpSp>
          <p:grpSp>
            <p:nvGrpSpPr>
              <p:cNvPr id="24" name="Group 23"/>
              <p:cNvGrpSpPr/>
              <p:nvPr/>
            </p:nvGrpSpPr>
            <p:grpSpPr>
              <a:xfrm>
                <a:off x="4876800" y="2499360"/>
                <a:ext cx="550152" cy="243840"/>
                <a:chOff x="388620" y="3886200"/>
                <a:chExt cx="925944" cy="410400"/>
              </a:xfrm>
              <a:solidFill>
                <a:schemeClr val="accent4">
                  <a:lumMod val="60000"/>
                  <a:lumOff val="40000"/>
                </a:schemeClr>
              </a:solidFill>
            </p:grpSpPr>
            <p:sp>
              <p:nvSpPr>
                <p:cNvPr id="25" name="Oval 24"/>
                <p:cNvSpPr>
                  <a:spLocks/>
                </p:cNvSpPr>
                <p:nvPr/>
              </p:nvSpPr>
              <p:spPr>
                <a:xfrm>
                  <a:off x="388620" y="3886200"/>
                  <a:ext cx="411480" cy="41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Rectangle 25"/>
                <p:cNvSpPr/>
                <p:nvPr/>
              </p:nvSpPr>
              <p:spPr>
                <a:xfrm>
                  <a:off x="708659" y="4078575"/>
                  <a:ext cx="605905" cy="112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Rectangle 26"/>
                <p:cNvSpPr/>
                <p:nvPr/>
              </p:nvSpPr>
              <p:spPr>
                <a:xfrm flipH="1">
                  <a:off x="1011959" y="3886200"/>
                  <a:ext cx="106681" cy="251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Rectangle 27"/>
                <p:cNvSpPr/>
                <p:nvPr/>
              </p:nvSpPr>
              <p:spPr>
                <a:xfrm flipH="1">
                  <a:off x="1187215" y="3886200"/>
                  <a:ext cx="106681" cy="251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Oval 28"/>
                <p:cNvSpPr>
                  <a:spLocks/>
                </p:cNvSpPr>
                <p:nvPr/>
              </p:nvSpPr>
              <p:spPr>
                <a:xfrm>
                  <a:off x="487400" y="3984720"/>
                  <a:ext cx="213921" cy="21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0" name="TextBox 29"/>
              <p:cNvSpPr txBox="1"/>
              <p:nvPr/>
            </p:nvSpPr>
            <p:spPr>
              <a:xfrm>
                <a:off x="4725328" y="3859530"/>
                <a:ext cx="2752678"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3.</a:t>
                </a:r>
                <a:r>
                  <a:rPr kumimoji="1" lang="zh-CN" altLang="en-US" dirty="0" smtClean="0">
                    <a:latin typeface="Microsoft YaHei" charset="-122"/>
                    <a:ea typeface="Microsoft YaHei" charset="-122"/>
                    <a:cs typeface="Microsoft YaHei" charset="-122"/>
                  </a:rPr>
                  <a:t> 利用公钥对随机数加密</a:t>
                </a:r>
                <a:endParaRPr kumimoji="1" lang="zh-CN" altLang="en-US" dirty="0">
                  <a:latin typeface="Microsoft YaHei" charset="-122"/>
                  <a:ea typeface="Microsoft YaHei" charset="-122"/>
                  <a:cs typeface="Microsoft YaHei" charset="-122"/>
                </a:endParaRPr>
              </a:p>
            </p:txBody>
          </p:sp>
          <p:cxnSp>
            <p:nvCxnSpPr>
              <p:cNvPr id="33" name="Straight Arrow Connector 32"/>
              <p:cNvCxnSpPr>
                <a:stCxn id="9" idx="3"/>
                <a:endCxn id="10" idx="1"/>
              </p:cNvCxnSpPr>
              <p:nvPr/>
            </p:nvCxnSpPr>
            <p:spPr>
              <a:xfrm>
                <a:off x="2175402" y="3103126"/>
                <a:ext cx="2549926" cy="0"/>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7870" y="3859530"/>
                <a:ext cx="1829347"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4.</a:t>
                </a:r>
                <a:r>
                  <a:rPr kumimoji="1" lang="zh-CN" altLang="en-US" dirty="0" smtClean="0">
                    <a:latin typeface="Microsoft YaHei" charset="-122"/>
                    <a:ea typeface="Microsoft YaHei" charset="-122"/>
                    <a:cs typeface="Microsoft YaHei" charset="-122"/>
                  </a:rPr>
                  <a:t> 接收加密数据</a:t>
                </a:r>
                <a:endParaRPr kumimoji="1" lang="zh-CN" altLang="en-US" dirty="0">
                  <a:latin typeface="Microsoft YaHei" charset="-122"/>
                  <a:ea typeface="Microsoft YaHei" charset="-122"/>
                  <a:cs typeface="Microsoft YaHei" charset="-122"/>
                </a:endParaRPr>
              </a:p>
            </p:txBody>
          </p:sp>
          <p:cxnSp>
            <p:nvCxnSpPr>
              <p:cNvPr id="35" name="Straight Arrow Connector 34"/>
              <p:cNvCxnSpPr>
                <a:stCxn id="30" idx="1"/>
                <a:endCxn id="34" idx="3"/>
              </p:cNvCxnSpPr>
              <p:nvPr/>
            </p:nvCxnSpPr>
            <p:spPr>
              <a:xfrm flipH="1">
                <a:off x="2627217" y="4044196"/>
                <a:ext cx="2098111" cy="0"/>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65159" y="4933950"/>
                <a:ext cx="2291013"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5.</a:t>
                </a:r>
                <a:r>
                  <a:rPr kumimoji="1" lang="zh-CN" altLang="en-US" dirty="0" smtClean="0">
                    <a:latin typeface="Microsoft YaHei" charset="-122"/>
                    <a:ea typeface="Microsoft YaHei" charset="-122"/>
                    <a:cs typeface="Microsoft YaHei" charset="-122"/>
                  </a:rPr>
                  <a:t> 利用私匙进行解密</a:t>
                </a:r>
                <a:endParaRPr kumimoji="1" lang="zh-CN" altLang="en-US" dirty="0">
                  <a:latin typeface="Microsoft YaHei" charset="-122"/>
                  <a:ea typeface="Microsoft YaHei" charset="-122"/>
                  <a:cs typeface="Microsoft YaHei" charset="-122"/>
                </a:endParaRPr>
              </a:p>
            </p:txBody>
          </p:sp>
          <p:grpSp>
            <p:nvGrpSpPr>
              <p:cNvPr id="39" name="Group 38"/>
              <p:cNvGrpSpPr/>
              <p:nvPr/>
            </p:nvGrpSpPr>
            <p:grpSpPr>
              <a:xfrm>
                <a:off x="1691640" y="4411980"/>
                <a:ext cx="708660" cy="495300"/>
                <a:chOff x="6614160" y="3741420"/>
                <a:chExt cx="708660" cy="495300"/>
              </a:xfrm>
            </p:grpSpPr>
            <p:grpSp>
              <p:nvGrpSpPr>
                <p:cNvPr id="40" name="Group 39"/>
                <p:cNvGrpSpPr/>
                <p:nvPr/>
              </p:nvGrpSpPr>
              <p:grpSpPr>
                <a:xfrm>
                  <a:off x="6614160" y="3741420"/>
                  <a:ext cx="550152" cy="243840"/>
                  <a:chOff x="388620" y="3886200"/>
                  <a:chExt cx="925944" cy="410400"/>
                </a:xfrm>
                <a:solidFill>
                  <a:schemeClr val="accent4">
                    <a:lumMod val="60000"/>
                    <a:lumOff val="40000"/>
                  </a:schemeClr>
                </a:solidFill>
              </p:grpSpPr>
              <p:sp>
                <p:nvSpPr>
                  <p:cNvPr id="42" name="Oval 41"/>
                  <p:cNvSpPr>
                    <a:spLocks/>
                  </p:cNvSpPr>
                  <p:nvPr/>
                </p:nvSpPr>
                <p:spPr>
                  <a:xfrm>
                    <a:off x="388620" y="3886200"/>
                    <a:ext cx="411480" cy="41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Rectangle 42"/>
                  <p:cNvSpPr/>
                  <p:nvPr/>
                </p:nvSpPr>
                <p:spPr>
                  <a:xfrm>
                    <a:off x="708659" y="4078575"/>
                    <a:ext cx="605905" cy="112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Rectangle 43"/>
                  <p:cNvSpPr/>
                  <p:nvPr/>
                </p:nvSpPr>
                <p:spPr>
                  <a:xfrm flipH="1">
                    <a:off x="1011959" y="3886200"/>
                    <a:ext cx="106681" cy="251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Rectangle 44"/>
                  <p:cNvSpPr/>
                  <p:nvPr/>
                </p:nvSpPr>
                <p:spPr>
                  <a:xfrm flipH="1">
                    <a:off x="1187215" y="3886200"/>
                    <a:ext cx="106681" cy="251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Oval 45"/>
                  <p:cNvSpPr>
                    <a:spLocks/>
                  </p:cNvSpPr>
                  <p:nvPr/>
                </p:nvSpPr>
                <p:spPr>
                  <a:xfrm>
                    <a:off x="487400" y="3984720"/>
                    <a:ext cx="213921" cy="21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1" name="Cube 40"/>
                <p:cNvSpPr/>
                <p:nvPr/>
              </p:nvSpPr>
              <p:spPr>
                <a:xfrm>
                  <a:off x="6774180" y="3924300"/>
                  <a:ext cx="548640" cy="3124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a:t>
                  </a:r>
                  <a:endParaRPr kumimoji="1" lang="zh-CN" altLang="en-US" dirty="0"/>
                </a:p>
              </p:txBody>
            </p:sp>
          </p:grpSp>
          <p:grpSp>
            <p:nvGrpSpPr>
              <p:cNvPr id="47" name="Group 46"/>
              <p:cNvGrpSpPr/>
              <p:nvPr/>
            </p:nvGrpSpPr>
            <p:grpSpPr>
              <a:xfrm rot="10800000">
                <a:off x="2110740" y="4343400"/>
                <a:ext cx="550152" cy="243840"/>
                <a:chOff x="388620" y="3886200"/>
                <a:chExt cx="925944" cy="410400"/>
              </a:xfrm>
            </p:grpSpPr>
            <p:sp>
              <p:nvSpPr>
                <p:cNvPr id="48" name="Oval 47"/>
                <p:cNvSpPr>
                  <a:spLocks/>
                </p:cNvSpPr>
                <p:nvPr/>
              </p:nvSpPr>
              <p:spPr>
                <a:xfrm>
                  <a:off x="388620" y="3886200"/>
                  <a:ext cx="411480" cy="41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Rectangle 48"/>
                <p:cNvSpPr/>
                <p:nvPr/>
              </p:nvSpPr>
              <p:spPr>
                <a:xfrm>
                  <a:off x="708659" y="4078575"/>
                  <a:ext cx="605905" cy="112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Rectangle 49"/>
                <p:cNvSpPr/>
                <p:nvPr/>
              </p:nvSpPr>
              <p:spPr>
                <a:xfrm flipH="1">
                  <a:off x="1011959" y="3886200"/>
                  <a:ext cx="106681" cy="2514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Rectangle 50"/>
                <p:cNvSpPr/>
                <p:nvPr/>
              </p:nvSpPr>
              <p:spPr>
                <a:xfrm flipH="1">
                  <a:off x="1187215" y="3886200"/>
                  <a:ext cx="106681" cy="2514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Oval 51"/>
                <p:cNvSpPr>
                  <a:spLocks/>
                </p:cNvSpPr>
                <p:nvPr/>
              </p:nvSpPr>
              <p:spPr>
                <a:xfrm>
                  <a:off x="487400" y="3984720"/>
                  <a:ext cx="213921" cy="21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3" name="TextBox 52"/>
              <p:cNvSpPr txBox="1"/>
              <p:nvPr/>
            </p:nvSpPr>
            <p:spPr>
              <a:xfrm>
                <a:off x="4740569" y="4918710"/>
                <a:ext cx="2752678" cy="369332"/>
              </a:xfrm>
              <a:prstGeom prst="rect">
                <a:avLst/>
              </a:prstGeom>
              <a:noFill/>
            </p:spPr>
            <p:txBody>
              <a:bodyPr wrap="none" rtlCol="0">
                <a:spAutoFit/>
              </a:bodyPr>
              <a:lstStyle/>
              <a:p>
                <a:pPr algn="ctr"/>
                <a:r>
                  <a:rPr kumimoji="1" lang="en-US" altLang="zh-CN" dirty="0" smtClean="0">
                    <a:latin typeface="Microsoft YaHei" charset="-122"/>
                    <a:ea typeface="Microsoft YaHei" charset="-122"/>
                    <a:cs typeface="Microsoft YaHei" charset="-122"/>
                  </a:rPr>
                  <a:t>6.</a:t>
                </a:r>
                <a:r>
                  <a:rPr kumimoji="1" lang="zh-CN" altLang="en-US" dirty="0" smtClean="0">
                    <a:latin typeface="Microsoft YaHei" charset="-122"/>
                    <a:ea typeface="Microsoft YaHei" charset="-122"/>
                    <a:cs typeface="Microsoft YaHei" charset="-122"/>
                  </a:rPr>
                  <a:t> 判断解密数据是否正确</a:t>
                </a:r>
                <a:endParaRPr kumimoji="1" lang="zh-CN" altLang="en-US" dirty="0">
                  <a:latin typeface="Microsoft YaHei" charset="-122"/>
                  <a:ea typeface="Microsoft YaHei" charset="-122"/>
                  <a:cs typeface="Microsoft YaHei" charset="-122"/>
                </a:endParaRPr>
              </a:p>
            </p:txBody>
          </p:sp>
          <p:cxnSp>
            <p:nvCxnSpPr>
              <p:cNvPr id="54" name="Straight Arrow Connector 53"/>
              <p:cNvCxnSpPr>
                <a:stCxn id="38" idx="3"/>
                <a:endCxn id="53" idx="1"/>
              </p:cNvCxnSpPr>
              <p:nvPr/>
            </p:nvCxnSpPr>
            <p:spPr>
              <a:xfrm flipV="1">
                <a:off x="3056172" y="5103376"/>
                <a:ext cx="1684397" cy="15240"/>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Cube 56"/>
              <p:cNvSpPr/>
              <p:nvPr/>
            </p:nvSpPr>
            <p:spPr>
              <a:xfrm>
                <a:off x="3291840" y="4724400"/>
                <a:ext cx="548640" cy="3124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a:t>
                </a:r>
                <a:endParaRPr kumimoji="1" lang="zh-CN" altLang="en-US" dirty="0"/>
              </a:p>
            </p:txBody>
          </p:sp>
        </p:grpSp>
      </p:grpSp>
    </p:spTree>
    <p:extLst>
      <p:ext uri="{BB962C8B-B14F-4D97-AF65-F5344CB8AC3E}">
        <p14:creationId xmlns:p14="http://schemas.microsoft.com/office/powerpoint/2010/main" val="36940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安全性概述</a:t>
            </a:r>
            <a:r>
              <a:rPr kumimoji="1" lang="zh-CN" altLang="en-US" dirty="0" smtClean="0"/>
              <a:t>：威胁来源</a:t>
            </a:r>
            <a:endParaRPr kumimoji="1" lang="zh-CN" alt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startAt="2"/>
            </a:pPr>
            <a:r>
              <a:rPr kumimoji="1" lang="zh-CN" altLang="en-US" dirty="0" smtClean="0"/>
              <a:t>软件：软件功能多样、接口复杂、规模庞大，缺乏安全理论指导。</a:t>
            </a:r>
            <a:endParaRPr kumimoji="1" lang="en-US" altLang="zh-CN" dirty="0" smtClean="0"/>
          </a:p>
          <a:p>
            <a:pPr lvl="1">
              <a:lnSpc>
                <a:spcPct val="150000"/>
              </a:lnSpc>
            </a:pPr>
            <a:r>
              <a:rPr kumimoji="1" lang="zh-CN" altLang="en-US" dirty="0" smtClean="0"/>
              <a:t>既希望共享信息，又希望保护隐私</a:t>
            </a:r>
            <a:endParaRPr kumimoji="1" lang="en-US" altLang="zh-CN" dirty="0" smtClean="0"/>
          </a:p>
          <a:p>
            <a:pPr lvl="1">
              <a:lnSpc>
                <a:spcPct val="150000"/>
              </a:lnSpc>
            </a:pPr>
            <a:r>
              <a:rPr kumimoji="1" lang="zh-CN" altLang="en-US" dirty="0" smtClean="0"/>
              <a:t>对程序的非法修改，导致程序脱离设计目标运行</a:t>
            </a:r>
            <a:endParaRPr kumimoji="1" lang="en-US" altLang="zh-CN" dirty="0" smtClean="0"/>
          </a:p>
          <a:p>
            <a:pPr>
              <a:lnSpc>
                <a:spcPct val="150000"/>
              </a:lnSpc>
            </a:pPr>
            <a:r>
              <a:rPr kumimoji="1" lang="en-US" altLang="zh-CN" dirty="0" smtClean="0"/>
              <a:t>SQL</a:t>
            </a:r>
            <a:r>
              <a:rPr kumimoji="1" lang="zh-CN" altLang="en-US" dirty="0" smtClean="0"/>
              <a:t>注入</a:t>
            </a:r>
            <a:endParaRPr kumimoji="1" lang="en-US" altLang="zh-CN" dirty="0" smtClean="0"/>
          </a:p>
          <a:p>
            <a:pPr lvl="1">
              <a:lnSpc>
                <a:spcPct val="150000"/>
              </a:lnSpc>
            </a:pPr>
            <a:r>
              <a:rPr kumimoji="1" lang="zh-CN" altLang="en-US" dirty="0"/>
              <a:t>在输入的字符串之中注入</a:t>
            </a:r>
            <a:r>
              <a:rPr kumimoji="1" lang="en-US" altLang="zh-CN" dirty="0"/>
              <a:t>SQL</a:t>
            </a:r>
            <a:r>
              <a:rPr kumimoji="1" lang="zh-CN" altLang="en-US" dirty="0"/>
              <a:t>指令，在设计不良的程序当中忽略了检查，那么这些注入进去的指令就会被数据库服务器误认为是正常的</a:t>
            </a:r>
            <a:r>
              <a:rPr kumimoji="1" lang="en-US" altLang="zh-CN" dirty="0"/>
              <a:t>SQL</a:t>
            </a:r>
            <a:r>
              <a:rPr kumimoji="1" lang="zh-CN" altLang="en-US" dirty="0"/>
              <a:t>指令而运行，因此遭到破坏或是入侵。</a:t>
            </a:r>
            <a:endParaRPr kumimoji="1" lang="en-US" altLang="zh-CN" dirty="0"/>
          </a:p>
        </p:txBody>
      </p:sp>
    </p:spTree>
    <p:extLst>
      <p:ext uri="{BB962C8B-B14F-4D97-AF65-F5344CB8AC3E}">
        <p14:creationId xmlns:p14="http://schemas.microsoft.com/office/powerpoint/2010/main" val="2130262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7.4.2</a:t>
            </a:r>
            <a:r>
              <a:rPr kumimoji="1" lang="zh-CN" altLang="en-US" dirty="0" smtClean="0"/>
              <a:t> 认证机制</a:t>
            </a:r>
            <a:endParaRPr kumimoji="1" lang="zh-CN" altLang="en-US" dirty="0"/>
          </a:p>
        </p:txBody>
      </p:sp>
      <p:pic>
        <p:nvPicPr>
          <p:cNvPr id="1026" name="Picture 2" descr="https://upload.wikimedia.org/wikipedia/commons/thumb/1/11/Simplified_Heartbleed_explanation.svg/1024px-Simplified_Heartbleed_explan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379" y="1825894"/>
            <a:ext cx="4892621" cy="4892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d/dc/Heartbleed.svg/567px-Heartble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21" y="3153905"/>
            <a:ext cx="3097672" cy="3704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1478" y="1797803"/>
            <a:ext cx="4134465" cy="1200329"/>
          </a:xfrm>
          <a:prstGeom prst="rect">
            <a:avLst/>
          </a:prstGeom>
          <a:noFill/>
        </p:spPr>
        <p:txBody>
          <a:bodyPr wrap="none" rtlCol="0">
            <a:spAutoFit/>
          </a:bodyPr>
          <a:lstStyle/>
          <a:p>
            <a:pPr marL="342900" indent="-342900">
              <a:lnSpc>
                <a:spcPct val="150000"/>
              </a:lnSpc>
              <a:buFont typeface="Arial" charset="0"/>
              <a:buChar char="•"/>
            </a:pPr>
            <a:r>
              <a:rPr kumimoji="1" lang="en-US" altLang="zh-CN" sz="2400" dirty="0" smtClean="0">
                <a:latin typeface="Microsoft YaHei" charset="-122"/>
                <a:ea typeface="Microsoft YaHei" charset="-122"/>
                <a:cs typeface="Microsoft YaHei" charset="-122"/>
              </a:rPr>
              <a:t>Open</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SSL</a:t>
            </a:r>
            <a:r>
              <a:rPr kumimoji="1" lang="zh-CN" altLang="en-US" sz="2400" dirty="0" smtClean="0">
                <a:latin typeface="Microsoft YaHei" charset="-122"/>
                <a:ea typeface="Microsoft YaHei" charset="-122"/>
                <a:cs typeface="Microsoft YaHei" charset="-122"/>
              </a:rPr>
              <a:t> </a:t>
            </a:r>
            <a:r>
              <a:rPr kumimoji="1" lang="zh-CN" altLang="en-US" sz="2400" b="1" dirty="0" smtClean="0">
                <a:solidFill>
                  <a:srgbClr val="FF0000"/>
                </a:solidFill>
                <a:latin typeface="Microsoft YaHei" charset="-122"/>
                <a:ea typeface="Microsoft YaHei" charset="-122"/>
                <a:cs typeface="Microsoft YaHei" charset="-122"/>
              </a:rPr>
              <a:t>心血漏洞</a:t>
            </a:r>
            <a:endParaRPr kumimoji="1" lang="en-US" altLang="zh-CN" sz="2400" b="1" dirty="0" smtClean="0">
              <a:solidFill>
                <a:srgbClr val="FF0000"/>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en-US" altLang="zh-CN" sz="2400" dirty="0" smtClean="0">
                <a:latin typeface="Microsoft YaHei" charset="-122"/>
                <a:ea typeface="Microsoft YaHei" charset="-122"/>
                <a:cs typeface="Microsoft YaHei" charset="-122"/>
              </a:rPr>
              <a:t>2011</a:t>
            </a:r>
            <a:r>
              <a:rPr kumimoji="1" lang="zh-CN" altLang="en-US" sz="2400" dirty="0" smtClean="0">
                <a:latin typeface="Microsoft YaHei" charset="-122"/>
                <a:ea typeface="Microsoft YaHei" charset="-122"/>
                <a:cs typeface="Microsoft YaHei" charset="-122"/>
              </a:rPr>
              <a:t>年出现，</a:t>
            </a:r>
            <a:r>
              <a:rPr kumimoji="1" lang="en-US" altLang="zh-CN" sz="2400" dirty="0" smtClean="0">
                <a:latin typeface="Microsoft YaHei" charset="-122"/>
                <a:ea typeface="Microsoft YaHei" charset="-122"/>
                <a:cs typeface="Microsoft YaHei" charset="-122"/>
              </a:rPr>
              <a:t>2014</a:t>
            </a:r>
            <a:r>
              <a:rPr kumimoji="1" lang="zh-CN" altLang="en-US" sz="2400" dirty="0" smtClean="0">
                <a:latin typeface="Microsoft YaHei" charset="-122"/>
                <a:ea typeface="Microsoft YaHei" charset="-122"/>
                <a:cs typeface="Microsoft YaHei" charset="-122"/>
              </a:rPr>
              <a:t>年公开</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531471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7.4.2</a:t>
            </a:r>
            <a:r>
              <a:rPr kumimoji="1" lang="zh-CN" altLang="en-US" dirty="0"/>
              <a:t> 认证机制</a:t>
            </a:r>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dirty="0" smtClean="0"/>
              <a:t>比特币与区块链技术</a:t>
            </a:r>
            <a:endParaRPr kumimoji="1" lang="en-US" altLang="zh-CN" dirty="0" smtClean="0"/>
          </a:p>
          <a:p>
            <a:pPr>
              <a:lnSpc>
                <a:spcPct val="150000"/>
              </a:lnSpc>
            </a:pPr>
            <a:r>
              <a:rPr kumimoji="1" lang="zh-CN" altLang="en-US" dirty="0" smtClean="0"/>
              <a:t>一块比特币就是一个区块，区块的产生是线性串联的</a:t>
            </a:r>
            <a:endParaRPr kumimoji="1" lang="en-US" altLang="zh-CN" dirty="0" smtClean="0"/>
          </a:p>
          <a:p>
            <a:pPr>
              <a:lnSpc>
                <a:spcPct val="150000"/>
              </a:lnSpc>
            </a:pPr>
            <a:r>
              <a:rPr kumimoji="1" lang="zh-CN" altLang="en-US" dirty="0" smtClean="0"/>
              <a:t>货币的交易</a:t>
            </a:r>
            <a:endParaRPr kumimoji="1" lang="en-US" altLang="zh-CN" dirty="0" smtClean="0"/>
          </a:p>
          <a:p>
            <a:pPr lvl="1">
              <a:lnSpc>
                <a:spcPct val="150000"/>
              </a:lnSpc>
            </a:pPr>
            <a:r>
              <a:rPr kumimoji="1" lang="zh-CN" altLang="en-US" dirty="0" smtClean="0"/>
              <a:t>所有交易都会被记录在账本上，任何人不得篡改已有的信息</a:t>
            </a:r>
            <a:endParaRPr kumimoji="1" lang="en-US" altLang="zh-CN" dirty="0" smtClean="0"/>
          </a:p>
          <a:p>
            <a:pPr lvl="1">
              <a:lnSpc>
                <a:spcPct val="150000"/>
              </a:lnSpc>
            </a:pPr>
            <a:r>
              <a:rPr kumimoji="1" lang="zh-CN" altLang="en-US" dirty="0" smtClean="0"/>
              <a:t>账本被分布式地存储</a:t>
            </a:r>
            <a:endParaRPr kumimoji="1" lang="en-US" altLang="zh-CN" dirty="0" smtClean="0"/>
          </a:p>
          <a:p>
            <a:pPr>
              <a:lnSpc>
                <a:spcPct val="150000"/>
              </a:lnSpc>
            </a:pPr>
            <a:r>
              <a:rPr kumimoji="1" lang="zh-CN" altLang="en-US" dirty="0" smtClean="0"/>
              <a:t>货币有效性的验证，需要查遍账本</a:t>
            </a:r>
            <a:endParaRPr kumimoji="1" lang="en-US" altLang="zh-CN" dirty="0" smtClean="0"/>
          </a:p>
        </p:txBody>
      </p:sp>
    </p:spTree>
    <p:extLst>
      <p:ext uri="{BB962C8B-B14F-4D97-AF65-F5344CB8AC3E}">
        <p14:creationId xmlns:p14="http://schemas.microsoft.com/office/powerpoint/2010/main" val="444618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7.4.3</a:t>
            </a:r>
            <a:r>
              <a:rPr kumimoji="1" lang="zh-CN" altLang="en-US" dirty="0" smtClean="0"/>
              <a:t> 授权机制</a:t>
            </a:r>
            <a:endParaRPr kumimoji="1" lang="zh-CN" alt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kumimoji="1" lang="zh-CN" altLang="en-US" sz="3200" dirty="0"/>
              <a:t>什么是授权</a:t>
            </a:r>
            <a:r>
              <a:rPr kumimoji="1" lang="en-US" altLang="zh-CN" sz="3200" dirty="0"/>
              <a:t>?</a:t>
            </a:r>
          </a:p>
          <a:p>
            <a:pPr lvl="1">
              <a:lnSpc>
                <a:spcPct val="150000"/>
              </a:lnSpc>
            </a:pPr>
            <a:r>
              <a:rPr kumimoji="1" lang="zh-CN" altLang="en-US" sz="2800" dirty="0" smtClean="0"/>
              <a:t>在主体通过认证</a:t>
            </a:r>
            <a:r>
              <a:rPr kumimoji="1" lang="zh-CN" altLang="en-US" sz="2800" dirty="0"/>
              <a:t>后，确定它</a:t>
            </a:r>
            <a:r>
              <a:rPr kumimoji="1" lang="zh-CN" altLang="en-US" sz="2800" dirty="0">
                <a:solidFill>
                  <a:srgbClr val="FF0000"/>
                </a:solidFill>
              </a:rPr>
              <a:t>是否有权访问</a:t>
            </a:r>
            <a:r>
              <a:rPr kumimoji="1" lang="zh-CN" altLang="en-US" sz="2800" dirty="0" smtClean="0">
                <a:solidFill>
                  <a:srgbClr val="FF0000"/>
                </a:solidFill>
              </a:rPr>
              <a:t>客体</a:t>
            </a:r>
            <a:r>
              <a:rPr kumimoji="1" lang="zh-CN" altLang="en-US" sz="2800" dirty="0" smtClean="0"/>
              <a:t>。只有</a:t>
            </a:r>
            <a:r>
              <a:rPr kumimoji="1" lang="zh-CN" altLang="en-US" sz="2800" dirty="0"/>
              <a:t>在安全策略许可时才能访问允许它访问的客体。 </a:t>
            </a:r>
          </a:p>
          <a:p>
            <a:pPr>
              <a:lnSpc>
                <a:spcPct val="150000"/>
              </a:lnSpc>
            </a:pPr>
            <a:r>
              <a:rPr kumimoji="1" lang="zh-CN" altLang="en-US" sz="3200" dirty="0"/>
              <a:t>授权机制的主要功能：</a:t>
            </a:r>
          </a:p>
          <a:p>
            <a:pPr lvl="1">
              <a:lnSpc>
                <a:spcPct val="150000"/>
              </a:lnSpc>
            </a:pPr>
            <a:r>
              <a:rPr kumimoji="1" lang="zh-CN" altLang="en-US" sz="2800" dirty="0"/>
              <a:t>授权</a:t>
            </a:r>
          </a:p>
          <a:p>
            <a:pPr lvl="1">
              <a:lnSpc>
                <a:spcPct val="150000"/>
              </a:lnSpc>
            </a:pPr>
            <a:r>
              <a:rPr kumimoji="1" lang="zh-CN" altLang="en-US" sz="2800" dirty="0"/>
              <a:t>确定访问权限</a:t>
            </a:r>
          </a:p>
          <a:p>
            <a:pPr lvl="1">
              <a:lnSpc>
                <a:spcPct val="150000"/>
              </a:lnSpc>
            </a:pPr>
            <a:r>
              <a:rPr kumimoji="1" lang="zh-CN" altLang="en-US" sz="2800" dirty="0"/>
              <a:t>实施存取权限。 </a:t>
            </a:r>
          </a:p>
          <a:p>
            <a:pPr>
              <a:lnSpc>
                <a:spcPct val="150000"/>
              </a:lnSpc>
            </a:pPr>
            <a:endParaRPr kumimoji="1" lang="zh-CN" altLang="en-US" sz="3200" dirty="0"/>
          </a:p>
        </p:txBody>
      </p:sp>
    </p:spTree>
    <p:extLst>
      <p:ext uri="{BB962C8B-B14F-4D97-AF65-F5344CB8AC3E}">
        <p14:creationId xmlns:p14="http://schemas.microsoft.com/office/powerpoint/2010/main" val="17000330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grpSp>
        <p:nvGrpSpPr>
          <p:cNvPr id="4" name="Group 35"/>
          <p:cNvGrpSpPr>
            <a:grpSpLocks/>
          </p:cNvGrpSpPr>
          <p:nvPr/>
        </p:nvGrpSpPr>
        <p:grpSpPr bwMode="auto">
          <a:xfrm>
            <a:off x="2789695" y="1774003"/>
            <a:ext cx="4877930" cy="4752210"/>
            <a:chOff x="1338" y="709"/>
            <a:chExt cx="3492" cy="3402"/>
          </a:xfrm>
        </p:grpSpPr>
        <p:sp>
          <p:nvSpPr>
            <p:cNvPr id="5" name="Oval 6"/>
            <p:cNvSpPr>
              <a:spLocks noChangeArrowheads="1"/>
            </p:cNvSpPr>
            <p:nvPr/>
          </p:nvSpPr>
          <p:spPr bwMode="auto">
            <a:xfrm>
              <a:off x="1587" y="709"/>
              <a:ext cx="749" cy="637"/>
            </a:xfrm>
            <a:prstGeom prst="ellipse">
              <a:avLst/>
            </a:prstGeom>
            <a:solidFill>
              <a:srgbClr val="33CC33"/>
            </a:solidFill>
            <a:ln w="952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6" name="Text Box 7"/>
            <p:cNvSpPr txBox="1">
              <a:spLocks noChangeArrowheads="1"/>
            </p:cNvSpPr>
            <p:nvPr/>
          </p:nvSpPr>
          <p:spPr bwMode="auto">
            <a:xfrm>
              <a:off x="1679" y="891"/>
              <a:ext cx="533" cy="2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800">
                  <a:solidFill>
                    <a:srgbClr val="FFFF00"/>
                  </a:solidFill>
                  <a:latin typeface="华文新魏" charset="-122"/>
                  <a:ea typeface="华文新魏" charset="-122"/>
                </a:rPr>
                <a:t>用户</a:t>
              </a:r>
              <a:r>
                <a:rPr lang="en-US" altLang="zh-CN" sz="1800" dirty="0">
                  <a:solidFill>
                    <a:srgbClr val="FFFF00"/>
                  </a:solidFill>
                  <a:latin typeface="华文新魏" charset="-122"/>
                  <a:ea typeface="华文新魏" charset="-122"/>
                </a:rPr>
                <a:t>1</a:t>
              </a:r>
            </a:p>
          </p:txBody>
        </p:sp>
        <p:sp>
          <p:nvSpPr>
            <p:cNvPr id="7" name="Text Box 8"/>
            <p:cNvSpPr txBox="1">
              <a:spLocks noChangeArrowheads="1"/>
            </p:cNvSpPr>
            <p:nvPr/>
          </p:nvSpPr>
          <p:spPr bwMode="auto">
            <a:xfrm>
              <a:off x="1338" y="1421"/>
              <a:ext cx="3492" cy="2690"/>
            </a:xfrm>
            <a:prstGeom prst="rect">
              <a:avLst/>
            </a:prstGeom>
            <a:solidFill>
              <a:schemeClr val="accent4">
                <a:lumMod val="20000"/>
                <a:lumOff val="80000"/>
              </a:schemeClr>
            </a:solidFill>
            <a:ln w="9525">
              <a:solidFill>
                <a:srgbClr val="000000"/>
              </a:solidFill>
              <a:miter lim="800000"/>
              <a:headEnd/>
              <a:tailEnd/>
            </a:ln>
            <a:effectLst>
              <a:outerShdw blurRad="63500" dist="107763" dir="18900000" algn="ctr" rotWithShape="0">
                <a:srgbClr val="000000">
                  <a:alpha val="50000"/>
                </a:srgbClr>
              </a:outerShdw>
            </a:effectLst>
          </p:spPr>
          <p:txBody>
            <a:bodyPr/>
            <a:lstStyle/>
            <a:p>
              <a:pPr eaLnBrk="1" hangingPunct="1">
                <a:defRPr/>
              </a:pPr>
              <a:endParaRPr lang="zh-CN" altLang="zh-CN" sz="2000">
                <a:solidFill>
                  <a:schemeClr val="accent2"/>
                </a:solidFill>
                <a:latin typeface="华文新魏" pitchFamily="2" charset="-122"/>
                <a:ea typeface="华文新魏" pitchFamily="2" charset="-122"/>
              </a:endParaRPr>
            </a:p>
          </p:txBody>
        </p:sp>
        <p:sp>
          <p:nvSpPr>
            <p:cNvPr id="8" name="Text Box 9"/>
            <p:cNvSpPr txBox="1">
              <a:spLocks noChangeArrowheads="1"/>
            </p:cNvSpPr>
            <p:nvPr/>
          </p:nvSpPr>
          <p:spPr bwMode="auto">
            <a:xfrm>
              <a:off x="1787" y="1530"/>
              <a:ext cx="1288" cy="545"/>
            </a:xfrm>
            <a:prstGeom prst="rect">
              <a:avLst/>
            </a:prstGeom>
            <a:solidFill>
              <a:schemeClr val="accent6">
                <a:lumMod val="20000"/>
                <a:lumOff val="80000"/>
              </a:schemeClr>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p>
              <a:pPr eaLnBrk="1" hangingPunct="1">
                <a:defRPr/>
              </a:pPr>
              <a:endParaRPr lang="zh-CN" altLang="zh-CN" sz="2000">
                <a:solidFill>
                  <a:schemeClr val="accent2"/>
                </a:solidFill>
                <a:latin typeface="华文新魏" pitchFamily="2" charset="-122"/>
                <a:ea typeface="华文新魏" pitchFamily="2" charset="-122"/>
              </a:endParaRPr>
            </a:p>
          </p:txBody>
        </p:sp>
        <p:sp>
          <p:nvSpPr>
            <p:cNvPr id="9" name="Text Box 10"/>
            <p:cNvSpPr txBox="1">
              <a:spLocks noChangeArrowheads="1"/>
            </p:cNvSpPr>
            <p:nvPr/>
          </p:nvSpPr>
          <p:spPr bwMode="auto">
            <a:xfrm>
              <a:off x="1929" y="1639"/>
              <a:ext cx="1003" cy="327"/>
            </a:xfrm>
            <a:prstGeom prst="rect">
              <a:avLst/>
            </a:prstGeom>
            <a:solidFill>
              <a:schemeClr val="accent6">
                <a:lumMod val="20000"/>
                <a:lumOff val="80000"/>
              </a:schemeClr>
            </a:solid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ctr" eaLnBrk="1" hangingPunct="1">
                <a:spcBef>
                  <a:spcPct val="0"/>
                </a:spcBef>
                <a:buClrTx/>
                <a:buSzTx/>
                <a:buFontTx/>
                <a:buNone/>
              </a:pPr>
              <a:r>
                <a:rPr lang="zh-CN" altLang="en-US" sz="2000" dirty="0">
                  <a:solidFill>
                    <a:schemeClr val="accent2"/>
                  </a:solidFill>
                  <a:latin typeface="华文新魏" charset="-122"/>
                  <a:ea typeface="华文新魏" charset="-122"/>
                </a:rPr>
                <a:t>认证机制</a:t>
              </a:r>
            </a:p>
          </p:txBody>
        </p:sp>
        <p:sp>
          <p:nvSpPr>
            <p:cNvPr id="10" name="Text Box 11"/>
            <p:cNvSpPr txBox="1">
              <a:spLocks noChangeArrowheads="1"/>
            </p:cNvSpPr>
            <p:nvPr/>
          </p:nvSpPr>
          <p:spPr bwMode="auto">
            <a:xfrm>
              <a:off x="1643" y="3259"/>
              <a:ext cx="1289" cy="547"/>
            </a:xfrm>
            <a:prstGeom prst="rect">
              <a:avLst/>
            </a:prstGeom>
            <a:solidFill>
              <a:schemeClr val="accent6">
                <a:lumMod val="20000"/>
                <a:lumOff val="80000"/>
              </a:schemeClr>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p>
              <a:pPr eaLnBrk="1" hangingPunct="1">
                <a:defRPr/>
              </a:pPr>
              <a:endParaRPr lang="zh-CN" altLang="zh-CN" sz="2000">
                <a:solidFill>
                  <a:schemeClr val="accent2"/>
                </a:solidFill>
                <a:latin typeface="华文新魏" pitchFamily="2" charset="-122"/>
                <a:ea typeface="华文新魏" pitchFamily="2" charset="-122"/>
              </a:endParaRPr>
            </a:p>
          </p:txBody>
        </p:sp>
        <p:sp>
          <p:nvSpPr>
            <p:cNvPr id="11" name="Text Box 12"/>
            <p:cNvSpPr txBox="1">
              <a:spLocks noChangeArrowheads="1"/>
            </p:cNvSpPr>
            <p:nvPr/>
          </p:nvSpPr>
          <p:spPr bwMode="auto">
            <a:xfrm>
              <a:off x="1787" y="3367"/>
              <a:ext cx="1001" cy="327"/>
            </a:xfrm>
            <a:prstGeom prst="rect">
              <a:avLst/>
            </a:prstGeom>
            <a:solidFill>
              <a:schemeClr val="accent6">
                <a:lumMod val="20000"/>
                <a:lumOff val="80000"/>
              </a:schemeClr>
            </a:solid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ctr" eaLnBrk="1" hangingPunct="1">
                <a:spcBef>
                  <a:spcPct val="0"/>
                </a:spcBef>
                <a:buClrTx/>
                <a:buSzTx/>
                <a:buFontTx/>
                <a:buNone/>
              </a:pPr>
              <a:r>
                <a:rPr lang="zh-CN" altLang="en-US" sz="2000" dirty="0">
                  <a:solidFill>
                    <a:schemeClr val="accent2"/>
                  </a:solidFill>
                  <a:latin typeface="华文新魏" charset="-122"/>
                  <a:ea typeface="华文新魏" charset="-122"/>
                </a:rPr>
                <a:t>授权机制</a:t>
              </a:r>
            </a:p>
          </p:txBody>
        </p:sp>
        <p:sp>
          <p:nvSpPr>
            <p:cNvPr id="12" name="Text Box 13"/>
            <p:cNvSpPr txBox="1">
              <a:spLocks noChangeArrowheads="1"/>
            </p:cNvSpPr>
            <p:nvPr/>
          </p:nvSpPr>
          <p:spPr bwMode="auto">
            <a:xfrm>
              <a:off x="3647" y="3494"/>
              <a:ext cx="1003" cy="510"/>
            </a:xfrm>
            <a:prstGeom prst="rect">
              <a:avLst/>
            </a:prstGeom>
            <a:solidFill>
              <a:schemeClr val="accent6">
                <a:lumMod val="20000"/>
                <a:lumOff val="80000"/>
              </a:schemeClr>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lvl1pPr eaLnBrk="0" hangingPunct="0">
                <a:defRPr kumimoji="1" sz="2800">
                  <a:solidFill>
                    <a:schemeClr val="tx1"/>
                  </a:solidFill>
                  <a:latin typeface="Times New Roman" charset="0"/>
                  <a:ea typeface="华文新魏" charset="-122"/>
                </a:defRPr>
              </a:lvl1pPr>
              <a:lvl2pPr marL="742950" indent="-285750" eaLnBrk="0" hangingPunct="0">
                <a:defRPr kumimoji="1" sz="2800">
                  <a:solidFill>
                    <a:schemeClr val="tx1"/>
                  </a:solidFill>
                  <a:latin typeface="Times New Roman" charset="0"/>
                  <a:ea typeface="华文新魏" charset="-122"/>
                </a:defRPr>
              </a:lvl2pPr>
              <a:lvl3pPr marL="1143000" indent="-228600" eaLnBrk="0" hangingPunct="0">
                <a:defRPr kumimoji="1" sz="2800">
                  <a:solidFill>
                    <a:schemeClr val="tx1"/>
                  </a:solidFill>
                  <a:latin typeface="Times New Roman" charset="0"/>
                  <a:ea typeface="华文新魏" charset="-122"/>
                </a:defRPr>
              </a:lvl3pPr>
              <a:lvl4pPr marL="1600200" indent="-228600" eaLnBrk="0" hangingPunct="0">
                <a:defRPr kumimoji="1" sz="2800">
                  <a:solidFill>
                    <a:schemeClr val="tx1"/>
                  </a:solidFill>
                  <a:latin typeface="Times New Roman" charset="0"/>
                  <a:ea typeface="华文新魏" charset="-122"/>
                </a:defRPr>
              </a:lvl4pPr>
              <a:lvl5pPr marL="2057400" indent="-228600" eaLnBrk="0" hangingPunct="0">
                <a:defRPr kumimoji="1" sz="2800">
                  <a:solidFill>
                    <a:schemeClr val="tx1"/>
                  </a:solidFill>
                  <a:latin typeface="Times New Roman" charset="0"/>
                  <a:ea typeface="华文新魏" charset="-122"/>
                </a:defRPr>
              </a:lvl5pPr>
              <a:lvl6pPr marL="2514600" indent="-228600" eaLnBrk="0" fontAlgn="base" hangingPunct="0">
                <a:spcBef>
                  <a:spcPct val="0"/>
                </a:spcBef>
                <a:spcAft>
                  <a:spcPct val="0"/>
                </a:spcAft>
                <a:defRPr kumimoji="1" sz="2800">
                  <a:solidFill>
                    <a:schemeClr val="tx1"/>
                  </a:solidFill>
                  <a:latin typeface="Times New Roman" charset="0"/>
                  <a:ea typeface="华文新魏" charset="-122"/>
                </a:defRPr>
              </a:lvl6pPr>
              <a:lvl7pPr marL="2971800" indent="-228600" eaLnBrk="0" fontAlgn="base" hangingPunct="0">
                <a:spcBef>
                  <a:spcPct val="0"/>
                </a:spcBef>
                <a:spcAft>
                  <a:spcPct val="0"/>
                </a:spcAft>
                <a:defRPr kumimoji="1" sz="2800">
                  <a:solidFill>
                    <a:schemeClr val="tx1"/>
                  </a:solidFill>
                  <a:latin typeface="Times New Roman" charset="0"/>
                  <a:ea typeface="华文新魏" charset="-122"/>
                </a:defRPr>
              </a:lvl7pPr>
              <a:lvl8pPr marL="3429000" indent="-228600" eaLnBrk="0" fontAlgn="base" hangingPunct="0">
                <a:spcBef>
                  <a:spcPct val="0"/>
                </a:spcBef>
                <a:spcAft>
                  <a:spcPct val="0"/>
                </a:spcAft>
                <a:defRPr kumimoji="1" sz="2800">
                  <a:solidFill>
                    <a:schemeClr val="tx1"/>
                  </a:solidFill>
                  <a:latin typeface="Times New Roman" charset="0"/>
                  <a:ea typeface="华文新魏" charset="-122"/>
                </a:defRPr>
              </a:lvl8pPr>
              <a:lvl9pPr marL="3886200" indent="-228600" eaLnBrk="0" fontAlgn="base" hangingPunct="0">
                <a:spcBef>
                  <a:spcPct val="0"/>
                </a:spcBef>
                <a:spcAft>
                  <a:spcPct val="0"/>
                </a:spcAft>
                <a:defRPr kumimoji="1" sz="2800">
                  <a:solidFill>
                    <a:schemeClr val="tx1"/>
                  </a:solidFill>
                  <a:latin typeface="Times New Roman" charset="0"/>
                  <a:ea typeface="华文新魏" charset="-122"/>
                </a:defRPr>
              </a:lvl9pPr>
            </a:lstStyle>
            <a:p>
              <a:pPr algn="just" eaLnBrk="1" hangingPunct="1">
                <a:defRPr/>
              </a:pPr>
              <a:r>
                <a:rPr lang="zh-CN" altLang="en-US" sz="2000" dirty="0" smtClean="0">
                  <a:solidFill>
                    <a:schemeClr val="accent2"/>
                  </a:solidFill>
                  <a:latin typeface="华文新魏" charset="-122"/>
                </a:rPr>
                <a:t>主体</a:t>
              </a:r>
              <a:r>
                <a:rPr lang="en-US" altLang="zh-CN" sz="2000" dirty="0" smtClean="0">
                  <a:solidFill>
                    <a:schemeClr val="accent2"/>
                  </a:solidFill>
                  <a:latin typeface="华文新魏" charset="-122"/>
                </a:rPr>
                <a:t>1</a:t>
              </a:r>
              <a:r>
                <a:rPr lang="zh-CN" altLang="en-US" sz="2000" dirty="0" smtClean="0">
                  <a:solidFill>
                    <a:schemeClr val="accent2"/>
                  </a:solidFill>
                  <a:latin typeface="华文新魏" charset="-122"/>
                </a:rPr>
                <a:t>可访问的资源</a:t>
              </a:r>
            </a:p>
          </p:txBody>
        </p:sp>
        <p:sp>
          <p:nvSpPr>
            <p:cNvPr id="13" name="Line 14"/>
            <p:cNvSpPr>
              <a:spLocks noChangeShapeType="1"/>
            </p:cNvSpPr>
            <p:nvPr/>
          </p:nvSpPr>
          <p:spPr bwMode="auto">
            <a:xfrm>
              <a:off x="2211" y="1241"/>
              <a:ext cx="435" cy="28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a:off x="2502" y="2075"/>
              <a:ext cx="430" cy="32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a:off x="2959" y="3685"/>
              <a:ext cx="688" cy="1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17"/>
            <p:cNvSpPr txBox="1">
              <a:spLocks noChangeArrowheads="1"/>
            </p:cNvSpPr>
            <p:nvPr/>
          </p:nvSpPr>
          <p:spPr bwMode="auto">
            <a:xfrm>
              <a:off x="3583" y="1530"/>
              <a:ext cx="1122" cy="34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latin typeface="华文新魏" charset="-122"/>
                  <a:ea typeface="华文新魏" charset="-122"/>
                </a:rPr>
                <a:t>计算机系统</a:t>
              </a:r>
            </a:p>
          </p:txBody>
        </p:sp>
        <p:sp>
          <p:nvSpPr>
            <p:cNvPr id="17" name="Line 19"/>
            <p:cNvSpPr>
              <a:spLocks noChangeShapeType="1"/>
            </p:cNvSpPr>
            <p:nvPr/>
          </p:nvSpPr>
          <p:spPr bwMode="auto">
            <a:xfrm flipH="1">
              <a:off x="2788" y="1203"/>
              <a:ext cx="429" cy="32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0"/>
            <p:cNvSpPr>
              <a:spLocks noChangeShapeType="1"/>
            </p:cNvSpPr>
            <p:nvPr/>
          </p:nvSpPr>
          <p:spPr bwMode="auto">
            <a:xfrm flipH="1">
              <a:off x="1929" y="2075"/>
              <a:ext cx="287" cy="32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1"/>
            <p:cNvSpPr>
              <a:spLocks noChangeShapeType="1"/>
            </p:cNvSpPr>
            <p:nvPr/>
          </p:nvSpPr>
          <p:spPr bwMode="auto">
            <a:xfrm>
              <a:off x="1837" y="3048"/>
              <a:ext cx="374" cy="21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ShapeType="1"/>
            </p:cNvSpPr>
            <p:nvPr/>
          </p:nvSpPr>
          <p:spPr bwMode="auto">
            <a:xfrm flipH="1">
              <a:off x="2336" y="3048"/>
              <a:ext cx="374" cy="21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23"/>
            <p:cNvSpPr txBox="1">
              <a:spLocks noChangeArrowheads="1"/>
            </p:cNvSpPr>
            <p:nvPr/>
          </p:nvSpPr>
          <p:spPr bwMode="auto">
            <a:xfrm>
              <a:off x="3583" y="2622"/>
              <a:ext cx="1001" cy="654"/>
            </a:xfrm>
            <a:prstGeom prst="rect">
              <a:avLst/>
            </a:prstGeom>
            <a:solidFill>
              <a:schemeClr val="accent6">
                <a:lumMod val="20000"/>
                <a:lumOff val="80000"/>
              </a:schemeClr>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lvl1pPr eaLnBrk="0" hangingPunct="0">
                <a:defRPr kumimoji="1" sz="2800">
                  <a:solidFill>
                    <a:schemeClr val="tx1"/>
                  </a:solidFill>
                  <a:latin typeface="Times New Roman" charset="0"/>
                  <a:ea typeface="华文新魏" charset="-122"/>
                </a:defRPr>
              </a:lvl1pPr>
              <a:lvl2pPr marL="742950" indent="-285750" eaLnBrk="0" hangingPunct="0">
                <a:defRPr kumimoji="1" sz="2800">
                  <a:solidFill>
                    <a:schemeClr val="tx1"/>
                  </a:solidFill>
                  <a:latin typeface="Times New Roman" charset="0"/>
                  <a:ea typeface="华文新魏" charset="-122"/>
                </a:defRPr>
              </a:lvl2pPr>
              <a:lvl3pPr marL="1143000" indent="-228600" eaLnBrk="0" hangingPunct="0">
                <a:defRPr kumimoji="1" sz="2800">
                  <a:solidFill>
                    <a:schemeClr val="tx1"/>
                  </a:solidFill>
                  <a:latin typeface="Times New Roman" charset="0"/>
                  <a:ea typeface="华文新魏" charset="-122"/>
                </a:defRPr>
              </a:lvl3pPr>
              <a:lvl4pPr marL="1600200" indent="-228600" eaLnBrk="0" hangingPunct="0">
                <a:defRPr kumimoji="1" sz="2800">
                  <a:solidFill>
                    <a:schemeClr val="tx1"/>
                  </a:solidFill>
                  <a:latin typeface="Times New Roman" charset="0"/>
                  <a:ea typeface="华文新魏" charset="-122"/>
                </a:defRPr>
              </a:lvl4pPr>
              <a:lvl5pPr marL="2057400" indent="-228600" eaLnBrk="0" hangingPunct="0">
                <a:defRPr kumimoji="1" sz="2800">
                  <a:solidFill>
                    <a:schemeClr val="tx1"/>
                  </a:solidFill>
                  <a:latin typeface="Times New Roman" charset="0"/>
                  <a:ea typeface="华文新魏" charset="-122"/>
                </a:defRPr>
              </a:lvl5pPr>
              <a:lvl6pPr marL="2514600" indent="-228600" eaLnBrk="0" fontAlgn="base" hangingPunct="0">
                <a:spcBef>
                  <a:spcPct val="0"/>
                </a:spcBef>
                <a:spcAft>
                  <a:spcPct val="0"/>
                </a:spcAft>
                <a:defRPr kumimoji="1" sz="2800">
                  <a:solidFill>
                    <a:schemeClr val="tx1"/>
                  </a:solidFill>
                  <a:latin typeface="Times New Roman" charset="0"/>
                  <a:ea typeface="华文新魏" charset="-122"/>
                </a:defRPr>
              </a:lvl6pPr>
              <a:lvl7pPr marL="2971800" indent="-228600" eaLnBrk="0" fontAlgn="base" hangingPunct="0">
                <a:spcBef>
                  <a:spcPct val="0"/>
                </a:spcBef>
                <a:spcAft>
                  <a:spcPct val="0"/>
                </a:spcAft>
                <a:defRPr kumimoji="1" sz="2800">
                  <a:solidFill>
                    <a:schemeClr val="tx1"/>
                  </a:solidFill>
                  <a:latin typeface="Times New Roman" charset="0"/>
                  <a:ea typeface="华文新魏" charset="-122"/>
                </a:defRPr>
              </a:lvl7pPr>
              <a:lvl8pPr marL="3429000" indent="-228600" eaLnBrk="0" fontAlgn="base" hangingPunct="0">
                <a:spcBef>
                  <a:spcPct val="0"/>
                </a:spcBef>
                <a:spcAft>
                  <a:spcPct val="0"/>
                </a:spcAft>
                <a:defRPr kumimoji="1" sz="2800">
                  <a:solidFill>
                    <a:schemeClr val="tx1"/>
                  </a:solidFill>
                  <a:latin typeface="Times New Roman" charset="0"/>
                  <a:ea typeface="华文新魏" charset="-122"/>
                </a:defRPr>
              </a:lvl8pPr>
              <a:lvl9pPr marL="3886200" indent="-228600" eaLnBrk="0" fontAlgn="base" hangingPunct="0">
                <a:spcBef>
                  <a:spcPct val="0"/>
                </a:spcBef>
                <a:spcAft>
                  <a:spcPct val="0"/>
                </a:spcAft>
                <a:defRPr kumimoji="1" sz="2800">
                  <a:solidFill>
                    <a:schemeClr val="tx1"/>
                  </a:solidFill>
                  <a:latin typeface="Times New Roman" charset="0"/>
                  <a:ea typeface="华文新魏" charset="-122"/>
                </a:defRPr>
              </a:lvl9pPr>
            </a:lstStyle>
            <a:p>
              <a:pPr algn="just" eaLnBrk="1" hangingPunct="1">
                <a:defRPr/>
              </a:pPr>
              <a:r>
                <a:rPr lang="zh-CN" altLang="en-US" sz="2000" dirty="0" smtClean="0">
                  <a:solidFill>
                    <a:schemeClr val="accent2"/>
                  </a:solidFill>
                  <a:latin typeface="华文新魏" charset="-122"/>
                </a:rPr>
                <a:t>主体</a:t>
              </a:r>
              <a:r>
                <a:rPr lang="en-US" altLang="zh-CN" sz="2000" dirty="0" smtClean="0">
                  <a:solidFill>
                    <a:schemeClr val="accent2"/>
                  </a:solidFill>
                  <a:latin typeface="华文新魏" charset="-122"/>
                </a:rPr>
                <a:t>1</a:t>
              </a:r>
              <a:r>
                <a:rPr lang="zh-CN" altLang="en-US" sz="2000" dirty="0" smtClean="0">
                  <a:solidFill>
                    <a:schemeClr val="accent2"/>
                  </a:solidFill>
                  <a:latin typeface="华文新魏" charset="-122"/>
                </a:rPr>
                <a:t>和</a:t>
              </a:r>
              <a:r>
                <a:rPr lang="en-US" altLang="zh-CN" sz="2000" dirty="0" smtClean="0">
                  <a:solidFill>
                    <a:schemeClr val="accent2"/>
                  </a:solidFill>
                  <a:latin typeface="华文新魏" charset="-122"/>
                </a:rPr>
                <a:t>2</a:t>
              </a:r>
              <a:r>
                <a:rPr lang="zh-CN" altLang="en-US" sz="2000" dirty="0" smtClean="0">
                  <a:solidFill>
                    <a:schemeClr val="accent2"/>
                  </a:solidFill>
                  <a:latin typeface="华文新魏" charset="-122"/>
                </a:rPr>
                <a:t>可访问的资源</a:t>
              </a:r>
            </a:p>
          </p:txBody>
        </p:sp>
        <p:sp>
          <p:nvSpPr>
            <p:cNvPr id="22" name="Line 24"/>
            <p:cNvSpPr>
              <a:spLocks noChangeShapeType="1"/>
            </p:cNvSpPr>
            <p:nvPr/>
          </p:nvSpPr>
          <p:spPr bwMode="auto">
            <a:xfrm flipV="1">
              <a:off x="2932" y="3154"/>
              <a:ext cx="651" cy="3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Oval 26"/>
            <p:cNvSpPr>
              <a:spLocks noChangeArrowheads="1"/>
            </p:cNvSpPr>
            <p:nvPr/>
          </p:nvSpPr>
          <p:spPr bwMode="auto">
            <a:xfrm>
              <a:off x="3084" y="709"/>
              <a:ext cx="748" cy="637"/>
            </a:xfrm>
            <a:prstGeom prst="ellipse">
              <a:avLst/>
            </a:prstGeom>
            <a:solidFill>
              <a:srgbClr val="33CC33"/>
            </a:solidFill>
            <a:ln w="952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4" name="Text Box 27"/>
            <p:cNvSpPr txBox="1">
              <a:spLocks noChangeArrowheads="1"/>
            </p:cNvSpPr>
            <p:nvPr/>
          </p:nvSpPr>
          <p:spPr bwMode="auto">
            <a:xfrm>
              <a:off x="3165" y="891"/>
              <a:ext cx="578" cy="2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800">
                  <a:solidFill>
                    <a:srgbClr val="FFFF00"/>
                  </a:solidFill>
                  <a:latin typeface="华文新魏" charset="-122"/>
                  <a:ea typeface="华文新魏" charset="-122"/>
                </a:rPr>
                <a:t>用户</a:t>
              </a:r>
              <a:r>
                <a:rPr lang="en-US" altLang="zh-CN" sz="1800" dirty="0">
                  <a:solidFill>
                    <a:srgbClr val="FFFF00"/>
                  </a:solidFill>
                  <a:latin typeface="华文新魏" charset="-122"/>
                  <a:ea typeface="华文新魏" charset="-122"/>
                </a:rPr>
                <a:t>2</a:t>
              </a:r>
            </a:p>
          </p:txBody>
        </p:sp>
        <p:sp>
          <p:nvSpPr>
            <p:cNvPr id="25" name="Oval 29"/>
            <p:cNvSpPr>
              <a:spLocks noChangeArrowheads="1"/>
            </p:cNvSpPr>
            <p:nvPr/>
          </p:nvSpPr>
          <p:spPr bwMode="auto">
            <a:xfrm>
              <a:off x="1463" y="2409"/>
              <a:ext cx="748" cy="639"/>
            </a:xfrm>
            <a:prstGeom prst="ellipse">
              <a:avLst/>
            </a:prstGeom>
            <a:solidFill>
              <a:srgbClr val="33CC33"/>
            </a:solidFill>
            <a:ln w="952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6" name="Text Box 30"/>
            <p:cNvSpPr txBox="1">
              <a:spLocks noChangeArrowheads="1"/>
            </p:cNvSpPr>
            <p:nvPr/>
          </p:nvSpPr>
          <p:spPr bwMode="auto">
            <a:xfrm>
              <a:off x="1555" y="2592"/>
              <a:ext cx="566" cy="2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800" dirty="0">
                  <a:solidFill>
                    <a:srgbClr val="FFFF00"/>
                  </a:solidFill>
                  <a:latin typeface="华文新魏" charset="-122"/>
                  <a:ea typeface="华文新魏" charset="-122"/>
                </a:rPr>
                <a:t>主体</a:t>
              </a:r>
              <a:r>
                <a:rPr lang="en-US" altLang="zh-CN" sz="1800" dirty="0">
                  <a:solidFill>
                    <a:srgbClr val="FFFF00"/>
                  </a:solidFill>
                  <a:latin typeface="华文新魏" charset="-122"/>
                  <a:ea typeface="华文新魏" charset="-122"/>
                </a:rPr>
                <a:t>1</a:t>
              </a:r>
            </a:p>
          </p:txBody>
        </p:sp>
        <p:sp>
          <p:nvSpPr>
            <p:cNvPr id="27" name="Oval 32"/>
            <p:cNvSpPr>
              <a:spLocks noChangeArrowheads="1"/>
            </p:cNvSpPr>
            <p:nvPr/>
          </p:nvSpPr>
          <p:spPr bwMode="auto">
            <a:xfrm>
              <a:off x="2460" y="2409"/>
              <a:ext cx="749" cy="639"/>
            </a:xfrm>
            <a:prstGeom prst="ellipse">
              <a:avLst/>
            </a:prstGeom>
            <a:solidFill>
              <a:srgbClr val="33CC33"/>
            </a:solidFill>
            <a:ln w="952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8" name="Text Box 33"/>
            <p:cNvSpPr txBox="1">
              <a:spLocks noChangeArrowheads="1"/>
            </p:cNvSpPr>
            <p:nvPr/>
          </p:nvSpPr>
          <p:spPr bwMode="auto">
            <a:xfrm>
              <a:off x="2552" y="2592"/>
              <a:ext cx="567" cy="294"/>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800">
                  <a:solidFill>
                    <a:srgbClr val="FFFF00"/>
                  </a:solidFill>
                  <a:latin typeface="华文新魏" charset="-122"/>
                  <a:ea typeface="华文新魏" charset="-122"/>
                </a:rPr>
                <a:t>主体</a:t>
              </a:r>
              <a:r>
                <a:rPr lang="en-US" altLang="zh-CN" sz="1800">
                  <a:solidFill>
                    <a:srgbClr val="FFFF00"/>
                  </a:solidFill>
                  <a:latin typeface="华文新魏" charset="-122"/>
                  <a:ea typeface="华文新魏" charset="-122"/>
                </a:rPr>
                <a:t>2</a:t>
              </a:r>
            </a:p>
          </p:txBody>
        </p:sp>
      </p:grpSp>
    </p:spTree>
    <p:extLst>
      <p:ext uri="{BB962C8B-B14F-4D97-AF65-F5344CB8AC3E}">
        <p14:creationId xmlns:p14="http://schemas.microsoft.com/office/powerpoint/2010/main" val="1282345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a:t>
            </a:r>
            <a:r>
              <a:rPr kumimoji="1" lang="zh-CN" altLang="en-US" dirty="0" smtClean="0"/>
              <a:t>机制：安全模型</a:t>
            </a:r>
            <a:endParaRPr kumimoji="1" lang="zh-CN" altLang="en-US" dirty="0"/>
          </a:p>
        </p:txBody>
      </p:sp>
      <p:sp>
        <p:nvSpPr>
          <p:cNvPr id="5" name="AutoShape 5"/>
          <p:cNvSpPr>
            <a:spLocks noChangeArrowheads="1"/>
          </p:cNvSpPr>
          <p:nvPr/>
        </p:nvSpPr>
        <p:spPr bwMode="auto">
          <a:xfrm>
            <a:off x="3500438" y="5681663"/>
            <a:ext cx="2387600" cy="1131887"/>
          </a:xfrm>
          <a:prstGeom prst="irregularSeal1">
            <a:avLst/>
          </a:prstGeom>
          <a:no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1600">
                <a:solidFill>
                  <a:schemeClr val="accent2"/>
                </a:solidFill>
                <a:latin typeface="华文新魏" charset="-122"/>
                <a:ea typeface="华文新魏" charset="-122"/>
              </a:rPr>
              <a:t>　安全策略</a:t>
            </a:r>
          </a:p>
        </p:txBody>
      </p:sp>
      <p:sp>
        <p:nvSpPr>
          <p:cNvPr id="6" name="Rectangle 6"/>
          <p:cNvSpPr>
            <a:spLocks noChangeArrowheads="1"/>
          </p:cNvSpPr>
          <p:nvPr/>
        </p:nvSpPr>
        <p:spPr bwMode="auto">
          <a:xfrm>
            <a:off x="4013200" y="3227388"/>
            <a:ext cx="1533525" cy="542925"/>
          </a:xfrm>
          <a:prstGeom prst="rect">
            <a:avLst/>
          </a:prstGeom>
          <a:noFill/>
          <a:ln w="9525">
            <a:solidFill>
              <a:srgbClr val="000000"/>
            </a:solidFill>
            <a:miter lim="800000"/>
            <a:headEnd/>
            <a:tailEnd/>
          </a:ln>
        </p:spPr>
        <p:txBody>
          <a:bodyPr tIns="10800" bIns="1080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7" name="Rectangle 7"/>
          <p:cNvSpPr>
            <a:spLocks noChangeArrowheads="1"/>
          </p:cNvSpPr>
          <p:nvPr/>
        </p:nvSpPr>
        <p:spPr bwMode="auto">
          <a:xfrm>
            <a:off x="4149725" y="3332163"/>
            <a:ext cx="1225550" cy="361950"/>
          </a:xfrm>
          <a:prstGeom prst="rect">
            <a:avLst/>
          </a:prstGeom>
          <a:noFill/>
          <a:ln w="9525">
            <a:solidFill>
              <a:srgbClr val="000000"/>
            </a:solidFill>
            <a:miter lim="800000"/>
            <a:headEnd/>
            <a:tailEnd/>
          </a:ln>
        </p:spPr>
        <p:txBody>
          <a:bodyPr tIns="10800" bIns="1080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600">
                <a:latin typeface="Microsoft YaHei" charset="-122"/>
                <a:ea typeface="Microsoft YaHei" charset="-122"/>
                <a:cs typeface="Microsoft YaHei" charset="-122"/>
              </a:rPr>
              <a:t>访问监控器</a:t>
            </a:r>
          </a:p>
        </p:txBody>
      </p:sp>
      <p:sp>
        <p:nvSpPr>
          <p:cNvPr id="8" name="Rectangle 8"/>
          <p:cNvSpPr>
            <a:spLocks noChangeArrowheads="1"/>
          </p:cNvSpPr>
          <p:nvPr/>
        </p:nvSpPr>
        <p:spPr bwMode="auto">
          <a:xfrm>
            <a:off x="4013200" y="3986213"/>
            <a:ext cx="1533525" cy="542925"/>
          </a:xfrm>
          <a:prstGeom prst="rect">
            <a:avLst/>
          </a:prstGeom>
          <a:noFill/>
          <a:ln w="9525">
            <a:solidFill>
              <a:srgbClr val="000000"/>
            </a:solidFill>
            <a:miter lim="800000"/>
            <a:headEnd/>
            <a:tailEnd/>
          </a:ln>
        </p:spPr>
        <p:txBody>
          <a:bodyPr tIns="10800" bIns="1080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9" name="Rectangle 9"/>
          <p:cNvSpPr>
            <a:spLocks noChangeArrowheads="1"/>
          </p:cNvSpPr>
          <p:nvPr/>
        </p:nvSpPr>
        <p:spPr bwMode="auto">
          <a:xfrm>
            <a:off x="4284663" y="4095750"/>
            <a:ext cx="1090612" cy="323850"/>
          </a:xfrm>
          <a:prstGeom prst="rect">
            <a:avLst/>
          </a:prstGeom>
          <a:noFill/>
          <a:ln w="9525">
            <a:solidFill>
              <a:srgbClr val="000000"/>
            </a:solidFill>
            <a:miter lim="800000"/>
            <a:headEnd/>
            <a:tailEnd/>
          </a:ln>
        </p:spPr>
        <p:txBody>
          <a:bodyPr tIns="10800" bIns="1080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600">
                <a:latin typeface="Microsoft YaHei" charset="-122"/>
                <a:ea typeface="Microsoft YaHei" charset="-122"/>
                <a:cs typeface="Microsoft YaHei" charset="-122"/>
              </a:rPr>
              <a:t>访问权限</a:t>
            </a:r>
          </a:p>
        </p:txBody>
      </p:sp>
      <p:sp>
        <p:nvSpPr>
          <p:cNvPr id="10" name="Rectangle 10"/>
          <p:cNvSpPr>
            <a:spLocks noChangeArrowheads="1"/>
          </p:cNvSpPr>
          <p:nvPr/>
        </p:nvSpPr>
        <p:spPr bwMode="auto">
          <a:xfrm>
            <a:off x="4013200" y="4743450"/>
            <a:ext cx="1533525" cy="542925"/>
          </a:xfrm>
          <a:prstGeom prst="rect">
            <a:avLst/>
          </a:prstGeom>
          <a:noFill/>
          <a:ln w="9525">
            <a:solidFill>
              <a:srgbClr val="000000"/>
            </a:solidFill>
            <a:miter lim="800000"/>
            <a:headEnd/>
            <a:tailEnd/>
          </a:ln>
        </p:spPr>
        <p:txBody>
          <a:bodyPr tIns="10800" bIns="1080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11" name="Rectangle 11"/>
          <p:cNvSpPr>
            <a:spLocks noChangeArrowheads="1"/>
          </p:cNvSpPr>
          <p:nvPr/>
        </p:nvSpPr>
        <p:spPr bwMode="auto">
          <a:xfrm>
            <a:off x="4284663" y="4852988"/>
            <a:ext cx="1090612" cy="325437"/>
          </a:xfrm>
          <a:prstGeom prst="rect">
            <a:avLst/>
          </a:prstGeom>
          <a:noFill/>
          <a:ln w="9525">
            <a:solidFill>
              <a:srgbClr val="000000"/>
            </a:solidFill>
            <a:miter lim="800000"/>
            <a:headEnd/>
            <a:tailEnd/>
          </a:ln>
        </p:spPr>
        <p:txBody>
          <a:bodyPr tIns="10800" bIns="1080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600">
                <a:latin typeface="Microsoft YaHei" charset="-122"/>
                <a:ea typeface="Microsoft YaHei" charset="-122"/>
                <a:cs typeface="Microsoft YaHei" charset="-122"/>
              </a:rPr>
              <a:t>授权机制</a:t>
            </a:r>
          </a:p>
        </p:txBody>
      </p:sp>
      <p:sp>
        <p:nvSpPr>
          <p:cNvPr id="12" name="Line 12"/>
          <p:cNvSpPr>
            <a:spLocks noChangeShapeType="1"/>
          </p:cNvSpPr>
          <p:nvPr/>
        </p:nvSpPr>
        <p:spPr bwMode="auto">
          <a:xfrm flipV="1">
            <a:off x="4694238" y="3770313"/>
            <a:ext cx="0" cy="2159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3" name="Line 13"/>
          <p:cNvSpPr>
            <a:spLocks noChangeShapeType="1"/>
          </p:cNvSpPr>
          <p:nvPr/>
        </p:nvSpPr>
        <p:spPr bwMode="auto">
          <a:xfrm flipV="1">
            <a:off x="4694238" y="4529138"/>
            <a:ext cx="0" cy="214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4" name="Line 14"/>
          <p:cNvSpPr>
            <a:spLocks noChangeShapeType="1"/>
          </p:cNvSpPr>
          <p:nvPr/>
        </p:nvSpPr>
        <p:spPr bwMode="auto">
          <a:xfrm flipV="1">
            <a:off x="4694238" y="5303838"/>
            <a:ext cx="0" cy="565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5"/>
          <p:cNvSpPr>
            <a:spLocks noChangeArrowheads="1"/>
          </p:cNvSpPr>
          <p:nvPr/>
        </p:nvSpPr>
        <p:spPr bwMode="auto">
          <a:xfrm>
            <a:off x="991757" y="3848288"/>
            <a:ext cx="511175" cy="3905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600" dirty="0">
                <a:latin typeface="Microsoft YaHei" charset="-122"/>
                <a:ea typeface="Microsoft YaHei" charset="-122"/>
                <a:cs typeface="Microsoft YaHei" charset="-122"/>
              </a:rPr>
              <a:t>主体	</a:t>
            </a:r>
          </a:p>
        </p:txBody>
      </p:sp>
      <p:sp>
        <p:nvSpPr>
          <p:cNvPr id="16" name="Rectangle 16"/>
          <p:cNvSpPr>
            <a:spLocks noChangeArrowheads="1"/>
          </p:cNvSpPr>
          <p:nvPr/>
        </p:nvSpPr>
        <p:spPr bwMode="auto">
          <a:xfrm>
            <a:off x="8015719" y="3780862"/>
            <a:ext cx="512762" cy="3460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zh-CN" altLang="en-US" sz="1600">
                <a:latin typeface="Microsoft YaHei" charset="-122"/>
                <a:ea typeface="Microsoft YaHei" charset="-122"/>
                <a:cs typeface="Microsoft YaHei" charset="-122"/>
              </a:rPr>
              <a:t>客体</a:t>
            </a:r>
          </a:p>
        </p:txBody>
      </p:sp>
      <p:sp>
        <p:nvSpPr>
          <p:cNvPr id="17" name="Oval 17"/>
          <p:cNvSpPr>
            <a:spLocks noChangeArrowheads="1"/>
          </p:cNvSpPr>
          <p:nvPr/>
        </p:nvSpPr>
        <p:spPr bwMode="auto">
          <a:xfrm>
            <a:off x="5721781" y="1821887"/>
            <a:ext cx="3086100" cy="1935162"/>
          </a:xfrm>
          <a:prstGeom prst="ellipse">
            <a:avLst/>
          </a:prstGeom>
          <a:solidFill>
            <a:srgbClr val="FFCC00"/>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18" name="Oval 18"/>
          <p:cNvSpPr>
            <a:spLocks noChangeArrowheads="1"/>
          </p:cNvSpPr>
          <p:nvPr/>
        </p:nvSpPr>
        <p:spPr bwMode="auto">
          <a:xfrm>
            <a:off x="480582" y="1790888"/>
            <a:ext cx="3249612" cy="2074862"/>
          </a:xfrm>
          <a:prstGeom prst="ellipse">
            <a:avLst/>
          </a:prstGeom>
          <a:solidFill>
            <a:srgbClr val="FFCC00"/>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19" name="Rectangle 19"/>
          <p:cNvSpPr>
            <a:spLocks noChangeArrowheads="1"/>
          </p:cNvSpPr>
          <p:nvPr/>
        </p:nvSpPr>
        <p:spPr bwMode="auto">
          <a:xfrm>
            <a:off x="2430032" y="2679888"/>
            <a:ext cx="976312" cy="4191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0" name="Oval 20"/>
          <p:cNvSpPr>
            <a:spLocks noChangeArrowheads="1"/>
          </p:cNvSpPr>
          <p:nvPr/>
        </p:nvSpPr>
        <p:spPr bwMode="auto">
          <a:xfrm>
            <a:off x="2593544" y="2765613"/>
            <a:ext cx="650875" cy="279400"/>
          </a:xfrm>
          <a:prstGeom prst="ellipse">
            <a:avLst/>
          </a:prstGeom>
          <a:solidFill>
            <a:srgbClr val="66FFCC"/>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zh-CN" sz="1600">
              <a:solidFill>
                <a:schemeClr val="accent2"/>
              </a:solidFill>
              <a:latin typeface="华文新魏" charset="-122"/>
              <a:ea typeface="华文新魏" charset="-122"/>
            </a:endParaRPr>
          </a:p>
        </p:txBody>
      </p:sp>
      <p:sp>
        <p:nvSpPr>
          <p:cNvPr id="21" name="Rectangle 21"/>
          <p:cNvSpPr>
            <a:spLocks noChangeArrowheads="1"/>
          </p:cNvSpPr>
          <p:nvPr/>
        </p:nvSpPr>
        <p:spPr bwMode="auto">
          <a:xfrm>
            <a:off x="6788581" y="2391799"/>
            <a:ext cx="487362" cy="2794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2" name="Rectangle 22"/>
          <p:cNvSpPr>
            <a:spLocks noChangeArrowheads="1"/>
          </p:cNvSpPr>
          <p:nvPr/>
        </p:nvSpPr>
        <p:spPr bwMode="auto">
          <a:xfrm>
            <a:off x="7601381" y="2379099"/>
            <a:ext cx="487362" cy="2794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3" name="Rectangle 23"/>
          <p:cNvSpPr>
            <a:spLocks noChangeArrowheads="1"/>
          </p:cNvSpPr>
          <p:nvPr/>
        </p:nvSpPr>
        <p:spPr bwMode="auto">
          <a:xfrm>
            <a:off x="6137706" y="2364812"/>
            <a:ext cx="488950" cy="277812"/>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4" name="Rectangle 24"/>
          <p:cNvSpPr>
            <a:spLocks noChangeArrowheads="1"/>
          </p:cNvSpPr>
          <p:nvPr/>
        </p:nvSpPr>
        <p:spPr bwMode="auto">
          <a:xfrm>
            <a:off x="6936219" y="3269687"/>
            <a:ext cx="488950" cy="276225"/>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5" name="Rectangle 25"/>
          <p:cNvSpPr>
            <a:spLocks noChangeArrowheads="1"/>
          </p:cNvSpPr>
          <p:nvPr/>
        </p:nvSpPr>
        <p:spPr bwMode="auto">
          <a:xfrm>
            <a:off x="7763306" y="3087124"/>
            <a:ext cx="488950" cy="2794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6" name="Rectangle 26"/>
          <p:cNvSpPr>
            <a:spLocks noChangeArrowheads="1"/>
          </p:cNvSpPr>
          <p:nvPr/>
        </p:nvSpPr>
        <p:spPr bwMode="auto">
          <a:xfrm>
            <a:off x="6952094" y="2796612"/>
            <a:ext cx="485775" cy="2794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7" name="Rectangle 27"/>
          <p:cNvSpPr>
            <a:spLocks noChangeArrowheads="1"/>
          </p:cNvSpPr>
          <p:nvPr/>
        </p:nvSpPr>
        <p:spPr bwMode="auto">
          <a:xfrm>
            <a:off x="6231369" y="2726762"/>
            <a:ext cx="488950" cy="447675"/>
          </a:xfrm>
          <a:prstGeom prst="rect">
            <a:avLst/>
          </a:prstGeom>
          <a:solidFill>
            <a:srgbClr val="66FFCC"/>
          </a:solidFill>
          <a:ln w="9525">
            <a:solidFill>
              <a:srgbClr val="000000"/>
            </a:solidFill>
            <a:miter lim="800000"/>
            <a:headEnd/>
            <a:tailEnd/>
          </a:ln>
        </p:spPr>
        <p:txBody>
          <a:bodyPr tIns="0" bIns="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ctr" eaLnBrk="1" hangingPunct="1">
              <a:spcBef>
                <a:spcPct val="0"/>
              </a:spcBef>
              <a:buClrTx/>
              <a:buSzTx/>
              <a:buFontTx/>
              <a:buNone/>
            </a:pPr>
            <a:r>
              <a:rPr lang="en-US" altLang="zh-CN" sz="1600" b="1" dirty="0" smtClean="0">
                <a:solidFill>
                  <a:schemeClr val="accent2"/>
                </a:solidFill>
                <a:latin typeface="华文新魏" charset="-122"/>
                <a:ea typeface="华文新魏" charset="-122"/>
              </a:rPr>
              <a:t>O</a:t>
            </a:r>
            <a:endParaRPr lang="en-US" altLang="zh-CN" sz="1600" dirty="0">
              <a:solidFill>
                <a:schemeClr val="accent2"/>
              </a:solidFill>
              <a:latin typeface="华文新魏" charset="-122"/>
              <a:ea typeface="华文新魏" charset="-122"/>
            </a:endParaRPr>
          </a:p>
        </p:txBody>
      </p:sp>
      <p:sp>
        <p:nvSpPr>
          <p:cNvPr id="28" name="Rectangle 28"/>
          <p:cNvSpPr>
            <a:spLocks noChangeArrowheads="1"/>
          </p:cNvSpPr>
          <p:nvPr/>
        </p:nvSpPr>
        <p:spPr bwMode="auto">
          <a:xfrm>
            <a:off x="2269694" y="2209988"/>
            <a:ext cx="974725" cy="417512"/>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9" name="Oval 29"/>
          <p:cNvSpPr>
            <a:spLocks noChangeArrowheads="1"/>
          </p:cNvSpPr>
          <p:nvPr/>
        </p:nvSpPr>
        <p:spPr bwMode="auto">
          <a:xfrm>
            <a:off x="2430032" y="2295713"/>
            <a:ext cx="650875" cy="277812"/>
          </a:xfrm>
          <a:prstGeom prst="ellipse">
            <a:avLst/>
          </a:prstGeom>
          <a:solidFill>
            <a:srgbClr val="66FFCC"/>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zh-CN" sz="1600">
              <a:solidFill>
                <a:schemeClr val="accent2"/>
              </a:solidFill>
              <a:latin typeface="华文新魏" charset="-122"/>
              <a:ea typeface="华文新魏" charset="-122"/>
            </a:endParaRPr>
          </a:p>
        </p:txBody>
      </p:sp>
      <p:sp>
        <p:nvSpPr>
          <p:cNvPr id="30" name="Rectangle 30"/>
          <p:cNvSpPr>
            <a:spLocks noChangeArrowheads="1"/>
          </p:cNvSpPr>
          <p:nvPr/>
        </p:nvSpPr>
        <p:spPr bwMode="auto">
          <a:xfrm>
            <a:off x="1129869" y="2068700"/>
            <a:ext cx="976312" cy="4191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31" name="Oval 31"/>
          <p:cNvSpPr>
            <a:spLocks noChangeArrowheads="1"/>
          </p:cNvSpPr>
          <p:nvPr/>
        </p:nvSpPr>
        <p:spPr bwMode="auto">
          <a:xfrm>
            <a:off x="1293382" y="2154425"/>
            <a:ext cx="650875" cy="280987"/>
          </a:xfrm>
          <a:prstGeom prst="ellipse">
            <a:avLst/>
          </a:prstGeom>
          <a:solidFill>
            <a:srgbClr val="66FFCC"/>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zh-CN" sz="1600">
              <a:solidFill>
                <a:schemeClr val="accent2"/>
              </a:solidFill>
              <a:latin typeface="华文新魏" charset="-122"/>
              <a:ea typeface="华文新魏" charset="-122"/>
            </a:endParaRPr>
          </a:p>
        </p:txBody>
      </p:sp>
      <p:sp>
        <p:nvSpPr>
          <p:cNvPr id="32" name="Rectangle 32"/>
          <p:cNvSpPr>
            <a:spLocks noChangeArrowheads="1"/>
          </p:cNvSpPr>
          <p:nvPr/>
        </p:nvSpPr>
        <p:spPr bwMode="auto">
          <a:xfrm>
            <a:off x="806019" y="2627500"/>
            <a:ext cx="974725" cy="417512"/>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33" name="Oval 33"/>
          <p:cNvSpPr>
            <a:spLocks noChangeArrowheads="1"/>
          </p:cNvSpPr>
          <p:nvPr/>
        </p:nvSpPr>
        <p:spPr bwMode="auto">
          <a:xfrm>
            <a:off x="969532" y="2713225"/>
            <a:ext cx="647700" cy="277812"/>
          </a:xfrm>
          <a:prstGeom prst="ellipse">
            <a:avLst/>
          </a:prstGeom>
          <a:solidFill>
            <a:srgbClr val="66FFCC"/>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zh-CN" sz="1600">
              <a:solidFill>
                <a:schemeClr val="accent2"/>
              </a:solidFill>
              <a:latin typeface="华文新魏" charset="-122"/>
              <a:ea typeface="华文新魏" charset="-122"/>
            </a:endParaRPr>
          </a:p>
        </p:txBody>
      </p:sp>
      <p:sp>
        <p:nvSpPr>
          <p:cNvPr id="34" name="Rectangle 34"/>
          <p:cNvSpPr>
            <a:spLocks noChangeArrowheads="1"/>
          </p:cNvSpPr>
          <p:nvPr/>
        </p:nvSpPr>
        <p:spPr bwMode="auto">
          <a:xfrm>
            <a:off x="2106182" y="3184713"/>
            <a:ext cx="974725" cy="4191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35" name="Oval 35"/>
          <p:cNvSpPr>
            <a:spLocks noChangeArrowheads="1"/>
          </p:cNvSpPr>
          <p:nvPr/>
        </p:nvSpPr>
        <p:spPr bwMode="auto">
          <a:xfrm>
            <a:off x="2269694" y="3270438"/>
            <a:ext cx="647700" cy="279400"/>
          </a:xfrm>
          <a:prstGeom prst="ellipse">
            <a:avLst/>
          </a:prstGeom>
          <a:solidFill>
            <a:srgbClr val="66FFCC"/>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zh-CN" sz="1600">
              <a:solidFill>
                <a:schemeClr val="accent2"/>
              </a:solidFill>
              <a:latin typeface="华文新魏" charset="-122"/>
              <a:ea typeface="华文新魏" charset="-122"/>
            </a:endParaRPr>
          </a:p>
        </p:txBody>
      </p:sp>
      <p:sp>
        <p:nvSpPr>
          <p:cNvPr id="36" name="Rectangle 36"/>
          <p:cNvSpPr>
            <a:spLocks noChangeArrowheads="1"/>
          </p:cNvSpPr>
          <p:nvPr/>
        </p:nvSpPr>
        <p:spPr bwMode="auto">
          <a:xfrm>
            <a:off x="994932" y="3143438"/>
            <a:ext cx="974725" cy="419100"/>
          </a:xfrm>
          <a:prstGeom prst="rect">
            <a:avLst/>
          </a:prstGeom>
          <a:solidFill>
            <a:srgbClr val="66FFCC"/>
          </a:solidFill>
          <a:ln w="9525">
            <a:solidFill>
              <a:srgbClr val="000000"/>
            </a:solidFill>
            <a:miter lim="800000"/>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37" name="Oval 37"/>
          <p:cNvSpPr>
            <a:spLocks noChangeArrowheads="1"/>
          </p:cNvSpPr>
          <p:nvPr/>
        </p:nvSpPr>
        <p:spPr bwMode="auto">
          <a:xfrm>
            <a:off x="1158444" y="3230750"/>
            <a:ext cx="647700" cy="276225"/>
          </a:xfrm>
          <a:prstGeom prst="ellipse">
            <a:avLst/>
          </a:prstGeom>
          <a:solidFill>
            <a:srgbClr val="66FFCC"/>
          </a:solidFill>
          <a:ln w="9525">
            <a:solidFill>
              <a:srgbClr val="000000"/>
            </a:solidFill>
            <a:round/>
            <a:headEnd/>
            <a:tailEnd/>
          </a:ln>
        </p:spPr>
        <p:txBody>
          <a:bodyPr tIns="0" b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zh-CN" sz="1600">
              <a:solidFill>
                <a:schemeClr val="accent2"/>
              </a:solidFill>
              <a:latin typeface="华文新魏" charset="-122"/>
              <a:ea typeface="华文新魏" charset="-122"/>
            </a:endParaRPr>
          </a:p>
        </p:txBody>
      </p:sp>
      <p:sp>
        <p:nvSpPr>
          <p:cNvPr id="38" name="Rectangle 38"/>
          <p:cNvSpPr>
            <a:spLocks noChangeArrowheads="1"/>
          </p:cNvSpPr>
          <p:nvPr/>
        </p:nvSpPr>
        <p:spPr bwMode="auto">
          <a:xfrm>
            <a:off x="2696732" y="2735450"/>
            <a:ext cx="376237" cy="2159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r>
              <a:rPr lang="en-US" altLang="zh-CN" sz="1600" b="1">
                <a:solidFill>
                  <a:schemeClr val="accent2"/>
                </a:solidFill>
                <a:latin typeface="Arial" charset="0"/>
                <a:ea typeface="Arial" charset="0"/>
                <a:cs typeface="Arial" charset="0"/>
              </a:rPr>
              <a:t>   S</a:t>
            </a:r>
            <a:r>
              <a:rPr lang="en-US" altLang="zh-CN" sz="1600">
                <a:solidFill>
                  <a:schemeClr val="accent2"/>
                </a:solidFill>
                <a:latin typeface="Arial" charset="0"/>
                <a:ea typeface="Arial" charset="0"/>
                <a:cs typeface="Arial" charset="0"/>
              </a:rPr>
              <a:t>	</a:t>
            </a:r>
          </a:p>
        </p:txBody>
      </p:sp>
      <p:sp>
        <p:nvSpPr>
          <p:cNvPr id="39" name="Line 39"/>
          <p:cNvSpPr>
            <a:spLocks noChangeShapeType="1"/>
          </p:cNvSpPr>
          <p:nvPr/>
        </p:nvSpPr>
        <p:spPr bwMode="auto">
          <a:xfrm>
            <a:off x="3207907" y="3111688"/>
            <a:ext cx="759659" cy="282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40"/>
          <p:cNvSpPr>
            <a:spLocks noChangeShapeType="1"/>
          </p:cNvSpPr>
          <p:nvPr/>
        </p:nvSpPr>
        <p:spPr bwMode="auto">
          <a:xfrm flipV="1">
            <a:off x="5594889" y="3088712"/>
            <a:ext cx="807930" cy="320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270059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2"/>
            </a:pPr>
            <a:r>
              <a:rPr kumimoji="1" lang="zh-CN" altLang="en-US" dirty="0" smtClean="0"/>
              <a:t>自主访问控制机制：资源属主可以按照自己的意愿指定系统中的其他用户对其资源的访问权</a:t>
            </a:r>
            <a:endParaRPr kumimoji="1" lang="zh-CN" altLang="en-US" dirty="0"/>
          </a:p>
        </p:txBody>
      </p:sp>
      <p:graphicFrame>
        <p:nvGraphicFramePr>
          <p:cNvPr id="16" name="Table 15"/>
          <p:cNvGraphicFramePr>
            <a:graphicFrameLocks noGrp="1"/>
          </p:cNvGraphicFramePr>
          <p:nvPr>
            <p:extLst>
              <p:ext uri="{D42A27DB-BD31-4B8C-83A1-F6EECF244321}">
                <p14:modId xmlns:p14="http://schemas.microsoft.com/office/powerpoint/2010/main" val="977692536"/>
              </p:ext>
            </p:extLst>
          </p:nvPr>
        </p:nvGraphicFramePr>
        <p:xfrm>
          <a:off x="671593" y="3148308"/>
          <a:ext cx="6096000" cy="22860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rowSpan="2">
                  <a:txBody>
                    <a:bodyPr/>
                    <a:lstStyle/>
                    <a:p>
                      <a:pPr algn="ctr"/>
                      <a:r>
                        <a:rPr lang="zh-CN" altLang="en-US" sz="2400" dirty="0" smtClean="0">
                          <a:latin typeface="Microsoft YaHei" charset="-122"/>
                          <a:ea typeface="Microsoft YaHei" charset="-122"/>
                          <a:cs typeface="Microsoft YaHei" charset="-122"/>
                        </a:rPr>
                        <a:t>主体</a:t>
                      </a:r>
                      <a:endParaRPr lang="zh-CN" altLang="en-US" sz="2400" dirty="0">
                        <a:latin typeface="Microsoft YaHei" charset="-122"/>
                        <a:ea typeface="Microsoft YaHei" charset="-122"/>
                        <a:cs typeface="Microsoft YaHei" charset="-122"/>
                      </a:endParaRPr>
                    </a:p>
                  </a:txBody>
                  <a:tcPr anchor="ctr"/>
                </a:tc>
                <a:tc gridSpan="4">
                  <a:txBody>
                    <a:bodyPr/>
                    <a:lstStyle/>
                    <a:p>
                      <a:pPr algn="ctr"/>
                      <a:r>
                        <a:rPr lang="zh-CN" altLang="en-US" sz="2400" dirty="0" smtClean="0">
                          <a:latin typeface="Microsoft YaHei" charset="-122"/>
                          <a:ea typeface="Microsoft YaHei" charset="-122"/>
                          <a:cs typeface="Microsoft YaHei" charset="-122"/>
                        </a:rPr>
                        <a:t>客体</a:t>
                      </a:r>
                      <a:endParaRPr lang="zh-CN" altLang="en-US" sz="2400" dirty="0">
                        <a:latin typeface="Microsoft YaHei" charset="-122"/>
                        <a:ea typeface="Microsoft YaHei" charset="-122"/>
                        <a:cs typeface="Microsoft YaHei"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sz="2400" dirty="0">
                        <a:latin typeface="Microsoft YaHei" charset="-122"/>
                        <a:ea typeface="Microsoft YaHei" charset="-122"/>
                        <a:cs typeface="Microsoft YaHei" charset="-122"/>
                      </a:endParaRPr>
                    </a:p>
                  </a:txBody>
                  <a:tcPr/>
                </a:tc>
                <a:tc>
                  <a:txBody>
                    <a:bodyPr/>
                    <a:lstStyle/>
                    <a:p>
                      <a:pPr algn="ctr"/>
                      <a:r>
                        <a:rPr lang="zh-CN" altLang="en-US" sz="2400" dirty="0" smtClean="0">
                          <a:latin typeface="Microsoft YaHei" charset="-122"/>
                          <a:ea typeface="Microsoft YaHei" charset="-122"/>
                          <a:cs typeface="Microsoft YaHei" charset="-122"/>
                        </a:rPr>
                        <a:t>文件</a:t>
                      </a:r>
                      <a:endParaRPr lang="zh-CN" altLang="en-US" sz="2400" dirty="0">
                        <a:latin typeface="Microsoft YaHei" charset="-122"/>
                        <a:ea typeface="Microsoft YaHei" charset="-122"/>
                        <a:cs typeface="Microsoft YaHei" charset="-122"/>
                      </a:endParaRPr>
                    </a:p>
                  </a:txBody>
                  <a:tcPr/>
                </a:tc>
                <a:tc>
                  <a:txBody>
                    <a:bodyPr/>
                    <a:lstStyle/>
                    <a:p>
                      <a:pPr algn="ctr"/>
                      <a:r>
                        <a:rPr lang="zh-CN" altLang="en-US" sz="2400" dirty="0" smtClean="0">
                          <a:latin typeface="Microsoft YaHei" charset="-122"/>
                          <a:ea typeface="Microsoft YaHei" charset="-122"/>
                          <a:cs typeface="Microsoft YaHei" charset="-122"/>
                        </a:rPr>
                        <a:t>目录</a:t>
                      </a:r>
                      <a:endParaRPr lang="zh-CN" altLang="en-US" sz="2400" dirty="0">
                        <a:latin typeface="Microsoft YaHei" charset="-122"/>
                        <a:ea typeface="Microsoft YaHei" charset="-122"/>
                        <a:cs typeface="Microsoft YaHei" charset="-122"/>
                      </a:endParaRPr>
                    </a:p>
                  </a:txBody>
                  <a:tcPr/>
                </a:tc>
                <a:tc>
                  <a:txBody>
                    <a:bodyPr/>
                    <a:lstStyle/>
                    <a:p>
                      <a:pPr algn="ctr"/>
                      <a:r>
                        <a:rPr lang="zh-CN" altLang="en-US" sz="2400" dirty="0" smtClean="0">
                          <a:latin typeface="Microsoft YaHei" charset="-122"/>
                          <a:ea typeface="Microsoft YaHei" charset="-122"/>
                          <a:cs typeface="Microsoft YaHei" charset="-122"/>
                        </a:rPr>
                        <a:t>信号量</a:t>
                      </a:r>
                      <a:endParaRPr lang="zh-CN" altLang="en-US" sz="2400" dirty="0">
                        <a:latin typeface="Microsoft YaHei" charset="-122"/>
                        <a:ea typeface="Microsoft YaHei" charset="-122"/>
                        <a:cs typeface="Microsoft YaHei" charset="-122"/>
                      </a:endParaRPr>
                    </a:p>
                  </a:txBody>
                  <a:tcPr/>
                </a:tc>
                <a:tc>
                  <a:txBody>
                    <a:bodyPr/>
                    <a:lstStyle/>
                    <a:p>
                      <a:pPr algn="ctr"/>
                      <a:r>
                        <a:rPr lang="zh-CN" altLang="en-US" sz="2400" dirty="0" smtClean="0">
                          <a:latin typeface="Microsoft YaHei" charset="-122"/>
                          <a:ea typeface="Microsoft YaHei" charset="-122"/>
                          <a:cs typeface="Microsoft YaHei" charset="-122"/>
                        </a:rPr>
                        <a:t>设备</a:t>
                      </a:r>
                      <a:endParaRPr lang="zh-CN" altLang="en-US" sz="2400" dirty="0">
                        <a:latin typeface="Microsoft YaHei" charset="-122"/>
                        <a:ea typeface="Microsoft YaHei" charset="-122"/>
                        <a:cs typeface="Microsoft YaHei" charset="-122"/>
                      </a:endParaRPr>
                    </a:p>
                  </a:txBody>
                  <a:tcPr/>
                </a:tc>
              </a:tr>
              <a:tr h="370840">
                <a:tc>
                  <a:txBody>
                    <a:bodyPr/>
                    <a:lstStyle/>
                    <a:p>
                      <a:pPr algn="ctr"/>
                      <a:r>
                        <a:rPr lang="en-US" altLang="zh-CN" sz="2400" dirty="0" smtClean="0">
                          <a:latin typeface="Microsoft YaHei" charset="-122"/>
                          <a:ea typeface="Microsoft YaHei" charset="-122"/>
                          <a:cs typeface="Microsoft YaHei" charset="-122"/>
                        </a:rPr>
                        <a:t>P1</a:t>
                      </a:r>
                      <a:endParaRPr lang="zh-CN" altLang="en-US" sz="2400" dirty="0">
                        <a:latin typeface="Microsoft YaHei" charset="-122"/>
                        <a:ea typeface="Microsoft YaHei" charset="-122"/>
                        <a:cs typeface="Microsoft YaHei" charset="-122"/>
                      </a:endParaRPr>
                    </a:p>
                  </a:txBody>
                  <a:tcPr>
                    <a:solidFill>
                      <a:schemeClr val="accent2">
                        <a:lumMod val="60000"/>
                        <a:lumOff val="40000"/>
                      </a:schemeClr>
                    </a:solidFill>
                  </a:tcPr>
                </a:tc>
                <a:tc>
                  <a:txBody>
                    <a:bodyPr/>
                    <a:lstStyle/>
                    <a:p>
                      <a:pPr algn="ctr"/>
                      <a:r>
                        <a:rPr lang="en-US" altLang="zh-CN" sz="2400" dirty="0" smtClean="0">
                          <a:latin typeface="Microsoft YaHei" charset="-122"/>
                          <a:ea typeface="Microsoft YaHei" charset="-122"/>
                          <a:cs typeface="Microsoft YaHei" charset="-122"/>
                        </a:rPr>
                        <a:t>r/w/x</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r</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w</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tc>
              </a:tr>
              <a:tr h="370840">
                <a:tc>
                  <a:txBody>
                    <a:bodyPr/>
                    <a:lstStyle/>
                    <a:p>
                      <a:pPr algn="ctr"/>
                      <a:r>
                        <a:rPr lang="en-US" altLang="zh-CN" sz="2400" dirty="0" smtClean="0">
                          <a:latin typeface="Microsoft YaHei" charset="-122"/>
                          <a:ea typeface="Microsoft YaHei" charset="-122"/>
                          <a:cs typeface="Microsoft YaHei" charset="-122"/>
                        </a:rPr>
                        <a:t>P2</a:t>
                      </a:r>
                      <a:endParaRPr lang="zh-CN" altLang="en-US" sz="2400" dirty="0">
                        <a:latin typeface="Microsoft YaHei" charset="-122"/>
                        <a:ea typeface="Microsoft YaHei" charset="-122"/>
                        <a:cs typeface="Microsoft YaHei" charset="-122"/>
                      </a:endParaRPr>
                    </a:p>
                  </a:txBody>
                  <a:tcPr>
                    <a:solidFill>
                      <a:schemeClr val="accent2">
                        <a:lumMod val="75000"/>
                      </a:schemeClr>
                    </a:solidFill>
                  </a:tcPr>
                </a:tc>
                <a:tc>
                  <a:txBody>
                    <a:bodyPr/>
                    <a:lstStyle/>
                    <a:p>
                      <a:pPr algn="ctr"/>
                      <a:r>
                        <a:rPr lang="en-US" altLang="zh-CN" sz="2400" dirty="0" smtClean="0">
                          <a:latin typeface="Microsoft YaHei" charset="-122"/>
                          <a:ea typeface="Microsoft YaHei" charset="-122"/>
                          <a:cs typeface="Microsoft YaHei" charset="-122"/>
                        </a:rPr>
                        <a:t>r</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r/w/x</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r</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w</a:t>
                      </a:r>
                      <a:endParaRPr lang="zh-CN" altLang="en-US" sz="2400" dirty="0">
                        <a:latin typeface="Microsoft YaHei" charset="-122"/>
                        <a:ea typeface="Microsoft YaHei" charset="-122"/>
                        <a:cs typeface="Microsoft YaHei" charset="-122"/>
                      </a:endParaRPr>
                    </a:p>
                  </a:txBody>
                  <a:tcPr/>
                </a:tc>
              </a:tr>
              <a:tr h="370840">
                <a:tc>
                  <a:txBody>
                    <a:bodyPr/>
                    <a:lstStyle/>
                    <a:p>
                      <a:pPr algn="ctr"/>
                      <a:r>
                        <a:rPr lang="en-US" altLang="zh-CN" sz="2400" dirty="0" smtClean="0">
                          <a:latin typeface="Microsoft YaHei" charset="-122"/>
                          <a:ea typeface="Microsoft YaHei" charset="-122"/>
                          <a:cs typeface="Microsoft YaHei" charset="-122"/>
                        </a:rPr>
                        <a:t>P3</a:t>
                      </a:r>
                      <a:endParaRPr lang="zh-CN" altLang="en-US" sz="2400" dirty="0">
                        <a:latin typeface="Microsoft YaHei" charset="-122"/>
                        <a:ea typeface="Microsoft YaHei" charset="-122"/>
                        <a:cs typeface="Microsoft YaHei" charset="-122"/>
                      </a:endParaRPr>
                    </a:p>
                  </a:txBody>
                  <a:tcPr>
                    <a:solidFill>
                      <a:schemeClr val="accent2">
                        <a:lumMod val="60000"/>
                        <a:lumOff val="40000"/>
                      </a:schemeClr>
                    </a:solidFill>
                  </a:tcPr>
                </a:tc>
                <a:tc>
                  <a:txBody>
                    <a:bodyPr/>
                    <a:lstStyle/>
                    <a:p>
                      <a:pPr algn="ctr"/>
                      <a:r>
                        <a:rPr lang="en-US" altLang="zh-CN" sz="2400" dirty="0" smtClean="0">
                          <a:latin typeface="Microsoft YaHei" charset="-122"/>
                          <a:ea typeface="Microsoft YaHei" charset="-122"/>
                          <a:cs typeface="Microsoft YaHei" charset="-122"/>
                        </a:rPr>
                        <a:t>r</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w</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r/w/x</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smtClean="0">
                          <a:latin typeface="Microsoft YaHei" charset="-122"/>
                          <a:ea typeface="Microsoft YaHei" charset="-122"/>
                          <a:cs typeface="Microsoft YaHei" charset="-122"/>
                        </a:rPr>
                        <a:t>r</a:t>
                      </a:r>
                      <a:endParaRPr lang="zh-CN" altLang="en-US" sz="2400" dirty="0">
                        <a:latin typeface="Microsoft YaHei" charset="-122"/>
                        <a:ea typeface="Microsoft YaHei" charset="-122"/>
                        <a:cs typeface="Microsoft YaHei" charset="-122"/>
                      </a:endParaRPr>
                    </a:p>
                  </a:txBody>
                  <a:tcPr/>
                </a:tc>
              </a:tr>
            </a:tbl>
          </a:graphicData>
        </a:graphic>
      </p:graphicFrame>
      <p:sp>
        <p:nvSpPr>
          <p:cNvPr id="17" name="TextBox 16"/>
          <p:cNvSpPr txBox="1"/>
          <p:nvPr/>
        </p:nvSpPr>
        <p:spPr>
          <a:xfrm>
            <a:off x="7082724" y="3146155"/>
            <a:ext cx="1875296" cy="2400657"/>
          </a:xfrm>
          <a:prstGeom prst="rect">
            <a:avLst/>
          </a:prstGeom>
          <a:solidFill>
            <a:schemeClr val="accent4">
              <a:lumMod val="20000"/>
              <a:lumOff val="80000"/>
            </a:schemeClr>
          </a:solidFill>
          <a:ln w="9525">
            <a:solidFill>
              <a:schemeClr val="tx1"/>
            </a:solidFill>
            <a:prstDash val="dash"/>
          </a:ln>
        </p:spPr>
        <p:txBody>
          <a:bodyPr wrap="square" rtlCol="0">
            <a:spAutoFit/>
          </a:bodyPr>
          <a:lstStyle/>
          <a:p>
            <a:pPr>
              <a:lnSpc>
                <a:spcPct val="150000"/>
              </a:lnSpc>
            </a:pPr>
            <a:r>
              <a:rPr kumimoji="1" lang="zh-CN" altLang="en-US" sz="2000" dirty="0" smtClean="0">
                <a:latin typeface="Microsoft YaHei" charset="-122"/>
                <a:ea typeface="Microsoft YaHei" charset="-122"/>
                <a:cs typeface="Microsoft YaHei" charset="-122"/>
              </a:rPr>
              <a:t>实际情况是，利用二维矩阵来表示稀疏的主客体关系</a:t>
            </a:r>
            <a:r>
              <a:rPr kumimoji="1" lang="zh-CN" altLang="en-US" sz="2000" smtClean="0">
                <a:latin typeface="Microsoft YaHei" charset="-122"/>
                <a:ea typeface="Microsoft YaHei" charset="-122"/>
                <a:cs typeface="Microsoft YaHei" charset="-122"/>
              </a:rPr>
              <a:t>对空间浪费很大</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23446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r>
              <a:rPr kumimoji="1" lang="zh-CN" altLang="en-US" dirty="0"/>
              <a:t>自主访问控制</a:t>
            </a:r>
            <a:r>
              <a:rPr kumimoji="1" lang="zh-CN" altLang="en-US" dirty="0" smtClean="0"/>
              <a:t>机制</a:t>
            </a:r>
            <a:r>
              <a:rPr kumimoji="1" lang="en-US" altLang="zh-CN" dirty="0" smtClean="0"/>
              <a:t>(1)</a:t>
            </a:r>
            <a:r>
              <a:rPr kumimoji="1" lang="zh-CN" altLang="en-US" dirty="0" smtClean="0"/>
              <a:t>： 基于行的访问控制矩阵</a:t>
            </a:r>
            <a:endParaRPr kumimoji="1" lang="zh-CN" altLang="en-US" dirty="0"/>
          </a:p>
        </p:txBody>
      </p:sp>
      <p:sp>
        <p:nvSpPr>
          <p:cNvPr id="4" name="TextBox 3"/>
          <p:cNvSpPr txBox="1"/>
          <p:nvPr/>
        </p:nvSpPr>
        <p:spPr>
          <a:xfrm>
            <a:off x="945396" y="2355741"/>
            <a:ext cx="3347634" cy="1477328"/>
          </a:xfrm>
          <a:prstGeom prst="rect">
            <a:avLst/>
          </a:prstGeom>
          <a:solidFill>
            <a:schemeClr val="accent1">
              <a:lumMod val="40000"/>
              <a:lumOff val="60000"/>
            </a:schemeClr>
          </a:solidFill>
          <a:ln w="9525">
            <a:solidFill>
              <a:schemeClr val="tx1"/>
            </a:solidFill>
            <a:prstDash val="dash"/>
          </a:ln>
        </p:spPr>
        <p:txBody>
          <a:bodyPr wrap="square" rtlCol="0">
            <a:spAutoFit/>
          </a:bodyPr>
          <a:lstStyle>
            <a:defPPr>
              <a:defRPr lang="en-US"/>
            </a:defPPr>
            <a:lvl1pPr>
              <a:lnSpc>
                <a:spcPct val="150000"/>
              </a:lnSpc>
              <a:defRPr kumimoji="1" sz="2000">
                <a:latin typeface="Microsoft YaHei" charset="-122"/>
                <a:ea typeface="Microsoft YaHei" charset="-122"/>
                <a:cs typeface="Microsoft YaHei" charset="-122"/>
              </a:defRPr>
            </a:lvl1pPr>
          </a:lstStyle>
          <a:p>
            <a:r>
              <a:rPr lang="zh-CN" altLang="en-US" dirty="0"/>
              <a:t>基于主体，每个主体与一个信息表相联系，指明该</a:t>
            </a:r>
            <a:r>
              <a:rPr lang="zh-CN" altLang="en-US"/>
              <a:t>主体对于部分客体的访问权限。</a:t>
            </a:r>
            <a:endParaRPr lang="zh-CN" altLang="en-US" dirty="0"/>
          </a:p>
        </p:txBody>
      </p:sp>
      <p:grpSp>
        <p:nvGrpSpPr>
          <p:cNvPr id="5" name="Group 10"/>
          <p:cNvGrpSpPr>
            <a:grpSpLocks/>
          </p:cNvGrpSpPr>
          <p:nvPr/>
        </p:nvGrpSpPr>
        <p:grpSpPr bwMode="auto">
          <a:xfrm>
            <a:off x="4814889" y="2371294"/>
            <a:ext cx="3946525" cy="3802063"/>
            <a:chOff x="1881" y="1318"/>
            <a:chExt cx="2486" cy="2395"/>
          </a:xfrm>
          <a:effectLst/>
        </p:grpSpPr>
        <p:sp>
          <p:nvSpPr>
            <p:cNvPr id="6" name="Rectangle 5"/>
            <p:cNvSpPr>
              <a:spLocks noChangeArrowheads="1"/>
            </p:cNvSpPr>
            <p:nvPr/>
          </p:nvSpPr>
          <p:spPr bwMode="auto">
            <a:xfrm>
              <a:off x="1881" y="1318"/>
              <a:ext cx="2486" cy="2395"/>
            </a:xfrm>
            <a:prstGeom prst="rect">
              <a:avLst/>
            </a:prstGeom>
            <a:noFill/>
            <a:ln w="9525">
              <a:solidFill>
                <a:srgbClr val="000000"/>
              </a:solidFill>
              <a:miter lim="800000"/>
              <a:headEnd/>
              <a:tailEnd/>
            </a:ln>
            <a:effectLst/>
          </p:spPr>
          <p:txBody>
            <a:bodyPr/>
            <a:lstStyle/>
            <a:p>
              <a:pPr eaLnBrk="1" hangingPunct="1">
                <a:defRPr/>
              </a:pPr>
              <a:endParaRPr lang="zh-CN" altLang="zh-CN">
                <a:latin typeface="Times New Roman" pitchFamily="18" charset="0"/>
                <a:ea typeface="华文新魏" pitchFamily="2" charset="-122"/>
              </a:endParaRPr>
            </a:p>
          </p:txBody>
        </p:sp>
        <p:sp>
          <p:nvSpPr>
            <p:cNvPr id="7" name="Text Box 6"/>
            <p:cNvSpPr txBox="1">
              <a:spLocks noChangeArrowheads="1"/>
            </p:cNvSpPr>
            <p:nvPr/>
          </p:nvSpPr>
          <p:spPr bwMode="auto">
            <a:xfrm>
              <a:off x="2069" y="1434"/>
              <a:ext cx="2130" cy="804"/>
            </a:xfrm>
            <a:prstGeom prst="rect">
              <a:avLst/>
            </a:prstGeom>
            <a:no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Microsoft YaHei" charset="-122"/>
                  <a:ea typeface="Microsoft YaHei" charset="-122"/>
                  <a:cs typeface="Microsoft YaHei" charset="-122"/>
                </a:rPr>
                <a:t>进程</a:t>
              </a:r>
              <a:r>
                <a:rPr lang="en-US" altLang="zh-CN" sz="2000">
                  <a:solidFill>
                    <a:schemeClr val="accent2"/>
                  </a:solidFill>
                  <a:latin typeface="Microsoft YaHei" charset="-122"/>
                  <a:ea typeface="Microsoft YaHei" charset="-122"/>
                  <a:cs typeface="Microsoft YaHei" charset="-122"/>
                </a:rPr>
                <a:t>P1</a:t>
              </a:r>
              <a:r>
                <a:rPr lang="zh-CN" altLang="en-US" sz="2000">
                  <a:solidFill>
                    <a:schemeClr val="accent2"/>
                  </a:solidFill>
                  <a:latin typeface="Microsoft YaHei" charset="-122"/>
                  <a:ea typeface="Microsoft YaHei" charset="-122"/>
                  <a:cs typeface="Microsoft YaHei" charset="-122"/>
                </a:rPr>
                <a:t>的</a:t>
              </a:r>
              <a:r>
                <a:rPr lang="en-US" altLang="zh-CN" sz="2000">
                  <a:solidFill>
                    <a:schemeClr val="accent2"/>
                  </a:solidFill>
                  <a:latin typeface="Microsoft YaHei" charset="-122"/>
                  <a:ea typeface="Microsoft YaHei" charset="-122"/>
                  <a:cs typeface="Microsoft YaHei" charset="-122"/>
                </a:rPr>
                <a:t>CL</a:t>
              </a:r>
              <a:r>
                <a:rPr lang="zh-CN" altLang="en-US" sz="2000">
                  <a:solidFill>
                    <a:schemeClr val="accent2"/>
                  </a:solidFill>
                  <a:latin typeface="Microsoft YaHei" charset="-122"/>
                  <a:ea typeface="Microsoft YaHei" charset="-122"/>
                  <a:cs typeface="Microsoft YaHei" charset="-122"/>
                </a:rPr>
                <a:t>：</a:t>
              </a:r>
            </a:p>
            <a:p>
              <a:pPr algn="just" eaLnBrk="1" hangingPunct="1">
                <a:spcBef>
                  <a:spcPct val="0"/>
                </a:spcBef>
                <a:buClrTx/>
                <a:buSzTx/>
                <a:buFontTx/>
                <a:buNone/>
              </a:pPr>
              <a:r>
                <a:rPr lang="en-US" altLang="zh-CN" sz="2000">
                  <a:solidFill>
                    <a:schemeClr val="accent2"/>
                  </a:solidFill>
                  <a:latin typeface="Microsoft YaHei" charset="-122"/>
                  <a:ea typeface="Microsoft YaHei" charset="-122"/>
                  <a:cs typeface="Microsoft YaHei" charset="-122"/>
                </a:rPr>
                <a:t>file1(rwx);</a:t>
              </a:r>
            </a:p>
            <a:p>
              <a:pPr algn="just" eaLnBrk="1" hangingPunct="1">
                <a:spcBef>
                  <a:spcPct val="0"/>
                </a:spcBef>
                <a:buClrTx/>
                <a:buSzTx/>
                <a:buFontTx/>
                <a:buNone/>
              </a:pPr>
              <a:r>
                <a:rPr lang="en-US" altLang="zh-CN" sz="2000">
                  <a:solidFill>
                    <a:schemeClr val="accent2"/>
                  </a:solidFill>
                  <a:latin typeface="Microsoft YaHei" charset="-122"/>
                  <a:ea typeface="Microsoft YaHei" charset="-122"/>
                  <a:cs typeface="Microsoft YaHei" charset="-122"/>
                </a:rPr>
                <a:t>file2(r--);</a:t>
              </a:r>
            </a:p>
            <a:p>
              <a:pPr algn="just" eaLnBrk="1" hangingPunct="1">
                <a:spcBef>
                  <a:spcPct val="0"/>
                </a:spcBef>
                <a:buClrTx/>
                <a:buSzTx/>
                <a:buFontTx/>
                <a:buNone/>
              </a:pPr>
              <a:r>
                <a:rPr lang="en-US" altLang="zh-CN" sz="2000">
                  <a:solidFill>
                    <a:schemeClr val="accent2"/>
                  </a:solidFill>
                  <a:latin typeface="Microsoft YaHei" charset="-122"/>
                  <a:ea typeface="Microsoft YaHei" charset="-122"/>
                  <a:cs typeface="Microsoft YaHei" charset="-122"/>
                </a:rPr>
                <a:t>file3(-w-);</a:t>
              </a:r>
            </a:p>
          </p:txBody>
        </p:sp>
        <p:sp>
          <p:nvSpPr>
            <p:cNvPr id="8" name="Text Box 7"/>
            <p:cNvSpPr txBox="1">
              <a:spLocks noChangeArrowheads="1"/>
            </p:cNvSpPr>
            <p:nvPr/>
          </p:nvSpPr>
          <p:spPr bwMode="auto">
            <a:xfrm>
              <a:off x="2069" y="2827"/>
              <a:ext cx="2130" cy="788"/>
            </a:xfrm>
            <a:prstGeom prst="rect">
              <a:avLst/>
            </a:prstGeom>
            <a:no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Microsoft YaHei" charset="-122"/>
                  <a:ea typeface="Microsoft YaHei" charset="-122"/>
                  <a:cs typeface="Microsoft YaHei" charset="-122"/>
                </a:rPr>
                <a:t>进程</a:t>
              </a:r>
              <a:r>
                <a:rPr lang="en-US" altLang="zh-CN" sz="2000">
                  <a:solidFill>
                    <a:schemeClr val="accent2"/>
                  </a:solidFill>
                  <a:latin typeface="Microsoft YaHei" charset="-122"/>
                  <a:ea typeface="Microsoft YaHei" charset="-122"/>
                  <a:cs typeface="Microsoft YaHei" charset="-122"/>
                </a:rPr>
                <a:t>P3</a:t>
              </a:r>
              <a:r>
                <a:rPr lang="zh-CN" altLang="en-US" sz="2000">
                  <a:solidFill>
                    <a:schemeClr val="accent2"/>
                  </a:solidFill>
                  <a:latin typeface="Microsoft YaHei" charset="-122"/>
                  <a:ea typeface="Microsoft YaHei" charset="-122"/>
                  <a:cs typeface="Microsoft YaHei" charset="-122"/>
                </a:rPr>
                <a:t>的</a:t>
              </a:r>
              <a:r>
                <a:rPr lang="en-US" altLang="zh-CN" sz="2000">
                  <a:solidFill>
                    <a:schemeClr val="accent2"/>
                  </a:solidFill>
                  <a:latin typeface="Microsoft YaHei" charset="-122"/>
                  <a:ea typeface="Microsoft YaHei" charset="-122"/>
                  <a:cs typeface="Microsoft YaHei" charset="-122"/>
                </a:rPr>
                <a:t>CL</a:t>
              </a:r>
              <a:r>
                <a:rPr lang="zh-CN" altLang="en-US" sz="2000">
                  <a:solidFill>
                    <a:schemeClr val="accent2"/>
                  </a:solidFill>
                  <a:latin typeface="Microsoft YaHei" charset="-122"/>
                  <a:ea typeface="Microsoft YaHei" charset="-122"/>
                  <a:cs typeface="Microsoft YaHei" charset="-122"/>
                </a:rPr>
                <a:t>：</a:t>
              </a:r>
            </a:p>
            <a:p>
              <a:pPr algn="just" eaLnBrk="1" hangingPunct="1">
                <a:spcBef>
                  <a:spcPct val="0"/>
                </a:spcBef>
                <a:buClrTx/>
                <a:buSzTx/>
                <a:buFontTx/>
                <a:buNone/>
              </a:pPr>
              <a:r>
                <a:rPr lang="en-US" altLang="zh-CN" sz="2000">
                  <a:solidFill>
                    <a:schemeClr val="accent2"/>
                  </a:solidFill>
                  <a:latin typeface="Microsoft YaHei" charset="-122"/>
                  <a:ea typeface="Microsoft YaHei" charset="-122"/>
                  <a:cs typeface="Microsoft YaHei" charset="-122"/>
                </a:rPr>
                <a:t>file1(r--);</a:t>
              </a:r>
            </a:p>
            <a:p>
              <a:pPr algn="just" eaLnBrk="1" hangingPunct="1">
                <a:spcBef>
                  <a:spcPct val="0"/>
                </a:spcBef>
                <a:buClrTx/>
                <a:buSzTx/>
                <a:buFontTx/>
                <a:buNone/>
              </a:pPr>
              <a:r>
                <a:rPr lang="en-US" altLang="zh-CN" sz="2000">
                  <a:solidFill>
                    <a:schemeClr val="accent2"/>
                  </a:solidFill>
                  <a:latin typeface="Microsoft YaHei" charset="-122"/>
                  <a:ea typeface="Microsoft YaHei" charset="-122"/>
                  <a:cs typeface="Microsoft YaHei" charset="-122"/>
                </a:rPr>
                <a:t>file2(-w-);</a:t>
              </a:r>
            </a:p>
            <a:p>
              <a:pPr algn="just" eaLnBrk="1" hangingPunct="1">
                <a:spcBef>
                  <a:spcPct val="0"/>
                </a:spcBef>
                <a:buClrTx/>
                <a:buSzTx/>
                <a:buFontTx/>
                <a:buNone/>
              </a:pPr>
              <a:r>
                <a:rPr lang="en-US" altLang="zh-CN" sz="2000">
                  <a:solidFill>
                    <a:schemeClr val="accent2"/>
                  </a:solidFill>
                  <a:latin typeface="Microsoft YaHei" charset="-122"/>
                  <a:ea typeface="Microsoft YaHei" charset="-122"/>
                  <a:cs typeface="Microsoft YaHei" charset="-122"/>
                </a:rPr>
                <a:t>file3(rwx);</a:t>
              </a:r>
            </a:p>
            <a:p>
              <a:pPr eaLnBrk="1" hangingPunct="1">
                <a:spcBef>
                  <a:spcPct val="0"/>
                </a:spcBef>
                <a:buClrTx/>
                <a:buSzTx/>
                <a:buFontTx/>
                <a:buNone/>
              </a:pPr>
              <a:endParaRPr lang="en-US" altLang="zh-CN" sz="2000">
                <a:solidFill>
                  <a:schemeClr val="accent2"/>
                </a:solidFill>
                <a:latin typeface="Microsoft YaHei" charset="-122"/>
                <a:ea typeface="Microsoft YaHei" charset="-122"/>
                <a:cs typeface="Microsoft YaHei" charset="-122"/>
              </a:endParaRPr>
            </a:p>
          </p:txBody>
        </p:sp>
        <p:sp>
          <p:nvSpPr>
            <p:cNvPr id="10" name="Text Box 9"/>
            <p:cNvSpPr txBox="1">
              <a:spLocks noChangeArrowheads="1"/>
            </p:cNvSpPr>
            <p:nvPr/>
          </p:nvSpPr>
          <p:spPr bwMode="auto">
            <a:xfrm>
              <a:off x="2069" y="2304"/>
              <a:ext cx="2130" cy="457"/>
            </a:xfrm>
            <a:prstGeom prst="rect">
              <a:avLst/>
            </a:prstGeom>
            <a:no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endParaRPr lang="en-US" altLang="zh-CN" sz="900">
                <a:latin typeface="Times New Roman" charset="0"/>
              </a:endParaRPr>
            </a:p>
            <a:p>
              <a:pPr algn="just" eaLnBrk="1" hangingPunct="1">
                <a:spcBef>
                  <a:spcPct val="0"/>
                </a:spcBef>
                <a:buClrTx/>
                <a:buSzTx/>
                <a:buFontTx/>
                <a:buNone/>
              </a:pPr>
              <a:r>
                <a:rPr lang="en-US" altLang="zh-CN" sz="2000">
                  <a:latin typeface="Times New Roman" charset="0"/>
                </a:rPr>
                <a:t>……</a:t>
              </a:r>
            </a:p>
            <a:p>
              <a:pPr eaLnBrk="1" hangingPunct="1">
                <a:spcBef>
                  <a:spcPct val="0"/>
                </a:spcBef>
                <a:buClrTx/>
                <a:buSzTx/>
                <a:buFontTx/>
                <a:buNone/>
              </a:pPr>
              <a:endParaRPr lang="en-US" altLang="zh-CN" sz="2800">
                <a:latin typeface="Times New Roman" charset="0"/>
                <a:ea typeface="华文新魏" charset="-122"/>
              </a:endParaRPr>
            </a:p>
          </p:txBody>
        </p:sp>
      </p:grpSp>
      <p:sp>
        <p:nvSpPr>
          <p:cNvPr id="11" name="Oval 10"/>
          <p:cNvSpPr/>
          <p:nvPr/>
        </p:nvSpPr>
        <p:spPr>
          <a:xfrm>
            <a:off x="945397" y="4184542"/>
            <a:ext cx="480448" cy="480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t>1</a:t>
            </a:r>
            <a:endParaRPr kumimoji="1" lang="zh-CN" altLang="en-US" sz="2800" b="1" dirty="0"/>
          </a:p>
        </p:txBody>
      </p:sp>
      <p:sp>
        <p:nvSpPr>
          <p:cNvPr id="12" name="TextBox 11"/>
          <p:cNvSpPr txBox="1"/>
          <p:nvPr/>
        </p:nvSpPr>
        <p:spPr>
          <a:xfrm>
            <a:off x="1456841" y="4014061"/>
            <a:ext cx="3142207" cy="1384995"/>
          </a:xfrm>
          <a:prstGeom prst="rect">
            <a:avLst/>
          </a:prstGeom>
          <a:noFill/>
        </p:spPr>
        <p:txBody>
          <a:bodyPr wrap="none" rtlCol="0">
            <a:spAutoFit/>
          </a:bodyPr>
          <a:lstStyle/>
          <a:p>
            <a:pPr>
              <a:lnSpc>
                <a:spcPct val="150000"/>
              </a:lnSpc>
            </a:pPr>
            <a:r>
              <a:rPr kumimoji="1" lang="zh-CN" altLang="en-US" sz="2800" dirty="0" smtClean="0">
                <a:latin typeface="Microsoft YaHei" charset="-122"/>
                <a:ea typeface="Microsoft YaHei" charset="-122"/>
                <a:cs typeface="Microsoft YaHei" charset="-122"/>
              </a:rPr>
              <a:t>  权能表 </a:t>
            </a:r>
            <a:r>
              <a:rPr kumimoji="1" lang="en-US" altLang="zh-CN" sz="2800" b="1" dirty="0" smtClean="0">
                <a:latin typeface="Microsoft YaHei" charset="-122"/>
                <a:ea typeface="Microsoft YaHei" charset="-122"/>
                <a:cs typeface="Microsoft YaHei" charset="-122"/>
              </a:rPr>
              <a:t>CL</a:t>
            </a:r>
          </a:p>
          <a:p>
            <a:pPr>
              <a:lnSpc>
                <a:spcPct val="150000"/>
              </a:lnSpc>
            </a:pPr>
            <a:r>
              <a:rPr kumimoji="1" lang="zh-CN" altLang="en-US" sz="2800" dirty="0" smtClean="0"/>
              <a:t>（</a:t>
            </a:r>
            <a:r>
              <a:rPr kumimoji="1" lang="en-US" altLang="zh-CN" sz="2800" dirty="0" err="1" smtClean="0">
                <a:latin typeface="Arial" charset="0"/>
                <a:ea typeface="Arial" charset="0"/>
                <a:cs typeface="Arial" charset="0"/>
              </a:rPr>
              <a:t>CapabilityList</a:t>
            </a:r>
            <a:r>
              <a:rPr kumimoji="1" lang="zh-CN" altLang="en-US" sz="2800" dirty="0" smtClean="0"/>
              <a:t>）</a:t>
            </a:r>
            <a:endParaRPr kumimoji="1" lang="zh-CN" altLang="en-US" sz="2800" dirty="0"/>
          </a:p>
        </p:txBody>
      </p:sp>
    </p:spTree>
    <p:extLst>
      <p:ext uri="{BB962C8B-B14F-4D97-AF65-F5344CB8AC3E}">
        <p14:creationId xmlns:p14="http://schemas.microsoft.com/office/powerpoint/2010/main" val="101013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r>
              <a:rPr kumimoji="1" lang="zh-CN" altLang="en-US" dirty="0"/>
              <a:t>自主访问控制</a:t>
            </a:r>
            <a:r>
              <a:rPr kumimoji="1" lang="zh-CN" altLang="en-US" dirty="0" smtClean="0"/>
              <a:t>机制</a:t>
            </a:r>
            <a:r>
              <a:rPr kumimoji="1" lang="en-US" altLang="zh-CN" dirty="0" smtClean="0"/>
              <a:t>(1)</a:t>
            </a:r>
            <a:r>
              <a:rPr kumimoji="1" lang="zh-CN" altLang="en-US" dirty="0" smtClean="0"/>
              <a:t>： 基于行的访问控制矩阵</a:t>
            </a:r>
            <a:endParaRPr kumimoji="1" lang="zh-CN" altLang="en-US" dirty="0"/>
          </a:p>
        </p:txBody>
      </p:sp>
      <p:sp>
        <p:nvSpPr>
          <p:cNvPr id="11" name="Oval 10"/>
          <p:cNvSpPr/>
          <p:nvPr/>
        </p:nvSpPr>
        <p:spPr>
          <a:xfrm>
            <a:off x="929899" y="2712203"/>
            <a:ext cx="480448" cy="480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t>2</a:t>
            </a:r>
            <a:endParaRPr kumimoji="1" lang="zh-CN" altLang="en-US" sz="2800" b="1" dirty="0"/>
          </a:p>
        </p:txBody>
      </p:sp>
      <p:sp>
        <p:nvSpPr>
          <p:cNvPr id="12" name="TextBox 11"/>
          <p:cNvSpPr txBox="1"/>
          <p:nvPr/>
        </p:nvSpPr>
        <p:spPr>
          <a:xfrm>
            <a:off x="1332854" y="2557220"/>
            <a:ext cx="3172663" cy="664862"/>
          </a:xfrm>
          <a:prstGeom prst="rect">
            <a:avLst/>
          </a:prstGeom>
          <a:noFill/>
        </p:spPr>
        <p:txBody>
          <a:bodyPr wrap="none" rtlCol="0">
            <a:spAutoFit/>
          </a:bodyPr>
          <a:lstStyle/>
          <a:p>
            <a:pPr>
              <a:lnSpc>
                <a:spcPct val="150000"/>
              </a:lnSpc>
            </a:pPr>
            <a:r>
              <a:rPr kumimoji="1" lang="zh-CN" altLang="en-US" sz="2800" dirty="0" smtClean="0">
                <a:latin typeface="Microsoft YaHei" charset="-122"/>
                <a:ea typeface="Microsoft YaHei" charset="-122"/>
                <a:cs typeface="Microsoft YaHei" charset="-122"/>
              </a:rPr>
              <a:t>  前缀表</a:t>
            </a:r>
            <a:r>
              <a:rPr kumimoji="1" lang="zh-CN" altLang="en-US" sz="2800" dirty="0" smtClean="0"/>
              <a:t>（</a:t>
            </a:r>
            <a:r>
              <a:rPr kumimoji="1" lang="en-US" altLang="zh-CN" sz="2800" dirty="0" smtClean="0">
                <a:latin typeface="Arial" charset="0"/>
                <a:ea typeface="Arial" charset="0"/>
                <a:cs typeface="Arial" charset="0"/>
              </a:rPr>
              <a:t>profile</a:t>
            </a:r>
            <a:r>
              <a:rPr kumimoji="1" lang="zh-CN" altLang="en-US" sz="2800" dirty="0" smtClean="0"/>
              <a:t>）</a:t>
            </a:r>
            <a:endParaRPr kumimoji="1" lang="zh-CN" altLang="en-US" sz="2800" dirty="0"/>
          </a:p>
        </p:txBody>
      </p:sp>
      <p:sp>
        <p:nvSpPr>
          <p:cNvPr id="13" name="Oval 12"/>
          <p:cNvSpPr/>
          <p:nvPr/>
        </p:nvSpPr>
        <p:spPr>
          <a:xfrm>
            <a:off x="927316" y="4243952"/>
            <a:ext cx="480448" cy="480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t>3</a:t>
            </a:r>
            <a:endParaRPr kumimoji="1" lang="zh-CN" altLang="en-US" sz="2800" b="1" dirty="0"/>
          </a:p>
        </p:txBody>
      </p:sp>
      <p:sp>
        <p:nvSpPr>
          <p:cNvPr id="14" name="TextBox 13"/>
          <p:cNvSpPr txBox="1"/>
          <p:nvPr/>
        </p:nvSpPr>
        <p:spPr>
          <a:xfrm>
            <a:off x="1330271" y="4088969"/>
            <a:ext cx="4270721" cy="738664"/>
          </a:xfrm>
          <a:prstGeom prst="rect">
            <a:avLst/>
          </a:prstGeom>
          <a:noFill/>
        </p:spPr>
        <p:txBody>
          <a:bodyPr wrap="none" rtlCol="0">
            <a:spAutoFit/>
          </a:bodyPr>
          <a:lstStyle/>
          <a:p>
            <a:pPr>
              <a:lnSpc>
                <a:spcPct val="150000"/>
              </a:lnSpc>
            </a:pPr>
            <a:r>
              <a:rPr kumimoji="1" lang="zh-CN" altLang="en-US" sz="2800" dirty="0" smtClean="0">
                <a:latin typeface="Microsoft YaHei" charset="-122"/>
                <a:ea typeface="Microsoft YaHei" charset="-122"/>
                <a:cs typeface="Microsoft YaHei" charset="-122"/>
              </a:rPr>
              <a:t>  口令表</a:t>
            </a:r>
            <a:r>
              <a:rPr kumimoji="1" lang="zh-CN" altLang="en-US" sz="2800" dirty="0" smtClean="0"/>
              <a:t>（</a:t>
            </a:r>
            <a:r>
              <a:rPr kumimoji="1" lang="en-US" altLang="zh-CN" sz="2800" dirty="0" smtClean="0">
                <a:latin typeface="Arial" charset="0"/>
                <a:ea typeface="Arial" charset="0"/>
                <a:cs typeface="Arial" charset="0"/>
              </a:rPr>
              <a:t>password</a:t>
            </a:r>
            <a:r>
              <a:rPr kumimoji="1" lang="zh-CN" altLang="en-US" sz="2800" dirty="0" smtClean="0">
                <a:latin typeface="Arial" charset="0"/>
                <a:ea typeface="Arial" charset="0"/>
                <a:cs typeface="Arial" charset="0"/>
              </a:rPr>
              <a:t> </a:t>
            </a:r>
            <a:r>
              <a:rPr kumimoji="1" lang="en-US" altLang="zh-CN" sz="2800" dirty="0" smtClean="0">
                <a:latin typeface="Arial" charset="0"/>
                <a:ea typeface="Arial" charset="0"/>
                <a:cs typeface="Arial" charset="0"/>
              </a:rPr>
              <a:t>list</a:t>
            </a:r>
            <a:r>
              <a:rPr kumimoji="1" lang="zh-CN" altLang="en-US" sz="2800" dirty="0" smtClean="0"/>
              <a:t>）</a:t>
            </a:r>
            <a:endParaRPr kumimoji="1" lang="zh-CN" altLang="en-US" sz="2800" dirty="0"/>
          </a:p>
        </p:txBody>
      </p:sp>
      <p:sp>
        <p:nvSpPr>
          <p:cNvPr id="9" name="Rectangle 8"/>
          <p:cNvSpPr/>
          <p:nvPr/>
        </p:nvSpPr>
        <p:spPr>
          <a:xfrm>
            <a:off x="751669" y="3415800"/>
            <a:ext cx="8593810" cy="507831"/>
          </a:xfrm>
          <a:prstGeom prst="rect">
            <a:avLst/>
          </a:prstGeom>
        </p:spPr>
        <p:txBody>
          <a:bodyPr wrap="square">
            <a:spAutoFit/>
          </a:bodyPr>
          <a:lstStyle/>
          <a:p>
            <a:pPr>
              <a:lnSpc>
                <a:spcPct val="150000"/>
              </a:lnSpc>
            </a:pPr>
            <a:r>
              <a:rPr kumimoji="1" lang="zh-CN" altLang="en-US" dirty="0">
                <a:solidFill>
                  <a:srgbClr val="000000"/>
                </a:solidFill>
                <a:latin typeface="Microsoft YaHei" charset="-122"/>
                <a:ea typeface="Microsoft YaHei" charset="-122"/>
                <a:cs typeface="Microsoft YaHei" charset="-122"/>
              </a:rPr>
              <a:t>对每个主体赋予</a:t>
            </a:r>
            <a:r>
              <a:rPr kumimoji="1" lang="zh-CN" altLang="en-US" dirty="0" smtClean="0">
                <a:solidFill>
                  <a:srgbClr val="000000"/>
                </a:solidFill>
                <a:latin typeface="Microsoft YaHei" charset="-122"/>
                <a:ea typeface="Microsoft YaHei" charset="-122"/>
                <a:cs typeface="Microsoft YaHei" charset="-122"/>
              </a:rPr>
              <a:t>前缀表</a:t>
            </a:r>
            <a:r>
              <a:rPr kumimoji="1" lang="zh-CN" altLang="en-US" dirty="0">
                <a:solidFill>
                  <a:srgbClr val="000000"/>
                </a:solidFill>
                <a:latin typeface="Microsoft YaHei" charset="-122"/>
                <a:ea typeface="Microsoft YaHei" charset="-122"/>
                <a:cs typeface="Microsoft YaHei" charset="-122"/>
              </a:rPr>
              <a:t>，包含受保护的客体名和主体对它的访问权限 。</a:t>
            </a:r>
          </a:p>
        </p:txBody>
      </p:sp>
      <p:sp>
        <p:nvSpPr>
          <p:cNvPr id="15" name="Rectangle 14"/>
          <p:cNvSpPr/>
          <p:nvPr/>
        </p:nvSpPr>
        <p:spPr>
          <a:xfrm>
            <a:off x="689675" y="4842630"/>
            <a:ext cx="7369444" cy="923330"/>
          </a:xfrm>
          <a:prstGeom prst="rect">
            <a:avLst/>
          </a:prstGeom>
        </p:spPr>
        <p:txBody>
          <a:bodyPr wrap="square">
            <a:spAutoFit/>
          </a:bodyPr>
          <a:lstStyle/>
          <a:p>
            <a:pPr>
              <a:lnSpc>
                <a:spcPct val="150000"/>
              </a:lnSpc>
            </a:pPr>
            <a:r>
              <a:rPr kumimoji="1" lang="zh-CN" altLang="en-US">
                <a:solidFill>
                  <a:srgbClr val="000000"/>
                </a:solidFill>
                <a:latin typeface="Microsoft YaHei" charset="-122"/>
                <a:ea typeface="Microsoft YaHei" charset="-122"/>
                <a:cs typeface="Microsoft YaHei" charset="-122"/>
              </a:rPr>
              <a:t>每个客体都有一个口令，主体在对客体访问前，必须向安全系统提供该客体的口令，如果正确便允许访问。 </a:t>
            </a:r>
          </a:p>
        </p:txBody>
      </p:sp>
    </p:spTree>
    <p:extLst>
      <p:ext uri="{BB962C8B-B14F-4D97-AF65-F5344CB8AC3E}">
        <p14:creationId xmlns:p14="http://schemas.microsoft.com/office/powerpoint/2010/main" val="2491085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r>
              <a:rPr kumimoji="1" lang="zh-CN" altLang="en-US" dirty="0"/>
              <a:t>自主访问控制</a:t>
            </a:r>
            <a:r>
              <a:rPr kumimoji="1" lang="zh-CN" altLang="en-US" dirty="0" smtClean="0"/>
              <a:t>机制</a:t>
            </a:r>
            <a:r>
              <a:rPr kumimoji="1" lang="en-US" altLang="zh-CN" dirty="0" smtClean="0"/>
              <a:t>(1)</a:t>
            </a:r>
            <a:r>
              <a:rPr kumimoji="1" lang="zh-CN" altLang="en-US" dirty="0" smtClean="0"/>
              <a:t>： 基于行的访问控制矩阵</a:t>
            </a:r>
            <a:endParaRPr kumimoji="1" lang="zh-CN" altLang="en-US" dirty="0"/>
          </a:p>
        </p:txBody>
      </p:sp>
      <p:sp>
        <p:nvSpPr>
          <p:cNvPr id="11" name="Oval 10"/>
          <p:cNvSpPr/>
          <p:nvPr/>
        </p:nvSpPr>
        <p:spPr>
          <a:xfrm>
            <a:off x="929899" y="2712203"/>
            <a:ext cx="480448" cy="480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t>2</a:t>
            </a:r>
            <a:endParaRPr kumimoji="1" lang="zh-CN" altLang="en-US" sz="2800" b="1" dirty="0"/>
          </a:p>
        </p:txBody>
      </p:sp>
      <p:sp>
        <p:nvSpPr>
          <p:cNvPr id="12" name="TextBox 11"/>
          <p:cNvSpPr txBox="1"/>
          <p:nvPr/>
        </p:nvSpPr>
        <p:spPr>
          <a:xfrm>
            <a:off x="1332854" y="2557220"/>
            <a:ext cx="3172663" cy="664862"/>
          </a:xfrm>
          <a:prstGeom prst="rect">
            <a:avLst/>
          </a:prstGeom>
          <a:noFill/>
        </p:spPr>
        <p:txBody>
          <a:bodyPr wrap="none" rtlCol="0">
            <a:spAutoFit/>
          </a:bodyPr>
          <a:lstStyle/>
          <a:p>
            <a:pPr>
              <a:lnSpc>
                <a:spcPct val="150000"/>
              </a:lnSpc>
            </a:pPr>
            <a:r>
              <a:rPr kumimoji="1" lang="zh-CN" altLang="en-US" sz="2800" dirty="0" smtClean="0">
                <a:latin typeface="Microsoft YaHei" charset="-122"/>
                <a:ea typeface="Microsoft YaHei" charset="-122"/>
                <a:cs typeface="Microsoft YaHei" charset="-122"/>
              </a:rPr>
              <a:t>  前缀表</a:t>
            </a:r>
            <a:r>
              <a:rPr kumimoji="1" lang="zh-CN" altLang="en-US" sz="2800" dirty="0" smtClean="0"/>
              <a:t>（</a:t>
            </a:r>
            <a:r>
              <a:rPr kumimoji="1" lang="en-US" altLang="zh-CN" sz="2800" dirty="0" smtClean="0">
                <a:latin typeface="Arial" charset="0"/>
                <a:ea typeface="Arial" charset="0"/>
                <a:cs typeface="Arial" charset="0"/>
              </a:rPr>
              <a:t>profile</a:t>
            </a:r>
            <a:r>
              <a:rPr kumimoji="1" lang="zh-CN" altLang="en-US" sz="2800" dirty="0" smtClean="0"/>
              <a:t>）</a:t>
            </a:r>
            <a:endParaRPr kumimoji="1" lang="zh-CN" altLang="en-US" sz="2800" dirty="0"/>
          </a:p>
        </p:txBody>
      </p:sp>
      <p:sp>
        <p:nvSpPr>
          <p:cNvPr id="13" name="Oval 12"/>
          <p:cNvSpPr/>
          <p:nvPr/>
        </p:nvSpPr>
        <p:spPr>
          <a:xfrm>
            <a:off x="927316" y="4243952"/>
            <a:ext cx="480448" cy="480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t>3</a:t>
            </a:r>
            <a:endParaRPr kumimoji="1" lang="zh-CN" altLang="en-US" sz="2800" b="1" dirty="0"/>
          </a:p>
        </p:txBody>
      </p:sp>
      <p:sp>
        <p:nvSpPr>
          <p:cNvPr id="14" name="TextBox 13"/>
          <p:cNvSpPr txBox="1"/>
          <p:nvPr/>
        </p:nvSpPr>
        <p:spPr>
          <a:xfrm>
            <a:off x="1330271" y="4088969"/>
            <a:ext cx="4270721" cy="738664"/>
          </a:xfrm>
          <a:prstGeom prst="rect">
            <a:avLst/>
          </a:prstGeom>
          <a:noFill/>
        </p:spPr>
        <p:txBody>
          <a:bodyPr wrap="none" rtlCol="0">
            <a:spAutoFit/>
          </a:bodyPr>
          <a:lstStyle/>
          <a:p>
            <a:pPr>
              <a:lnSpc>
                <a:spcPct val="150000"/>
              </a:lnSpc>
            </a:pPr>
            <a:r>
              <a:rPr kumimoji="1" lang="zh-CN" altLang="en-US" sz="2800" dirty="0" smtClean="0">
                <a:latin typeface="Microsoft YaHei" charset="-122"/>
                <a:ea typeface="Microsoft YaHei" charset="-122"/>
                <a:cs typeface="Microsoft YaHei" charset="-122"/>
              </a:rPr>
              <a:t>  口令表</a:t>
            </a:r>
            <a:r>
              <a:rPr kumimoji="1" lang="zh-CN" altLang="en-US" sz="2800" dirty="0" smtClean="0"/>
              <a:t>（</a:t>
            </a:r>
            <a:r>
              <a:rPr kumimoji="1" lang="en-US" altLang="zh-CN" sz="2800" dirty="0" smtClean="0">
                <a:latin typeface="Arial" charset="0"/>
                <a:ea typeface="Arial" charset="0"/>
                <a:cs typeface="Arial" charset="0"/>
              </a:rPr>
              <a:t>password</a:t>
            </a:r>
            <a:r>
              <a:rPr kumimoji="1" lang="zh-CN" altLang="en-US" sz="2800" dirty="0" smtClean="0">
                <a:latin typeface="Arial" charset="0"/>
                <a:ea typeface="Arial" charset="0"/>
                <a:cs typeface="Arial" charset="0"/>
              </a:rPr>
              <a:t> </a:t>
            </a:r>
            <a:r>
              <a:rPr kumimoji="1" lang="en-US" altLang="zh-CN" sz="2800" dirty="0" smtClean="0">
                <a:latin typeface="Arial" charset="0"/>
                <a:ea typeface="Arial" charset="0"/>
                <a:cs typeface="Arial" charset="0"/>
              </a:rPr>
              <a:t>list</a:t>
            </a:r>
            <a:r>
              <a:rPr kumimoji="1" lang="zh-CN" altLang="en-US" sz="2800" dirty="0" smtClean="0"/>
              <a:t>）</a:t>
            </a:r>
            <a:endParaRPr kumimoji="1" lang="zh-CN" altLang="en-US" sz="2800" dirty="0"/>
          </a:p>
        </p:txBody>
      </p:sp>
      <p:sp>
        <p:nvSpPr>
          <p:cNvPr id="9" name="Rectangle 8"/>
          <p:cNvSpPr/>
          <p:nvPr/>
        </p:nvSpPr>
        <p:spPr>
          <a:xfrm>
            <a:off x="751669" y="3415800"/>
            <a:ext cx="8593810" cy="507831"/>
          </a:xfrm>
          <a:prstGeom prst="rect">
            <a:avLst/>
          </a:prstGeom>
        </p:spPr>
        <p:txBody>
          <a:bodyPr wrap="square">
            <a:spAutoFit/>
          </a:bodyPr>
          <a:lstStyle/>
          <a:p>
            <a:pPr>
              <a:lnSpc>
                <a:spcPct val="150000"/>
              </a:lnSpc>
            </a:pPr>
            <a:r>
              <a:rPr kumimoji="1" lang="zh-CN" altLang="en-US" dirty="0">
                <a:solidFill>
                  <a:srgbClr val="000000"/>
                </a:solidFill>
                <a:latin typeface="Microsoft YaHei" charset="-122"/>
                <a:ea typeface="Microsoft YaHei" charset="-122"/>
                <a:cs typeface="Microsoft YaHei" charset="-122"/>
              </a:rPr>
              <a:t>对每个主体赋予</a:t>
            </a:r>
            <a:r>
              <a:rPr kumimoji="1" lang="zh-CN" altLang="en-US" dirty="0" smtClean="0">
                <a:solidFill>
                  <a:srgbClr val="000000"/>
                </a:solidFill>
                <a:latin typeface="Microsoft YaHei" charset="-122"/>
                <a:ea typeface="Microsoft YaHei" charset="-122"/>
                <a:cs typeface="Microsoft YaHei" charset="-122"/>
              </a:rPr>
              <a:t>前缀表</a:t>
            </a:r>
            <a:r>
              <a:rPr kumimoji="1" lang="zh-CN" altLang="en-US" dirty="0">
                <a:solidFill>
                  <a:srgbClr val="000000"/>
                </a:solidFill>
                <a:latin typeface="Microsoft YaHei" charset="-122"/>
                <a:ea typeface="Microsoft YaHei" charset="-122"/>
                <a:cs typeface="Microsoft YaHei" charset="-122"/>
              </a:rPr>
              <a:t>，包含受保护的客体名和主体对它的访问权限 。</a:t>
            </a:r>
          </a:p>
        </p:txBody>
      </p:sp>
      <p:sp>
        <p:nvSpPr>
          <p:cNvPr id="15" name="Rectangle 14"/>
          <p:cNvSpPr/>
          <p:nvPr/>
        </p:nvSpPr>
        <p:spPr>
          <a:xfrm>
            <a:off x="689675" y="4842630"/>
            <a:ext cx="7369444" cy="923330"/>
          </a:xfrm>
          <a:prstGeom prst="rect">
            <a:avLst/>
          </a:prstGeom>
        </p:spPr>
        <p:txBody>
          <a:bodyPr wrap="square">
            <a:spAutoFit/>
          </a:bodyPr>
          <a:lstStyle/>
          <a:p>
            <a:pPr>
              <a:lnSpc>
                <a:spcPct val="150000"/>
              </a:lnSpc>
            </a:pPr>
            <a:r>
              <a:rPr kumimoji="1" lang="zh-CN" altLang="en-US">
                <a:solidFill>
                  <a:srgbClr val="000000"/>
                </a:solidFill>
                <a:latin typeface="Microsoft YaHei" charset="-122"/>
                <a:ea typeface="Microsoft YaHei" charset="-122"/>
                <a:cs typeface="Microsoft YaHei" charset="-122"/>
              </a:rPr>
              <a:t>每个客体都有一个口令，主体在对客体访问前，必须向安全系统提供该客体的口令，如果正确便允许访问。 </a:t>
            </a:r>
          </a:p>
        </p:txBody>
      </p:sp>
      <p:sp>
        <p:nvSpPr>
          <p:cNvPr id="16" name="Round Single Corner Rectangle 15"/>
          <p:cNvSpPr/>
          <p:nvPr/>
        </p:nvSpPr>
        <p:spPr>
          <a:xfrm>
            <a:off x="4324027" y="3425127"/>
            <a:ext cx="4262034" cy="3177152"/>
          </a:xfrm>
          <a:prstGeom prst="round1Rect">
            <a:avLst>
              <a:gd name="adj" fmla="val 6911"/>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zh-CN" altLang="en-US" sz="2400" dirty="0" smtClean="0">
                <a:solidFill>
                  <a:sysClr val="windowText" lastClr="000000"/>
                </a:solidFill>
                <a:latin typeface="Microsoft YaHei" charset="-122"/>
                <a:ea typeface="Microsoft YaHei" charset="-122"/>
                <a:cs typeface="Microsoft YaHei" charset="-122"/>
              </a:rPr>
              <a:t>基于权能表，容易查出某一主体在系统中拥有的权限。但是，若要查出哪些主体可以访问某一特定客体，就需要遍历所有主体的权能</a:t>
            </a:r>
            <a:r>
              <a:rPr kumimoji="1" lang="zh-CN" altLang="en-US" sz="2400" smtClean="0">
                <a:solidFill>
                  <a:sysClr val="windowText" lastClr="000000"/>
                </a:solidFill>
                <a:latin typeface="Microsoft YaHei" charset="-122"/>
                <a:ea typeface="Microsoft YaHei" charset="-122"/>
                <a:cs typeface="Microsoft YaHei" charset="-122"/>
              </a:rPr>
              <a:t>表才能做到。</a:t>
            </a:r>
            <a:endParaRPr kumimoji="1" lang="zh-CN" altLang="en-US" sz="2400" dirty="0">
              <a:solidFill>
                <a:sysClr val="windowText" lastClr="0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048777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r>
              <a:rPr kumimoji="1" lang="zh-CN" altLang="en-US" dirty="0"/>
              <a:t>自主访问控制</a:t>
            </a:r>
            <a:r>
              <a:rPr kumimoji="1" lang="zh-CN" altLang="en-US" dirty="0" smtClean="0"/>
              <a:t>机制</a:t>
            </a:r>
            <a:r>
              <a:rPr kumimoji="1" lang="en-US" altLang="zh-CN" dirty="0" smtClean="0"/>
              <a:t>(2)</a:t>
            </a:r>
            <a:r>
              <a:rPr kumimoji="1" lang="zh-CN" altLang="en-US" dirty="0" smtClean="0"/>
              <a:t>： 基于列的访问控制矩阵</a:t>
            </a:r>
            <a:endParaRPr kumimoji="1" lang="zh-CN" altLang="en-US" dirty="0"/>
          </a:p>
        </p:txBody>
      </p:sp>
      <p:sp>
        <p:nvSpPr>
          <p:cNvPr id="4" name="TextBox 3"/>
          <p:cNvSpPr txBox="1"/>
          <p:nvPr/>
        </p:nvSpPr>
        <p:spPr>
          <a:xfrm>
            <a:off x="945396" y="2355741"/>
            <a:ext cx="7299702" cy="1015663"/>
          </a:xfrm>
          <a:prstGeom prst="rect">
            <a:avLst/>
          </a:prstGeom>
          <a:solidFill>
            <a:schemeClr val="accent1">
              <a:lumMod val="40000"/>
              <a:lumOff val="60000"/>
            </a:schemeClr>
          </a:solidFill>
          <a:ln w="9525">
            <a:solidFill>
              <a:schemeClr val="tx1"/>
            </a:solidFill>
            <a:prstDash val="dash"/>
          </a:ln>
        </p:spPr>
        <p:txBody>
          <a:bodyPr wrap="square" rtlCol="0">
            <a:spAutoFit/>
          </a:bodyPr>
          <a:lstStyle>
            <a:defPPr>
              <a:defRPr lang="en-US"/>
            </a:defPPr>
            <a:lvl1pPr>
              <a:lnSpc>
                <a:spcPct val="150000"/>
              </a:lnSpc>
              <a:defRPr kumimoji="1" sz="2000">
                <a:latin typeface="Microsoft YaHei" charset="-122"/>
                <a:ea typeface="Microsoft YaHei" charset="-122"/>
                <a:cs typeface="Microsoft YaHei" charset="-122"/>
              </a:defRPr>
            </a:lvl1pPr>
          </a:lstStyle>
          <a:p>
            <a:r>
              <a:rPr lang="zh-CN" altLang="en-US" dirty="0" smtClean="0"/>
              <a:t>基于客体构建访问控制表（</a:t>
            </a:r>
            <a:r>
              <a:rPr lang="en-US" altLang="zh-CN" dirty="0" smtClean="0"/>
              <a:t>Access</a:t>
            </a:r>
            <a:r>
              <a:rPr lang="zh-CN" altLang="en-US" dirty="0" smtClean="0"/>
              <a:t> </a:t>
            </a:r>
            <a:r>
              <a:rPr lang="en-US" altLang="zh-CN" dirty="0" smtClean="0"/>
              <a:t>Control</a:t>
            </a:r>
            <a:r>
              <a:rPr lang="zh-CN" altLang="en-US" dirty="0" smtClean="0"/>
              <a:t> </a:t>
            </a:r>
            <a:r>
              <a:rPr lang="en-US" altLang="zh-CN" dirty="0" smtClean="0"/>
              <a:t>List,</a:t>
            </a:r>
            <a:r>
              <a:rPr lang="zh-CN" altLang="en-US" dirty="0" smtClean="0"/>
              <a:t> </a:t>
            </a:r>
            <a:r>
              <a:rPr lang="en-US" altLang="zh-CN" dirty="0" smtClean="0"/>
              <a:t>ACL</a:t>
            </a:r>
            <a:r>
              <a:rPr lang="zh-CN" altLang="en-US" dirty="0" smtClean="0"/>
              <a:t>），每个客体与一个</a:t>
            </a:r>
            <a:r>
              <a:rPr lang="en-US" altLang="zh-CN" dirty="0" smtClean="0"/>
              <a:t>ACL</a:t>
            </a:r>
            <a:r>
              <a:rPr lang="zh-CN" altLang="en-US" dirty="0" smtClean="0"/>
              <a:t>对应，说明系统中每个主体对于此客体的授权。</a:t>
            </a:r>
            <a:endParaRPr lang="zh-CN" altLang="en-US" dirty="0"/>
          </a:p>
        </p:txBody>
      </p:sp>
      <p:grpSp>
        <p:nvGrpSpPr>
          <p:cNvPr id="19" name="Group 18"/>
          <p:cNvGrpSpPr/>
          <p:nvPr/>
        </p:nvGrpSpPr>
        <p:grpSpPr>
          <a:xfrm>
            <a:off x="1100380" y="3688595"/>
            <a:ext cx="6870916" cy="2259469"/>
            <a:chOff x="883404" y="3750589"/>
            <a:chExt cx="6870916" cy="2259469"/>
          </a:xfrm>
        </p:grpSpPr>
        <p:sp>
          <p:nvSpPr>
            <p:cNvPr id="9" name="Rectangle 8"/>
            <p:cNvSpPr/>
            <p:nvPr/>
          </p:nvSpPr>
          <p:spPr>
            <a:xfrm>
              <a:off x="914401" y="4515173"/>
              <a:ext cx="1394847" cy="619933"/>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solidFill>
                    <a:sysClr val="windowText" lastClr="000000"/>
                  </a:solidFill>
                </a:rPr>
                <a:t>P1(</a:t>
              </a:r>
              <a:r>
                <a:rPr kumimoji="1" lang="en-US" altLang="zh-CN" sz="2400" dirty="0" err="1" smtClean="0">
                  <a:solidFill>
                    <a:sysClr val="windowText" lastClr="000000"/>
                  </a:solidFill>
                </a:rPr>
                <a:t>rwx</a:t>
              </a:r>
              <a:r>
                <a:rPr kumimoji="1" lang="en-US" altLang="zh-CN" sz="2400" dirty="0" smtClean="0">
                  <a:solidFill>
                    <a:sysClr val="windowText" lastClr="000000"/>
                  </a:solidFill>
                </a:rPr>
                <a:t>)</a:t>
              </a:r>
              <a:endParaRPr kumimoji="1" lang="zh-CN" altLang="en-US" sz="2400" dirty="0">
                <a:solidFill>
                  <a:sysClr val="windowText" lastClr="000000"/>
                </a:solidFill>
              </a:endParaRPr>
            </a:p>
          </p:txBody>
        </p:sp>
        <p:sp>
          <p:nvSpPr>
            <p:cNvPr id="13" name="Rectangle 12"/>
            <p:cNvSpPr/>
            <p:nvPr/>
          </p:nvSpPr>
          <p:spPr>
            <a:xfrm>
              <a:off x="2275669" y="4515173"/>
              <a:ext cx="1394847" cy="619933"/>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solidFill>
                    <a:sysClr val="windowText" lastClr="000000"/>
                  </a:solidFill>
                </a:rPr>
                <a:t>P2(r--)</a:t>
              </a:r>
              <a:endParaRPr kumimoji="1" lang="zh-CN" altLang="en-US" sz="2400" dirty="0">
                <a:solidFill>
                  <a:sysClr val="windowText" lastClr="000000"/>
                </a:solidFill>
              </a:endParaRPr>
            </a:p>
          </p:txBody>
        </p:sp>
        <p:sp>
          <p:nvSpPr>
            <p:cNvPr id="14" name="Rectangle 13"/>
            <p:cNvSpPr/>
            <p:nvPr/>
          </p:nvSpPr>
          <p:spPr>
            <a:xfrm>
              <a:off x="3636937" y="4515173"/>
              <a:ext cx="1394847" cy="619933"/>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solidFill>
                    <a:sysClr val="windowText" lastClr="000000"/>
                  </a:solidFill>
                </a:rPr>
                <a:t>P3(r--)</a:t>
              </a:r>
              <a:endParaRPr kumimoji="1" lang="zh-CN" altLang="en-US" sz="2400" dirty="0">
                <a:solidFill>
                  <a:sysClr val="windowText" lastClr="000000"/>
                </a:solidFill>
              </a:endParaRPr>
            </a:p>
          </p:txBody>
        </p:sp>
        <p:sp>
          <p:nvSpPr>
            <p:cNvPr id="15" name="Rectangle 14"/>
            <p:cNvSpPr/>
            <p:nvPr/>
          </p:nvSpPr>
          <p:spPr>
            <a:xfrm>
              <a:off x="4998205" y="4515173"/>
              <a:ext cx="1394847" cy="619933"/>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solidFill>
                    <a:sysClr val="windowText" lastClr="000000"/>
                  </a:solidFill>
                </a:rPr>
                <a:t>...</a:t>
              </a:r>
              <a:endParaRPr kumimoji="1" lang="zh-CN" altLang="en-US" sz="2400" dirty="0">
                <a:solidFill>
                  <a:sysClr val="windowText" lastClr="000000"/>
                </a:solidFill>
              </a:endParaRPr>
            </a:p>
          </p:txBody>
        </p:sp>
        <p:sp>
          <p:nvSpPr>
            <p:cNvPr id="16" name="Rectangle 15"/>
            <p:cNvSpPr/>
            <p:nvPr/>
          </p:nvSpPr>
          <p:spPr>
            <a:xfrm>
              <a:off x="6359473" y="4515173"/>
              <a:ext cx="1394847" cy="619933"/>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solidFill>
                    <a:sysClr val="windowText" lastClr="000000"/>
                  </a:solidFill>
                </a:rPr>
                <a:t>...</a:t>
              </a:r>
              <a:endParaRPr kumimoji="1" lang="zh-CN" altLang="en-US" sz="2400" dirty="0">
                <a:solidFill>
                  <a:sysClr val="windowText" lastClr="000000"/>
                </a:solidFill>
              </a:endParaRPr>
            </a:p>
          </p:txBody>
        </p:sp>
        <p:sp>
          <p:nvSpPr>
            <p:cNvPr id="17" name="TextBox 16"/>
            <p:cNvSpPr txBox="1"/>
            <p:nvPr/>
          </p:nvSpPr>
          <p:spPr>
            <a:xfrm>
              <a:off x="883404" y="3750589"/>
              <a:ext cx="841897" cy="584775"/>
            </a:xfrm>
            <a:prstGeom prst="rect">
              <a:avLst/>
            </a:prstGeom>
            <a:noFill/>
          </p:spPr>
          <p:txBody>
            <a:bodyPr wrap="none" rtlCol="0">
              <a:spAutoFit/>
            </a:bodyPr>
            <a:lstStyle/>
            <a:p>
              <a:r>
                <a:rPr kumimoji="1" lang="en-US" altLang="zh-CN" sz="3200" dirty="0" smtClean="0"/>
                <a:t>file</a:t>
              </a:r>
              <a:r>
                <a:rPr kumimoji="1" lang="en-US" altLang="zh-CN" sz="3200" baseline="-25000" dirty="0" smtClean="0"/>
                <a:t>1</a:t>
              </a:r>
              <a:endParaRPr kumimoji="1" lang="zh-CN" altLang="en-US" sz="3200" baseline="-25000" dirty="0"/>
            </a:p>
          </p:txBody>
        </p:sp>
        <p:sp>
          <p:nvSpPr>
            <p:cNvPr id="18" name="TextBox 17"/>
            <p:cNvSpPr txBox="1"/>
            <p:nvPr/>
          </p:nvSpPr>
          <p:spPr>
            <a:xfrm>
              <a:off x="3192651" y="5548393"/>
              <a:ext cx="2390911" cy="461665"/>
            </a:xfrm>
            <a:prstGeom prst="rect">
              <a:avLst/>
            </a:prstGeom>
            <a:noFill/>
          </p:spPr>
          <p:txBody>
            <a:bodyPr wrap="none" rtlCol="0">
              <a:spAutoFit/>
            </a:bodyPr>
            <a:lstStyle/>
            <a:p>
              <a:r>
                <a:rPr kumimoji="1" lang="en-US" altLang="zh-CN" sz="2400" dirty="0" smtClean="0">
                  <a:latin typeface="Microsoft YaHei" charset="-122"/>
                  <a:ea typeface="Microsoft YaHei" charset="-122"/>
                  <a:cs typeface="Microsoft YaHei" charset="-122"/>
                </a:rPr>
                <a:t>ACL </a:t>
              </a:r>
              <a:r>
                <a:rPr kumimoji="1" lang="zh-CN" altLang="en-US" sz="2400" dirty="0" smtClean="0">
                  <a:latin typeface="Microsoft YaHei" charset="-122"/>
                  <a:ea typeface="Microsoft YaHei" charset="-122"/>
                  <a:cs typeface="Microsoft YaHei" charset="-122"/>
                </a:rPr>
                <a:t>访问控制表</a:t>
              </a:r>
              <a:endParaRPr kumimoji="1" lang="zh-CN" altLang="en-US" sz="2400" dirty="0">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94920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安全性概述：威胁来源</a:t>
            </a:r>
          </a:p>
        </p:txBody>
      </p:sp>
      <p:sp>
        <p:nvSpPr>
          <p:cNvPr id="3" name="Content Placeholder 2"/>
          <p:cNvSpPr>
            <a:spLocks noGrp="1"/>
          </p:cNvSpPr>
          <p:nvPr>
            <p:ph idx="1"/>
          </p:nvPr>
        </p:nvSpPr>
        <p:spPr>
          <a:xfrm>
            <a:off x="3426106" y="1825625"/>
            <a:ext cx="5089244" cy="1970871"/>
          </a:xfrm>
        </p:spPr>
        <p:txBody>
          <a:bodyPr/>
          <a:lstStyle/>
          <a:p>
            <a:pPr>
              <a:lnSpc>
                <a:spcPct val="150000"/>
              </a:lnSpc>
            </a:pPr>
            <a:r>
              <a:rPr kumimoji="1" lang="en-US" altLang="zh-CN"/>
              <a:t>SELECT * From Table WHERE Name='XX' and Password='YY' and Corp='ZZ'</a:t>
            </a:r>
            <a:endParaRPr kumimoji="1" lang="zh-CN" altLang="en-US" dirty="0"/>
          </a:p>
        </p:txBody>
      </p:sp>
      <p:pic>
        <p:nvPicPr>
          <p:cNvPr id="5122" name="Picture 2" descr="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83" y="1817224"/>
            <a:ext cx="2657372" cy="120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0276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r>
              <a:rPr kumimoji="1" lang="zh-CN" altLang="en-US" dirty="0"/>
              <a:t>自主访问控制</a:t>
            </a:r>
            <a:r>
              <a:rPr kumimoji="1" lang="zh-CN" altLang="en-US" dirty="0" smtClean="0"/>
              <a:t>机制</a:t>
            </a:r>
            <a:r>
              <a:rPr kumimoji="1" lang="en-US" altLang="zh-CN" dirty="0" smtClean="0"/>
              <a:t>(2)</a:t>
            </a:r>
            <a:r>
              <a:rPr kumimoji="1" lang="zh-CN" altLang="en-US" dirty="0" smtClean="0"/>
              <a:t>： 基于列的访问控制矩阵</a:t>
            </a:r>
            <a:endParaRPr kumimoji="1"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357489691"/>
              </p:ext>
            </p:extLst>
          </p:nvPr>
        </p:nvGraphicFramePr>
        <p:xfrm>
          <a:off x="1245031" y="2512878"/>
          <a:ext cx="6096000" cy="2590800"/>
        </p:xfrm>
        <a:graphic>
          <a:graphicData uri="http://schemas.openxmlformats.org/drawingml/2006/table">
            <a:tbl>
              <a:tblPr firstRow="1" bandRow="1">
                <a:tableStyleId>{5C22544A-7EE6-4342-B048-85BDC9FD1C3A}</a:tableStyleId>
              </a:tblPr>
              <a:tblGrid>
                <a:gridCol w="2032000"/>
                <a:gridCol w="2032000"/>
                <a:gridCol w="2032000"/>
              </a:tblGrid>
              <a:tr h="370840">
                <a:tc gridSpan="3">
                  <a:txBody>
                    <a:bodyPr/>
                    <a:lstStyle/>
                    <a:p>
                      <a:pPr algn="ctr"/>
                      <a:r>
                        <a:rPr lang="zh-CN" altLang="en-US" sz="2800" dirty="0" smtClean="0">
                          <a:latin typeface="Microsoft YaHei" charset="-122"/>
                          <a:ea typeface="Microsoft YaHei" charset="-122"/>
                          <a:cs typeface="Microsoft YaHei" charset="-122"/>
                        </a:rPr>
                        <a:t>文件 </a:t>
                      </a:r>
                      <a:r>
                        <a:rPr lang="en-US" altLang="zh-CN" sz="2800" dirty="0" smtClean="0">
                          <a:latin typeface="Microsoft YaHei" charset="-122"/>
                          <a:ea typeface="Microsoft YaHei" charset="-122"/>
                          <a:cs typeface="Microsoft YaHei" charset="-122"/>
                        </a:rPr>
                        <a:t>X</a:t>
                      </a:r>
                      <a:endParaRPr lang="zh-CN" altLang="en-US" sz="2800" dirty="0">
                        <a:latin typeface="Microsoft YaHei" charset="-122"/>
                        <a:ea typeface="Microsoft YaHei" charset="-122"/>
                        <a:cs typeface="Microsoft YaHei" charset="-122"/>
                      </a:endParaRPr>
                    </a:p>
                  </a:txBody>
                  <a:tcPr/>
                </a:tc>
                <a:tc hMerge="1">
                  <a:txBody>
                    <a:bodyPr/>
                    <a:lstStyle/>
                    <a:p>
                      <a:endParaRPr lang="zh-CN" altLang="en-US" dirty="0">
                        <a:latin typeface="Microsoft YaHei" charset="-122"/>
                        <a:ea typeface="Microsoft YaHei" charset="-122"/>
                        <a:cs typeface="Microsoft YaHei" charset="-122"/>
                      </a:endParaRPr>
                    </a:p>
                  </a:txBody>
                  <a:tcPr/>
                </a:tc>
                <a:tc hMerge="1">
                  <a:txBody>
                    <a:bodyPr/>
                    <a:lstStyle/>
                    <a:p>
                      <a:endParaRPr lang="zh-CN" altLang="en-US" dirty="0">
                        <a:latin typeface="Microsoft YaHei" charset="-122"/>
                        <a:ea typeface="Microsoft YaHei" charset="-122"/>
                        <a:cs typeface="Microsoft YaHei" charset="-122"/>
                      </a:endParaRPr>
                    </a:p>
                  </a:txBody>
                  <a:tcPr/>
                </a:tc>
              </a:tr>
              <a:tr h="370840">
                <a:tc>
                  <a:txBody>
                    <a:bodyPr/>
                    <a:lstStyle/>
                    <a:p>
                      <a:pPr algn="ctr"/>
                      <a:r>
                        <a:rPr lang="en-US" altLang="zh-CN" sz="2800" dirty="0" smtClean="0">
                          <a:latin typeface="Microsoft YaHei" charset="-122"/>
                          <a:ea typeface="Microsoft YaHei" charset="-122"/>
                          <a:cs typeface="Microsoft YaHei" charset="-122"/>
                        </a:rPr>
                        <a:t>P</a:t>
                      </a:r>
                      <a:r>
                        <a:rPr lang="en-US" altLang="zh-CN" sz="2800" baseline="-25000" dirty="0" smtClean="0">
                          <a:latin typeface="Microsoft YaHei" charset="-122"/>
                          <a:ea typeface="Microsoft YaHei" charset="-122"/>
                          <a:cs typeface="Microsoft YaHei" charset="-122"/>
                        </a:rPr>
                        <a:t>1</a:t>
                      </a:r>
                      <a:endParaRPr lang="zh-CN" altLang="en-US" sz="2800" baseline="-250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GROUP</a:t>
                      </a:r>
                      <a:r>
                        <a:rPr lang="en-US" altLang="zh-CN" sz="2800" baseline="-25000" dirty="0" smtClean="0">
                          <a:latin typeface="Microsoft YaHei" charset="-122"/>
                          <a:ea typeface="Microsoft YaHei" charset="-122"/>
                          <a:cs typeface="Microsoft YaHei" charset="-122"/>
                        </a:rPr>
                        <a:t>5</a:t>
                      </a:r>
                      <a:endParaRPr lang="zh-CN" altLang="en-US" sz="2800" baseline="-25000" dirty="0">
                        <a:latin typeface="Microsoft YaHei" charset="-122"/>
                        <a:ea typeface="Microsoft YaHei" charset="-122"/>
                        <a:cs typeface="Microsoft YaHei" charset="-122"/>
                      </a:endParaRPr>
                    </a:p>
                  </a:txBody>
                  <a:tcPr/>
                </a:tc>
                <a:tc>
                  <a:txBody>
                    <a:bodyPr/>
                    <a:lstStyle/>
                    <a:p>
                      <a:pPr algn="ctr"/>
                      <a:r>
                        <a:rPr lang="en-US" altLang="zh-CN" sz="2800" dirty="0" err="1" smtClean="0">
                          <a:latin typeface="Microsoft YaHei" charset="-122"/>
                          <a:ea typeface="Microsoft YaHei" charset="-122"/>
                          <a:cs typeface="Microsoft YaHei" charset="-122"/>
                        </a:rPr>
                        <a:t>rwx</a:t>
                      </a:r>
                      <a:endParaRPr lang="zh-CN" altLang="en-US" sz="2800" dirty="0">
                        <a:latin typeface="Microsoft YaHei" charset="-122"/>
                        <a:ea typeface="Microsoft YaHei" charset="-122"/>
                        <a:cs typeface="Microsoft YaHei" charset="-122"/>
                      </a:endParaRPr>
                    </a:p>
                  </a:txBody>
                  <a:tcPr/>
                </a:tc>
              </a:tr>
              <a:tr h="370840">
                <a:tc>
                  <a:txBody>
                    <a:bodyPr/>
                    <a:lstStyle/>
                    <a:p>
                      <a:pPr algn="ctr"/>
                      <a:r>
                        <a:rPr lang="zh-CN" altLang="en-US" sz="2800" dirty="0" smtClean="0">
                          <a:latin typeface="Microsoft YaHei" charset="-122"/>
                          <a:ea typeface="Microsoft YaHei" charset="-122"/>
                          <a:cs typeface="Microsoft YaHei" charset="-122"/>
                        </a:rPr>
                        <a:t>*</a:t>
                      </a:r>
                      <a:endParaRPr lang="zh-CN" altLang="en-US" sz="28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GROUP</a:t>
                      </a:r>
                      <a:r>
                        <a:rPr lang="en-US" altLang="zh-CN" sz="2800" baseline="-25000" dirty="0" smtClean="0">
                          <a:latin typeface="Microsoft YaHei" charset="-122"/>
                          <a:ea typeface="Microsoft YaHei" charset="-122"/>
                          <a:cs typeface="Microsoft YaHei" charset="-122"/>
                        </a:rPr>
                        <a:t>5</a:t>
                      </a:r>
                      <a:endParaRPr lang="zh-CN" altLang="en-US" sz="2800" baseline="-250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--x</a:t>
                      </a:r>
                      <a:endParaRPr lang="zh-CN" altLang="en-US" sz="2800" dirty="0">
                        <a:latin typeface="Microsoft YaHei" charset="-122"/>
                        <a:ea typeface="Microsoft YaHei" charset="-122"/>
                        <a:cs typeface="Microsoft YaHei" charset="-122"/>
                      </a:endParaRPr>
                    </a:p>
                  </a:txBody>
                  <a:tcPr/>
                </a:tc>
              </a:tr>
              <a:tr h="370840">
                <a:tc>
                  <a:txBody>
                    <a:bodyPr/>
                    <a:lstStyle/>
                    <a:p>
                      <a:pPr algn="ctr"/>
                      <a:r>
                        <a:rPr lang="en-US" altLang="zh-CN" sz="2800" dirty="0" smtClean="0">
                          <a:latin typeface="Microsoft YaHei" charset="-122"/>
                          <a:ea typeface="Microsoft YaHei" charset="-122"/>
                          <a:cs typeface="Microsoft YaHei" charset="-122"/>
                        </a:rPr>
                        <a:t>P</a:t>
                      </a:r>
                      <a:r>
                        <a:rPr lang="en-US" altLang="zh-CN" sz="2800" baseline="-25000" dirty="0" smtClean="0">
                          <a:latin typeface="Microsoft YaHei" charset="-122"/>
                          <a:ea typeface="Microsoft YaHei" charset="-122"/>
                          <a:cs typeface="Microsoft YaHei" charset="-122"/>
                        </a:rPr>
                        <a:t>3</a:t>
                      </a:r>
                      <a:endParaRPr lang="zh-CN" altLang="en-US" sz="2800" baseline="-250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a:t>
                      </a:r>
                      <a:endParaRPr lang="zh-CN" altLang="en-US" sz="28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r--</a:t>
                      </a:r>
                      <a:endParaRPr lang="zh-CN" altLang="en-US" sz="2800" dirty="0">
                        <a:latin typeface="Microsoft YaHei" charset="-122"/>
                        <a:ea typeface="Microsoft YaHei" charset="-122"/>
                        <a:cs typeface="Microsoft YaHei" charset="-122"/>
                      </a:endParaRPr>
                    </a:p>
                  </a:txBody>
                  <a:tcPr/>
                </a:tc>
              </a:tr>
              <a:tr h="370840">
                <a:tc>
                  <a:txBody>
                    <a:bodyPr/>
                    <a:lstStyle/>
                    <a:p>
                      <a:pPr algn="ctr"/>
                      <a:r>
                        <a:rPr lang="en-US" altLang="zh-CN" sz="2800" dirty="0" smtClean="0">
                          <a:latin typeface="Microsoft YaHei" charset="-122"/>
                          <a:ea typeface="Microsoft YaHei" charset="-122"/>
                          <a:cs typeface="Microsoft YaHei" charset="-122"/>
                        </a:rPr>
                        <a:t>*</a:t>
                      </a:r>
                      <a:endParaRPr lang="zh-CN" altLang="en-US" sz="28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a:t>
                      </a:r>
                      <a:endParaRPr lang="zh-CN" altLang="en-US" sz="2800" dirty="0">
                        <a:latin typeface="Microsoft YaHei" charset="-122"/>
                        <a:ea typeface="Microsoft YaHei" charset="-122"/>
                        <a:cs typeface="Microsoft YaHei" charset="-122"/>
                      </a:endParaRPr>
                    </a:p>
                  </a:txBody>
                  <a:tcPr/>
                </a:tc>
                <a:tc>
                  <a:txBody>
                    <a:bodyPr/>
                    <a:lstStyle/>
                    <a:p>
                      <a:pPr algn="ctr"/>
                      <a:r>
                        <a:rPr lang="en-US" altLang="zh-CN" sz="2800" dirty="0" smtClean="0">
                          <a:latin typeface="Microsoft YaHei" charset="-122"/>
                          <a:ea typeface="Microsoft YaHei" charset="-122"/>
                          <a:cs typeface="Microsoft YaHei" charset="-122"/>
                        </a:rPr>
                        <a:t>---</a:t>
                      </a:r>
                      <a:endParaRPr lang="zh-CN" altLang="en-US" sz="2800" dirty="0">
                        <a:latin typeface="Microsoft YaHei" charset="-122"/>
                        <a:ea typeface="Microsoft YaHei" charset="-122"/>
                        <a:cs typeface="Microsoft YaHei" charset="-122"/>
                      </a:endParaRPr>
                    </a:p>
                  </a:txBody>
                  <a:tcPr/>
                </a:tc>
              </a:tr>
            </a:tbl>
          </a:graphicData>
        </a:graphic>
      </p:graphicFrame>
      <p:sp>
        <p:nvSpPr>
          <p:cNvPr id="20" name="TextBox 19"/>
          <p:cNvSpPr txBox="1"/>
          <p:nvPr/>
        </p:nvSpPr>
        <p:spPr>
          <a:xfrm>
            <a:off x="1596324" y="5486399"/>
            <a:ext cx="5610388" cy="553998"/>
          </a:xfrm>
          <a:prstGeom prst="rect">
            <a:avLst/>
          </a:prstGeom>
          <a:solidFill>
            <a:schemeClr val="accent4">
              <a:lumMod val="20000"/>
              <a:lumOff val="80000"/>
            </a:schemeClr>
          </a:solidFill>
          <a:ln w="9525">
            <a:solidFill>
              <a:schemeClr val="tx1"/>
            </a:solidFill>
            <a:prstDash val="dash"/>
          </a:ln>
        </p:spPr>
        <p:txBody>
          <a:bodyPr wrap="square" rtlCol="0">
            <a:spAutoFit/>
          </a:bodyPr>
          <a:lstStyle/>
          <a:p>
            <a:pPr>
              <a:lnSpc>
                <a:spcPct val="150000"/>
              </a:lnSpc>
            </a:pPr>
            <a:r>
              <a:rPr kumimoji="1" lang="zh-CN" altLang="en-US" sz="2000" dirty="0" smtClean="0">
                <a:latin typeface="Microsoft YaHei" charset="-122"/>
                <a:ea typeface="Microsoft YaHei" charset="-122"/>
                <a:cs typeface="Microsoft YaHei" charset="-122"/>
              </a:rPr>
              <a:t>引入通配符 *，可以达到对</a:t>
            </a:r>
            <a:r>
              <a:rPr kumimoji="1" lang="en-US" altLang="zh-CN" sz="2000" dirty="0" smtClean="0">
                <a:latin typeface="Microsoft YaHei" charset="-122"/>
                <a:ea typeface="Microsoft YaHei" charset="-122"/>
                <a:cs typeface="Microsoft YaHei" charset="-122"/>
              </a:rPr>
              <a:t>ACL</a:t>
            </a:r>
            <a:r>
              <a:rPr kumimoji="1" lang="zh-CN" altLang="en-US" sz="2000" dirty="0" smtClean="0">
                <a:latin typeface="Microsoft YaHei" charset="-122"/>
                <a:ea typeface="Microsoft YaHei" charset="-122"/>
                <a:cs typeface="Microsoft YaHei" charset="-122"/>
              </a:rPr>
              <a:t>进行简化的目的。</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53122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a:xfrm>
            <a:off x="256690" y="1887619"/>
            <a:ext cx="8716829" cy="4351338"/>
          </a:xfrm>
        </p:spPr>
        <p:txBody>
          <a:bodyPr>
            <a:noAutofit/>
          </a:bodyPr>
          <a:lstStyle/>
          <a:p>
            <a:pPr marL="457200" indent="-457200">
              <a:lnSpc>
                <a:spcPct val="200000"/>
              </a:lnSpc>
              <a:buFont typeface="+mj-lt"/>
              <a:buAutoNum type="arabicPeriod" startAt="3"/>
            </a:pPr>
            <a:r>
              <a:rPr kumimoji="1" lang="zh-CN" altLang="en-US" dirty="0" smtClean="0"/>
              <a:t>强制访问控制机制</a:t>
            </a:r>
            <a:endParaRPr kumimoji="1" lang="en-US" altLang="zh-CN" dirty="0" smtClean="0"/>
          </a:p>
          <a:p>
            <a:pPr lvl="1">
              <a:lnSpc>
                <a:spcPct val="200000"/>
              </a:lnSpc>
            </a:pPr>
            <a:r>
              <a:rPr kumimoji="1" lang="zh-CN" altLang="en-US" sz="2100" dirty="0"/>
              <a:t>强制访问控制用于将系统中的信息分</a:t>
            </a:r>
            <a:r>
              <a:rPr kumimoji="1" lang="zh-CN" altLang="en-US" sz="2100" dirty="0">
                <a:solidFill>
                  <a:srgbClr val="FF0000"/>
                </a:solidFill>
              </a:rPr>
              <a:t>密级</a:t>
            </a:r>
            <a:r>
              <a:rPr kumimoji="1" lang="zh-CN" altLang="en-US" sz="2100" dirty="0"/>
              <a:t>和</a:t>
            </a:r>
            <a:r>
              <a:rPr kumimoji="1" lang="zh-CN" altLang="en-US" sz="2100" dirty="0">
                <a:solidFill>
                  <a:srgbClr val="FF0000"/>
                </a:solidFill>
              </a:rPr>
              <a:t>范畴</a:t>
            </a:r>
            <a:r>
              <a:rPr kumimoji="1" lang="zh-CN" altLang="en-US" sz="2100" dirty="0"/>
              <a:t>进行管理，保证</a:t>
            </a:r>
            <a:r>
              <a:rPr kumimoji="1" lang="zh-CN" altLang="en-US" sz="2100" dirty="0">
                <a:solidFill>
                  <a:srgbClr val="0070C0"/>
                </a:solidFill>
              </a:rPr>
              <a:t>用户只能够访问那些被标明能够由他访问的信息</a:t>
            </a:r>
            <a:r>
              <a:rPr kumimoji="1" lang="zh-CN" altLang="en-US" sz="2100" dirty="0"/>
              <a:t>的一种访问约束机制。 </a:t>
            </a:r>
          </a:p>
          <a:p>
            <a:pPr>
              <a:lnSpc>
                <a:spcPct val="200000"/>
              </a:lnSpc>
            </a:pPr>
            <a:endParaRPr kumimoji="1" lang="zh-CN" altLang="en-US" dirty="0"/>
          </a:p>
        </p:txBody>
      </p:sp>
    </p:spTree>
    <p:extLst>
      <p:ext uri="{BB962C8B-B14F-4D97-AF65-F5344CB8AC3E}">
        <p14:creationId xmlns:p14="http://schemas.microsoft.com/office/powerpoint/2010/main" val="8925027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a:xfrm>
            <a:off x="256690" y="1887619"/>
            <a:ext cx="8716829" cy="4351338"/>
          </a:xfrm>
        </p:spPr>
        <p:txBody>
          <a:bodyPr>
            <a:noAutofit/>
          </a:bodyPr>
          <a:lstStyle/>
          <a:p>
            <a:pPr marL="457200" indent="-457200">
              <a:lnSpc>
                <a:spcPct val="125000"/>
              </a:lnSpc>
              <a:buFont typeface="+mj-lt"/>
              <a:buAutoNum type="arabicPeriod" startAt="3"/>
            </a:pPr>
            <a:r>
              <a:rPr kumimoji="1" lang="zh-CN" altLang="en-US" dirty="0" smtClean="0"/>
              <a:t>强制访问控制机制</a:t>
            </a:r>
            <a:endParaRPr kumimoji="1" lang="en-US" altLang="zh-CN" dirty="0" smtClean="0"/>
          </a:p>
          <a:p>
            <a:pPr lvl="1">
              <a:lnSpc>
                <a:spcPct val="150000"/>
              </a:lnSpc>
            </a:pPr>
            <a:r>
              <a:rPr kumimoji="1" lang="zh-CN" altLang="en-US" sz="2100" dirty="0" smtClean="0"/>
              <a:t>系统</a:t>
            </a:r>
            <a:r>
              <a:rPr kumimoji="1" lang="zh-CN" altLang="en-US" sz="2100" dirty="0"/>
              <a:t>中</a:t>
            </a:r>
            <a:r>
              <a:rPr kumimoji="1" lang="zh-CN" altLang="en-US" sz="2100" dirty="0">
                <a:solidFill>
                  <a:srgbClr val="C00000"/>
                </a:solidFill>
              </a:rPr>
              <a:t>每个主体</a:t>
            </a:r>
            <a:r>
              <a:rPr kumimoji="1" lang="en-US" altLang="zh-CN" sz="2100" dirty="0"/>
              <a:t>(</a:t>
            </a:r>
            <a:r>
              <a:rPr kumimoji="1" lang="zh-CN" altLang="en-US" sz="2100" dirty="0"/>
              <a:t>进程</a:t>
            </a:r>
            <a:r>
              <a:rPr kumimoji="1" lang="en-US" altLang="zh-CN" sz="2100" dirty="0"/>
              <a:t>)</a:t>
            </a:r>
            <a:r>
              <a:rPr kumimoji="1" lang="zh-CN" altLang="en-US" sz="2100" dirty="0"/>
              <a:t>，</a:t>
            </a:r>
            <a:r>
              <a:rPr kumimoji="1" lang="zh-CN" altLang="en-US" sz="2100" dirty="0">
                <a:solidFill>
                  <a:srgbClr val="C00000"/>
                </a:solidFill>
              </a:rPr>
              <a:t>每个客体</a:t>
            </a:r>
            <a:r>
              <a:rPr kumimoji="1" lang="en-US" altLang="zh-CN" sz="2100" dirty="0"/>
              <a:t>(</a:t>
            </a:r>
            <a:r>
              <a:rPr kumimoji="1" lang="zh-CN" altLang="en-US" sz="2100" dirty="0"/>
              <a:t>文件、消息队列、信号量集、共享存储区等</a:t>
            </a:r>
            <a:r>
              <a:rPr kumimoji="1" lang="en-US" altLang="zh-CN" sz="2100" dirty="0"/>
              <a:t>)</a:t>
            </a:r>
            <a:r>
              <a:rPr kumimoji="1" lang="zh-CN" altLang="en-US" sz="2100" dirty="0"/>
              <a:t>都被赋予相应的安全属性，</a:t>
            </a:r>
            <a:r>
              <a:rPr kumimoji="1" lang="zh-CN" altLang="en-US" sz="2100" b="1" u="sng" dirty="0">
                <a:solidFill>
                  <a:srgbClr val="C00000"/>
                </a:solidFill>
              </a:rPr>
              <a:t>这些安全属性不能改变</a:t>
            </a:r>
            <a:r>
              <a:rPr kumimoji="1" lang="zh-CN" altLang="en-US" sz="2100" dirty="0"/>
              <a:t>，它由安全系统自动地按严格的规则设置或由安全管理员管理。</a:t>
            </a:r>
          </a:p>
          <a:p>
            <a:pPr lvl="1">
              <a:lnSpc>
                <a:spcPct val="150000"/>
              </a:lnSpc>
            </a:pPr>
            <a:r>
              <a:rPr kumimoji="1" lang="zh-CN" altLang="en-US" sz="2100" dirty="0"/>
              <a:t>当主体访问一个客体时，调用强制访问控制机制，根据主体的安全属性和访问方式，比较它和客体的安全属性，确定是否允许主体对客体进行访问。</a:t>
            </a:r>
          </a:p>
          <a:p>
            <a:pPr>
              <a:lnSpc>
                <a:spcPct val="125000"/>
              </a:lnSpc>
            </a:pPr>
            <a:endParaRPr kumimoji="1" lang="zh-CN" altLang="en-US" dirty="0"/>
          </a:p>
        </p:txBody>
      </p:sp>
    </p:spTree>
    <p:extLst>
      <p:ext uri="{BB962C8B-B14F-4D97-AF65-F5344CB8AC3E}">
        <p14:creationId xmlns:p14="http://schemas.microsoft.com/office/powerpoint/2010/main" val="11915809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normAutofit/>
          </a:bodyPr>
          <a:lstStyle/>
          <a:p>
            <a:pPr>
              <a:lnSpc>
                <a:spcPct val="200000"/>
              </a:lnSpc>
            </a:pPr>
            <a:r>
              <a:rPr kumimoji="1" lang="zh-CN" altLang="en-US" dirty="0" smtClean="0"/>
              <a:t>多级安全访问控制机制多基于</a:t>
            </a:r>
            <a:r>
              <a:rPr kumimoji="1" lang="en-US" altLang="zh-CN" dirty="0" smtClean="0"/>
              <a:t>BLP</a:t>
            </a:r>
            <a:r>
              <a:rPr kumimoji="1" lang="zh-CN" altLang="en-US" dirty="0" smtClean="0"/>
              <a:t>模型</a:t>
            </a:r>
            <a:endParaRPr kumimoji="1" lang="en-US" altLang="zh-CN" dirty="0" smtClean="0"/>
          </a:p>
          <a:p>
            <a:pPr>
              <a:lnSpc>
                <a:spcPct val="200000"/>
              </a:lnSpc>
            </a:pPr>
            <a:r>
              <a:rPr kumimoji="1" lang="zh-CN" altLang="en-US" dirty="0" smtClean="0"/>
              <a:t>对</a:t>
            </a:r>
            <a:r>
              <a:rPr kumimoji="1" lang="zh-CN" altLang="en-US" dirty="0"/>
              <a:t>系统的主体和客体分别赋予与其身份相对应的安全属性的外在</a:t>
            </a:r>
            <a:r>
              <a:rPr kumimoji="1" lang="zh-CN" altLang="en-US" dirty="0" smtClean="0"/>
              <a:t>表示：</a:t>
            </a:r>
            <a:r>
              <a:rPr kumimoji="1" lang="zh-CN" altLang="en-US" sz="2800" b="1" dirty="0" smtClean="0">
                <a:solidFill>
                  <a:srgbClr val="C00000"/>
                </a:solidFill>
              </a:rPr>
              <a:t>安全标签</a:t>
            </a:r>
            <a:endParaRPr kumimoji="1" lang="en-US" altLang="zh-CN" sz="2800" b="1" dirty="0" smtClean="0">
              <a:solidFill>
                <a:srgbClr val="C00000"/>
              </a:solidFill>
            </a:endParaRPr>
          </a:p>
          <a:p>
            <a:pPr>
              <a:lnSpc>
                <a:spcPct val="160000"/>
              </a:lnSpc>
            </a:pPr>
            <a:r>
              <a:rPr kumimoji="1" lang="zh-CN" altLang="en-US" dirty="0" smtClean="0"/>
              <a:t>安全标签有</a:t>
            </a:r>
            <a:r>
              <a:rPr kumimoji="1" lang="zh-CN" altLang="en-US" dirty="0"/>
              <a:t>两部分组成</a:t>
            </a:r>
            <a:r>
              <a:rPr kumimoji="1" lang="zh-CN" altLang="en-US" dirty="0" smtClean="0"/>
              <a:t>：</a:t>
            </a:r>
            <a:endParaRPr kumimoji="1" lang="en-US" altLang="zh-CN" dirty="0" smtClean="0"/>
          </a:p>
          <a:p>
            <a:pPr lvl="1">
              <a:lnSpc>
                <a:spcPct val="160000"/>
              </a:lnSpc>
            </a:pPr>
            <a:r>
              <a:rPr kumimoji="1" lang="zh-CN" altLang="en-US" dirty="0" smtClean="0">
                <a:solidFill>
                  <a:schemeClr val="accent1">
                    <a:lumMod val="75000"/>
                  </a:schemeClr>
                </a:solidFill>
              </a:rPr>
              <a:t>安全级别</a:t>
            </a:r>
            <a:r>
              <a:rPr kumimoji="1" lang="zh-CN" altLang="en-US" dirty="0" smtClean="0"/>
              <a:t>：有等级的分类</a:t>
            </a:r>
            <a:endParaRPr kumimoji="1" lang="en-US" altLang="zh-CN" dirty="0" smtClean="0"/>
          </a:p>
          <a:p>
            <a:pPr lvl="1">
              <a:lnSpc>
                <a:spcPct val="160000"/>
              </a:lnSpc>
            </a:pPr>
            <a:r>
              <a:rPr kumimoji="1" lang="zh-CN" altLang="en-US" dirty="0" smtClean="0">
                <a:solidFill>
                  <a:schemeClr val="accent1">
                    <a:lumMod val="75000"/>
                  </a:schemeClr>
                </a:solidFill>
              </a:rPr>
              <a:t>范畴</a:t>
            </a:r>
            <a:r>
              <a:rPr kumimoji="1" lang="zh-CN" altLang="en-US" dirty="0" smtClean="0"/>
              <a:t>：无等级概念</a:t>
            </a:r>
            <a:endParaRPr kumimoji="1" lang="zh-CN" altLang="en-US" dirty="0"/>
          </a:p>
          <a:p>
            <a:pPr>
              <a:lnSpc>
                <a:spcPct val="200000"/>
              </a:lnSpc>
            </a:pPr>
            <a:endParaRPr kumimoji="1" lang="zh-CN" altLang="en-US" dirty="0"/>
          </a:p>
        </p:txBody>
      </p:sp>
    </p:spTree>
    <p:extLst>
      <p:ext uri="{BB962C8B-B14F-4D97-AF65-F5344CB8AC3E}">
        <p14:creationId xmlns:p14="http://schemas.microsoft.com/office/powerpoint/2010/main" val="20714688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a:xfrm>
            <a:off x="628650" y="1825625"/>
            <a:ext cx="8112394" cy="4351338"/>
          </a:xfrm>
        </p:spPr>
        <p:txBody>
          <a:bodyPr>
            <a:normAutofit/>
          </a:bodyPr>
          <a:lstStyle/>
          <a:p>
            <a:pPr>
              <a:lnSpc>
                <a:spcPct val="125000"/>
              </a:lnSpc>
            </a:pPr>
            <a:r>
              <a:rPr kumimoji="1" lang="zh-CN" altLang="en-US" dirty="0">
                <a:solidFill>
                  <a:srgbClr val="C00000"/>
                </a:solidFill>
              </a:rPr>
              <a:t>安全</a:t>
            </a:r>
            <a:r>
              <a:rPr kumimoji="1" lang="zh-CN" altLang="en-US" dirty="0" smtClean="0">
                <a:solidFill>
                  <a:srgbClr val="C00000"/>
                </a:solidFill>
              </a:rPr>
              <a:t>级别</a:t>
            </a:r>
            <a:r>
              <a:rPr kumimoji="1" lang="zh-CN" altLang="en-US" dirty="0">
                <a:solidFill>
                  <a:srgbClr val="C00000"/>
                </a:solidFill>
              </a:rPr>
              <a:t>（</a:t>
            </a:r>
            <a:r>
              <a:rPr kumimoji="1" lang="zh-CN" altLang="en-US" dirty="0" smtClean="0">
                <a:solidFill>
                  <a:srgbClr val="C00000"/>
                </a:solidFill>
              </a:rPr>
              <a:t>密级）</a:t>
            </a:r>
            <a:r>
              <a:rPr kumimoji="1" lang="zh-CN" altLang="en-US" dirty="0" smtClean="0"/>
              <a:t>：用于保护</a:t>
            </a:r>
            <a:r>
              <a:rPr kumimoji="1" lang="zh-CN" altLang="en-US" dirty="0"/>
              <a:t>信息</a:t>
            </a:r>
            <a:r>
              <a:rPr kumimoji="1" lang="en-US" altLang="zh-CN" dirty="0"/>
              <a:t>(</a:t>
            </a:r>
            <a:r>
              <a:rPr kumimoji="1" lang="zh-CN" altLang="en-US" b="1" dirty="0">
                <a:solidFill>
                  <a:srgbClr val="00B050"/>
                </a:solidFill>
              </a:rPr>
              <a:t>客体</a:t>
            </a:r>
            <a:r>
              <a:rPr kumimoji="1" lang="en-US" altLang="zh-CN" dirty="0"/>
              <a:t>)</a:t>
            </a:r>
            <a:r>
              <a:rPr kumimoji="1" lang="zh-CN" altLang="en-US" dirty="0"/>
              <a:t>的安全程度</a:t>
            </a:r>
            <a:r>
              <a:rPr kumimoji="1" lang="zh-CN" altLang="en-US" dirty="0" smtClean="0"/>
              <a:t>。</a:t>
            </a:r>
            <a:endParaRPr kumimoji="1" lang="en-US" altLang="zh-CN" dirty="0" smtClean="0"/>
          </a:p>
          <a:p>
            <a:pPr>
              <a:lnSpc>
                <a:spcPct val="125000"/>
              </a:lnSpc>
            </a:pPr>
            <a:r>
              <a:rPr kumimoji="1" lang="zh-CN" altLang="en-US" dirty="0">
                <a:solidFill>
                  <a:srgbClr val="C00000"/>
                </a:solidFill>
              </a:rPr>
              <a:t>敏感性标签</a:t>
            </a:r>
            <a:r>
              <a:rPr kumimoji="1" lang="zh-CN" altLang="en-US" dirty="0"/>
              <a:t>：</a:t>
            </a:r>
            <a:r>
              <a:rPr kumimoji="1" lang="zh-CN" altLang="en-US" b="1" dirty="0">
                <a:solidFill>
                  <a:srgbClr val="00B050"/>
                </a:solidFill>
              </a:rPr>
              <a:t>客体</a:t>
            </a:r>
            <a:r>
              <a:rPr kumimoji="1" lang="zh-CN" altLang="en-US" dirty="0"/>
              <a:t>的安全级别的外在表示，系统利用此敏感性标签来判定进程是否拥有对此客体的访问权限</a:t>
            </a:r>
            <a:r>
              <a:rPr kumimoji="1" lang="zh-CN" altLang="en-US" dirty="0" smtClean="0"/>
              <a:t>。</a:t>
            </a:r>
            <a:endParaRPr kumimoji="1" lang="en-US" altLang="zh-CN" dirty="0" smtClean="0"/>
          </a:p>
          <a:p>
            <a:pPr>
              <a:lnSpc>
                <a:spcPct val="125000"/>
              </a:lnSpc>
            </a:pPr>
            <a:endParaRPr kumimoji="1" lang="en-US" altLang="zh-CN" dirty="0" smtClean="0">
              <a:solidFill>
                <a:srgbClr val="C00000"/>
              </a:solidFill>
            </a:endParaRPr>
          </a:p>
          <a:p>
            <a:pPr>
              <a:lnSpc>
                <a:spcPct val="125000"/>
              </a:lnSpc>
            </a:pPr>
            <a:r>
              <a:rPr kumimoji="1" lang="zh-CN" altLang="en-US" dirty="0" smtClean="0">
                <a:solidFill>
                  <a:srgbClr val="C00000"/>
                </a:solidFill>
              </a:rPr>
              <a:t>许可</a:t>
            </a:r>
            <a:r>
              <a:rPr kumimoji="1" lang="zh-CN" altLang="en-US" dirty="0">
                <a:solidFill>
                  <a:srgbClr val="C00000"/>
                </a:solidFill>
              </a:rPr>
              <a:t>级别</a:t>
            </a:r>
            <a:r>
              <a:rPr kumimoji="1" lang="zh-CN" altLang="en-US" dirty="0"/>
              <a:t>：进程（</a:t>
            </a:r>
            <a:r>
              <a:rPr kumimoji="1" lang="zh-CN" altLang="en-US" b="1" dirty="0">
                <a:solidFill>
                  <a:srgbClr val="0070C0"/>
                </a:solidFill>
              </a:rPr>
              <a:t>主体</a:t>
            </a:r>
            <a:r>
              <a:rPr kumimoji="1" lang="zh-CN" altLang="en-US" dirty="0"/>
              <a:t>）的安全级别，用来判定此进程对信息的访问程度。</a:t>
            </a:r>
          </a:p>
          <a:p>
            <a:pPr>
              <a:lnSpc>
                <a:spcPct val="125000"/>
              </a:lnSpc>
            </a:pPr>
            <a:r>
              <a:rPr kumimoji="1" lang="zh-CN" altLang="en-US" dirty="0">
                <a:solidFill>
                  <a:srgbClr val="C00000"/>
                </a:solidFill>
              </a:rPr>
              <a:t>许可标签</a:t>
            </a:r>
            <a:r>
              <a:rPr kumimoji="1" lang="zh-CN" altLang="en-US" dirty="0" smtClean="0"/>
              <a:t>：</a:t>
            </a:r>
            <a:r>
              <a:rPr kumimoji="1" lang="zh-CN" altLang="en-US" b="1" dirty="0" smtClean="0">
                <a:solidFill>
                  <a:srgbClr val="0070C0"/>
                </a:solidFill>
              </a:rPr>
              <a:t>主体</a:t>
            </a:r>
            <a:r>
              <a:rPr kumimoji="1" lang="zh-CN" altLang="en-US" dirty="0" smtClean="0"/>
              <a:t>的</a:t>
            </a:r>
            <a:r>
              <a:rPr kumimoji="1" lang="zh-CN" altLang="en-US" dirty="0"/>
              <a:t>安全级别的外在表示，系统利用进程的安全级别来判定它是否拥有对要访问的信息的相应权限。</a:t>
            </a:r>
          </a:p>
          <a:p>
            <a:pPr>
              <a:lnSpc>
                <a:spcPct val="125000"/>
              </a:lnSpc>
            </a:pPr>
            <a:endParaRPr kumimoji="1" lang="zh-CN" altLang="en-US" dirty="0"/>
          </a:p>
          <a:p>
            <a:pPr>
              <a:lnSpc>
                <a:spcPct val="125000"/>
              </a:lnSpc>
            </a:pPr>
            <a:endParaRPr kumimoji="1" lang="zh-CN" altLang="en-US" dirty="0"/>
          </a:p>
        </p:txBody>
      </p:sp>
    </p:spTree>
    <p:extLst>
      <p:ext uri="{BB962C8B-B14F-4D97-AF65-F5344CB8AC3E}">
        <p14:creationId xmlns:p14="http://schemas.microsoft.com/office/powerpoint/2010/main" val="935652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normAutofit/>
          </a:bodyPr>
          <a:lstStyle/>
          <a:p>
            <a:pPr>
              <a:lnSpc>
                <a:spcPct val="150000"/>
              </a:lnSpc>
            </a:pPr>
            <a:r>
              <a:rPr kumimoji="1" lang="zh-CN" altLang="en-US" dirty="0"/>
              <a:t>范畴是该安全级别信息所涉及的部门 ，用来判定该用户是否属于信息对应的部门</a:t>
            </a:r>
            <a:r>
              <a:rPr kumimoji="1" lang="zh-CN" altLang="en-US" dirty="0" smtClean="0"/>
              <a:t>。例如：</a:t>
            </a:r>
            <a:endParaRPr kumimoji="1" lang="zh-CN" altLang="en-US" dirty="0"/>
          </a:p>
          <a:p>
            <a:pPr lvl="1">
              <a:lnSpc>
                <a:spcPct val="150000"/>
              </a:lnSpc>
            </a:pPr>
            <a:r>
              <a:rPr kumimoji="1" lang="zh-CN" altLang="en-US" dirty="0" smtClean="0"/>
              <a:t>在</a:t>
            </a:r>
            <a:r>
              <a:rPr kumimoji="1" lang="zh-CN" altLang="en-US" dirty="0"/>
              <a:t>公司内，可建立信息</a:t>
            </a:r>
            <a:r>
              <a:rPr kumimoji="1" lang="zh-CN" altLang="en-US" dirty="0">
                <a:solidFill>
                  <a:schemeClr val="accent1">
                    <a:lumMod val="75000"/>
                  </a:schemeClr>
                </a:solidFill>
              </a:rPr>
              <a:t>安全类别</a:t>
            </a:r>
            <a:r>
              <a:rPr kumimoji="1" lang="zh-CN" altLang="en-US" dirty="0"/>
              <a:t>：</a:t>
            </a:r>
            <a:r>
              <a:rPr kumimoji="1" lang="en-US" altLang="zh-CN" dirty="0" smtClean="0"/>
              <a:t>Confidential</a:t>
            </a:r>
            <a:r>
              <a:rPr kumimoji="1" lang="zh-CN" altLang="en-US" dirty="0" smtClean="0"/>
              <a:t>（机密信息）</a:t>
            </a:r>
            <a:r>
              <a:rPr kumimoji="1" lang="en-US" altLang="zh-CN" dirty="0" smtClean="0"/>
              <a:t>Restricted</a:t>
            </a:r>
            <a:r>
              <a:rPr kumimoji="1" lang="en-US" altLang="zh-CN" dirty="0"/>
              <a:t>(</a:t>
            </a:r>
            <a:r>
              <a:rPr kumimoji="1" lang="zh-CN" altLang="en-US" dirty="0"/>
              <a:t>技术信息</a:t>
            </a:r>
            <a:r>
              <a:rPr kumimoji="1" lang="en-US" altLang="zh-CN" dirty="0"/>
              <a:t>)</a:t>
            </a:r>
            <a:r>
              <a:rPr kumimoji="1" lang="zh-CN" altLang="en-US" dirty="0"/>
              <a:t>、</a:t>
            </a:r>
            <a:r>
              <a:rPr kumimoji="1" lang="en-US" altLang="zh-CN" dirty="0"/>
              <a:t>Restricted(</a:t>
            </a:r>
            <a:r>
              <a:rPr kumimoji="1" lang="zh-CN" altLang="en-US" dirty="0"/>
              <a:t>内部信息</a:t>
            </a:r>
            <a:r>
              <a:rPr kumimoji="1" lang="en-US" altLang="zh-CN" dirty="0"/>
              <a:t>)</a:t>
            </a:r>
            <a:r>
              <a:rPr kumimoji="1" lang="zh-CN" altLang="en-US" dirty="0"/>
              <a:t>和</a:t>
            </a:r>
            <a:r>
              <a:rPr kumimoji="1" lang="en-US" altLang="zh-CN" dirty="0"/>
              <a:t>Unrestricted(</a:t>
            </a:r>
            <a:r>
              <a:rPr kumimoji="1" lang="zh-CN" altLang="en-US" dirty="0"/>
              <a:t>公开信息</a:t>
            </a:r>
            <a:r>
              <a:rPr kumimoji="1" lang="en-US" altLang="zh-CN" dirty="0"/>
              <a:t>)</a:t>
            </a:r>
            <a:r>
              <a:rPr kumimoji="1" lang="zh-CN" altLang="en-US" dirty="0"/>
              <a:t>。 </a:t>
            </a:r>
          </a:p>
          <a:p>
            <a:pPr lvl="1">
              <a:lnSpc>
                <a:spcPct val="150000"/>
              </a:lnSpc>
            </a:pPr>
            <a:r>
              <a:rPr kumimoji="1" lang="zh-CN" altLang="en-US" dirty="0"/>
              <a:t>公司内的</a:t>
            </a:r>
            <a:r>
              <a:rPr kumimoji="1" lang="zh-CN" altLang="en-US" dirty="0">
                <a:solidFill>
                  <a:schemeClr val="accent1">
                    <a:lumMod val="75000"/>
                  </a:schemeClr>
                </a:solidFill>
              </a:rPr>
              <a:t>范畴</a:t>
            </a:r>
            <a:r>
              <a:rPr kumimoji="1" lang="zh-CN" altLang="en-US" dirty="0"/>
              <a:t>可以为：</a:t>
            </a:r>
            <a:r>
              <a:rPr kumimoji="1" lang="en-US" altLang="zh-CN" dirty="0"/>
              <a:t>Accounting(</a:t>
            </a:r>
            <a:r>
              <a:rPr kumimoji="1" lang="zh-CN" altLang="en-US" dirty="0"/>
              <a:t>财务部</a:t>
            </a:r>
            <a:r>
              <a:rPr kumimoji="1" lang="en-US" altLang="zh-CN" dirty="0"/>
              <a:t>)</a:t>
            </a:r>
            <a:r>
              <a:rPr kumimoji="1" lang="zh-CN" altLang="en-US" dirty="0"/>
              <a:t>、</a:t>
            </a:r>
            <a:r>
              <a:rPr kumimoji="1" lang="en-US" altLang="zh-CN" dirty="0"/>
              <a:t>Marketing(</a:t>
            </a:r>
            <a:r>
              <a:rPr kumimoji="1" lang="zh-CN" altLang="en-US" dirty="0"/>
              <a:t>市场部</a:t>
            </a:r>
            <a:r>
              <a:rPr kumimoji="1" lang="en-US" altLang="zh-CN" dirty="0"/>
              <a:t>)</a:t>
            </a:r>
            <a:r>
              <a:rPr kumimoji="1" lang="zh-CN" altLang="en-US" dirty="0"/>
              <a:t>、</a:t>
            </a:r>
            <a:r>
              <a:rPr kumimoji="1" lang="en-US" altLang="zh-CN" dirty="0"/>
              <a:t>Advertising(</a:t>
            </a:r>
            <a:r>
              <a:rPr kumimoji="1" lang="zh-CN" altLang="en-US" dirty="0"/>
              <a:t>广告部</a:t>
            </a:r>
            <a:r>
              <a:rPr kumimoji="1" lang="en-US" altLang="zh-CN" dirty="0"/>
              <a:t>)</a:t>
            </a:r>
            <a:r>
              <a:rPr kumimoji="1" lang="zh-CN" altLang="en-US" dirty="0"/>
              <a:t>、</a:t>
            </a:r>
            <a:r>
              <a:rPr kumimoji="1" lang="en-US" altLang="zh-CN" dirty="0"/>
              <a:t>Engineering(</a:t>
            </a:r>
            <a:r>
              <a:rPr kumimoji="1" lang="zh-CN" altLang="en-US" dirty="0"/>
              <a:t>工程部</a:t>
            </a:r>
            <a:r>
              <a:rPr kumimoji="1" lang="en-US" altLang="zh-CN" dirty="0"/>
              <a:t>)</a:t>
            </a:r>
            <a:r>
              <a:rPr kumimoji="1" lang="zh-CN" altLang="en-US" dirty="0"/>
              <a:t>和</a:t>
            </a:r>
            <a:r>
              <a:rPr kumimoji="1" lang="en-US" altLang="zh-CN" dirty="0" err="1"/>
              <a:t>Research&amp;Development</a:t>
            </a:r>
            <a:r>
              <a:rPr kumimoji="1" lang="en-US" altLang="zh-CN" dirty="0"/>
              <a:t>(</a:t>
            </a:r>
            <a:r>
              <a:rPr kumimoji="1" lang="zh-CN" altLang="en-US" dirty="0"/>
              <a:t>研发部</a:t>
            </a:r>
            <a:r>
              <a:rPr kumimoji="1" lang="en-US" altLang="zh-CN" dirty="0"/>
              <a:t>)</a:t>
            </a:r>
            <a:r>
              <a:rPr kumimoji="1" lang="zh-CN" altLang="en-US" dirty="0"/>
              <a:t>。</a:t>
            </a:r>
          </a:p>
          <a:p>
            <a:pPr>
              <a:lnSpc>
                <a:spcPct val="150000"/>
              </a:lnSpc>
            </a:pPr>
            <a:endParaRPr kumimoji="1" lang="zh-CN" altLang="en-US" dirty="0"/>
          </a:p>
        </p:txBody>
      </p:sp>
    </p:spTree>
    <p:extLst>
      <p:ext uri="{BB962C8B-B14F-4D97-AF65-F5344CB8AC3E}">
        <p14:creationId xmlns:p14="http://schemas.microsoft.com/office/powerpoint/2010/main" val="16437350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dirty="0">
                <a:solidFill>
                  <a:srgbClr val="C00000"/>
                </a:solidFill>
              </a:rPr>
              <a:t>类别部分：</a:t>
            </a:r>
            <a:r>
              <a:rPr kumimoji="1" lang="zh-CN" altLang="en-US" dirty="0"/>
              <a:t>由于类别部分反映的是一种等级关系，故又称安全等级或密级，在安全类别中密级按线性顺序排列，例如，公开</a:t>
            </a:r>
            <a:r>
              <a:rPr kumimoji="1" lang="en-US" altLang="zh-CN" dirty="0"/>
              <a:t>&lt;</a:t>
            </a:r>
            <a:r>
              <a:rPr kumimoji="1" lang="zh-CN" altLang="en-US" dirty="0"/>
              <a:t>机密</a:t>
            </a:r>
            <a:r>
              <a:rPr kumimoji="1" lang="en-US" altLang="zh-CN" dirty="0"/>
              <a:t>&lt;</a:t>
            </a:r>
            <a:r>
              <a:rPr kumimoji="1" lang="zh-CN" altLang="en-US" dirty="0"/>
              <a:t>秘密</a:t>
            </a:r>
            <a:r>
              <a:rPr kumimoji="1" lang="en-US" altLang="zh-CN" dirty="0"/>
              <a:t>&lt;</a:t>
            </a:r>
            <a:r>
              <a:rPr kumimoji="1" lang="zh-CN" altLang="en-US" dirty="0"/>
              <a:t>绝密，在实现时以数字从小到大依次递增表示其安全等级。</a:t>
            </a:r>
          </a:p>
          <a:p>
            <a:pPr>
              <a:lnSpc>
                <a:spcPct val="150000"/>
              </a:lnSpc>
            </a:pPr>
            <a:r>
              <a:rPr kumimoji="1" lang="zh-CN" altLang="en-US" dirty="0">
                <a:solidFill>
                  <a:srgbClr val="C00000"/>
                </a:solidFill>
              </a:rPr>
              <a:t>范畴部分：</a:t>
            </a:r>
            <a:r>
              <a:rPr kumimoji="1" lang="zh-CN" altLang="en-US" dirty="0"/>
              <a:t>范畴部分由无等级概念的元素组成，表示一个清晰的信息领域，范畴集之间不存在等级，但具有包含或被包含关系，也可以是无关的；在实现中范畴用数字代表，范畴集是数字的集合表示。</a:t>
            </a:r>
          </a:p>
          <a:p>
            <a:pPr>
              <a:lnSpc>
                <a:spcPct val="150000"/>
              </a:lnSpc>
            </a:pPr>
            <a:endParaRPr kumimoji="1" lang="zh-CN" altLang="en-US" dirty="0"/>
          </a:p>
        </p:txBody>
      </p:sp>
    </p:spTree>
    <p:extLst>
      <p:ext uri="{BB962C8B-B14F-4D97-AF65-F5344CB8AC3E}">
        <p14:creationId xmlns:p14="http://schemas.microsoft.com/office/powerpoint/2010/main" val="15327575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a:t>
            </a:r>
            <a:r>
              <a:rPr kumimoji="1" lang="zh-CN" altLang="en-US" dirty="0" smtClean="0"/>
              <a:t>机制 </a:t>
            </a:r>
            <a:r>
              <a:rPr kumimoji="1" lang="zh-CN" altLang="en-US" sz="2800" dirty="0" smtClean="0"/>
              <a:t>（安全标签支配关系）</a:t>
            </a:r>
            <a:endParaRPr kumimoji="1" lang="zh-CN" altLang="en-US" sz="3200" dirty="0"/>
          </a:p>
        </p:txBody>
      </p:sp>
      <p:sp>
        <p:nvSpPr>
          <p:cNvPr id="3" name="Content Placeholder 2"/>
          <p:cNvSpPr>
            <a:spLocks noGrp="1"/>
          </p:cNvSpPr>
          <p:nvPr>
            <p:ph idx="1"/>
          </p:nvPr>
        </p:nvSpPr>
        <p:spPr/>
        <p:txBody>
          <a:bodyPr/>
          <a:lstStyle/>
          <a:p>
            <a:r>
              <a:rPr kumimoji="1" lang="en-US" altLang="zh-CN" b="1" dirty="0" smtClean="0">
                <a:solidFill>
                  <a:srgbClr val="C00000"/>
                </a:solidFill>
              </a:rPr>
              <a:t>A</a:t>
            </a:r>
            <a:r>
              <a:rPr kumimoji="1" lang="zh-CN" altLang="en-US" b="1" dirty="0">
                <a:solidFill>
                  <a:srgbClr val="C00000"/>
                </a:solidFill>
              </a:rPr>
              <a:t>支配</a:t>
            </a:r>
            <a:r>
              <a:rPr kumimoji="1" lang="en-US" altLang="zh-CN" b="1" dirty="0">
                <a:solidFill>
                  <a:srgbClr val="C00000"/>
                </a:solidFill>
              </a:rPr>
              <a:t>B</a:t>
            </a:r>
            <a:r>
              <a:rPr kumimoji="1" lang="zh-CN" altLang="en-US" b="1" dirty="0">
                <a:solidFill>
                  <a:srgbClr val="C00000"/>
                </a:solidFill>
              </a:rPr>
              <a:t>：</a:t>
            </a:r>
            <a:r>
              <a:rPr kumimoji="1" lang="zh-CN" altLang="en-US" dirty="0"/>
              <a:t>当且仅当</a:t>
            </a:r>
            <a:r>
              <a:rPr kumimoji="1" lang="en-US" altLang="zh-CN" dirty="0"/>
              <a:t>A</a:t>
            </a:r>
            <a:r>
              <a:rPr kumimoji="1" lang="zh-CN" altLang="en-US" dirty="0"/>
              <a:t>的安全等级大于等于</a:t>
            </a:r>
            <a:r>
              <a:rPr kumimoji="1" lang="en-US" altLang="zh-CN" dirty="0"/>
              <a:t>B</a:t>
            </a:r>
            <a:r>
              <a:rPr kumimoji="1" lang="zh-CN" altLang="en-US" dirty="0"/>
              <a:t>的安全等级，</a:t>
            </a:r>
            <a:r>
              <a:rPr kumimoji="1" lang="en-US" altLang="zh-CN" dirty="0"/>
              <a:t>A</a:t>
            </a:r>
            <a:r>
              <a:rPr kumimoji="1" lang="zh-CN" altLang="en-US" dirty="0"/>
              <a:t>的范畴集包含</a:t>
            </a:r>
            <a:r>
              <a:rPr kumimoji="1" lang="en-US" altLang="zh-CN" dirty="0"/>
              <a:t>B</a:t>
            </a:r>
            <a:r>
              <a:rPr kumimoji="1" lang="zh-CN" altLang="en-US" dirty="0"/>
              <a:t>的范畴集，即</a:t>
            </a:r>
            <a:r>
              <a:rPr kumimoji="1" lang="en-US" altLang="zh-CN" dirty="0"/>
              <a:t>B</a:t>
            </a:r>
            <a:r>
              <a:rPr kumimoji="1" lang="zh-CN" altLang="en-US" dirty="0"/>
              <a:t>的范畴集是</a:t>
            </a:r>
            <a:r>
              <a:rPr kumimoji="1" lang="en-US" altLang="zh-CN" dirty="0"/>
              <a:t>A</a:t>
            </a:r>
            <a:r>
              <a:rPr kumimoji="1" lang="zh-CN" altLang="en-US" dirty="0"/>
              <a:t>的范畴集的子集。</a:t>
            </a:r>
          </a:p>
          <a:p>
            <a:r>
              <a:rPr kumimoji="1" lang="en-US" altLang="zh-CN" b="1" dirty="0">
                <a:solidFill>
                  <a:srgbClr val="C00000"/>
                </a:solidFill>
              </a:rPr>
              <a:t>B</a:t>
            </a:r>
            <a:r>
              <a:rPr kumimoji="1" lang="zh-CN" altLang="en-US" b="1" dirty="0">
                <a:solidFill>
                  <a:srgbClr val="C00000"/>
                </a:solidFill>
              </a:rPr>
              <a:t>支配</a:t>
            </a:r>
            <a:r>
              <a:rPr kumimoji="1" lang="en-US" altLang="zh-CN" b="1" dirty="0">
                <a:solidFill>
                  <a:srgbClr val="C00000"/>
                </a:solidFill>
              </a:rPr>
              <a:t>A</a:t>
            </a:r>
            <a:r>
              <a:rPr kumimoji="1" lang="zh-CN" altLang="en-US" b="1" dirty="0">
                <a:solidFill>
                  <a:srgbClr val="C00000"/>
                </a:solidFill>
              </a:rPr>
              <a:t>：</a:t>
            </a:r>
            <a:r>
              <a:rPr kumimoji="1" lang="zh-CN" altLang="en-US" dirty="0"/>
              <a:t>当且仅当</a:t>
            </a:r>
            <a:r>
              <a:rPr kumimoji="1" lang="en-US" altLang="zh-CN" dirty="0"/>
              <a:t>B</a:t>
            </a:r>
            <a:r>
              <a:rPr kumimoji="1" lang="zh-CN" altLang="en-US" dirty="0"/>
              <a:t>的安全等级大于等于</a:t>
            </a:r>
            <a:r>
              <a:rPr kumimoji="1" lang="en-US" altLang="zh-CN" dirty="0"/>
              <a:t>A</a:t>
            </a:r>
            <a:r>
              <a:rPr kumimoji="1" lang="zh-CN" altLang="en-US" dirty="0"/>
              <a:t>的安全等级，</a:t>
            </a:r>
            <a:r>
              <a:rPr kumimoji="1" lang="en-US" altLang="zh-CN" dirty="0"/>
              <a:t>B</a:t>
            </a:r>
            <a:r>
              <a:rPr kumimoji="1" lang="zh-CN" altLang="en-US" dirty="0"/>
              <a:t>的范畴集包含</a:t>
            </a:r>
            <a:r>
              <a:rPr kumimoji="1" lang="en-US" altLang="zh-CN" dirty="0"/>
              <a:t>A</a:t>
            </a:r>
            <a:r>
              <a:rPr kumimoji="1" lang="zh-CN" altLang="en-US" dirty="0"/>
              <a:t>的范畴集，即</a:t>
            </a:r>
            <a:r>
              <a:rPr kumimoji="1" lang="en-US" altLang="zh-CN" dirty="0"/>
              <a:t>A</a:t>
            </a:r>
            <a:r>
              <a:rPr kumimoji="1" lang="zh-CN" altLang="en-US" dirty="0"/>
              <a:t>的范畴集是</a:t>
            </a:r>
            <a:r>
              <a:rPr kumimoji="1" lang="en-US" altLang="zh-CN" dirty="0"/>
              <a:t>B</a:t>
            </a:r>
            <a:r>
              <a:rPr kumimoji="1" lang="zh-CN" altLang="en-US" dirty="0"/>
              <a:t>的范畴集的子集。</a:t>
            </a:r>
          </a:p>
          <a:p>
            <a:r>
              <a:rPr kumimoji="1" lang="en-US" altLang="zh-CN" b="1" dirty="0">
                <a:solidFill>
                  <a:srgbClr val="C00000"/>
                </a:solidFill>
              </a:rPr>
              <a:t>A</a:t>
            </a:r>
            <a:r>
              <a:rPr kumimoji="1" lang="zh-CN" altLang="en-US" b="1" dirty="0">
                <a:solidFill>
                  <a:srgbClr val="C00000"/>
                </a:solidFill>
              </a:rPr>
              <a:t>等于</a:t>
            </a:r>
            <a:r>
              <a:rPr kumimoji="1" lang="en-US" altLang="zh-CN" b="1" dirty="0">
                <a:solidFill>
                  <a:srgbClr val="C00000"/>
                </a:solidFill>
              </a:rPr>
              <a:t>B</a:t>
            </a:r>
            <a:r>
              <a:rPr kumimoji="1" lang="zh-CN" altLang="en-US" b="1" dirty="0">
                <a:solidFill>
                  <a:srgbClr val="C00000"/>
                </a:solidFill>
              </a:rPr>
              <a:t>：</a:t>
            </a:r>
            <a:r>
              <a:rPr kumimoji="1" lang="zh-CN" altLang="en-US" dirty="0"/>
              <a:t>当且仅当</a:t>
            </a:r>
            <a:r>
              <a:rPr kumimoji="1" lang="en-US" altLang="zh-CN" dirty="0"/>
              <a:t>A</a:t>
            </a:r>
            <a:r>
              <a:rPr kumimoji="1" lang="zh-CN" altLang="en-US" dirty="0"/>
              <a:t>的安全等级等于</a:t>
            </a:r>
            <a:r>
              <a:rPr kumimoji="1" lang="en-US" altLang="zh-CN" dirty="0"/>
              <a:t>B</a:t>
            </a:r>
            <a:r>
              <a:rPr kumimoji="1" lang="zh-CN" altLang="en-US" dirty="0"/>
              <a:t>的安全等级，</a:t>
            </a:r>
            <a:r>
              <a:rPr kumimoji="1" lang="en-US" altLang="zh-CN" dirty="0"/>
              <a:t>A</a:t>
            </a:r>
            <a:r>
              <a:rPr kumimoji="1" lang="zh-CN" altLang="en-US" dirty="0"/>
              <a:t>的范畴集中的任何一项也是</a:t>
            </a:r>
            <a:r>
              <a:rPr kumimoji="1" lang="en-US" altLang="zh-CN" dirty="0"/>
              <a:t>B</a:t>
            </a:r>
            <a:r>
              <a:rPr kumimoji="1" lang="zh-CN" altLang="en-US" dirty="0"/>
              <a:t>的范畴集中的一项，反之亦然，也即</a:t>
            </a:r>
            <a:r>
              <a:rPr kumimoji="1" lang="en-US" altLang="zh-CN" dirty="0"/>
              <a:t>A</a:t>
            </a:r>
            <a:r>
              <a:rPr kumimoji="1" lang="zh-CN" altLang="en-US" dirty="0"/>
              <a:t>支配</a:t>
            </a:r>
            <a:r>
              <a:rPr kumimoji="1" lang="en-US" altLang="zh-CN" dirty="0"/>
              <a:t>B</a:t>
            </a:r>
            <a:r>
              <a:rPr kumimoji="1" lang="zh-CN" altLang="en-US" dirty="0"/>
              <a:t>，</a:t>
            </a:r>
            <a:r>
              <a:rPr kumimoji="1" lang="en-US" altLang="zh-CN" dirty="0"/>
              <a:t>B</a:t>
            </a:r>
            <a:r>
              <a:rPr kumimoji="1" lang="zh-CN" altLang="en-US" dirty="0"/>
              <a:t>支配</a:t>
            </a:r>
            <a:r>
              <a:rPr kumimoji="1" lang="en-US" altLang="zh-CN" dirty="0"/>
              <a:t>A</a:t>
            </a:r>
            <a:r>
              <a:rPr kumimoji="1" lang="zh-CN" altLang="en-US" dirty="0"/>
              <a:t>。</a:t>
            </a:r>
          </a:p>
          <a:p>
            <a:r>
              <a:rPr kumimoji="1" lang="en-US" altLang="zh-CN" b="1" dirty="0">
                <a:solidFill>
                  <a:srgbClr val="C00000"/>
                </a:solidFill>
              </a:rPr>
              <a:t>A</a:t>
            </a:r>
            <a:r>
              <a:rPr kumimoji="1" lang="zh-CN" altLang="en-US" b="1" dirty="0">
                <a:solidFill>
                  <a:srgbClr val="C00000"/>
                </a:solidFill>
              </a:rPr>
              <a:t>与</a:t>
            </a:r>
            <a:r>
              <a:rPr kumimoji="1" lang="en-US" altLang="zh-CN" b="1" dirty="0">
                <a:solidFill>
                  <a:srgbClr val="C00000"/>
                </a:solidFill>
              </a:rPr>
              <a:t>B</a:t>
            </a:r>
            <a:r>
              <a:rPr kumimoji="1" lang="zh-CN" altLang="en-US" b="1" dirty="0">
                <a:solidFill>
                  <a:srgbClr val="C00000"/>
                </a:solidFill>
              </a:rPr>
              <a:t>无关：</a:t>
            </a:r>
            <a:r>
              <a:rPr kumimoji="1" lang="en-US" altLang="zh-CN" dirty="0"/>
              <a:t>A</a:t>
            </a:r>
            <a:r>
              <a:rPr kumimoji="1" lang="zh-CN" altLang="en-US" dirty="0"/>
              <a:t>安全级的范畴集不包含</a:t>
            </a:r>
            <a:r>
              <a:rPr kumimoji="1" lang="en-US" altLang="zh-CN" dirty="0"/>
              <a:t>B</a:t>
            </a:r>
            <a:r>
              <a:rPr kumimoji="1" lang="zh-CN" altLang="en-US" dirty="0"/>
              <a:t>安全级的范畴集，同时</a:t>
            </a:r>
            <a:r>
              <a:rPr kumimoji="1" lang="en-US" altLang="zh-CN" dirty="0"/>
              <a:t>B</a:t>
            </a:r>
            <a:r>
              <a:rPr kumimoji="1" lang="zh-CN" altLang="en-US" dirty="0"/>
              <a:t>安全级的范畴集不包含</a:t>
            </a:r>
            <a:r>
              <a:rPr kumimoji="1" lang="en-US" altLang="zh-CN" dirty="0"/>
              <a:t>A</a:t>
            </a:r>
            <a:r>
              <a:rPr kumimoji="1" lang="zh-CN" altLang="en-US" dirty="0"/>
              <a:t>安全级的范畴集。</a:t>
            </a:r>
          </a:p>
          <a:p>
            <a:endParaRPr kumimoji="1" lang="zh-CN" altLang="en-US" dirty="0"/>
          </a:p>
        </p:txBody>
      </p:sp>
    </p:spTree>
    <p:extLst>
      <p:ext uri="{BB962C8B-B14F-4D97-AF65-F5344CB8AC3E}">
        <p14:creationId xmlns:p14="http://schemas.microsoft.com/office/powerpoint/2010/main" val="20199336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grpSp>
        <p:nvGrpSpPr>
          <p:cNvPr id="4" name="Group 32"/>
          <p:cNvGrpSpPr>
            <a:grpSpLocks/>
          </p:cNvGrpSpPr>
          <p:nvPr/>
        </p:nvGrpSpPr>
        <p:grpSpPr bwMode="auto">
          <a:xfrm>
            <a:off x="123085" y="1740844"/>
            <a:ext cx="8496300" cy="4487862"/>
            <a:chOff x="204" y="799"/>
            <a:chExt cx="5352" cy="2827"/>
          </a:xfrm>
        </p:grpSpPr>
        <p:sp>
          <p:nvSpPr>
            <p:cNvPr id="5" name="Oval 5"/>
            <p:cNvSpPr>
              <a:spLocks noChangeArrowheads="1"/>
            </p:cNvSpPr>
            <p:nvPr/>
          </p:nvSpPr>
          <p:spPr bwMode="auto">
            <a:xfrm>
              <a:off x="2071" y="1771"/>
              <a:ext cx="1867" cy="972"/>
            </a:xfrm>
            <a:prstGeom prst="ellipse">
              <a:avLst/>
            </a:prstGeom>
            <a:solidFill>
              <a:srgbClr val="FF0000"/>
            </a:solidFill>
            <a:ln w="9525">
              <a:solidFill>
                <a:srgbClr val="000000"/>
              </a:solidFill>
              <a:round/>
              <a:headEnd/>
              <a:tailEnd/>
            </a:ln>
            <a:effectLst>
              <a:outerShdw blurRad="63500" dist="107763" dir="18900000" algn="ctr" rotWithShape="0">
                <a:srgbClr val="000000">
                  <a:alpha val="74997"/>
                </a:srgbClr>
              </a:outerShdw>
            </a:effectLst>
          </p:spPr>
          <p:txBody>
            <a:bodyPr/>
            <a:lstStyle/>
            <a:p>
              <a:pPr eaLnBrk="1" hangingPunct="1">
                <a:defRPr/>
              </a:pPr>
              <a:endParaRPr lang="zh-CN" altLang="en-US">
                <a:latin typeface="Times New Roman" pitchFamily="18" charset="0"/>
                <a:ea typeface="华文新魏" pitchFamily="2" charset="-122"/>
              </a:endParaRPr>
            </a:p>
          </p:txBody>
        </p:sp>
        <p:sp>
          <p:nvSpPr>
            <p:cNvPr id="6" name="Text Box 6"/>
            <p:cNvSpPr txBox="1">
              <a:spLocks noChangeArrowheads="1"/>
            </p:cNvSpPr>
            <p:nvPr/>
          </p:nvSpPr>
          <p:spPr bwMode="auto">
            <a:xfrm>
              <a:off x="328" y="799"/>
              <a:ext cx="1494" cy="707"/>
            </a:xfrm>
            <a:prstGeom prst="rect">
              <a:avLst/>
            </a:prstGeom>
            <a:solidFill>
              <a:srgbClr val="66FFCC"/>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lvl1pPr eaLnBrk="0" hangingPunct="0">
                <a:defRPr kumimoji="1" sz="2800">
                  <a:solidFill>
                    <a:schemeClr val="tx1"/>
                  </a:solidFill>
                  <a:latin typeface="Times New Roman" charset="0"/>
                  <a:ea typeface="华文新魏" charset="-122"/>
                </a:defRPr>
              </a:lvl1pPr>
              <a:lvl2pPr marL="742950" indent="-285750" eaLnBrk="0" hangingPunct="0">
                <a:defRPr kumimoji="1" sz="2800">
                  <a:solidFill>
                    <a:schemeClr val="tx1"/>
                  </a:solidFill>
                  <a:latin typeface="Times New Roman" charset="0"/>
                  <a:ea typeface="华文新魏" charset="-122"/>
                </a:defRPr>
              </a:lvl2pPr>
              <a:lvl3pPr marL="1143000" indent="-228600" eaLnBrk="0" hangingPunct="0">
                <a:defRPr kumimoji="1" sz="2800">
                  <a:solidFill>
                    <a:schemeClr val="tx1"/>
                  </a:solidFill>
                  <a:latin typeface="Times New Roman" charset="0"/>
                  <a:ea typeface="华文新魏" charset="-122"/>
                </a:defRPr>
              </a:lvl3pPr>
              <a:lvl4pPr marL="1600200" indent="-228600" eaLnBrk="0" hangingPunct="0">
                <a:defRPr kumimoji="1" sz="2800">
                  <a:solidFill>
                    <a:schemeClr val="tx1"/>
                  </a:solidFill>
                  <a:latin typeface="Times New Roman" charset="0"/>
                  <a:ea typeface="华文新魏" charset="-122"/>
                </a:defRPr>
              </a:lvl4pPr>
              <a:lvl5pPr marL="2057400" indent="-228600" eaLnBrk="0" hangingPunct="0">
                <a:defRPr kumimoji="1" sz="2800">
                  <a:solidFill>
                    <a:schemeClr val="tx1"/>
                  </a:solidFill>
                  <a:latin typeface="Times New Roman" charset="0"/>
                  <a:ea typeface="华文新魏" charset="-122"/>
                </a:defRPr>
              </a:lvl5pPr>
              <a:lvl6pPr marL="2514600" indent="-228600" eaLnBrk="0" fontAlgn="base" hangingPunct="0">
                <a:spcBef>
                  <a:spcPct val="0"/>
                </a:spcBef>
                <a:spcAft>
                  <a:spcPct val="0"/>
                </a:spcAft>
                <a:defRPr kumimoji="1" sz="2800">
                  <a:solidFill>
                    <a:schemeClr val="tx1"/>
                  </a:solidFill>
                  <a:latin typeface="Times New Roman" charset="0"/>
                  <a:ea typeface="华文新魏" charset="-122"/>
                </a:defRPr>
              </a:lvl6pPr>
              <a:lvl7pPr marL="2971800" indent="-228600" eaLnBrk="0" fontAlgn="base" hangingPunct="0">
                <a:spcBef>
                  <a:spcPct val="0"/>
                </a:spcBef>
                <a:spcAft>
                  <a:spcPct val="0"/>
                </a:spcAft>
                <a:defRPr kumimoji="1" sz="2800">
                  <a:solidFill>
                    <a:schemeClr val="tx1"/>
                  </a:solidFill>
                  <a:latin typeface="Times New Roman" charset="0"/>
                  <a:ea typeface="华文新魏" charset="-122"/>
                </a:defRPr>
              </a:lvl7pPr>
              <a:lvl8pPr marL="3429000" indent="-228600" eaLnBrk="0" fontAlgn="base" hangingPunct="0">
                <a:spcBef>
                  <a:spcPct val="0"/>
                </a:spcBef>
                <a:spcAft>
                  <a:spcPct val="0"/>
                </a:spcAft>
                <a:defRPr kumimoji="1" sz="2800">
                  <a:solidFill>
                    <a:schemeClr val="tx1"/>
                  </a:solidFill>
                  <a:latin typeface="Times New Roman" charset="0"/>
                  <a:ea typeface="华文新魏" charset="-122"/>
                </a:defRPr>
              </a:lvl8pPr>
              <a:lvl9pPr marL="3886200" indent="-228600" eaLnBrk="0" fontAlgn="base" hangingPunct="0">
                <a:spcBef>
                  <a:spcPct val="0"/>
                </a:spcBef>
                <a:spcAft>
                  <a:spcPct val="0"/>
                </a:spcAft>
                <a:defRPr kumimoji="1" sz="2800">
                  <a:solidFill>
                    <a:schemeClr val="tx1"/>
                  </a:solidFill>
                  <a:latin typeface="Times New Roman" charset="0"/>
                  <a:ea typeface="华文新魏" charset="-122"/>
                </a:defRPr>
              </a:lvl9pPr>
            </a:lstStyle>
            <a:p>
              <a:pPr algn="just" eaLnBrk="1" hangingPunct="1">
                <a:defRPr/>
              </a:pPr>
              <a:r>
                <a:rPr lang="zh-CN" altLang="en-US" sz="2000" smtClean="0">
                  <a:solidFill>
                    <a:schemeClr val="accent2"/>
                  </a:solidFill>
                  <a:latin typeface="华文新魏" charset="-122"/>
                </a:rPr>
                <a:t>进程</a:t>
              </a:r>
              <a:r>
                <a:rPr lang="en-US" altLang="zh-CN" sz="2000" smtClean="0">
                  <a:solidFill>
                    <a:schemeClr val="accent2"/>
                  </a:solidFill>
                  <a:latin typeface="华文新魏" charset="-122"/>
                </a:rPr>
                <a:t>A</a:t>
              </a:r>
            </a:p>
            <a:p>
              <a:pPr algn="just" eaLnBrk="1" hangingPunct="1">
                <a:defRPr/>
              </a:pPr>
              <a:r>
                <a:rPr lang="zh-CN" altLang="en-US" sz="2000" smtClean="0">
                  <a:solidFill>
                    <a:schemeClr val="accent2"/>
                  </a:solidFill>
                  <a:latin typeface="华文新魏" charset="-122"/>
                </a:rPr>
                <a:t>许可标签：</a:t>
              </a:r>
            </a:p>
            <a:p>
              <a:pPr algn="just" eaLnBrk="1" hangingPunct="1">
                <a:defRPr/>
              </a:pPr>
              <a:r>
                <a:rPr lang="en-US" altLang="zh-CN" sz="2000" smtClean="0">
                  <a:solidFill>
                    <a:schemeClr val="accent2"/>
                  </a:solidFill>
                  <a:latin typeface="华文新魏" charset="-122"/>
                </a:rPr>
                <a:t>{secret</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a</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b</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c}</a:t>
              </a:r>
            </a:p>
          </p:txBody>
        </p:sp>
        <p:sp>
          <p:nvSpPr>
            <p:cNvPr id="7" name="Text Box 7"/>
            <p:cNvSpPr txBox="1">
              <a:spLocks noChangeArrowheads="1"/>
            </p:cNvSpPr>
            <p:nvPr/>
          </p:nvSpPr>
          <p:spPr bwMode="auto">
            <a:xfrm>
              <a:off x="3938" y="799"/>
              <a:ext cx="1618" cy="707"/>
            </a:xfrm>
            <a:prstGeom prst="rect">
              <a:avLst/>
            </a:prstGeom>
            <a:solidFill>
              <a:srgbClr val="66FFCC"/>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lvl1pPr eaLnBrk="0" hangingPunct="0">
                <a:defRPr kumimoji="1" sz="2800">
                  <a:solidFill>
                    <a:schemeClr val="tx1"/>
                  </a:solidFill>
                  <a:latin typeface="Times New Roman" charset="0"/>
                  <a:ea typeface="华文新魏" charset="-122"/>
                </a:defRPr>
              </a:lvl1pPr>
              <a:lvl2pPr marL="742950" indent="-285750" eaLnBrk="0" hangingPunct="0">
                <a:defRPr kumimoji="1" sz="2800">
                  <a:solidFill>
                    <a:schemeClr val="tx1"/>
                  </a:solidFill>
                  <a:latin typeface="Times New Roman" charset="0"/>
                  <a:ea typeface="华文新魏" charset="-122"/>
                </a:defRPr>
              </a:lvl2pPr>
              <a:lvl3pPr marL="1143000" indent="-228600" eaLnBrk="0" hangingPunct="0">
                <a:defRPr kumimoji="1" sz="2800">
                  <a:solidFill>
                    <a:schemeClr val="tx1"/>
                  </a:solidFill>
                  <a:latin typeface="Times New Roman" charset="0"/>
                  <a:ea typeface="华文新魏" charset="-122"/>
                </a:defRPr>
              </a:lvl3pPr>
              <a:lvl4pPr marL="1600200" indent="-228600" eaLnBrk="0" hangingPunct="0">
                <a:defRPr kumimoji="1" sz="2800">
                  <a:solidFill>
                    <a:schemeClr val="tx1"/>
                  </a:solidFill>
                  <a:latin typeface="Times New Roman" charset="0"/>
                  <a:ea typeface="华文新魏" charset="-122"/>
                </a:defRPr>
              </a:lvl4pPr>
              <a:lvl5pPr marL="2057400" indent="-228600" eaLnBrk="0" hangingPunct="0">
                <a:defRPr kumimoji="1" sz="2800">
                  <a:solidFill>
                    <a:schemeClr val="tx1"/>
                  </a:solidFill>
                  <a:latin typeface="Times New Roman" charset="0"/>
                  <a:ea typeface="华文新魏" charset="-122"/>
                </a:defRPr>
              </a:lvl5pPr>
              <a:lvl6pPr marL="2514600" indent="-228600" eaLnBrk="0" fontAlgn="base" hangingPunct="0">
                <a:spcBef>
                  <a:spcPct val="0"/>
                </a:spcBef>
                <a:spcAft>
                  <a:spcPct val="0"/>
                </a:spcAft>
                <a:defRPr kumimoji="1" sz="2800">
                  <a:solidFill>
                    <a:schemeClr val="tx1"/>
                  </a:solidFill>
                  <a:latin typeface="Times New Roman" charset="0"/>
                  <a:ea typeface="华文新魏" charset="-122"/>
                </a:defRPr>
              </a:lvl6pPr>
              <a:lvl7pPr marL="2971800" indent="-228600" eaLnBrk="0" fontAlgn="base" hangingPunct="0">
                <a:spcBef>
                  <a:spcPct val="0"/>
                </a:spcBef>
                <a:spcAft>
                  <a:spcPct val="0"/>
                </a:spcAft>
                <a:defRPr kumimoji="1" sz="2800">
                  <a:solidFill>
                    <a:schemeClr val="tx1"/>
                  </a:solidFill>
                  <a:latin typeface="Times New Roman" charset="0"/>
                  <a:ea typeface="华文新魏" charset="-122"/>
                </a:defRPr>
              </a:lvl7pPr>
              <a:lvl8pPr marL="3429000" indent="-228600" eaLnBrk="0" fontAlgn="base" hangingPunct="0">
                <a:spcBef>
                  <a:spcPct val="0"/>
                </a:spcBef>
                <a:spcAft>
                  <a:spcPct val="0"/>
                </a:spcAft>
                <a:defRPr kumimoji="1" sz="2800">
                  <a:solidFill>
                    <a:schemeClr val="tx1"/>
                  </a:solidFill>
                  <a:latin typeface="Times New Roman" charset="0"/>
                  <a:ea typeface="华文新魏" charset="-122"/>
                </a:defRPr>
              </a:lvl8pPr>
              <a:lvl9pPr marL="3886200" indent="-228600" eaLnBrk="0" fontAlgn="base" hangingPunct="0">
                <a:spcBef>
                  <a:spcPct val="0"/>
                </a:spcBef>
                <a:spcAft>
                  <a:spcPct val="0"/>
                </a:spcAft>
                <a:defRPr kumimoji="1" sz="2800">
                  <a:solidFill>
                    <a:schemeClr val="tx1"/>
                  </a:solidFill>
                  <a:latin typeface="Times New Roman" charset="0"/>
                  <a:ea typeface="华文新魏" charset="-122"/>
                </a:defRPr>
              </a:lvl9pPr>
            </a:lstStyle>
            <a:p>
              <a:pPr algn="just" eaLnBrk="1" hangingPunct="1">
                <a:defRPr/>
              </a:pPr>
              <a:r>
                <a:rPr lang="zh-CN" altLang="en-US" sz="2000" smtClean="0">
                  <a:solidFill>
                    <a:schemeClr val="accent2"/>
                  </a:solidFill>
                  <a:latin typeface="华文新魏" charset="-122"/>
                </a:rPr>
                <a:t>进程</a:t>
              </a:r>
              <a:r>
                <a:rPr lang="en-US" altLang="zh-CN" sz="2000" smtClean="0">
                  <a:solidFill>
                    <a:schemeClr val="accent2"/>
                  </a:solidFill>
                  <a:latin typeface="华文新魏" charset="-122"/>
                </a:rPr>
                <a:t>B</a:t>
              </a:r>
            </a:p>
            <a:p>
              <a:pPr algn="just" eaLnBrk="1" hangingPunct="1">
                <a:defRPr/>
              </a:pPr>
              <a:r>
                <a:rPr lang="zh-CN" altLang="en-US" sz="2000" smtClean="0">
                  <a:solidFill>
                    <a:schemeClr val="accent2"/>
                  </a:solidFill>
                  <a:latin typeface="华文新魏" charset="-122"/>
                </a:rPr>
                <a:t>许可标签：</a:t>
              </a:r>
            </a:p>
            <a:p>
              <a:pPr algn="just" eaLnBrk="1" hangingPunct="1">
                <a:defRPr/>
              </a:pPr>
              <a:r>
                <a:rPr lang="en-US" altLang="zh-CN" sz="2000" smtClean="0">
                  <a:solidFill>
                    <a:schemeClr val="accent2"/>
                  </a:solidFill>
                  <a:latin typeface="华文新魏" charset="-122"/>
                </a:rPr>
                <a:t>{top secret</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a</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b</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c}</a:t>
              </a:r>
            </a:p>
          </p:txBody>
        </p:sp>
        <p:sp>
          <p:nvSpPr>
            <p:cNvPr id="8" name="Text Box 8"/>
            <p:cNvSpPr txBox="1">
              <a:spLocks noChangeArrowheads="1"/>
            </p:cNvSpPr>
            <p:nvPr/>
          </p:nvSpPr>
          <p:spPr bwMode="auto">
            <a:xfrm>
              <a:off x="204" y="2919"/>
              <a:ext cx="1618" cy="707"/>
            </a:xfrm>
            <a:prstGeom prst="rect">
              <a:avLst/>
            </a:prstGeom>
            <a:solidFill>
              <a:srgbClr val="66FFCC"/>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lvl1pPr eaLnBrk="0" hangingPunct="0">
                <a:defRPr kumimoji="1" sz="2800">
                  <a:solidFill>
                    <a:schemeClr val="tx1"/>
                  </a:solidFill>
                  <a:latin typeface="Times New Roman" charset="0"/>
                  <a:ea typeface="华文新魏" charset="-122"/>
                </a:defRPr>
              </a:lvl1pPr>
              <a:lvl2pPr marL="742950" indent="-285750" eaLnBrk="0" hangingPunct="0">
                <a:defRPr kumimoji="1" sz="2800">
                  <a:solidFill>
                    <a:schemeClr val="tx1"/>
                  </a:solidFill>
                  <a:latin typeface="Times New Roman" charset="0"/>
                  <a:ea typeface="华文新魏" charset="-122"/>
                </a:defRPr>
              </a:lvl2pPr>
              <a:lvl3pPr marL="1143000" indent="-228600" eaLnBrk="0" hangingPunct="0">
                <a:defRPr kumimoji="1" sz="2800">
                  <a:solidFill>
                    <a:schemeClr val="tx1"/>
                  </a:solidFill>
                  <a:latin typeface="Times New Roman" charset="0"/>
                  <a:ea typeface="华文新魏" charset="-122"/>
                </a:defRPr>
              </a:lvl3pPr>
              <a:lvl4pPr marL="1600200" indent="-228600" eaLnBrk="0" hangingPunct="0">
                <a:defRPr kumimoji="1" sz="2800">
                  <a:solidFill>
                    <a:schemeClr val="tx1"/>
                  </a:solidFill>
                  <a:latin typeface="Times New Roman" charset="0"/>
                  <a:ea typeface="华文新魏" charset="-122"/>
                </a:defRPr>
              </a:lvl4pPr>
              <a:lvl5pPr marL="2057400" indent="-228600" eaLnBrk="0" hangingPunct="0">
                <a:defRPr kumimoji="1" sz="2800">
                  <a:solidFill>
                    <a:schemeClr val="tx1"/>
                  </a:solidFill>
                  <a:latin typeface="Times New Roman" charset="0"/>
                  <a:ea typeface="华文新魏" charset="-122"/>
                </a:defRPr>
              </a:lvl5pPr>
              <a:lvl6pPr marL="2514600" indent="-228600" eaLnBrk="0" fontAlgn="base" hangingPunct="0">
                <a:spcBef>
                  <a:spcPct val="0"/>
                </a:spcBef>
                <a:spcAft>
                  <a:spcPct val="0"/>
                </a:spcAft>
                <a:defRPr kumimoji="1" sz="2800">
                  <a:solidFill>
                    <a:schemeClr val="tx1"/>
                  </a:solidFill>
                  <a:latin typeface="Times New Roman" charset="0"/>
                  <a:ea typeface="华文新魏" charset="-122"/>
                </a:defRPr>
              </a:lvl6pPr>
              <a:lvl7pPr marL="2971800" indent="-228600" eaLnBrk="0" fontAlgn="base" hangingPunct="0">
                <a:spcBef>
                  <a:spcPct val="0"/>
                </a:spcBef>
                <a:spcAft>
                  <a:spcPct val="0"/>
                </a:spcAft>
                <a:defRPr kumimoji="1" sz="2800">
                  <a:solidFill>
                    <a:schemeClr val="tx1"/>
                  </a:solidFill>
                  <a:latin typeface="Times New Roman" charset="0"/>
                  <a:ea typeface="华文新魏" charset="-122"/>
                </a:defRPr>
              </a:lvl7pPr>
              <a:lvl8pPr marL="3429000" indent="-228600" eaLnBrk="0" fontAlgn="base" hangingPunct="0">
                <a:spcBef>
                  <a:spcPct val="0"/>
                </a:spcBef>
                <a:spcAft>
                  <a:spcPct val="0"/>
                </a:spcAft>
                <a:defRPr kumimoji="1" sz="2800">
                  <a:solidFill>
                    <a:schemeClr val="tx1"/>
                  </a:solidFill>
                  <a:latin typeface="Times New Roman" charset="0"/>
                  <a:ea typeface="华文新魏" charset="-122"/>
                </a:defRPr>
              </a:lvl8pPr>
              <a:lvl9pPr marL="3886200" indent="-228600" eaLnBrk="0" fontAlgn="base" hangingPunct="0">
                <a:spcBef>
                  <a:spcPct val="0"/>
                </a:spcBef>
                <a:spcAft>
                  <a:spcPct val="0"/>
                </a:spcAft>
                <a:defRPr kumimoji="1" sz="2800">
                  <a:solidFill>
                    <a:schemeClr val="tx1"/>
                  </a:solidFill>
                  <a:latin typeface="Times New Roman" charset="0"/>
                  <a:ea typeface="华文新魏" charset="-122"/>
                </a:defRPr>
              </a:lvl9pPr>
            </a:lstStyle>
            <a:p>
              <a:pPr algn="just" eaLnBrk="1" hangingPunct="1">
                <a:defRPr/>
              </a:pPr>
              <a:r>
                <a:rPr lang="zh-CN" altLang="en-US" sz="2000" smtClean="0">
                  <a:solidFill>
                    <a:schemeClr val="accent2"/>
                  </a:solidFill>
                  <a:latin typeface="华文新魏" charset="-122"/>
                </a:rPr>
                <a:t>进程</a:t>
              </a:r>
              <a:r>
                <a:rPr lang="en-US" altLang="zh-CN" sz="2000" smtClean="0">
                  <a:solidFill>
                    <a:schemeClr val="accent2"/>
                  </a:solidFill>
                  <a:latin typeface="华文新魏" charset="-122"/>
                </a:rPr>
                <a:t>C</a:t>
              </a:r>
            </a:p>
            <a:p>
              <a:pPr algn="just" eaLnBrk="1" hangingPunct="1">
                <a:defRPr/>
              </a:pPr>
              <a:r>
                <a:rPr lang="zh-CN" altLang="en-US" sz="2000" smtClean="0">
                  <a:solidFill>
                    <a:schemeClr val="accent2"/>
                  </a:solidFill>
                  <a:latin typeface="华文新魏" charset="-122"/>
                </a:rPr>
                <a:t>许可标签：</a:t>
              </a:r>
            </a:p>
            <a:p>
              <a:pPr algn="just" eaLnBrk="1" hangingPunct="1">
                <a:defRPr/>
              </a:pPr>
              <a:r>
                <a:rPr lang="en-US" altLang="zh-CN" sz="2000" smtClean="0">
                  <a:solidFill>
                    <a:schemeClr val="accent2"/>
                  </a:solidFill>
                  <a:latin typeface="华文新魏" charset="-122"/>
                </a:rPr>
                <a:t>{top secret</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d</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e</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f}</a:t>
              </a:r>
            </a:p>
          </p:txBody>
        </p:sp>
        <p:sp>
          <p:nvSpPr>
            <p:cNvPr id="9" name="Text Box 10"/>
            <p:cNvSpPr txBox="1">
              <a:spLocks noChangeArrowheads="1"/>
            </p:cNvSpPr>
            <p:nvPr/>
          </p:nvSpPr>
          <p:spPr bwMode="auto">
            <a:xfrm>
              <a:off x="2320" y="1947"/>
              <a:ext cx="1369" cy="61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en-US" altLang="zh-CN" sz="2000">
                  <a:solidFill>
                    <a:schemeClr val="bg1"/>
                  </a:solidFill>
                  <a:latin typeface="华文新魏" charset="-122"/>
                  <a:ea typeface="华文新魏" charset="-122"/>
                </a:rPr>
                <a:t>filex</a:t>
              </a:r>
            </a:p>
            <a:p>
              <a:pPr algn="just" eaLnBrk="1" hangingPunct="1">
                <a:spcBef>
                  <a:spcPct val="0"/>
                </a:spcBef>
                <a:buClrTx/>
                <a:buSzTx/>
                <a:buFontTx/>
                <a:buNone/>
              </a:pPr>
              <a:r>
                <a:rPr lang="zh-CN" altLang="en-US" sz="2000">
                  <a:solidFill>
                    <a:schemeClr val="bg1"/>
                  </a:solidFill>
                  <a:latin typeface="华文新魏" charset="-122"/>
                  <a:ea typeface="华文新魏" charset="-122"/>
                </a:rPr>
                <a:t>敏感性标签：</a:t>
              </a:r>
            </a:p>
            <a:p>
              <a:pPr algn="just" eaLnBrk="1" hangingPunct="1">
                <a:spcBef>
                  <a:spcPct val="0"/>
                </a:spcBef>
                <a:buClrTx/>
                <a:buSzTx/>
                <a:buFontTx/>
                <a:buNone/>
              </a:pPr>
              <a:r>
                <a:rPr lang="en-US" altLang="zh-CN" sz="2000">
                  <a:solidFill>
                    <a:schemeClr val="bg1"/>
                  </a:solidFill>
                  <a:latin typeface="华文新魏" charset="-122"/>
                  <a:ea typeface="华文新魏" charset="-122"/>
                </a:rPr>
                <a:t>{secret</a:t>
              </a:r>
              <a:r>
                <a:rPr lang="zh-CN" altLang="en-US" sz="2000">
                  <a:solidFill>
                    <a:schemeClr val="bg1"/>
                  </a:solidFill>
                  <a:latin typeface="华文新魏" charset="-122"/>
                  <a:ea typeface="华文新魏" charset="-122"/>
                </a:rPr>
                <a:t>：</a:t>
              </a:r>
              <a:r>
                <a:rPr lang="en-US" altLang="zh-CN" sz="2000">
                  <a:solidFill>
                    <a:schemeClr val="bg1"/>
                  </a:solidFill>
                  <a:latin typeface="华文新魏" charset="-122"/>
                  <a:ea typeface="华文新魏" charset="-122"/>
                </a:rPr>
                <a:t>a</a:t>
              </a:r>
              <a:r>
                <a:rPr lang="zh-CN" altLang="en-US" sz="2000">
                  <a:solidFill>
                    <a:schemeClr val="bg1"/>
                  </a:solidFill>
                  <a:latin typeface="华文新魏" charset="-122"/>
                  <a:ea typeface="华文新魏" charset="-122"/>
                </a:rPr>
                <a:t>、</a:t>
              </a:r>
              <a:r>
                <a:rPr lang="en-US" altLang="zh-CN" sz="2000">
                  <a:solidFill>
                    <a:schemeClr val="bg1"/>
                  </a:solidFill>
                  <a:latin typeface="华文新魏" charset="-122"/>
                  <a:ea typeface="华文新魏" charset="-122"/>
                </a:rPr>
                <a:t>b</a:t>
              </a:r>
              <a:r>
                <a:rPr lang="zh-CN" altLang="en-US" sz="2000">
                  <a:solidFill>
                    <a:schemeClr val="bg1"/>
                  </a:solidFill>
                  <a:latin typeface="华文新魏" charset="-122"/>
                  <a:ea typeface="华文新魏" charset="-122"/>
                </a:rPr>
                <a:t>、</a:t>
              </a:r>
              <a:r>
                <a:rPr lang="en-US" altLang="zh-CN" sz="2000">
                  <a:solidFill>
                    <a:schemeClr val="bg1"/>
                  </a:solidFill>
                  <a:latin typeface="华文新魏" charset="-122"/>
                  <a:ea typeface="华文新魏" charset="-122"/>
                </a:rPr>
                <a:t>c}</a:t>
              </a:r>
            </a:p>
            <a:p>
              <a:pPr eaLnBrk="1" hangingPunct="1">
                <a:spcBef>
                  <a:spcPct val="0"/>
                </a:spcBef>
                <a:buClrTx/>
                <a:buSzTx/>
                <a:buFontTx/>
                <a:buNone/>
              </a:pPr>
              <a:endParaRPr lang="en-US" altLang="zh-CN" sz="2000">
                <a:solidFill>
                  <a:schemeClr val="bg1"/>
                </a:solidFill>
                <a:latin typeface="华文新魏" charset="-122"/>
                <a:ea typeface="华文新魏" charset="-122"/>
              </a:endParaRPr>
            </a:p>
          </p:txBody>
        </p:sp>
        <p:sp>
          <p:nvSpPr>
            <p:cNvPr id="10" name="Text Box 11"/>
            <p:cNvSpPr txBox="1">
              <a:spLocks noChangeArrowheads="1"/>
            </p:cNvSpPr>
            <p:nvPr/>
          </p:nvSpPr>
          <p:spPr bwMode="auto">
            <a:xfrm>
              <a:off x="2285" y="1117"/>
              <a:ext cx="640" cy="22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写许可</a:t>
              </a:r>
            </a:p>
          </p:txBody>
        </p:sp>
        <p:sp>
          <p:nvSpPr>
            <p:cNvPr id="11" name="Line 12"/>
            <p:cNvSpPr>
              <a:spLocks noChangeShapeType="1"/>
            </p:cNvSpPr>
            <p:nvPr/>
          </p:nvSpPr>
          <p:spPr bwMode="auto">
            <a:xfrm>
              <a:off x="1822" y="887"/>
              <a:ext cx="996" cy="88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3"/>
            <p:cNvSpPr txBox="1">
              <a:spLocks noChangeArrowheads="1"/>
            </p:cNvSpPr>
            <p:nvPr/>
          </p:nvSpPr>
          <p:spPr bwMode="auto">
            <a:xfrm>
              <a:off x="1383" y="1594"/>
              <a:ext cx="635" cy="24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读许可</a:t>
              </a:r>
            </a:p>
          </p:txBody>
        </p:sp>
        <p:sp>
          <p:nvSpPr>
            <p:cNvPr id="13" name="Line 14"/>
            <p:cNvSpPr>
              <a:spLocks noChangeShapeType="1"/>
            </p:cNvSpPr>
            <p:nvPr/>
          </p:nvSpPr>
          <p:spPr bwMode="auto">
            <a:xfrm flipH="1" flipV="1">
              <a:off x="1822" y="1506"/>
              <a:ext cx="498" cy="4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5"/>
            <p:cNvSpPr txBox="1">
              <a:spLocks noChangeArrowheads="1"/>
            </p:cNvSpPr>
            <p:nvPr/>
          </p:nvSpPr>
          <p:spPr bwMode="auto">
            <a:xfrm>
              <a:off x="2987" y="1253"/>
              <a:ext cx="619" cy="24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读许可</a:t>
              </a:r>
            </a:p>
          </p:txBody>
        </p:sp>
        <p:sp>
          <p:nvSpPr>
            <p:cNvPr id="15" name="Line 16"/>
            <p:cNvSpPr>
              <a:spLocks noChangeShapeType="1"/>
            </p:cNvSpPr>
            <p:nvPr/>
          </p:nvSpPr>
          <p:spPr bwMode="auto">
            <a:xfrm flipV="1">
              <a:off x="3191" y="1064"/>
              <a:ext cx="747" cy="7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flipH="1">
              <a:off x="3565" y="1506"/>
              <a:ext cx="373" cy="35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8"/>
            <p:cNvSpPr txBox="1">
              <a:spLocks noChangeArrowheads="1"/>
            </p:cNvSpPr>
            <p:nvPr/>
          </p:nvSpPr>
          <p:spPr bwMode="auto">
            <a:xfrm>
              <a:off x="3902" y="1594"/>
              <a:ext cx="611" cy="26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写拒绝</a:t>
              </a:r>
            </a:p>
          </p:txBody>
        </p:sp>
        <p:sp>
          <p:nvSpPr>
            <p:cNvPr id="18" name="Line 19"/>
            <p:cNvSpPr>
              <a:spLocks noChangeShapeType="1"/>
            </p:cNvSpPr>
            <p:nvPr/>
          </p:nvSpPr>
          <p:spPr bwMode="auto">
            <a:xfrm flipV="1">
              <a:off x="1822" y="2566"/>
              <a:ext cx="498" cy="35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0"/>
            <p:cNvSpPr>
              <a:spLocks noChangeShapeType="1"/>
            </p:cNvSpPr>
            <p:nvPr/>
          </p:nvSpPr>
          <p:spPr bwMode="auto">
            <a:xfrm flipH="1">
              <a:off x="1822" y="2743"/>
              <a:ext cx="871" cy="61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1"/>
            <p:cNvSpPr txBox="1">
              <a:spLocks noChangeArrowheads="1"/>
            </p:cNvSpPr>
            <p:nvPr/>
          </p:nvSpPr>
          <p:spPr bwMode="auto">
            <a:xfrm>
              <a:off x="1324" y="2478"/>
              <a:ext cx="649" cy="27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写拒绝</a:t>
              </a:r>
            </a:p>
          </p:txBody>
        </p:sp>
        <p:sp>
          <p:nvSpPr>
            <p:cNvPr id="21" name="Text Box 22"/>
            <p:cNvSpPr txBox="1">
              <a:spLocks noChangeArrowheads="1"/>
            </p:cNvSpPr>
            <p:nvPr/>
          </p:nvSpPr>
          <p:spPr bwMode="auto">
            <a:xfrm>
              <a:off x="2195" y="3096"/>
              <a:ext cx="640" cy="28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读拒绝</a:t>
              </a:r>
            </a:p>
          </p:txBody>
        </p:sp>
        <p:sp>
          <p:nvSpPr>
            <p:cNvPr id="22" name="Line 23"/>
            <p:cNvSpPr>
              <a:spLocks noChangeShapeType="1"/>
            </p:cNvSpPr>
            <p:nvPr/>
          </p:nvSpPr>
          <p:spPr bwMode="auto">
            <a:xfrm>
              <a:off x="3813" y="2478"/>
              <a:ext cx="872" cy="53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4"/>
            <p:cNvSpPr txBox="1">
              <a:spLocks noChangeArrowheads="1"/>
            </p:cNvSpPr>
            <p:nvPr/>
          </p:nvSpPr>
          <p:spPr bwMode="auto">
            <a:xfrm>
              <a:off x="4587" y="3004"/>
              <a:ext cx="598" cy="26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读拒绝</a:t>
              </a:r>
            </a:p>
          </p:txBody>
        </p:sp>
        <p:sp>
          <p:nvSpPr>
            <p:cNvPr id="24" name="Text Box 25"/>
            <p:cNvSpPr txBox="1">
              <a:spLocks noChangeArrowheads="1"/>
            </p:cNvSpPr>
            <p:nvPr/>
          </p:nvSpPr>
          <p:spPr bwMode="auto">
            <a:xfrm>
              <a:off x="3623" y="2968"/>
              <a:ext cx="629" cy="28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algn="just" eaLnBrk="1" hangingPunct="1">
                <a:spcBef>
                  <a:spcPct val="0"/>
                </a:spcBef>
                <a:buClrTx/>
                <a:buSzTx/>
                <a:buFontTx/>
                <a:buNone/>
              </a:pPr>
              <a:r>
                <a:rPr lang="zh-CN" altLang="en-US" sz="2000">
                  <a:solidFill>
                    <a:schemeClr val="accent2"/>
                  </a:solidFill>
                  <a:latin typeface="华文新魏" charset="-122"/>
                  <a:ea typeface="华文新魏" charset="-122"/>
                </a:rPr>
                <a:t>写许可</a:t>
              </a:r>
            </a:p>
          </p:txBody>
        </p:sp>
        <p:sp>
          <p:nvSpPr>
            <p:cNvPr id="25" name="Line 26"/>
            <p:cNvSpPr>
              <a:spLocks noChangeShapeType="1"/>
            </p:cNvSpPr>
            <p:nvPr/>
          </p:nvSpPr>
          <p:spPr bwMode="auto">
            <a:xfrm flipH="1" flipV="1">
              <a:off x="3440" y="2654"/>
              <a:ext cx="498" cy="3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AutoShape 28"/>
            <p:cNvSpPr>
              <a:spLocks noChangeArrowheads="1"/>
            </p:cNvSpPr>
            <p:nvPr/>
          </p:nvSpPr>
          <p:spPr bwMode="auto">
            <a:xfrm>
              <a:off x="1947" y="2654"/>
              <a:ext cx="248" cy="265"/>
            </a:xfrm>
            <a:prstGeom prst="star4">
              <a:avLst>
                <a:gd name="adj" fmla="val 12500"/>
              </a:avLst>
            </a:prstGeom>
            <a:solidFill>
              <a:srgbClr val="66FFCC"/>
            </a:solid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8" name="AutoShape 29"/>
            <p:cNvSpPr>
              <a:spLocks noChangeArrowheads="1"/>
            </p:cNvSpPr>
            <p:nvPr/>
          </p:nvSpPr>
          <p:spPr bwMode="auto">
            <a:xfrm>
              <a:off x="2320" y="2831"/>
              <a:ext cx="249" cy="265"/>
            </a:xfrm>
            <a:prstGeom prst="star4">
              <a:avLst>
                <a:gd name="adj" fmla="val 12500"/>
              </a:avLst>
            </a:prstGeom>
            <a:solidFill>
              <a:srgbClr val="66FFCC"/>
            </a:solid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29" name="AutoShape 30"/>
            <p:cNvSpPr>
              <a:spLocks noChangeArrowheads="1"/>
            </p:cNvSpPr>
            <p:nvPr/>
          </p:nvSpPr>
          <p:spPr bwMode="auto">
            <a:xfrm>
              <a:off x="4062" y="2566"/>
              <a:ext cx="249" cy="265"/>
            </a:xfrm>
            <a:prstGeom prst="star4">
              <a:avLst>
                <a:gd name="adj" fmla="val 12500"/>
              </a:avLst>
            </a:prstGeom>
            <a:solidFill>
              <a:srgbClr val="66FFCC"/>
            </a:solid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sp>
          <p:nvSpPr>
            <p:cNvPr id="30" name="AutoShape 31"/>
            <p:cNvSpPr>
              <a:spLocks noChangeArrowheads="1"/>
            </p:cNvSpPr>
            <p:nvPr/>
          </p:nvSpPr>
          <p:spPr bwMode="auto">
            <a:xfrm>
              <a:off x="3689" y="1506"/>
              <a:ext cx="249" cy="265"/>
            </a:xfrm>
            <a:prstGeom prst="star4">
              <a:avLst>
                <a:gd name="adj" fmla="val 12500"/>
              </a:avLst>
            </a:prstGeom>
            <a:solidFill>
              <a:srgbClr val="66FFCC"/>
            </a:solidFill>
            <a:ln w="9525">
              <a:solidFill>
                <a:srgbClr val="000000"/>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122"/>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122"/>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122"/>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122"/>
                </a:defRPr>
              </a:lvl4pPr>
              <a:lvl5pPr marL="2057400" indent="-228600">
                <a:spcBef>
                  <a:spcPts val="375"/>
                </a:spcBef>
                <a:buClr>
                  <a:srgbClr val="A28E6A"/>
                </a:buClr>
                <a:buChar char="o"/>
                <a:defRPr sz="2000">
                  <a:solidFill>
                    <a:schemeClr val="tx1"/>
                  </a:solidFill>
                  <a:latin typeface="Perpetua" charset="0"/>
                  <a:ea typeface="宋体"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122"/>
                </a:defRPr>
              </a:lvl9pPr>
            </a:lstStyle>
            <a:p>
              <a:pPr eaLnBrk="1" hangingPunct="1">
                <a:spcBef>
                  <a:spcPct val="0"/>
                </a:spcBef>
                <a:buClrTx/>
                <a:buSzTx/>
                <a:buFontTx/>
                <a:buNone/>
              </a:pPr>
              <a:endParaRPr lang="zh-CN" altLang="en-US" sz="2800">
                <a:latin typeface="Times New Roman" charset="0"/>
                <a:ea typeface="华文新魏" charset="-122"/>
              </a:endParaRPr>
            </a:p>
          </p:txBody>
        </p:sp>
      </p:grpSp>
      <p:sp>
        <p:nvSpPr>
          <p:cNvPr id="31" name="Text Box 9"/>
          <p:cNvSpPr txBox="1">
            <a:spLocks noChangeArrowheads="1"/>
          </p:cNvSpPr>
          <p:nvPr/>
        </p:nvSpPr>
        <p:spPr bwMode="auto">
          <a:xfrm>
            <a:off x="6359525" y="5737225"/>
            <a:ext cx="2784475" cy="1120775"/>
          </a:xfrm>
          <a:prstGeom prst="rect">
            <a:avLst/>
          </a:prstGeom>
          <a:solidFill>
            <a:srgbClr val="66FFCC"/>
          </a:solidFill>
          <a:ln w="9525">
            <a:solidFill>
              <a:srgbClr val="000000"/>
            </a:solidFill>
            <a:miter lim="800000"/>
            <a:headEnd/>
            <a:tailEnd/>
          </a:ln>
          <a:effectLst>
            <a:outerShdw blurRad="63500" dist="107763" dir="18900000" algn="ctr" rotWithShape="0">
              <a:srgbClr val="000000">
                <a:alpha val="74997"/>
              </a:srgbClr>
            </a:outerShdw>
          </a:effectLst>
        </p:spPr>
        <p:txBody>
          <a:bodyPr/>
          <a:lstStyle>
            <a:lvl1pPr eaLnBrk="0" hangingPunct="0">
              <a:defRPr kumimoji="1" sz="2800">
                <a:solidFill>
                  <a:schemeClr val="tx1"/>
                </a:solidFill>
                <a:latin typeface="Times New Roman" charset="0"/>
                <a:ea typeface="华文新魏" charset="-122"/>
              </a:defRPr>
            </a:lvl1pPr>
            <a:lvl2pPr marL="742950" indent="-285750" eaLnBrk="0" hangingPunct="0">
              <a:defRPr kumimoji="1" sz="2800">
                <a:solidFill>
                  <a:schemeClr val="tx1"/>
                </a:solidFill>
                <a:latin typeface="Times New Roman" charset="0"/>
                <a:ea typeface="华文新魏" charset="-122"/>
              </a:defRPr>
            </a:lvl2pPr>
            <a:lvl3pPr marL="1143000" indent="-228600" eaLnBrk="0" hangingPunct="0">
              <a:defRPr kumimoji="1" sz="2800">
                <a:solidFill>
                  <a:schemeClr val="tx1"/>
                </a:solidFill>
                <a:latin typeface="Times New Roman" charset="0"/>
                <a:ea typeface="华文新魏" charset="-122"/>
              </a:defRPr>
            </a:lvl3pPr>
            <a:lvl4pPr marL="1600200" indent="-228600" eaLnBrk="0" hangingPunct="0">
              <a:defRPr kumimoji="1" sz="2800">
                <a:solidFill>
                  <a:schemeClr val="tx1"/>
                </a:solidFill>
                <a:latin typeface="Times New Roman" charset="0"/>
                <a:ea typeface="华文新魏" charset="-122"/>
              </a:defRPr>
            </a:lvl4pPr>
            <a:lvl5pPr marL="2057400" indent="-228600" eaLnBrk="0" hangingPunct="0">
              <a:defRPr kumimoji="1" sz="2800">
                <a:solidFill>
                  <a:schemeClr val="tx1"/>
                </a:solidFill>
                <a:latin typeface="Times New Roman" charset="0"/>
                <a:ea typeface="华文新魏" charset="-122"/>
              </a:defRPr>
            </a:lvl5pPr>
            <a:lvl6pPr marL="2514600" indent="-228600" eaLnBrk="0" fontAlgn="base" hangingPunct="0">
              <a:spcBef>
                <a:spcPct val="0"/>
              </a:spcBef>
              <a:spcAft>
                <a:spcPct val="0"/>
              </a:spcAft>
              <a:defRPr kumimoji="1" sz="2800">
                <a:solidFill>
                  <a:schemeClr val="tx1"/>
                </a:solidFill>
                <a:latin typeface="Times New Roman" charset="0"/>
                <a:ea typeface="华文新魏" charset="-122"/>
              </a:defRPr>
            </a:lvl6pPr>
            <a:lvl7pPr marL="2971800" indent="-228600" eaLnBrk="0" fontAlgn="base" hangingPunct="0">
              <a:spcBef>
                <a:spcPct val="0"/>
              </a:spcBef>
              <a:spcAft>
                <a:spcPct val="0"/>
              </a:spcAft>
              <a:defRPr kumimoji="1" sz="2800">
                <a:solidFill>
                  <a:schemeClr val="tx1"/>
                </a:solidFill>
                <a:latin typeface="Times New Roman" charset="0"/>
                <a:ea typeface="华文新魏" charset="-122"/>
              </a:defRPr>
            </a:lvl7pPr>
            <a:lvl8pPr marL="3429000" indent="-228600" eaLnBrk="0" fontAlgn="base" hangingPunct="0">
              <a:spcBef>
                <a:spcPct val="0"/>
              </a:spcBef>
              <a:spcAft>
                <a:spcPct val="0"/>
              </a:spcAft>
              <a:defRPr kumimoji="1" sz="2800">
                <a:solidFill>
                  <a:schemeClr val="tx1"/>
                </a:solidFill>
                <a:latin typeface="Times New Roman" charset="0"/>
                <a:ea typeface="华文新魏" charset="-122"/>
              </a:defRPr>
            </a:lvl8pPr>
            <a:lvl9pPr marL="3886200" indent="-228600" eaLnBrk="0" fontAlgn="base" hangingPunct="0">
              <a:spcBef>
                <a:spcPct val="0"/>
              </a:spcBef>
              <a:spcAft>
                <a:spcPct val="0"/>
              </a:spcAft>
              <a:defRPr kumimoji="1" sz="2800">
                <a:solidFill>
                  <a:schemeClr val="tx1"/>
                </a:solidFill>
                <a:latin typeface="Times New Roman" charset="0"/>
                <a:ea typeface="华文新魏" charset="-122"/>
              </a:defRPr>
            </a:lvl9pPr>
          </a:lstStyle>
          <a:p>
            <a:pPr algn="just" eaLnBrk="1" hangingPunct="1">
              <a:defRPr/>
            </a:pPr>
            <a:r>
              <a:rPr lang="zh-CN" altLang="en-US" sz="2000" smtClean="0">
                <a:solidFill>
                  <a:schemeClr val="accent2"/>
                </a:solidFill>
                <a:latin typeface="华文新魏" charset="-122"/>
              </a:rPr>
              <a:t>进程</a:t>
            </a:r>
            <a:r>
              <a:rPr lang="en-US" altLang="zh-CN" sz="2000" smtClean="0">
                <a:solidFill>
                  <a:schemeClr val="accent2"/>
                </a:solidFill>
                <a:latin typeface="华文新魏" charset="-122"/>
              </a:rPr>
              <a:t>D</a:t>
            </a:r>
          </a:p>
          <a:p>
            <a:pPr algn="just" eaLnBrk="1" hangingPunct="1">
              <a:defRPr/>
            </a:pPr>
            <a:r>
              <a:rPr lang="zh-CN" altLang="en-US" sz="2000" smtClean="0">
                <a:solidFill>
                  <a:schemeClr val="accent2"/>
                </a:solidFill>
                <a:latin typeface="华文新魏" charset="-122"/>
              </a:rPr>
              <a:t>许可标签：</a:t>
            </a:r>
          </a:p>
          <a:p>
            <a:pPr algn="just" eaLnBrk="1" hangingPunct="1">
              <a:defRPr/>
            </a:pPr>
            <a:r>
              <a:rPr lang="en-US" altLang="zh-CN" sz="2000" smtClean="0">
                <a:solidFill>
                  <a:schemeClr val="accent2"/>
                </a:solidFill>
                <a:latin typeface="华文新魏" charset="-122"/>
              </a:rPr>
              <a:t>{confidential</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a</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b</a:t>
            </a:r>
            <a:r>
              <a:rPr lang="zh-CN" altLang="en-US" sz="2000" smtClean="0">
                <a:solidFill>
                  <a:schemeClr val="accent2"/>
                </a:solidFill>
                <a:latin typeface="华文新魏" charset="-122"/>
              </a:rPr>
              <a:t>、</a:t>
            </a:r>
            <a:r>
              <a:rPr lang="en-US" altLang="zh-CN" sz="2000" smtClean="0">
                <a:solidFill>
                  <a:schemeClr val="accent2"/>
                </a:solidFill>
                <a:latin typeface="华文新魏" charset="-122"/>
              </a:rPr>
              <a:t>c}</a:t>
            </a:r>
          </a:p>
        </p:txBody>
      </p:sp>
    </p:spTree>
    <p:extLst>
      <p:ext uri="{BB962C8B-B14F-4D97-AF65-F5344CB8AC3E}">
        <p14:creationId xmlns:p14="http://schemas.microsoft.com/office/powerpoint/2010/main" val="5695022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a:xfrm>
            <a:off x="256690" y="1887619"/>
            <a:ext cx="8716829" cy="4351338"/>
          </a:xfrm>
        </p:spPr>
        <p:txBody>
          <a:bodyPr>
            <a:noAutofit/>
          </a:bodyPr>
          <a:lstStyle/>
          <a:p>
            <a:pPr marL="457200" indent="-457200">
              <a:lnSpc>
                <a:spcPct val="200000"/>
              </a:lnSpc>
              <a:buFont typeface="+mj-lt"/>
              <a:buAutoNum type="arabicPeriod" startAt="4"/>
            </a:pPr>
            <a:r>
              <a:rPr kumimoji="1" lang="zh-CN" altLang="en-US" dirty="0" smtClean="0"/>
              <a:t>最小特权原理</a:t>
            </a:r>
            <a:endParaRPr kumimoji="1" lang="en-US" altLang="zh-CN" dirty="0" smtClean="0"/>
          </a:p>
          <a:p>
            <a:pPr>
              <a:lnSpc>
                <a:spcPct val="200000"/>
              </a:lnSpc>
            </a:pPr>
            <a:r>
              <a:rPr kumimoji="1" lang="zh-CN" altLang="en-US" dirty="0"/>
              <a:t> </a:t>
            </a:r>
            <a:r>
              <a:rPr kumimoji="1" lang="zh-CN" altLang="en-US" dirty="0" smtClean="0">
                <a:solidFill>
                  <a:srgbClr val="C00000"/>
                </a:solidFill>
              </a:rPr>
              <a:t>特权</a:t>
            </a:r>
            <a:r>
              <a:rPr kumimoji="1" lang="zh-CN" altLang="en-US" dirty="0" smtClean="0"/>
              <a:t>：由某些特定进程（安全管理员，网络管理员，超级用户），定义一个违反系统安全策略的操作能力。</a:t>
            </a:r>
            <a:endParaRPr kumimoji="1" lang="en-US" altLang="zh-CN" dirty="0" smtClean="0"/>
          </a:p>
          <a:p>
            <a:pPr>
              <a:lnSpc>
                <a:spcPct val="200000"/>
              </a:lnSpc>
            </a:pPr>
            <a:r>
              <a:rPr kumimoji="1" lang="zh-CN" altLang="en-US" dirty="0" smtClean="0"/>
              <a:t>因此，必须实行 </a:t>
            </a:r>
            <a:r>
              <a:rPr kumimoji="1" lang="zh-CN" altLang="en-US" dirty="0" smtClean="0">
                <a:solidFill>
                  <a:srgbClr val="C00000"/>
                </a:solidFill>
              </a:rPr>
              <a:t>最小特权机制 </a:t>
            </a:r>
            <a:r>
              <a:rPr kumimoji="1" lang="en-US" altLang="zh-CN" dirty="0" smtClean="0"/>
              <a:t>least</a:t>
            </a:r>
            <a:r>
              <a:rPr kumimoji="1" lang="zh-CN" altLang="en-US" dirty="0" smtClean="0"/>
              <a:t> </a:t>
            </a:r>
            <a:r>
              <a:rPr kumimoji="1" lang="en-US" altLang="zh-CN" dirty="0" smtClean="0"/>
              <a:t>privilege</a:t>
            </a:r>
            <a:r>
              <a:rPr kumimoji="1" lang="zh-CN" altLang="en-US" dirty="0" smtClean="0"/>
              <a:t> </a:t>
            </a:r>
            <a:r>
              <a:rPr kumimoji="1" lang="en-US" altLang="zh-CN" dirty="0" smtClean="0"/>
              <a:t>principle</a:t>
            </a:r>
            <a:endParaRPr kumimoji="1" lang="zh-CN" altLang="en-US" dirty="0"/>
          </a:p>
        </p:txBody>
      </p:sp>
      <p:sp>
        <p:nvSpPr>
          <p:cNvPr id="4" name="TextBox 3"/>
          <p:cNvSpPr txBox="1"/>
          <p:nvPr/>
        </p:nvSpPr>
        <p:spPr>
          <a:xfrm>
            <a:off x="914399" y="5331417"/>
            <a:ext cx="7346198" cy="499624"/>
          </a:xfrm>
          <a:prstGeom prst="rect">
            <a:avLst/>
          </a:prstGeom>
          <a:solidFill>
            <a:schemeClr val="accent4">
              <a:lumMod val="20000"/>
              <a:lumOff val="80000"/>
            </a:schemeClr>
          </a:solidFill>
          <a:ln w="9525">
            <a:solidFill>
              <a:schemeClr val="tx1"/>
            </a:solidFill>
            <a:prstDash val="dash"/>
          </a:ln>
        </p:spPr>
        <p:txBody>
          <a:bodyPr wrap="square" rtlCol="0">
            <a:spAutoFit/>
          </a:bodyPr>
          <a:lstStyle/>
          <a:p>
            <a:pPr algn="ctr">
              <a:lnSpc>
                <a:spcPct val="150000"/>
              </a:lnSpc>
            </a:pPr>
            <a:r>
              <a:rPr kumimoji="1" lang="zh-CN" altLang="en-US" sz="2000" dirty="0" smtClean="0">
                <a:latin typeface="Microsoft YaHei" charset="-122"/>
                <a:ea typeface="Microsoft YaHei" charset="-122"/>
                <a:cs typeface="Microsoft YaHei" charset="-122"/>
              </a:rPr>
              <a:t>系统中每个</a:t>
            </a:r>
            <a:r>
              <a:rPr kumimoji="1" lang="zh-CN" altLang="en-US" sz="2000" smtClean="0">
                <a:latin typeface="Microsoft YaHei" charset="-122"/>
                <a:ea typeface="Microsoft YaHei" charset="-122"/>
                <a:cs typeface="Microsoft YaHei" charset="-122"/>
              </a:rPr>
              <a:t>主体只能拥有与其操作相符的必需的最小特权集</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24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7.1</a:t>
            </a:r>
            <a:r>
              <a:rPr kumimoji="1" lang="zh-CN" altLang="en-US" dirty="0"/>
              <a:t> 安全性概述：威胁来源</a:t>
            </a:r>
          </a:p>
        </p:txBody>
      </p:sp>
      <p:sp>
        <p:nvSpPr>
          <p:cNvPr id="3" name="Content Placeholder 2"/>
          <p:cNvSpPr>
            <a:spLocks noGrp="1"/>
          </p:cNvSpPr>
          <p:nvPr>
            <p:ph idx="1"/>
          </p:nvPr>
        </p:nvSpPr>
        <p:spPr>
          <a:xfrm>
            <a:off x="3426106" y="1825625"/>
            <a:ext cx="5590572" cy="1970871"/>
          </a:xfrm>
        </p:spPr>
        <p:txBody>
          <a:bodyPr/>
          <a:lstStyle/>
          <a:p>
            <a:pPr>
              <a:lnSpc>
                <a:spcPct val="100000"/>
              </a:lnSpc>
            </a:pPr>
            <a:r>
              <a:rPr kumimoji="1" lang="en-US" altLang="zh-CN" dirty="0"/>
              <a:t>SELECT * From Table WHERE Name='XX' and Password='YY' and Corp='ZZ'</a:t>
            </a:r>
            <a:endParaRPr kumimoji="1" lang="zh-CN" altLang="en-US" dirty="0"/>
          </a:p>
        </p:txBody>
      </p:sp>
      <p:pic>
        <p:nvPicPr>
          <p:cNvPr id="5122" name="Picture 2" descr="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83" y="1817224"/>
            <a:ext cx="2657372" cy="120376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83" y="3391382"/>
            <a:ext cx="2636331" cy="118061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393311" y="3158644"/>
            <a:ext cx="5590572" cy="1459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US" altLang="zh-CN" dirty="0"/>
              <a:t>SELECT * From Table WHERE Name='SQL inject' and Password='' and Corp='</a:t>
            </a:r>
            <a:r>
              <a:rPr kumimoji="1" lang="en-US" altLang="zh-CN" dirty="0">
                <a:solidFill>
                  <a:srgbClr val="FF0000"/>
                </a:solidFill>
              </a:rPr>
              <a:t>' or 1=1--</a:t>
            </a:r>
            <a:r>
              <a:rPr kumimoji="1" lang="en-US" altLang="zh-CN" dirty="0"/>
              <a:t>'</a:t>
            </a:r>
            <a:endParaRPr kumimoji="1" lang="zh-CN" altLang="en-US" dirty="0"/>
          </a:p>
        </p:txBody>
      </p:sp>
      <p:sp>
        <p:nvSpPr>
          <p:cNvPr id="7" name="Content Placeholder 2"/>
          <p:cNvSpPr txBox="1">
            <a:spLocks/>
          </p:cNvSpPr>
          <p:nvPr/>
        </p:nvSpPr>
        <p:spPr>
          <a:xfrm>
            <a:off x="3372091" y="4561110"/>
            <a:ext cx="5590572" cy="1459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US" altLang="zh-CN" dirty="0"/>
              <a:t>SELECT * From Table WHERE Name='SQL inject' and Password='' and Corp='' or 1=1</a:t>
            </a:r>
            <a:r>
              <a:rPr kumimoji="1" lang="en-US" altLang="zh-CN" dirty="0">
                <a:solidFill>
                  <a:srgbClr val="FF0000"/>
                </a:solidFill>
              </a:rPr>
              <a:t>--'</a:t>
            </a:r>
            <a:endParaRPr kumimoji="1" lang="zh-CN" altLang="en-US" dirty="0">
              <a:solidFill>
                <a:srgbClr val="FF0000"/>
              </a:solidFill>
            </a:endParaRPr>
          </a:p>
        </p:txBody>
      </p:sp>
    </p:spTree>
    <p:extLst>
      <p:ext uri="{BB962C8B-B14F-4D97-AF65-F5344CB8AC3E}">
        <p14:creationId xmlns:p14="http://schemas.microsoft.com/office/powerpoint/2010/main" val="926278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normAutofit fontScale="92500" lnSpcReduction="20000"/>
          </a:bodyPr>
          <a:lstStyle/>
          <a:p>
            <a:pPr>
              <a:lnSpc>
                <a:spcPct val="150000"/>
              </a:lnSpc>
            </a:pPr>
            <a:r>
              <a:rPr kumimoji="1" lang="zh-CN" altLang="en-US" dirty="0" smtClean="0">
                <a:solidFill>
                  <a:srgbClr val="C00000"/>
                </a:solidFill>
              </a:rPr>
              <a:t>硬件</a:t>
            </a:r>
            <a:r>
              <a:rPr kumimoji="1" lang="zh-CN" altLang="en-US" dirty="0">
                <a:solidFill>
                  <a:srgbClr val="C00000"/>
                </a:solidFill>
              </a:rPr>
              <a:t>特权方面，</a:t>
            </a:r>
            <a:r>
              <a:rPr kumimoji="1" lang="zh-CN" altLang="en-US" dirty="0"/>
              <a:t>当处理器不是以特权模式或特权域方式运行时，必须限制特权机器指令的使用，限制对某些存储区域的访问；</a:t>
            </a:r>
          </a:p>
          <a:p>
            <a:pPr>
              <a:lnSpc>
                <a:spcPct val="150000"/>
              </a:lnSpc>
            </a:pPr>
            <a:r>
              <a:rPr kumimoji="1" lang="zh-CN" altLang="en-US" dirty="0" smtClean="0">
                <a:solidFill>
                  <a:srgbClr val="C00000"/>
                </a:solidFill>
              </a:rPr>
              <a:t>软件</a:t>
            </a:r>
            <a:r>
              <a:rPr kumimoji="1" lang="zh-CN" altLang="en-US" dirty="0">
                <a:solidFill>
                  <a:srgbClr val="C00000"/>
                </a:solidFill>
              </a:rPr>
              <a:t>特权方面，</a:t>
            </a:r>
            <a:r>
              <a:rPr kumimoji="1" lang="zh-CN" altLang="en-US" dirty="0"/>
              <a:t>由操作系统赋予某些程序的恰好够用的特权，这些特权允许它超越在应用程序上实施的常规访问控制，或者调用所选择的函数，具有多种类型软件特权的系统允许在最小特权方面实施细粒度控制；</a:t>
            </a:r>
          </a:p>
          <a:p>
            <a:pPr>
              <a:lnSpc>
                <a:spcPct val="150000"/>
              </a:lnSpc>
            </a:pPr>
            <a:r>
              <a:rPr kumimoji="1" lang="zh-CN" altLang="en-US" dirty="0" smtClean="0"/>
              <a:t>进程</a:t>
            </a:r>
            <a:r>
              <a:rPr kumimoji="1" lang="zh-CN" altLang="en-US" dirty="0"/>
              <a:t>在系统中代表用户和系统管理员的行为，不应获得多于完成它们工作所需的特权。</a:t>
            </a:r>
          </a:p>
          <a:p>
            <a:pPr>
              <a:lnSpc>
                <a:spcPct val="150000"/>
              </a:lnSpc>
            </a:pPr>
            <a:endParaRPr kumimoji="1" lang="zh-CN" altLang="en-US" dirty="0"/>
          </a:p>
        </p:txBody>
      </p:sp>
    </p:spTree>
    <p:extLst>
      <p:ext uri="{BB962C8B-B14F-4D97-AF65-F5344CB8AC3E}">
        <p14:creationId xmlns:p14="http://schemas.microsoft.com/office/powerpoint/2010/main" val="16650808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noAutofit/>
          </a:bodyPr>
          <a:lstStyle/>
          <a:p>
            <a:pPr>
              <a:lnSpc>
                <a:spcPct val="150000"/>
              </a:lnSpc>
            </a:pPr>
            <a:r>
              <a:rPr kumimoji="1" lang="zh-CN" altLang="en-US" sz="2800" u="sng" dirty="0" smtClean="0"/>
              <a:t>基于用户的最小特权管理</a:t>
            </a:r>
            <a:r>
              <a:rPr kumimoji="1" lang="zh-CN" altLang="en-US" sz="2800" dirty="0" smtClean="0"/>
              <a:t>：将</a:t>
            </a:r>
            <a:r>
              <a:rPr kumimoji="1" lang="zh-CN" altLang="en-US" sz="2800" dirty="0"/>
              <a:t>特权</a:t>
            </a:r>
            <a:r>
              <a:rPr kumimoji="1" lang="zh-CN" altLang="en-US" sz="2800" dirty="0" smtClean="0"/>
              <a:t>集</a:t>
            </a:r>
            <a:r>
              <a:rPr kumimoji="1" lang="zh-CN" altLang="en-US" sz="2800" dirty="0" smtClean="0">
                <a:solidFill>
                  <a:srgbClr val="0070C0"/>
                </a:solidFill>
              </a:rPr>
              <a:t>分散</a:t>
            </a:r>
            <a:r>
              <a:rPr kumimoji="1" lang="zh-CN" altLang="en-US" sz="2800" dirty="0" smtClean="0"/>
              <a:t>映射</a:t>
            </a:r>
            <a:r>
              <a:rPr kumimoji="1" lang="zh-CN" altLang="en-US" sz="2800" dirty="0"/>
              <a:t>到不同管理用户</a:t>
            </a:r>
            <a:r>
              <a:rPr kumimoji="1" lang="zh-CN" altLang="en-US" sz="2800" dirty="0" smtClean="0"/>
              <a:t>身上：</a:t>
            </a:r>
            <a:endParaRPr kumimoji="1" lang="en-US" altLang="zh-CN" sz="2800" dirty="0"/>
          </a:p>
          <a:p>
            <a:pPr lvl="1">
              <a:lnSpc>
                <a:spcPct val="150000"/>
              </a:lnSpc>
            </a:pPr>
            <a:r>
              <a:rPr kumimoji="1" lang="zh-CN" altLang="en-US" sz="2400" dirty="0" smtClean="0"/>
              <a:t>系统</a:t>
            </a:r>
            <a:r>
              <a:rPr kumimoji="1" lang="zh-CN" altLang="en-US" sz="2400" dirty="0"/>
              <a:t>安全</a:t>
            </a:r>
            <a:r>
              <a:rPr kumimoji="1" lang="zh-CN" altLang="en-US" sz="2400" dirty="0" smtClean="0"/>
              <a:t>管理员；</a:t>
            </a:r>
            <a:endParaRPr kumimoji="1" lang="zh-CN" altLang="en-US" sz="2400" dirty="0"/>
          </a:p>
          <a:p>
            <a:pPr lvl="1">
              <a:lnSpc>
                <a:spcPct val="150000"/>
              </a:lnSpc>
            </a:pPr>
            <a:r>
              <a:rPr kumimoji="1" lang="zh-CN" altLang="en-US" sz="2400" dirty="0" smtClean="0"/>
              <a:t>系统审计员；</a:t>
            </a:r>
            <a:endParaRPr kumimoji="1" lang="zh-CN" altLang="en-US" sz="2400" dirty="0"/>
          </a:p>
          <a:p>
            <a:pPr lvl="1">
              <a:lnSpc>
                <a:spcPct val="150000"/>
              </a:lnSpc>
            </a:pPr>
            <a:r>
              <a:rPr kumimoji="1" lang="zh-CN" altLang="en-US" sz="2400" dirty="0" smtClean="0"/>
              <a:t>系统操作员；</a:t>
            </a:r>
            <a:endParaRPr kumimoji="1" lang="zh-CN" altLang="en-US" sz="2400" dirty="0"/>
          </a:p>
          <a:p>
            <a:pPr lvl="1">
              <a:lnSpc>
                <a:spcPct val="150000"/>
              </a:lnSpc>
            </a:pPr>
            <a:r>
              <a:rPr kumimoji="1" lang="zh-CN" altLang="en-US" sz="2400" dirty="0" smtClean="0"/>
              <a:t>安全操作员；</a:t>
            </a:r>
            <a:endParaRPr kumimoji="1" lang="zh-CN" altLang="en-US" sz="2400" dirty="0"/>
          </a:p>
          <a:p>
            <a:pPr lvl="1">
              <a:lnSpc>
                <a:spcPct val="150000"/>
              </a:lnSpc>
            </a:pPr>
            <a:r>
              <a:rPr kumimoji="1" lang="zh-CN" altLang="en-US" sz="2400" dirty="0" smtClean="0"/>
              <a:t>网络管理员； </a:t>
            </a:r>
            <a:endParaRPr kumimoji="1" lang="zh-CN" altLang="en-US" sz="2400" dirty="0"/>
          </a:p>
          <a:p>
            <a:pPr>
              <a:lnSpc>
                <a:spcPct val="150000"/>
              </a:lnSpc>
            </a:pPr>
            <a:endParaRPr kumimoji="1" lang="zh-CN" altLang="en-US" sz="2800" dirty="0"/>
          </a:p>
        </p:txBody>
      </p:sp>
    </p:spTree>
    <p:extLst>
      <p:ext uri="{BB962C8B-B14F-4D97-AF65-F5344CB8AC3E}">
        <p14:creationId xmlns:p14="http://schemas.microsoft.com/office/powerpoint/2010/main" val="78287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7.4.3</a:t>
            </a:r>
            <a:r>
              <a:rPr kumimoji="1" lang="zh-CN" altLang="en-US" dirty="0"/>
              <a:t> 授权机制</a:t>
            </a:r>
          </a:p>
        </p:txBody>
      </p:sp>
      <p:sp>
        <p:nvSpPr>
          <p:cNvPr id="3" name="Content Placeholder 2"/>
          <p:cNvSpPr>
            <a:spLocks noGrp="1"/>
          </p:cNvSpPr>
          <p:nvPr>
            <p:ph idx="1"/>
          </p:nvPr>
        </p:nvSpPr>
        <p:spPr/>
        <p:txBody>
          <a:bodyPr/>
          <a:lstStyle/>
          <a:p>
            <a:pPr>
              <a:lnSpc>
                <a:spcPct val="150000"/>
              </a:lnSpc>
            </a:pPr>
            <a:r>
              <a:rPr kumimoji="1" lang="zh-CN" altLang="en-US" sz="2800" u="sng" dirty="0" smtClean="0">
                <a:latin typeface="SimHei" charset="-122"/>
                <a:ea typeface="SimHei" charset="-122"/>
                <a:cs typeface="SimHei" charset="-122"/>
              </a:rPr>
              <a:t>基于文件的</a:t>
            </a:r>
            <a:r>
              <a:rPr kumimoji="1" lang="zh-CN" altLang="en-US" sz="2800" u="sng" dirty="0">
                <a:latin typeface="SimHei" charset="-122"/>
                <a:ea typeface="SimHei" charset="-122"/>
                <a:cs typeface="SimHei" charset="-122"/>
              </a:rPr>
              <a:t>最小特权</a:t>
            </a:r>
            <a:r>
              <a:rPr kumimoji="1" lang="zh-CN" altLang="en-US" sz="2800" u="sng" dirty="0" smtClean="0">
                <a:latin typeface="SimHei" charset="-122"/>
                <a:ea typeface="SimHei" charset="-122"/>
                <a:cs typeface="SimHei" charset="-122"/>
              </a:rPr>
              <a:t>管理</a:t>
            </a:r>
            <a:r>
              <a:rPr kumimoji="1" lang="zh-CN" altLang="en-US" sz="2800" dirty="0" smtClean="0">
                <a:latin typeface="SimHei" charset="-122"/>
                <a:ea typeface="SimHei" charset="-122"/>
                <a:cs typeface="SimHei" charset="-122"/>
              </a:rPr>
              <a:t>：</a:t>
            </a:r>
            <a:endParaRPr kumimoji="1" lang="en-US" altLang="zh-CN" sz="2800" dirty="0" smtClean="0">
              <a:latin typeface="SimHei" charset="-122"/>
              <a:ea typeface="SimHei" charset="-122"/>
              <a:cs typeface="SimHei" charset="-122"/>
            </a:endParaRPr>
          </a:p>
          <a:p>
            <a:pPr lvl="1">
              <a:lnSpc>
                <a:spcPct val="150000"/>
              </a:lnSpc>
            </a:pPr>
            <a:r>
              <a:rPr kumimoji="1" lang="zh-CN" altLang="en-US" sz="2400" dirty="0">
                <a:solidFill>
                  <a:srgbClr val="000000"/>
                </a:solidFill>
                <a:latin typeface="SimHei" charset="-122"/>
                <a:ea typeface="SimHei" charset="-122"/>
                <a:cs typeface="SimHei" charset="-122"/>
              </a:rPr>
              <a:t>对可执行文件赋予相应特权集，这样可让非特权用户完成部分特权但又不具有其它特权</a:t>
            </a:r>
            <a:r>
              <a:rPr kumimoji="1" lang="zh-CN" altLang="en-US" sz="2400" dirty="0" smtClean="0">
                <a:solidFill>
                  <a:srgbClr val="000000"/>
                </a:solidFill>
                <a:latin typeface="SimHei" charset="-122"/>
                <a:ea typeface="SimHei" charset="-122"/>
                <a:cs typeface="SimHei" charset="-122"/>
              </a:rPr>
              <a:t>。</a:t>
            </a:r>
            <a:endParaRPr kumimoji="1" lang="en-US" altLang="zh-CN" sz="2400" dirty="0" smtClean="0">
              <a:solidFill>
                <a:srgbClr val="000000"/>
              </a:solidFill>
              <a:latin typeface="SimHei" charset="-122"/>
              <a:ea typeface="SimHei" charset="-122"/>
              <a:cs typeface="SimHei" charset="-122"/>
            </a:endParaRPr>
          </a:p>
          <a:p>
            <a:pPr lvl="2">
              <a:lnSpc>
                <a:spcPct val="150000"/>
              </a:lnSpc>
            </a:pPr>
            <a:r>
              <a:rPr kumimoji="1" lang="en-US" altLang="zh-CN" sz="2200" dirty="0" smtClean="0">
                <a:solidFill>
                  <a:srgbClr val="000000"/>
                </a:solidFill>
                <a:latin typeface="SimHei" charset="-122"/>
                <a:ea typeface="SimHei" charset="-122"/>
                <a:cs typeface="SimHei" charset="-122"/>
              </a:rPr>
              <a:t>Linux</a:t>
            </a:r>
            <a:r>
              <a:rPr kumimoji="1" lang="zh-CN" altLang="en-US" sz="2200" dirty="0" smtClean="0">
                <a:solidFill>
                  <a:srgbClr val="000000"/>
                </a:solidFill>
                <a:latin typeface="SimHei" charset="-122"/>
                <a:ea typeface="SimHei" charset="-122"/>
                <a:cs typeface="SimHei" charset="-122"/>
              </a:rPr>
              <a:t> 中的 </a:t>
            </a:r>
            <a:r>
              <a:rPr kumimoji="1" lang="en-US" altLang="zh-CN" sz="2200" dirty="0" err="1" smtClean="0">
                <a:solidFill>
                  <a:srgbClr val="000000"/>
                </a:solidFill>
                <a:latin typeface="SimHei" charset="-122"/>
                <a:ea typeface="SimHei" charset="-122"/>
                <a:cs typeface="SimHei" charset="-122"/>
              </a:rPr>
              <a:t>passwd</a:t>
            </a:r>
            <a:r>
              <a:rPr kumimoji="1" lang="zh-CN" altLang="en-US" sz="2200" dirty="0" smtClean="0">
                <a:solidFill>
                  <a:srgbClr val="000000"/>
                </a:solidFill>
                <a:latin typeface="SimHei" charset="-122"/>
                <a:ea typeface="SimHei" charset="-122"/>
                <a:cs typeface="SimHei" charset="-122"/>
              </a:rPr>
              <a:t> 命令</a:t>
            </a:r>
            <a:endParaRPr kumimoji="1" lang="zh-CN" altLang="en-US" sz="2200" dirty="0">
              <a:solidFill>
                <a:srgbClr val="000000"/>
              </a:solidFill>
              <a:latin typeface="SimHei" charset="-122"/>
              <a:ea typeface="SimHei" charset="-122"/>
              <a:cs typeface="SimHei" charset="-122"/>
            </a:endParaRPr>
          </a:p>
          <a:p>
            <a:pPr lvl="1">
              <a:lnSpc>
                <a:spcPct val="150000"/>
              </a:lnSpc>
            </a:pPr>
            <a:r>
              <a:rPr kumimoji="1" lang="zh-CN" altLang="en-US" sz="2400" dirty="0" smtClean="0">
                <a:latin typeface="SimHei" charset="-122"/>
                <a:ea typeface="SimHei" charset="-122"/>
                <a:cs typeface="SimHei" charset="-122"/>
              </a:rPr>
              <a:t>特权用户执行非特权文件，因为文件不具体特权，因此不会执行敏感操作</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4643605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1299E0-97B9-3C4B-B861-223E5F621EE7}" vid="{47B4F5F2-6D0C-B24E-99AE-C52AAAC47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河海大学_操作系统2</Template>
  <TotalTime>3027</TotalTime>
  <Words>6183</Words>
  <Application>Microsoft Macintosh PowerPoint</Application>
  <PresentationFormat>On-screen Show (4:3)</PresentationFormat>
  <Paragraphs>808</Paragraphs>
  <Slides>92</Slides>
  <Notes>17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Calibri</vt:lpstr>
      <vt:lpstr>DengXian</vt:lpstr>
      <vt:lpstr>Microsoft YaHei</vt:lpstr>
      <vt:lpstr>SimHei</vt:lpstr>
      <vt:lpstr>Wingdings</vt:lpstr>
      <vt:lpstr>华文新魏</vt:lpstr>
      <vt:lpstr>宋体</vt:lpstr>
      <vt:lpstr>黑体</vt:lpstr>
      <vt:lpstr>Arial</vt:lpstr>
      <vt:lpstr>Times New Roman</vt:lpstr>
      <vt:lpstr>Office Theme</vt:lpstr>
      <vt:lpstr>第七章 操作系统安全与保护</vt:lpstr>
      <vt:lpstr>7.1 安全性概述</vt:lpstr>
      <vt:lpstr>7.1 安全性概述</vt:lpstr>
      <vt:lpstr>7.1 安全性概述：主要内容</vt:lpstr>
      <vt:lpstr>7.1 安全性概述：主要内容</vt:lpstr>
      <vt:lpstr>7.1 安全性概述：威胁来源</vt:lpstr>
      <vt:lpstr>7.1 安全性概述：威胁来源</vt:lpstr>
      <vt:lpstr>7.1 安全性概述：威胁来源</vt:lpstr>
      <vt:lpstr>7.1 安全性概述：威胁来源</vt:lpstr>
      <vt:lpstr>7.1 安全性概述：威胁来源</vt:lpstr>
      <vt:lpstr>7.1 安全性概述：威胁来源</vt:lpstr>
      <vt:lpstr>7.1 安全性概述</vt:lpstr>
      <vt:lpstr>7.1 安全性概述</vt:lpstr>
      <vt:lpstr>7.2 安全策略</vt:lpstr>
      <vt:lpstr>PowerPoint Presentation</vt:lpstr>
      <vt:lpstr>7.2.1 安全需求</vt:lpstr>
      <vt:lpstr>7.2.1 安全需求</vt:lpstr>
      <vt:lpstr>7.2.1 安全策略</vt:lpstr>
      <vt:lpstr>7.2.1 安全策略</vt:lpstr>
      <vt:lpstr>7.2.1 可信计算基</vt:lpstr>
      <vt:lpstr>7.2.1 可信计算基</vt:lpstr>
      <vt:lpstr>7.2.1 可信计算基</vt:lpstr>
      <vt:lpstr>7.2.1 可信计算基</vt:lpstr>
      <vt:lpstr>7.2.1 安全策略</vt:lpstr>
      <vt:lpstr>PowerPoint Presentation</vt:lpstr>
      <vt:lpstr>7.2：访问控制属性</vt:lpstr>
      <vt:lpstr>7.2：访问控制属性</vt:lpstr>
      <vt:lpstr>7.2.2 访问支持策略</vt:lpstr>
      <vt:lpstr>7.2.2 访问支持策略</vt:lpstr>
      <vt:lpstr>7.2.2 访问支持策略</vt:lpstr>
      <vt:lpstr>7.2.2 访问支持策略</vt:lpstr>
      <vt:lpstr>7.2.2 访问支持策略</vt:lpstr>
      <vt:lpstr>7.2.2 访问支持策略</vt:lpstr>
      <vt:lpstr>7.2.2 访问支持策略</vt:lpstr>
      <vt:lpstr>PowerPoint Presentation</vt:lpstr>
      <vt:lpstr>7.2.3 访问控制策略</vt:lpstr>
      <vt:lpstr>7.2.3 访问控制策略</vt:lpstr>
      <vt:lpstr>7.2.3 访问控制策略</vt:lpstr>
      <vt:lpstr>7.2.3 访问控制策略</vt:lpstr>
      <vt:lpstr>7.2.3 访问控制策略</vt:lpstr>
      <vt:lpstr>7.2 三员制</vt:lpstr>
      <vt:lpstr>7.2 三员制</vt:lpstr>
      <vt:lpstr>7.2 三员制</vt:lpstr>
      <vt:lpstr>7.3 安全模型</vt:lpstr>
      <vt:lpstr>7.3.1 安全模型概述</vt:lpstr>
      <vt:lpstr>7.3.1 安全模型概述</vt:lpstr>
      <vt:lpstr>7.3.1 安全模型概述</vt:lpstr>
      <vt:lpstr>7.2.2 安全模型示例</vt:lpstr>
      <vt:lpstr>7.2.2 安全模型示例</vt:lpstr>
      <vt:lpstr>7.2.2 安全模型示例</vt:lpstr>
      <vt:lpstr>7.2.2 安全模型示例</vt:lpstr>
      <vt:lpstr>7.2.2 安全模型示例</vt:lpstr>
      <vt:lpstr>7.2.2 安全模型示例</vt:lpstr>
      <vt:lpstr>7.2.2 安全模型示例</vt:lpstr>
      <vt:lpstr>7.2.2 安全模型示例</vt:lpstr>
      <vt:lpstr>7.2.2 安全模型示例</vt:lpstr>
      <vt:lpstr>7.2.2 安全模型示例</vt:lpstr>
      <vt:lpstr>7.4 安全机制</vt:lpstr>
      <vt:lpstr>安全机制</vt:lpstr>
      <vt:lpstr>安全机制</vt:lpstr>
      <vt:lpstr>7.4.1 硬件安全机制</vt:lpstr>
      <vt:lpstr>7.4.1 硬件安全机制</vt:lpstr>
      <vt:lpstr>7.4.1 硬件安全机制</vt:lpstr>
      <vt:lpstr>7.4.1 硬件安全机制</vt:lpstr>
      <vt:lpstr>7.4.1 硬件安全机制</vt:lpstr>
      <vt:lpstr>7.4.1 硬件安全机制</vt:lpstr>
      <vt:lpstr>7.4.2 认证机制</vt:lpstr>
      <vt:lpstr>7.4.2 认证机制</vt:lpstr>
      <vt:lpstr>7.4.2 认证机制 </vt:lpstr>
      <vt:lpstr>7.4.2 认证机制</vt:lpstr>
      <vt:lpstr>7.4.2 认证机制</vt:lpstr>
      <vt:lpstr>7.4.3 授权机制</vt:lpstr>
      <vt:lpstr>7.4.3 授权机制</vt:lpstr>
      <vt:lpstr>7.4.3 授权机制：安全模型</vt:lpstr>
      <vt:lpstr>7.4.3 授权机制</vt:lpstr>
      <vt:lpstr>7.4.3 授权机制</vt:lpstr>
      <vt:lpstr>7.4.3 授权机制</vt:lpstr>
      <vt:lpstr>7.4.3 授权机制</vt:lpstr>
      <vt:lpstr>7.4.3 授权机制</vt:lpstr>
      <vt:lpstr>7.4.3 授权机制</vt:lpstr>
      <vt:lpstr>7.4.3 授权机制</vt:lpstr>
      <vt:lpstr>7.4.3 授权机制</vt:lpstr>
      <vt:lpstr>7.4.3 授权机制</vt:lpstr>
      <vt:lpstr>7.4.3 授权机制</vt:lpstr>
      <vt:lpstr>7.4.3 授权机制</vt:lpstr>
      <vt:lpstr>7.4.3 授权机制</vt:lpstr>
      <vt:lpstr>7.4.3 授权机制 （安全标签支配关系）</vt:lpstr>
      <vt:lpstr>7.4.3 授权机制</vt:lpstr>
      <vt:lpstr>7.4.3 授权机制</vt:lpstr>
      <vt:lpstr>7.4.3 授权机制</vt:lpstr>
      <vt:lpstr>7.4.3 授权机制</vt:lpstr>
      <vt:lpstr>7.4.3 授权机制</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操作系统安全与保护</dc:title>
  <dc:creator>陆佳民</dc:creator>
  <cp:lastModifiedBy>陆佳民</cp:lastModifiedBy>
  <cp:revision>323</cp:revision>
  <cp:lastPrinted>2017-12-13T12:55:17Z</cp:lastPrinted>
  <dcterms:created xsi:type="dcterms:W3CDTF">2016-11-26T05:14:42Z</dcterms:created>
  <dcterms:modified xsi:type="dcterms:W3CDTF">2017-12-19T01:26:26Z</dcterms:modified>
</cp:coreProperties>
</file>