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533" r:id="rId3"/>
    <p:sldId id="535" r:id="rId4"/>
    <p:sldId id="467" r:id="rId5"/>
    <p:sldId id="282" r:id="rId6"/>
    <p:sldId id="525" r:id="rId7"/>
    <p:sldId id="542" r:id="rId8"/>
    <p:sldId id="537" r:id="rId9"/>
    <p:sldId id="541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1" r:id="rId18"/>
    <p:sldId id="550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526" r:id="rId27"/>
    <p:sldId id="485" r:id="rId28"/>
    <p:sldId id="486" r:id="rId29"/>
    <p:sldId id="487" r:id="rId30"/>
    <p:sldId id="527" r:id="rId31"/>
    <p:sldId id="528" r:id="rId32"/>
    <p:sldId id="529" r:id="rId33"/>
    <p:sldId id="530" r:id="rId34"/>
    <p:sldId id="531" r:id="rId35"/>
    <p:sldId id="532" r:id="rId36"/>
    <p:sldId id="488" r:id="rId37"/>
    <p:sldId id="536" r:id="rId38"/>
    <p:sldId id="489" r:id="rId39"/>
    <p:sldId id="490" r:id="rId40"/>
    <p:sldId id="492" r:id="rId41"/>
    <p:sldId id="493" r:id="rId42"/>
    <p:sldId id="494" r:id="rId43"/>
    <p:sldId id="538" r:id="rId44"/>
    <p:sldId id="539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504" r:id="rId55"/>
    <p:sldId id="540" r:id="rId56"/>
    <p:sldId id="505" r:id="rId57"/>
    <p:sldId id="506" r:id="rId58"/>
    <p:sldId id="507" r:id="rId59"/>
    <p:sldId id="508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87469" autoAdjust="0"/>
  </p:normalViewPr>
  <p:slideViewPr>
    <p:cSldViewPr snapToGrid="0">
      <p:cViewPr varScale="1">
        <p:scale>
          <a:sx n="72" d="100"/>
          <a:sy n="72" d="100"/>
        </p:scale>
        <p:origin x="-167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BCC4A-30F5-40C9-81E9-51B66C495E74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4BB2C-6BB3-4DE1-8ACB-A446E4069EC5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7989A-2EF9-4DE7-A095-02B8C03ECFCF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A3937-5164-4667-B598-F1AADAF53A1E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D29B2-B4AB-4AD7-AF4E-64317AAC8F9D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8C6D7-4C09-41B8-A067-1434CC31432C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3D4DE-309F-49D7-8DC1-FB83258730BF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C452-628E-4570-A5A8-C3595D05EBEF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DE34A-FD1F-4E21-ADCF-2431DF468942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95C79-DE3D-42CE-8597-175DF8C91C29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F0A82-0DC4-411B-973E-6F7568FDA134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537F6-9F08-491D-AFE2-E1AB28F9613C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03866-0945-41D7-911B-DAE8B0771629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97348-BF29-4D3E-B061-88A81E8D8AA9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F744C-F9B8-47C6-B940-59E8F52EE821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A766B-2EE4-45D6-B826-D84F64590553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B1F55-56AB-4398-A40D-0D25E6AAEF77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62D69-C31A-47CE-8316-1FCC1260D7D4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BB032-9BC0-484F-A11F-F5D7AFC15A51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E7A08-736D-45D6-9EFD-905B80AC0751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CB2B1-5D14-4781-A89C-B080586B9F90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8B342-FC99-4E76-B7C6-E9D727DCF566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3B3AA-C915-47B8-8019-F82E68B4B528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BBC36-2CAC-4DC5-AF33-B38240130457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B2E5A-8E7F-439B-9D6A-A2F538983795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EE84CB-7540-4871-A498-39D7C38C3C2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E69F5-D9E7-44F8-8A48-00113424F6CD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9038E-9895-423B-83D4-F34048AC10F9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CDA2F-8B03-4553-AB08-FA2C42335533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00967-F708-4C69-AE1B-0FB7C8DA4688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3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F47A-F193-4206-9EC4-7EA56169B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BE24-46F0-4A3E-9F44-9FDBCC880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4D3E8-A4BC-41A5-9CF2-DFE466B3BF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2019-05-17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slide" Target="slide18.xml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6.x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slide" Target="slide8.xml"/><Relationship Id="rId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slide" Target="slide8.xml"/><Relationship Id="rId4" Type="http://schemas.openxmlformats.org/officeDocument/2006/relationships/oleObject" Target="../embeddings/oleObject2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36.xml"/><Relationship Id="rId4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49.xml"/><Relationship Id="rId4" Type="http://schemas.openxmlformats.org/officeDocument/2006/relationships/slide" Target="slide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第七章  图像的几何变换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2127" y="3688792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84349" y="1468734"/>
            <a:ext cx="8588829" cy="3968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图像仿射变换：采用通用的</a:t>
            </a:r>
            <a:r>
              <a:rPr lang="zh-CN" altLang="en-US" sz="3000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数学映射变换公式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，来表示前面给出的几何变换。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回顾前面讲过的几何变换，除了图像的平移，其他的变换均为线性变换，比较容易处理。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为了适应平移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提出了</a:t>
            </a:r>
            <a:r>
              <a:rPr lang="zh-CN" altLang="en-US" sz="3000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齐次坐标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的概念。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64164" y="5691188"/>
            <a:ext cx="3227388" cy="955675"/>
            <a:chOff x="3379" y="3585"/>
            <a:chExt cx="2033" cy="602"/>
          </a:xfrm>
        </p:grpSpPr>
        <p:graphicFrame>
          <p:nvGraphicFramePr>
            <p:cNvPr id="15362" name="Object 3"/>
            <p:cNvGraphicFramePr>
              <a:graphicFrameLocks noChangeAspect="1"/>
            </p:cNvGraphicFramePr>
            <p:nvPr/>
          </p:nvGraphicFramePr>
          <p:xfrm>
            <a:off x="4352" y="3585"/>
            <a:ext cx="1060" cy="602"/>
          </p:xfrm>
          <a:graphic>
            <a:graphicData uri="http://schemas.openxmlformats.org/presentationml/2006/ole">
              <p:oleObj spid="_x0000_s303106" name="Equation" r:id="rId3" imgW="14622745" imgH="8770463" progId="Equation.3">
                <p:embed/>
              </p:oleObj>
            </a:graphicData>
          </a:graphic>
        </p:graphicFrame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3379" y="370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5"/>
                  </a:solidFill>
                  <a:latin typeface="Tahoma" pitchFamily="34" charset="0"/>
                  <a:ea typeface="华文细黑" pitchFamily="2" charset="-122"/>
                </a:rPr>
                <a:t>平移公式：</a:t>
              </a:r>
            </a:p>
          </p:txBody>
        </p:sp>
      </p:grp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图像的仿射变换：齐次坐标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525026" y="1689798"/>
            <a:ext cx="7772400" cy="2971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原坐标为 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x,y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，定义齐次坐标为：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            </a:t>
            </a:r>
            <a:r>
              <a:rPr lang="zh-CN" altLang="en-US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3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wx,wy,w</a:t>
            </a:r>
            <a:r>
              <a:rPr lang="zh-CN" altLang="en-US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实质是通过增加一个坐标量来解决问题。</a:t>
            </a:r>
          </a:p>
        </p:txBody>
      </p:sp>
      <p:graphicFrame>
        <p:nvGraphicFramePr>
          <p:cNvPr id="446469" name="Object 4"/>
          <p:cNvGraphicFramePr>
            <a:graphicFrameLocks noChangeAspect="1"/>
          </p:cNvGraphicFramePr>
          <p:nvPr/>
        </p:nvGraphicFramePr>
        <p:xfrm>
          <a:off x="1438659" y="4813737"/>
          <a:ext cx="1800225" cy="1022350"/>
        </p:xfrm>
        <a:graphic>
          <a:graphicData uri="http://schemas.openxmlformats.org/presentationml/2006/ole">
            <p:oleObj spid="_x0000_s304130" name="公式" r:id="rId3" imgW="14622745" imgH="8770463" progId="Equation.3">
              <p:embed/>
            </p:oleObj>
          </a:graphicData>
        </a:graphic>
      </p:graphicFrame>
      <p:sp>
        <p:nvSpPr>
          <p:cNvPr id="446471" name="AutoShape 7"/>
          <p:cNvSpPr>
            <a:spLocks noChangeArrowheads="1"/>
          </p:cNvSpPr>
          <p:nvPr/>
        </p:nvSpPr>
        <p:spPr bwMode="auto">
          <a:xfrm>
            <a:off x="3743709" y="5174099"/>
            <a:ext cx="287338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46474" name="Object 5"/>
          <p:cNvGraphicFramePr>
            <a:graphicFrameLocks noChangeAspect="1"/>
          </p:cNvGraphicFramePr>
          <p:nvPr/>
        </p:nvGraphicFramePr>
        <p:xfrm>
          <a:off x="4462847" y="4669274"/>
          <a:ext cx="3449637" cy="1590675"/>
        </p:xfrm>
        <a:graphic>
          <a:graphicData uri="http://schemas.openxmlformats.org/presentationml/2006/ole">
            <p:oleObj spid="_x0000_s304131" name="公式" r:id="rId4" imgW="28033803" imgH="13647561" progId="Equation.3">
              <p:embed/>
            </p:oleObj>
          </a:graphicData>
        </a:graphic>
      </p:graphicFrame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646497" y="5102662"/>
            <a:ext cx="108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ea typeface="华文细黑" pitchFamily="2" charset="-122"/>
              </a:rPr>
              <a:t>平移：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autoUpdateAnimBg="0"/>
      <p:bldP spid="446471" grpId="0" animBg="1"/>
      <p:bldP spid="4464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图像的仿射变换：通式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838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基于齐次坐标 ，可以定义</a:t>
            </a: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仿射变换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2555875" y="2781300"/>
          <a:ext cx="2736850" cy="1023938"/>
        </p:xfrm>
        <a:graphic>
          <a:graphicData uri="http://schemas.openxmlformats.org/presentationml/2006/ole">
            <p:oleObj spid="_x0000_s305154" name="Equation" r:id="rId3" imgW="22181643" imgH="8770463" progId="">
              <p:embed/>
            </p:oleObj>
          </a:graphicData>
        </a:graphic>
      </p:graphicFrame>
      <p:graphicFrame>
        <p:nvGraphicFramePr>
          <p:cNvPr id="447494" name="Object 5"/>
          <p:cNvGraphicFramePr>
            <a:graphicFrameLocks noChangeAspect="1"/>
          </p:cNvGraphicFramePr>
          <p:nvPr/>
        </p:nvGraphicFramePr>
        <p:xfrm>
          <a:off x="4568773" y="4056603"/>
          <a:ext cx="3671887" cy="1595438"/>
        </p:xfrm>
        <a:graphic>
          <a:graphicData uri="http://schemas.openxmlformats.org/presentationml/2006/ole">
            <p:oleObj spid="_x0000_s305155" name="Equation" r:id="rId4" imgW="29740966" imgH="13647561" progId="">
              <p:embed/>
            </p:oleObj>
          </a:graphicData>
        </a:graphic>
      </p:graphicFrame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558748" y="4548694"/>
            <a:ext cx="3721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用矩阵形式表示为：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 autoUpdateAnimBg="0"/>
      <p:bldP spid="44749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图像的仿射变换：图像几何变换表示</a:t>
            </a:r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323850" y="2565400"/>
            <a:ext cx="2890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的平移：</a:t>
            </a: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4140200" y="2420938"/>
          <a:ext cx="3168650" cy="1411287"/>
        </p:xfrm>
        <a:graphic>
          <a:graphicData uri="http://schemas.openxmlformats.org/presentationml/2006/ole">
            <p:oleObj spid="_x0000_s306178" name="Equation" r:id="rId3" imgW="29009446" imgH="13647561" progId="">
              <p:embed/>
            </p:oleObj>
          </a:graphicData>
        </a:graphic>
      </p:graphicFrame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95288" y="4581525"/>
            <a:ext cx="2678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Tahoma" pitchFamily="34" charset="0"/>
                <a:ea typeface="黑体" pitchFamily="49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的旋转：</a:t>
            </a:r>
          </a:p>
        </p:txBody>
      </p:sp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4140200" y="4437063"/>
          <a:ext cx="4105275" cy="1403350"/>
        </p:xfrm>
        <a:graphic>
          <a:graphicData uri="http://schemas.openxmlformats.org/presentationml/2006/ole">
            <p:oleObj spid="_x0000_s306179" name="Equation" r:id="rId4" imgW="37787686" imgH="13647561" progId="">
              <p:embed/>
            </p:oleObj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  <p:bldP spid="4485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图像的仿射变换：图像几何变换表示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457200" y="2667000"/>
            <a:ext cx="33940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的水平镜像：</a:t>
            </a: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4419600" y="2286000"/>
          <a:ext cx="3390900" cy="1522413"/>
        </p:xfrm>
        <a:graphic>
          <a:graphicData uri="http://schemas.openxmlformats.org/presentationml/2006/ole">
            <p:oleObj spid="_x0000_s307202" name="Equation" r:id="rId3" imgW="28765323" imgH="13647561" progId="">
              <p:embed/>
            </p:oleObj>
          </a:graphicData>
        </a:graphic>
      </p:graphicFrame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491532" y="4592096"/>
            <a:ext cx="3352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的垂直镜像：</a:t>
            </a:r>
          </a:p>
        </p:txBody>
      </p:sp>
      <p:graphicFrame>
        <p:nvGraphicFramePr>
          <p:cNvPr id="455686" name="Object 5"/>
          <p:cNvGraphicFramePr>
            <a:graphicFrameLocks noChangeAspect="1"/>
          </p:cNvGraphicFramePr>
          <p:nvPr/>
        </p:nvGraphicFramePr>
        <p:xfrm>
          <a:off x="4419600" y="4267200"/>
          <a:ext cx="3390900" cy="1522413"/>
        </p:xfrm>
        <a:graphic>
          <a:graphicData uri="http://schemas.openxmlformats.org/presentationml/2006/ole">
            <p:oleObj spid="_x0000_s307203" name="Equation" r:id="rId4" imgW="28765323" imgH="13647561" progId="">
              <p:embed/>
            </p:oleObj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autoUpdateAnimBg="0"/>
      <p:bldP spid="45568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图像的仿射变换：图像几何变换表示</a:t>
            </a: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352478" y="2687097"/>
            <a:ext cx="33369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的垂直错切：</a:t>
            </a:r>
          </a:p>
        </p:txBody>
      </p:sp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3962400" y="2209800"/>
          <a:ext cx="3390900" cy="1522413"/>
        </p:xfrm>
        <a:graphic>
          <a:graphicData uri="http://schemas.openxmlformats.org/presentationml/2006/ole">
            <p:oleObj spid="_x0000_s308226" name="Equation" r:id="rId3" imgW="28765323" imgH="13647561" progId="">
              <p:embed/>
            </p:oleObj>
          </a:graphicData>
        </a:graphic>
      </p:graphicFrame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381000" y="4572000"/>
            <a:ext cx="3398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的水平错切：</a:t>
            </a:r>
          </a:p>
        </p:txBody>
      </p:sp>
      <p:graphicFrame>
        <p:nvGraphicFramePr>
          <p:cNvPr id="457734" name="Object 5"/>
          <p:cNvGraphicFramePr>
            <a:graphicFrameLocks noChangeAspect="1"/>
          </p:cNvGraphicFramePr>
          <p:nvPr/>
        </p:nvGraphicFramePr>
        <p:xfrm>
          <a:off x="4038600" y="4267200"/>
          <a:ext cx="3390900" cy="1522413"/>
        </p:xfrm>
        <a:graphic>
          <a:graphicData uri="http://schemas.openxmlformats.org/presentationml/2006/ole">
            <p:oleObj spid="_x0000_s308227" name="Equation" r:id="rId4" imgW="28765323" imgH="13647561" progId="">
              <p:embed/>
            </p:oleObj>
          </a:graphicData>
        </a:graphic>
      </p:graphicFrame>
      <p:sp>
        <p:nvSpPr>
          <p:cNvPr id="457736" name="Text Box 8"/>
          <p:cNvSpPr txBox="1">
            <a:spLocks noChangeArrowheads="1"/>
          </p:cNvSpPr>
          <p:nvPr/>
        </p:nvSpPr>
        <p:spPr bwMode="auto">
          <a:xfrm>
            <a:off x="1674115" y="6092825"/>
            <a:ext cx="5832475" cy="434975"/>
          </a:xfrm>
          <a:prstGeom prst="rect">
            <a:avLst/>
          </a:prstGeom>
          <a:noFill/>
          <a:ln w="38100" cmpd="dbl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ea typeface="华文细黑" pitchFamily="2" charset="-122"/>
              </a:rPr>
              <a:t>不同几何变换实际上对应着不同的变换矩阵。</a:t>
            </a:r>
          </a:p>
        </p:txBody>
      </p: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utoUpdateAnimBg="0"/>
      <p:bldP spid="457733" grpId="0" autoUpdateAnimBg="0"/>
      <p:bldP spid="4577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2127" y="3688792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图像的形状变换应用：目标物识别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1257" y="1567107"/>
            <a:ext cx="3486778" cy="28082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如图所示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要判别图中的某个果子是苹果还是李子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要将该图像进行放大或者是缩小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才能够进行正确的比较与识别。</a:t>
            </a:r>
          </a:p>
        </p:txBody>
      </p:sp>
      <p:pic>
        <p:nvPicPr>
          <p:cNvPr id="476166" name="Picture 6" descr="DSCN0409(295)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05388" y="2881313"/>
            <a:ext cx="3095625" cy="2314575"/>
          </a:xfrm>
        </p:spPr>
      </p:pic>
      <p:pic>
        <p:nvPicPr>
          <p:cNvPr id="476164" name="Picture 4" descr="DSCN05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175" y="1773238"/>
            <a:ext cx="309721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6168" name="Picture 8" descr="li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868863"/>
            <a:ext cx="8636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79" name="Rectangle 19"/>
          <p:cNvSpPr>
            <a:spLocks noChangeArrowheads="1"/>
          </p:cNvSpPr>
          <p:nvPr/>
        </p:nvSpPr>
        <p:spPr bwMode="auto">
          <a:xfrm>
            <a:off x="6519165" y="4110631"/>
            <a:ext cx="720725" cy="792162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476176" name="Picture 16" descr="li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876925"/>
            <a:ext cx="8636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86" name="Line 26"/>
          <p:cNvSpPr>
            <a:spLocks noChangeShapeType="1"/>
          </p:cNvSpPr>
          <p:nvPr/>
        </p:nvSpPr>
        <p:spPr bwMode="auto">
          <a:xfrm flipH="1">
            <a:off x="5435600" y="4724400"/>
            <a:ext cx="792163" cy="433388"/>
          </a:xfrm>
          <a:prstGeom prst="line">
            <a:avLst/>
          </a:prstGeom>
          <a:noFill/>
          <a:ln w="28575">
            <a:solidFill>
              <a:srgbClr val="FF5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6187" name="Line 27"/>
          <p:cNvSpPr>
            <a:spLocks noChangeShapeType="1"/>
          </p:cNvSpPr>
          <p:nvPr/>
        </p:nvSpPr>
        <p:spPr bwMode="auto">
          <a:xfrm flipH="1">
            <a:off x="5435600" y="4797425"/>
            <a:ext cx="792163" cy="1295400"/>
          </a:xfrm>
          <a:prstGeom prst="line">
            <a:avLst/>
          </a:prstGeom>
          <a:noFill/>
          <a:ln w="28575">
            <a:solidFill>
              <a:srgbClr val="FF5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51050" y="4941888"/>
            <a:ext cx="1582738" cy="719137"/>
            <a:chOff x="1247" y="3113"/>
            <a:chExt cx="997" cy="453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247" y="3113"/>
              <a:ext cx="453" cy="453"/>
              <a:chOff x="1338" y="2750"/>
              <a:chExt cx="453" cy="453"/>
            </a:xfrm>
          </p:grpSpPr>
          <p:sp>
            <p:nvSpPr>
              <p:cNvPr id="35866" name="Rectangle 23"/>
              <p:cNvSpPr>
                <a:spLocks noChangeArrowheads="1"/>
              </p:cNvSpPr>
              <p:nvPr/>
            </p:nvSpPr>
            <p:spPr bwMode="auto">
              <a:xfrm>
                <a:off x="1338" y="2750"/>
                <a:ext cx="453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7" name="Picture 10" descr="pin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383" y="2795"/>
                <a:ext cx="35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1791" y="3113"/>
              <a:ext cx="453" cy="453"/>
              <a:chOff x="839" y="3339"/>
              <a:chExt cx="453" cy="453"/>
            </a:xfrm>
          </p:grpSpPr>
          <p:sp>
            <p:nvSpPr>
              <p:cNvPr id="35864" name="Rectangle 22"/>
              <p:cNvSpPr>
                <a:spLocks noChangeArrowheads="1"/>
              </p:cNvSpPr>
              <p:nvPr/>
            </p:nvSpPr>
            <p:spPr bwMode="auto">
              <a:xfrm>
                <a:off x="839" y="3339"/>
                <a:ext cx="453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5" name="Picture 30" descr="li0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84" y="3400"/>
                <a:ext cx="363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51050" y="5949950"/>
            <a:ext cx="1584325" cy="720725"/>
            <a:chOff x="1247" y="3748"/>
            <a:chExt cx="998" cy="454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247" y="3748"/>
              <a:ext cx="454" cy="454"/>
              <a:chOff x="2245" y="3702"/>
              <a:chExt cx="454" cy="454"/>
            </a:xfrm>
          </p:grpSpPr>
          <p:sp>
            <p:nvSpPr>
              <p:cNvPr id="35860" name="Rectangle 20"/>
              <p:cNvSpPr>
                <a:spLocks noChangeArrowheads="1"/>
              </p:cNvSpPr>
              <p:nvPr/>
            </p:nvSpPr>
            <p:spPr bwMode="auto">
              <a:xfrm>
                <a:off x="2245" y="3702"/>
                <a:ext cx="454" cy="45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1" name="Picture 13" descr="li0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375" y="3820"/>
                <a:ext cx="206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791" y="3748"/>
              <a:ext cx="454" cy="453"/>
              <a:chOff x="1292" y="3793"/>
              <a:chExt cx="454" cy="453"/>
            </a:xfrm>
          </p:grpSpPr>
          <p:sp>
            <p:nvSpPr>
              <p:cNvPr id="35858" name="Rectangle 35"/>
              <p:cNvSpPr>
                <a:spLocks noChangeArrowheads="1"/>
              </p:cNvSpPr>
              <p:nvPr/>
            </p:nvSpPr>
            <p:spPr bwMode="auto">
              <a:xfrm>
                <a:off x="1292" y="3793"/>
                <a:ext cx="454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59" name="Picture 33" descr="li01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405" y="3901"/>
                <a:ext cx="244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76197" name="AutoShape 37"/>
          <p:cNvSpPr>
            <a:spLocks noChangeArrowheads="1"/>
          </p:cNvSpPr>
          <p:nvPr/>
        </p:nvSpPr>
        <p:spPr bwMode="auto">
          <a:xfrm>
            <a:off x="3924300" y="5300663"/>
            <a:ext cx="360363" cy="73025"/>
          </a:xfrm>
          <a:prstGeom prst="leftArrow">
            <a:avLst>
              <a:gd name="adj1" fmla="val 50000"/>
              <a:gd name="adj2" fmla="val 123370"/>
            </a:avLst>
          </a:prstGeom>
          <a:solidFill>
            <a:srgbClr val="6600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76198" name="AutoShape 38"/>
          <p:cNvSpPr>
            <a:spLocks noChangeArrowheads="1"/>
          </p:cNvSpPr>
          <p:nvPr/>
        </p:nvSpPr>
        <p:spPr bwMode="auto">
          <a:xfrm>
            <a:off x="3851275" y="6237288"/>
            <a:ext cx="360363" cy="73025"/>
          </a:xfrm>
          <a:prstGeom prst="leftArrow">
            <a:avLst>
              <a:gd name="adj1" fmla="val 50000"/>
              <a:gd name="adj2" fmla="val 123370"/>
            </a:avLst>
          </a:prstGeom>
          <a:solidFill>
            <a:srgbClr val="6600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5855" name="AutoShape 4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59788" y="6381750"/>
            <a:ext cx="358775" cy="287338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  <p:bldP spid="476179" grpId="0" animBg="1"/>
      <p:bldP spid="476186" grpId="0" animBg="1"/>
      <p:bldP spid="476187" grpId="0" animBg="1"/>
      <p:bldP spid="476197" grpId="0" animBg="1"/>
      <p:bldP spid="476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277" y="2333639"/>
            <a:ext cx="828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请陈述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算子的具体步骤？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图像的缩小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8070" y="1718931"/>
            <a:ext cx="8153174" cy="15843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分为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按比例缩小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不按比例缩小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两种。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图像缩小之后，因为承载的信息量小了，所以画布应相应缩小。</a:t>
            </a:r>
          </a:p>
        </p:txBody>
      </p:sp>
      <p:pic>
        <p:nvPicPr>
          <p:cNvPr id="459782" name="Picture 6" descr="IMAG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5688" y="3904780"/>
            <a:ext cx="2879725" cy="2160587"/>
          </a:xfrm>
        </p:spPr>
      </p:pic>
      <p:sp>
        <p:nvSpPr>
          <p:cNvPr id="459780" name="AutoShape 4"/>
          <p:cNvSpPr>
            <a:spLocks noChangeArrowheads="1"/>
          </p:cNvSpPr>
          <p:nvPr/>
        </p:nvSpPr>
        <p:spPr bwMode="auto">
          <a:xfrm>
            <a:off x="3729876" y="4623917"/>
            <a:ext cx="288925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4090238" y="5849467"/>
            <a:ext cx="475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a)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按比例缩小      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b)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不按比例缩小</a:t>
            </a:r>
          </a:p>
        </p:txBody>
      </p:sp>
      <p:pic>
        <p:nvPicPr>
          <p:cNvPr id="459783" name="Picture 7" descr="IMAG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113" y="4265142"/>
            <a:ext cx="1917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9784" name="Picture 8" descr="IMAGE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9601" y="3976217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/>
      <p:bldP spid="459780" grpId="0" animBg="1"/>
      <p:bldP spid="4597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137525" cy="13684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图像缩小：实现思路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302375" y="1578254"/>
            <a:ext cx="8349255" cy="25209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图像缩小：对原有的数据进行挑选或处理，获得期望缩小尺寸的数据，并尽量保持原有的特征不丢失。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最简单的方法就是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等间隔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地选取数据。 </a:t>
            </a:r>
          </a:p>
        </p:txBody>
      </p:sp>
      <p:graphicFrame>
        <p:nvGraphicFramePr>
          <p:cNvPr id="460893" name="Group 93"/>
          <p:cNvGraphicFramePr>
            <a:graphicFrameLocks noGrp="1"/>
          </p:cNvGraphicFramePr>
          <p:nvPr/>
        </p:nvGraphicFramePr>
        <p:xfrm>
          <a:off x="1945682" y="4377871"/>
          <a:ext cx="2041525" cy="201168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/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/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/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60855" name="AutoShape 55"/>
          <p:cNvSpPr>
            <a:spLocks noChangeArrowheads="1"/>
          </p:cNvSpPr>
          <p:nvPr/>
        </p:nvSpPr>
        <p:spPr bwMode="auto">
          <a:xfrm>
            <a:off x="4611095" y="5314496"/>
            <a:ext cx="396875" cy="381000"/>
          </a:xfrm>
          <a:prstGeom prst="rightArrow">
            <a:avLst>
              <a:gd name="adj1" fmla="val 50000"/>
              <a:gd name="adj2" fmla="val 26042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5474695" y="4954134"/>
          <a:ext cx="990600" cy="109728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/>
                  </a:extLst>
                </a:gridCol>
                <a:gridCol w="358775">
                  <a:extLst>
                    <a:ext uri="{9D8B030D-6E8A-4147-A177-3AD203B41FA5}"/>
                  </a:extLst>
                </a:gridCol>
                <a:gridCol w="330200">
                  <a:extLst>
                    <a:ext uri="{9D8B030D-6E8A-4147-A177-3AD203B41FA5}"/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7137" y="370882"/>
            <a:ext cx="6788150" cy="10429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图像缩小：实现方法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573681" y="1749077"/>
            <a:ext cx="7615237" cy="396081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40000"/>
              </a:lnSpc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设原图像大小为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M*N</a:t>
            </a:r>
            <a:r>
              <a:rPr lang="en-US" altLang="zh-CN" sz="24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缩小为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M*k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endParaRPr lang="zh-CN" altLang="en-US" sz="2400" dirty="0" smtClean="0">
              <a:latin typeface="华文细黑" pitchFamily="2" charset="-122"/>
              <a:ea typeface="华文细黑" pitchFamily="2" charset="-122"/>
            </a:endParaRP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&lt;1</a:t>
            </a:r>
            <a:r>
              <a:rPr lang="zh-CN" altLang="en-US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&lt;1</a:t>
            </a:r>
            <a:r>
              <a:rPr lang="zh-CN" altLang="en-US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。算法步骤如下：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设原图为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F(</a:t>
            </a:r>
            <a:r>
              <a:rPr lang="en-US" altLang="zh-CN" sz="2600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i,j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), </a:t>
            </a:r>
            <a:r>
              <a:rPr lang="zh-CN" altLang="en-US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2600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=1,2,…,M,  j=1,2,…,N.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压缩后图像是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G(</a:t>
            </a:r>
            <a:r>
              <a:rPr lang="en-US" altLang="zh-CN" sz="2600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x,y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),  x=1,2,…,k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M, y=1,2,…,k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algn="just">
              <a:lnSpc>
                <a:spcPct val="140000"/>
              </a:lnSpc>
              <a:buNone/>
            </a:pP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G(</a:t>
            </a:r>
            <a:r>
              <a:rPr lang="en-US" altLang="zh-CN" sz="2600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x,y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)=F(c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*x,c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*y), c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=1/k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c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=1/k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6983412" cy="1223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图像缩小：例题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2853" name="AutoShape 5"/>
          <p:cNvSpPr>
            <a:spLocks noChangeArrowheads="1"/>
          </p:cNvSpPr>
          <p:nvPr/>
        </p:nvSpPr>
        <p:spPr bwMode="auto">
          <a:xfrm>
            <a:off x="3635375" y="2917913"/>
            <a:ext cx="1439863" cy="360362"/>
          </a:xfrm>
          <a:prstGeom prst="rightArrow">
            <a:avLst>
              <a:gd name="adj1" fmla="val 50000"/>
              <a:gd name="adj2" fmla="val 9989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492500" y="248611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黑体" pitchFamily="49" charset="-122"/>
                <a:ea typeface="黑体" pitchFamily="49" charset="-122"/>
              </a:rPr>
              <a:t>K1=0.6, k2=0.74</a:t>
            </a:r>
          </a:p>
        </p:txBody>
      </p:sp>
      <p:graphicFrame>
        <p:nvGraphicFramePr>
          <p:cNvPr id="462950" name="Group 102"/>
          <p:cNvGraphicFramePr>
            <a:graphicFrameLocks noGrp="1"/>
          </p:cNvGraphicFramePr>
          <p:nvPr/>
        </p:nvGraphicFramePr>
        <p:xfrm>
          <a:off x="5651500" y="2486113"/>
          <a:ext cx="2276475" cy="2068513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8788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8787">
                  <a:extLst>
                    <a:ext uri="{9D8B030D-6E8A-4147-A177-3AD203B41FA5}"/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/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/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/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62887" name="Text Box 39"/>
          <p:cNvSpPr txBox="1">
            <a:spLocks noChangeArrowheads="1"/>
          </p:cNvSpPr>
          <p:nvPr/>
        </p:nvSpPr>
        <p:spPr bwMode="auto">
          <a:xfrm>
            <a:off x="468313" y="5222963"/>
            <a:ext cx="867568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x=[1/0.6,2/0.6,3/0.6,4/0.6]=[1.67,3.33,5,6.67]=[2,3,5,6],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对应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y=[1/0.75,2/0.75,3/0.75,4/0.75,5/0.75]=[j1,j3,j4,j5,j6].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对应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1,3,4,5,6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列。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62888" name="Group 40"/>
          <p:cNvGraphicFramePr>
            <a:graphicFrameLocks noGrp="1"/>
          </p:cNvGraphicFramePr>
          <p:nvPr/>
        </p:nvGraphicFramePr>
        <p:xfrm>
          <a:off x="468313" y="1982875"/>
          <a:ext cx="2733675" cy="3027364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/>
                  </a:extLst>
                </a:gridCol>
                <a:gridCol w="458787">
                  <a:extLst>
                    <a:ext uri="{9D8B030D-6E8A-4147-A177-3AD203B41FA5}"/>
                  </a:extLst>
                </a:gridCol>
                <a:gridCol w="458788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7200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96863" y="2744875"/>
            <a:ext cx="247650" cy="1981200"/>
            <a:chOff x="276" y="1632"/>
            <a:chExt cx="156" cy="1248"/>
          </a:xfrm>
        </p:grpSpPr>
        <p:sp>
          <p:nvSpPr>
            <p:cNvPr id="40044" name="Line 92"/>
            <p:cNvSpPr>
              <a:spLocks noChangeShapeType="1"/>
            </p:cNvSpPr>
            <p:nvPr/>
          </p:nvSpPr>
          <p:spPr bwMode="auto">
            <a:xfrm>
              <a:off x="288" y="1632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5" name="Line 93"/>
            <p:cNvSpPr>
              <a:spLocks noChangeShapeType="1"/>
            </p:cNvSpPr>
            <p:nvPr/>
          </p:nvSpPr>
          <p:spPr bwMode="auto">
            <a:xfrm>
              <a:off x="288" y="1920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6" name="Line 94"/>
            <p:cNvSpPr>
              <a:spLocks noChangeShapeType="1"/>
            </p:cNvSpPr>
            <p:nvPr/>
          </p:nvSpPr>
          <p:spPr bwMode="auto">
            <a:xfrm>
              <a:off x="288" y="2592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7" name="Line 95"/>
            <p:cNvSpPr>
              <a:spLocks noChangeShapeType="1"/>
            </p:cNvSpPr>
            <p:nvPr/>
          </p:nvSpPr>
          <p:spPr bwMode="auto">
            <a:xfrm>
              <a:off x="276" y="2880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696913" y="1830475"/>
            <a:ext cx="2209800" cy="215900"/>
            <a:chOff x="528" y="1056"/>
            <a:chExt cx="1392" cy="136"/>
          </a:xfrm>
        </p:grpSpPr>
        <p:sp>
          <p:nvSpPr>
            <p:cNvPr id="40039" name="Line 97"/>
            <p:cNvSpPr>
              <a:spLocks noChangeShapeType="1"/>
            </p:cNvSpPr>
            <p:nvPr/>
          </p:nvSpPr>
          <p:spPr bwMode="auto">
            <a:xfrm>
              <a:off x="528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0" name="Line 98"/>
            <p:cNvSpPr>
              <a:spLocks noChangeShapeType="1"/>
            </p:cNvSpPr>
            <p:nvPr/>
          </p:nvSpPr>
          <p:spPr bwMode="auto">
            <a:xfrm>
              <a:off x="1056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1" name="Line 99"/>
            <p:cNvSpPr>
              <a:spLocks noChangeShapeType="1"/>
            </p:cNvSpPr>
            <p:nvPr/>
          </p:nvSpPr>
          <p:spPr bwMode="auto">
            <a:xfrm>
              <a:off x="1344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2" name="Line 100"/>
            <p:cNvSpPr>
              <a:spLocks noChangeShapeType="1"/>
            </p:cNvSpPr>
            <p:nvPr/>
          </p:nvSpPr>
          <p:spPr bwMode="auto">
            <a:xfrm>
              <a:off x="1632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3" name="Line 101"/>
            <p:cNvSpPr>
              <a:spLocks noChangeShapeType="1"/>
            </p:cNvSpPr>
            <p:nvPr/>
          </p:nvSpPr>
          <p:spPr bwMode="auto">
            <a:xfrm>
              <a:off x="1920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2951" name="Line 103"/>
          <p:cNvSpPr>
            <a:spLocks noChangeShapeType="1"/>
          </p:cNvSpPr>
          <p:nvPr/>
        </p:nvSpPr>
        <p:spPr bwMode="auto">
          <a:xfrm>
            <a:off x="539750" y="2702013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2" name="Line 104"/>
          <p:cNvSpPr>
            <a:spLocks noChangeShapeType="1"/>
          </p:cNvSpPr>
          <p:nvPr/>
        </p:nvSpPr>
        <p:spPr bwMode="auto">
          <a:xfrm>
            <a:off x="539750" y="3278275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3" name="Line 105"/>
          <p:cNvSpPr>
            <a:spLocks noChangeShapeType="1"/>
          </p:cNvSpPr>
          <p:nvPr/>
        </p:nvSpPr>
        <p:spPr bwMode="auto">
          <a:xfrm>
            <a:off x="539750" y="4214900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4" name="Line 106"/>
          <p:cNvSpPr>
            <a:spLocks noChangeShapeType="1"/>
          </p:cNvSpPr>
          <p:nvPr/>
        </p:nvSpPr>
        <p:spPr bwMode="auto">
          <a:xfrm>
            <a:off x="468313" y="4791163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5" name="Line 107"/>
          <p:cNvSpPr>
            <a:spLocks noChangeShapeType="1"/>
          </p:cNvSpPr>
          <p:nvPr/>
        </p:nvSpPr>
        <p:spPr bwMode="auto">
          <a:xfrm>
            <a:off x="684213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6" name="Line 108"/>
          <p:cNvSpPr>
            <a:spLocks noChangeShapeType="1"/>
          </p:cNvSpPr>
          <p:nvPr/>
        </p:nvSpPr>
        <p:spPr bwMode="auto">
          <a:xfrm>
            <a:off x="1547813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7" name="Line 109"/>
          <p:cNvSpPr>
            <a:spLocks noChangeShapeType="1"/>
          </p:cNvSpPr>
          <p:nvPr/>
        </p:nvSpPr>
        <p:spPr bwMode="auto">
          <a:xfrm>
            <a:off x="2017713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8" name="Line 110"/>
          <p:cNvSpPr>
            <a:spLocks noChangeShapeType="1"/>
          </p:cNvSpPr>
          <p:nvPr/>
        </p:nvSpPr>
        <p:spPr bwMode="auto">
          <a:xfrm>
            <a:off x="2484438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9" name="Line 111"/>
          <p:cNvSpPr>
            <a:spLocks noChangeShapeType="1"/>
          </p:cNvSpPr>
          <p:nvPr/>
        </p:nvSpPr>
        <p:spPr bwMode="auto">
          <a:xfrm>
            <a:off x="2916238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038" name="AutoShape 1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89431" y="6340354"/>
            <a:ext cx="360363" cy="358775"/>
          </a:xfrm>
          <a:prstGeom prst="flowChartPunchedTape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  <p:bldP spid="462854" grpId="0" autoUpdateAnimBg="0"/>
      <p:bldP spid="462887" grpId="0" autoUpdateAnimBg="0"/>
      <p:bldP spid="462951" grpId="0" animBg="1"/>
      <p:bldP spid="462952" grpId="0" animBg="1"/>
      <p:bldP spid="462953" grpId="0" animBg="1"/>
      <p:bldP spid="462954" grpId="0" animBg="1"/>
      <p:bldP spid="462955" grpId="0" animBg="1"/>
      <p:bldP spid="462956" grpId="0" animBg="1"/>
      <p:bldP spid="462957" grpId="0" animBg="1"/>
      <p:bldP spid="462958" grpId="0" animBg="1"/>
      <p:bldP spid="4629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5083175" cy="6842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52134" y="1916114"/>
            <a:ext cx="8278916" cy="3455987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图像放大是图像缩小的逆操作。但是，从信息处理的角度来看，难易程度完全不一样。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图像缩小是从多个信息中选出所需要的信息，而图像放大则需要对多出的空位填入适当的值，是信息的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预估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618413" cy="12588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图像放大：实现思路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7008" y="1688786"/>
            <a:ext cx="8064500" cy="1584325"/>
          </a:xfrm>
        </p:spPr>
        <p:txBody>
          <a:bodyPr>
            <a:noAutofit/>
          </a:bodyPr>
          <a:lstStyle/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最简单的思想：如果需要将原图像放大为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倍，则将原图像中的每个像素值，填在新图像中对应的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k*k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大小的子块中。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1619250" y="4581525"/>
          <a:ext cx="698500" cy="67056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/>
                  </a:extLst>
                </a:gridCol>
                <a:gridCol w="349250">
                  <a:extLst>
                    <a:ext uri="{9D8B030D-6E8A-4147-A177-3AD203B41FA5}"/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64912" name="Group 16"/>
          <p:cNvGraphicFramePr>
            <a:graphicFrameLocks noGrp="1"/>
          </p:cNvGraphicFramePr>
          <p:nvPr/>
        </p:nvGraphicFramePr>
        <p:xfrm>
          <a:off x="5003800" y="3933825"/>
          <a:ext cx="2667000" cy="243840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54000">
                  <a:extLst>
                    <a:ext uri="{9D8B030D-6E8A-4147-A177-3AD203B41FA5}"/>
                  </a:extLst>
                </a:gridCol>
                <a:gridCol w="2794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059113" y="4292600"/>
            <a:ext cx="1441450" cy="893763"/>
            <a:chOff x="1837" y="2704"/>
            <a:chExt cx="908" cy="563"/>
          </a:xfrm>
        </p:grpSpPr>
        <p:sp>
          <p:nvSpPr>
            <p:cNvPr id="42123" name="AutoShape 15"/>
            <p:cNvSpPr>
              <a:spLocks noChangeArrowheads="1"/>
            </p:cNvSpPr>
            <p:nvPr/>
          </p:nvSpPr>
          <p:spPr bwMode="auto">
            <a:xfrm>
              <a:off x="1837" y="2931"/>
              <a:ext cx="908" cy="336"/>
            </a:xfrm>
            <a:prstGeom prst="rightArrow">
              <a:avLst>
                <a:gd name="adj1" fmla="val 50000"/>
                <a:gd name="adj2" fmla="val 67560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2124" name="Text Box 139"/>
            <p:cNvSpPr txBox="1">
              <a:spLocks noChangeArrowheads="1"/>
            </p:cNvSpPr>
            <p:nvPr/>
          </p:nvSpPr>
          <p:spPr bwMode="auto">
            <a:xfrm>
              <a:off x="1837" y="270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黑体" pitchFamily="49" charset="-122"/>
                  <a:ea typeface="黑体" pitchFamily="49" charset="-122"/>
                </a:rPr>
                <a:t>放大</a:t>
              </a:r>
              <a:r>
                <a:rPr kumimoji="1" lang="en-US" altLang="zh-CN" b="1">
                  <a:latin typeface="黑体" pitchFamily="49" charset="-122"/>
                  <a:ea typeface="黑体" pitchFamily="49" charset="-122"/>
                </a:rPr>
                <a:t>5</a:t>
              </a:r>
              <a:r>
                <a:rPr kumimoji="1" lang="zh-CN" altLang="en-US" b="1">
                  <a:latin typeface="黑体" pitchFamily="49" charset="-122"/>
                  <a:ea typeface="黑体" pitchFamily="49" charset="-122"/>
                </a:rPr>
                <a:t>倍</a:t>
              </a: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310" y="596830"/>
            <a:ext cx="6176962" cy="8064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图像的成倍放大效果示例图</a:t>
            </a:r>
          </a:p>
        </p:txBody>
      </p:sp>
      <p:pic>
        <p:nvPicPr>
          <p:cNvPr id="187396" name="Picture 4" descr="图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0"/>
            <a:ext cx="3598863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7" name="Picture 5" descr="图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124200"/>
            <a:ext cx="18002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3429000" y="34290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554912" cy="1096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图像放大：实现方法</a:t>
            </a: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755650" y="1700213"/>
            <a:ext cx="7615238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设原图像大小为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M*N,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放大为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M*k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，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     （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&gt;1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2&gt;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）。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算法步骤如下：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l"/>
            </a:pP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设旧图像是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F(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i,j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， 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=1,2,…,M,  j=1,2,…,N.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新图像是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G(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x,y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),  x=1,2,…,k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M, y=1,2,…,k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N.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G(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x,y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)=F(c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*i,c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*j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),</a:t>
            </a:r>
            <a:r>
              <a:rPr lang="en-US" altLang="zh-CN" sz="3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c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=1/k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    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=1/k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6949" name="AutoShape 5"/>
          <p:cNvSpPr>
            <a:spLocks noChangeArrowheads="1"/>
          </p:cNvSpPr>
          <p:nvPr/>
        </p:nvSpPr>
        <p:spPr bwMode="auto">
          <a:xfrm>
            <a:off x="3059113" y="3284538"/>
            <a:ext cx="1873250" cy="360362"/>
          </a:xfrm>
          <a:prstGeom prst="rightArrow">
            <a:avLst>
              <a:gd name="adj1" fmla="val 50000"/>
              <a:gd name="adj2" fmla="val 129956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2987675" y="2852738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黑体" pitchFamily="49" charset="-122"/>
                <a:ea typeface="黑体" pitchFamily="49" charset="-122"/>
              </a:rPr>
              <a:t>K1=1.5, k2=1.2</a:t>
            </a:r>
          </a:p>
        </p:txBody>
      </p:sp>
      <p:graphicFrame>
        <p:nvGraphicFramePr>
          <p:cNvPr id="467004" name="Group 60"/>
          <p:cNvGraphicFramePr>
            <a:graphicFrameLocks noGrp="1"/>
          </p:cNvGraphicFramePr>
          <p:nvPr/>
        </p:nvGraphicFramePr>
        <p:xfrm>
          <a:off x="6096000" y="2743200"/>
          <a:ext cx="1746250" cy="1463676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8787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/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66973" name="Text Box 29"/>
          <p:cNvSpPr txBox="1">
            <a:spLocks noChangeArrowheads="1"/>
          </p:cNvSpPr>
          <p:nvPr/>
        </p:nvSpPr>
        <p:spPr bwMode="auto">
          <a:xfrm>
            <a:off x="539750" y="4437063"/>
            <a:ext cx="8389938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x=[1/1.2,2/1.2,3/1.2]=[i1,i1,i2],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放大后的图对应原图的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y=[1/1.5,2/1.5,3/1.5,4/1.5]=[j1,j2,j3, j3]. ],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放大后的图对应原图的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列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67003" name="Group 59"/>
          <p:cNvGraphicFramePr>
            <a:graphicFrameLocks noGrp="1"/>
          </p:cNvGraphicFramePr>
          <p:nvPr/>
        </p:nvGraphicFramePr>
        <p:xfrm>
          <a:off x="684213" y="2781300"/>
          <a:ext cx="1357312" cy="952501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8787">
                  <a:extLst>
                    <a:ext uri="{9D8B030D-6E8A-4147-A177-3AD203B41FA5}"/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4075" name="Rectangle 46"/>
          <p:cNvSpPr>
            <a:spLocks noChangeArrowheads="1"/>
          </p:cNvSpPr>
          <p:nvPr/>
        </p:nvSpPr>
        <p:spPr bwMode="auto">
          <a:xfrm>
            <a:off x="1258888" y="1773238"/>
            <a:ext cx="755491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zh-CN" sz="32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76" name="Rectangle 47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实现方法</a:t>
            </a: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9" grpId="0" animBg="1"/>
      <p:bldP spid="466950" grpId="0" autoUpdateAnimBg="0"/>
      <p:bldP spid="46697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896938"/>
            <a:ext cx="6219825" cy="6842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/>
              <a:t> </a:t>
            </a:r>
            <a:endParaRPr lang="en-US" altLang="zh-CN" sz="4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-149800" y="759174"/>
            <a:ext cx="9042592" cy="3887788"/>
          </a:xfrm>
          <a:ln w="57150" cmpd="thinThick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如果放大倍数太大，按照前面的方法处理会出现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马赛克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效应。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    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00113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图像放大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思考问题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58600" y="616840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如何使之有所改善？</a:t>
            </a:r>
            <a:endParaRPr lang="zh-CN" altLang="en-US" sz="28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Picture 4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460" y="3986212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图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4060" y="2767012"/>
            <a:ext cx="38115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381460" y="3910012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924260" y="4595812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放大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倍</a:t>
            </a:r>
          </a:p>
        </p:txBody>
      </p:sp>
      <p:pic>
        <p:nvPicPr>
          <p:cNvPr id="13" name="Picture 9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4060" y="2767012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4315" y="1700780"/>
            <a:ext cx="985939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zh-CN" altLang="en-US" sz="3200" dirty="0">
              <a:solidFill>
                <a:schemeClr val="tx2"/>
              </a:solidFill>
            </a:endParaRPr>
          </a:p>
          <a:p>
            <a:pPr algn="just"/>
            <a:r>
              <a:rPr lang="en-US" altLang="zh-CN" sz="3200" b="1" dirty="0" smtClean="0">
                <a:solidFill>
                  <a:srgbClr val="0A0A0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200" b="1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边缘检测步骤：</a:t>
            </a:r>
            <a:endParaRPr lang="en-US" altLang="zh-CN" sz="3200" b="1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/>
            <a:endParaRPr lang="zh-CN" altLang="en-US" sz="3200" dirty="0">
              <a:solidFill>
                <a:srgbClr val="0A0A0E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高斯滤波器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平滑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图像；</a:t>
            </a:r>
            <a:endParaRPr lang="zh-CN" altLang="en-US" sz="32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一阶偏导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有限差分计算梯度幅值和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方向；</a:t>
            </a:r>
            <a:endParaRPr lang="zh-CN" altLang="en-US" sz="32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梯度幅值应用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非极大值</a:t>
            </a: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抑制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zh-CN" altLang="en-US" sz="32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双阈值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检测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连接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边缘． </a:t>
            </a:r>
            <a:r>
              <a:rPr lang="zh-CN" altLang="en-US" sz="3200" b="1" dirty="0">
                <a:solidFill>
                  <a:schemeClr val="tx2"/>
                </a:solidFill>
              </a:rPr>
              <a:t> 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27651" name="内容占位符 4"/>
          <p:cNvSpPr>
            <a:spLocks noGrp="1"/>
          </p:cNvSpPr>
          <p:nvPr>
            <p:ph idx="1"/>
          </p:nvPr>
        </p:nvSpPr>
        <p:spPr>
          <a:xfrm>
            <a:off x="256859" y="1825624"/>
            <a:ext cx="8575641" cy="4351338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根据下图的模板进行模板中心像素值的插值计算。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912" y="2903030"/>
            <a:ext cx="3317840" cy="333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39835" y="2208911"/>
            <a:ext cx="6929438" cy="1111250"/>
          </a:xfrm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400678" y="1457639"/>
            <a:ext cx="59297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方向上进行线性插值计算：</a:t>
            </a: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452019" y="3507032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方向进行线性插值计算：</a:t>
            </a: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7300" y="4315141"/>
            <a:ext cx="4349052" cy="70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8938" y="3808326"/>
            <a:ext cx="2853369" cy="2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180871" y="1650754"/>
            <a:ext cx="86616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如果选择坐标系统使得四个已知点坐标分别为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(0, 0)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(0, 1)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(1, 0)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(1, 1)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，插值公式可以化简为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133" y="3121618"/>
            <a:ext cx="7886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矩形 9"/>
          <p:cNvSpPr>
            <a:spLocks noChangeArrowheads="1"/>
          </p:cNvSpPr>
          <p:nvPr/>
        </p:nvSpPr>
        <p:spPr bwMode="auto">
          <a:xfrm>
            <a:off x="249952" y="3836430"/>
            <a:ext cx="37417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用矩阵运算表示为</a:t>
            </a:r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438" y="4419078"/>
            <a:ext cx="5066882" cy="92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30723" name="TextBox 5"/>
          <p:cNvSpPr txBox="1">
            <a:spLocks noChangeArrowheads="1"/>
          </p:cNvSpPr>
          <p:nvPr/>
        </p:nvSpPr>
        <p:spPr bwMode="auto">
          <a:xfrm>
            <a:off x="199711" y="2156471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例子：矩阵为</a:t>
            </a:r>
          </a:p>
        </p:txBody>
      </p:sp>
      <p:sp>
        <p:nvSpPr>
          <p:cNvPr id="30724" name="TextBox 7"/>
          <p:cNvSpPr txBox="1">
            <a:spLocks noChangeArrowheads="1"/>
          </p:cNvSpPr>
          <p:nvPr/>
        </p:nvSpPr>
        <p:spPr bwMode="auto">
          <a:xfrm>
            <a:off x="410726" y="3446743"/>
            <a:ext cx="873327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放大后的图像为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4X8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的，进行顶点填充：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271" y="1586070"/>
            <a:ext cx="1838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3872226" y="2206713"/>
            <a:ext cx="60454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 ，将其放大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1.2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2.5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倍。</a:t>
            </a: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3415" y="4251551"/>
            <a:ext cx="46386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399580" y="1759089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按照如下公式进行计算</a:t>
            </a:r>
            <a:r>
              <a:rPr lang="zh-CN" altLang="en-US" sz="2400" dirty="0"/>
              <a:t>：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2451169"/>
            <a:ext cx="542925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10"/>
          <p:cNvSpPr txBox="1">
            <a:spLocks noChangeArrowheads="1"/>
          </p:cNvSpPr>
          <p:nvPr/>
        </p:nvSpPr>
        <p:spPr bwMode="auto">
          <a:xfrm>
            <a:off x="923192" y="3734847"/>
            <a:ext cx="75009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可以先进行单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行或单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列的插值得到下图：</a:t>
            </a: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6290" y="4429125"/>
            <a:ext cx="4462463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469918" y="1779186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进行中心值的插值计算：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2500313"/>
            <a:ext cx="392906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矩形 8"/>
          <p:cNvSpPr>
            <a:spLocks noChangeArrowheads="1"/>
          </p:cNvSpPr>
          <p:nvPr/>
        </p:nvSpPr>
        <p:spPr bwMode="auto">
          <a:xfrm>
            <a:off x="2857500" y="2928938"/>
            <a:ext cx="107156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sp>
        <p:nvSpPr>
          <p:cNvPr id="32774" name="矩形 11"/>
          <p:cNvSpPr>
            <a:spLocks noChangeArrowheads="1"/>
          </p:cNvSpPr>
          <p:nvPr/>
        </p:nvSpPr>
        <p:spPr bwMode="auto">
          <a:xfrm>
            <a:off x="4429125" y="2928938"/>
            <a:ext cx="135731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8779" y="4391129"/>
            <a:ext cx="387826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矩形 12"/>
          <p:cNvSpPr>
            <a:spLocks noChangeArrowheads="1"/>
          </p:cNvSpPr>
          <p:nvPr/>
        </p:nvSpPr>
        <p:spPr bwMode="auto">
          <a:xfrm>
            <a:off x="2857500" y="5286375"/>
            <a:ext cx="107156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sp>
        <p:nvSpPr>
          <p:cNvPr id="32777" name="矩形 13"/>
          <p:cNvSpPr>
            <a:spLocks noChangeArrowheads="1"/>
          </p:cNvSpPr>
          <p:nvPr/>
        </p:nvSpPr>
        <p:spPr bwMode="auto">
          <a:xfrm>
            <a:off x="4429125" y="5286375"/>
            <a:ext cx="135731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sp>
        <p:nvSpPr>
          <p:cNvPr id="10" name="AutoShape 1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68182" y="6276573"/>
            <a:ext cx="503237" cy="360363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图像错切：基本概念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197" y="2119488"/>
            <a:ext cx="7927224" cy="3095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图像的错切变换：平面景物在投影平面上的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非垂直投影效果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因为绝大多数图像都是三维物体在二维平面上的投影得到的，所以需要研究图像的错切现象。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848" y="701658"/>
            <a:ext cx="4924425" cy="5715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图像的错切效果</a:t>
            </a:r>
          </a:p>
        </p:txBody>
      </p:sp>
      <p:pic>
        <p:nvPicPr>
          <p:cNvPr id="226311" name="Picture 7" descr="tt0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3588" y="2276475"/>
            <a:ext cx="2695575" cy="2351088"/>
          </a:xfrm>
          <a:ln>
            <a:solidFill>
              <a:schemeClr val="tx1"/>
            </a:solidFill>
          </a:ln>
        </p:spPr>
      </p:pic>
      <p:pic>
        <p:nvPicPr>
          <p:cNvPr id="226313" name="Picture 9" descr="tt003cq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76825" y="1773238"/>
            <a:ext cx="3048000" cy="4105275"/>
          </a:xfrm>
          <a:ln>
            <a:solidFill>
              <a:schemeClr val="tx1"/>
            </a:solidFill>
          </a:ln>
        </p:spPr>
      </p:pic>
      <p:sp>
        <p:nvSpPr>
          <p:cNvPr id="226309" name="AutoShape 5"/>
          <p:cNvSpPr>
            <a:spLocks noChangeArrowheads="1"/>
          </p:cNvSpPr>
          <p:nvPr/>
        </p:nvSpPr>
        <p:spPr bwMode="auto">
          <a:xfrm>
            <a:off x="3995738" y="31416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图像错切：数学模型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075" y="1991248"/>
            <a:ext cx="7342188" cy="72707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错切的数学模型如下：    </a:t>
            </a:r>
          </a:p>
        </p:txBody>
      </p:sp>
      <p:graphicFrame>
        <p:nvGraphicFramePr>
          <p:cNvPr id="486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3095625"/>
          <a:ext cx="5153025" cy="941388"/>
        </p:xfrm>
        <a:graphic>
          <a:graphicData uri="http://schemas.openxmlformats.org/presentationml/2006/ole">
            <p:oleObj spid="_x0000_s284674" name="Equation" r:id="rId4" imgW="50710923" imgH="9258300" progId="">
              <p:embed/>
            </p:oleObj>
          </a:graphicData>
        </a:graphic>
      </p:graphicFrame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1187450" y="4365625"/>
          <a:ext cx="5502275" cy="995363"/>
        </p:xfrm>
        <a:graphic>
          <a:graphicData uri="http://schemas.openxmlformats.org/presentationml/2006/ole">
            <p:oleObj spid="_x0000_s284675" name="Equation" r:id="rId5" imgW="51198745" imgH="9258300" progId="">
              <p:embed/>
            </p:oleObj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70750" y="3759758"/>
            <a:ext cx="1441450" cy="863600"/>
            <a:chOff x="3888" y="2208"/>
            <a:chExt cx="908" cy="544"/>
          </a:xfrm>
        </p:grpSpPr>
        <p:sp>
          <p:nvSpPr>
            <p:cNvPr id="4149" name="Rectangle 3"/>
            <p:cNvSpPr>
              <a:spLocks noChangeArrowheads="1"/>
            </p:cNvSpPr>
            <p:nvPr/>
          </p:nvSpPr>
          <p:spPr bwMode="auto">
            <a:xfrm>
              <a:off x="4069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0" name="Rectangle 4"/>
            <p:cNvSpPr>
              <a:spLocks noChangeArrowheads="1"/>
            </p:cNvSpPr>
            <p:nvPr/>
          </p:nvSpPr>
          <p:spPr bwMode="auto">
            <a:xfrm>
              <a:off x="3888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1" name="Rectangle 5"/>
            <p:cNvSpPr>
              <a:spLocks noChangeArrowheads="1"/>
            </p:cNvSpPr>
            <p:nvPr/>
          </p:nvSpPr>
          <p:spPr bwMode="auto">
            <a:xfrm>
              <a:off x="4250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52" name="Rectangle 6"/>
            <p:cNvSpPr>
              <a:spLocks noChangeArrowheads="1"/>
            </p:cNvSpPr>
            <p:nvPr/>
          </p:nvSpPr>
          <p:spPr bwMode="auto">
            <a:xfrm>
              <a:off x="3888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3" name="Rectangle 7"/>
            <p:cNvSpPr>
              <a:spLocks noChangeArrowheads="1"/>
            </p:cNvSpPr>
            <p:nvPr/>
          </p:nvSpPr>
          <p:spPr bwMode="auto">
            <a:xfrm>
              <a:off x="4251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4" name="Rectangle 8"/>
            <p:cNvSpPr>
              <a:spLocks noChangeArrowheads="1"/>
            </p:cNvSpPr>
            <p:nvPr/>
          </p:nvSpPr>
          <p:spPr bwMode="auto">
            <a:xfrm>
              <a:off x="4069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5" name="Rectangle 9"/>
            <p:cNvSpPr>
              <a:spLocks noChangeArrowheads="1"/>
            </p:cNvSpPr>
            <p:nvPr/>
          </p:nvSpPr>
          <p:spPr bwMode="auto">
            <a:xfrm>
              <a:off x="4614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4614" y="238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3888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4070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9" name="Rectangle 13"/>
            <p:cNvSpPr>
              <a:spLocks noChangeArrowheads="1"/>
            </p:cNvSpPr>
            <p:nvPr/>
          </p:nvSpPr>
          <p:spPr bwMode="auto">
            <a:xfrm>
              <a:off x="4251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0" name="Rectangle 14"/>
            <p:cNvSpPr>
              <a:spLocks noChangeArrowheads="1"/>
            </p:cNvSpPr>
            <p:nvPr/>
          </p:nvSpPr>
          <p:spPr bwMode="auto">
            <a:xfrm>
              <a:off x="4433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1" name="Rectangle 15"/>
            <p:cNvSpPr>
              <a:spLocks noChangeArrowheads="1"/>
            </p:cNvSpPr>
            <p:nvPr/>
          </p:nvSpPr>
          <p:spPr bwMode="auto">
            <a:xfrm>
              <a:off x="4433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2" name="Rectangle 16"/>
            <p:cNvSpPr>
              <a:spLocks noChangeArrowheads="1"/>
            </p:cNvSpPr>
            <p:nvPr/>
          </p:nvSpPr>
          <p:spPr bwMode="auto">
            <a:xfrm>
              <a:off x="4433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3" name="Rectangle 17"/>
            <p:cNvSpPr>
              <a:spLocks noChangeArrowheads="1"/>
            </p:cNvSpPr>
            <p:nvPr/>
          </p:nvSpPr>
          <p:spPr bwMode="auto">
            <a:xfrm>
              <a:off x="4614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32675" y="1946833"/>
            <a:ext cx="865188" cy="1438275"/>
            <a:chOff x="4272" y="1382"/>
            <a:chExt cx="545" cy="906"/>
          </a:xfrm>
        </p:grpSpPr>
        <p:sp>
          <p:nvSpPr>
            <p:cNvPr id="4134" name="Rectangle 19"/>
            <p:cNvSpPr>
              <a:spLocks noChangeArrowheads="1"/>
            </p:cNvSpPr>
            <p:nvPr/>
          </p:nvSpPr>
          <p:spPr bwMode="auto">
            <a:xfrm>
              <a:off x="4453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5" name="Rectangle 20"/>
            <p:cNvSpPr>
              <a:spLocks noChangeArrowheads="1"/>
            </p:cNvSpPr>
            <p:nvPr/>
          </p:nvSpPr>
          <p:spPr bwMode="auto">
            <a:xfrm>
              <a:off x="4272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6" name="Rectangle 21"/>
            <p:cNvSpPr>
              <a:spLocks noChangeArrowheads="1"/>
            </p:cNvSpPr>
            <p:nvPr/>
          </p:nvSpPr>
          <p:spPr bwMode="auto">
            <a:xfrm>
              <a:off x="4634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37" name="Rectangle 22"/>
            <p:cNvSpPr>
              <a:spLocks noChangeArrowheads="1"/>
            </p:cNvSpPr>
            <p:nvPr/>
          </p:nvSpPr>
          <p:spPr bwMode="auto">
            <a:xfrm>
              <a:off x="4272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8" name="Rectangle 23"/>
            <p:cNvSpPr>
              <a:spLocks noChangeArrowheads="1"/>
            </p:cNvSpPr>
            <p:nvPr/>
          </p:nvSpPr>
          <p:spPr bwMode="auto">
            <a:xfrm>
              <a:off x="4272" y="1744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9" name="Rectangle 24"/>
            <p:cNvSpPr>
              <a:spLocks noChangeArrowheads="1"/>
            </p:cNvSpPr>
            <p:nvPr/>
          </p:nvSpPr>
          <p:spPr bwMode="auto">
            <a:xfrm>
              <a:off x="4635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0" name="Rectangle 25"/>
            <p:cNvSpPr>
              <a:spLocks noChangeArrowheads="1"/>
            </p:cNvSpPr>
            <p:nvPr/>
          </p:nvSpPr>
          <p:spPr bwMode="auto">
            <a:xfrm>
              <a:off x="4453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1" name="Rectangle 26"/>
            <p:cNvSpPr>
              <a:spLocks noChangeArrowheads="1"/>
            </p:cNvSpPr>
            <p:nvPr/>
          </p:nvSpPr>
          <p:spPr bwMode="auto">
            <a:xfrm>
              <a:off x="4454" y="174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2" name="Rectangle 27"/>
            <p:cNvSpPr>
              <a:spLocks noChangeArrowheads="1"/>
            </p:cNvSpPr>
            <p:nvPr/>
          </p:nvSpPr>
          <p:spPr bwMode="auto">
            <a:xfrm>
              <a:off x="4635" y="174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3" name="Rectangle 28"/>
            <p:cNvSpPr>
              <a:spLocks noChangeArrowheads="1"/>
            </p:cNvSpPr>
            <p:nvPr/>
          </p:nvSpPr>
          <p:spPr bwMode="auto">
            <a:xfrm>
              <a:off x="4272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4" name="Rectangle 29"/>
            <p:cNvSpPr>
              <a:spLocks noChangeArrowheads="1"/>
            </p:cNvSpPr>
            <p:nvPr/>
          </p:nvSpPr>
          <p:spPr bwMode="auto">
            <a:xfrm>
              <a:off x="4454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5" name="Rectangle 30"/>
            <p:cNvSpPr>
              <a:spLocks noChangeArrowheads="1"/>
            </p:cNvSpPr>
            <p:nvPr/>
          </p:nvSpPr>
          <p:spPr bwMode="auto">
            <a:xfrm>
              <a:off x="4635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6" name="Rectangle 31"/>
            <p:cNvSpPr>
              <a:spLocks noChangeArrowheads="1"/>
            </p:cNvSpPr>
            <p:nvPr/>
          </p:nvSpPr>
          <p:spPr bwMode="auto">
            <a:xfrm>
              <a:off x="4272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7" name="Rectangle 32"/>
            <p:cNvSpPr>
              <a:spLocks noChangeArrowheads="1"/>
            </p:cNvSpPr>
            <p:nvPr/>
          </p:nvSpPr>
          <p:spPr bwMode="auto">
            <a:xfrm>
              <a:off x="4454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48" name="Rectangle 33"/>
            <p:cNvSpPr>
              <a:spLocks noChangeArrowheads="1"/>
            </p:cNvSpPr>
            <p:nvPr/>
          </p:nvSpPr>
          <p:spPr bwMode="auto">
            <a:xfrm>
              <a:off x="4635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</p:grpSp>
      <p:sp>
        <p:nvSpPr>
          <p:cNvPr id="4102" name="Rectangle 34"/>
          <p:cNvSpPr>
            <a:spLocks noGrp="1" noChangeArrowheads="1"/>
          </p:cNvSpPr>
          <p:nvPr>
            <p:ph type="title"/>
          </p:nvPr>
        </p:nvSpPr>
        <p:spPr>
          <a:xfrm>
            <a:off x="827088" y="420025"/>
            <a:ext cx="66738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图像错切：示例</a:t>
            </a:r>
          </a:p>
        </p:txBody>
      </p:sp>
      <p:graphicFrame>
        <p:nvGraphicFramePr>
          <p:cNvPr id="48543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553000" y="2300846"/>
          <a:ext cx="792163" cy="460375"/>
        </p:xfrm>
        <a:graphic>
          <a:graphicData uri="http://schemas.openxmlformats.org/presentationml/2006/ole">
            <p:oleObj spid="_x0000_s285698" name="Equation" r:id="rId4" imgW="7551243" imgH="4381626" progId="">
              <p:embed/>
            </p:oleObj>
          </a:graphicData>
        </a:graphic>
      </p:graphicFrame>
      <p:sp>
        <p:nvSpPr>
          <p:cNvPr id="485411" name="Rectangle 35"/>
          <p:cNvSpPr>
            <a:spLocks noChangeArrowheads="1"/>
          </p:cNvSpPr>
          <p:nvPr/>
        </p:nvSpPr>
        <p:spPr bwMode="auto">
          <a:xfrm>
            <a:off x="6327950" y="2235758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2" name="Rectangle 36"/>
          <p:cNvSpPr>
            <a:spLocks noChangeArrowheads="1"/>
          </p:cNvSpPr>
          <p:nvPr/>
        </p:nvSpPr>
        <p:spPr bwMode="auto">
          <a:xfrm>
            <a:off x="6039025" y="1948421"/>
            <a:ext cx="288925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3" name="Rectangle 37"/>
          <p:cNvSpPr>
            <a:spLocks noChangeArrowheads="1"/>
          </p:cNvSpPr>
          <p:nvPr/>
        </p:nvSpPr>
        <p:spPr bwMode="auto">
          <a:xfrm>
            <a:off x="6039025" y="2524683"/>
            <a:ext cx="288925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4" name="Rectangle 38"/>
          <p:cNvSpPr>
            <a:spLocks noChangeArrowheads="1"/>
          </p:cNvSpPr>
          <p:nvPr/>
        </p:nvSpPr>
        <p:spPr bwMode="auto">
          <a:xfrm>
            <a:off x="6615288" y="2524683"/>
            <a:ext cx="288925" cy="2873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5" name="Rectangle 39"/>
          <p:cNvSpPr>
            <a:spLocks noChangeArrowheads="1"/>
          </p:cNvSpPr>
          <p:nvPr/>
        </p:nvSpPr>
        <p:spPr bwMode="auto">
          <a:xfrm>
            <a:off x="6327950" y="2524683"/>
            <a:ext cx="288925" cy="2873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6" name="Rectangle 40"/>
          <p:cNvSpPr>
            <a:spLocks noChangeArrowheads="1"/>
          </p:cNvSpPr>
          <p:nvPr/>
        </p:nvSpPr>
        <p:spPr bwMode="auto">
          <a:xfrm>
            <a:off x="6327950" y="2812021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7" name="Rectangle 41"/>
          <p:cNvSpPr>
            <a:spLocks noChangeArrowheads="1"/>
          </p:cNvSpPr>
          <p:nvPr/>
        </p:nvSpPr>
        <p:spPr bwMode="auto">
          <a:xfrm>
            <a:off x="6615288" y="3100946"/>
            <a:ext cx="288925" cy="287337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8" name="Rectangle 42"/>
          <p:cNvSpPr>
            <a:spLocks noChangeArrowheads="1"/>
          </p:cNvSpPr>
          <p:nvPr/>
        </p:nvSpPr>
        <p:spPr bwMode="auto">
          <a:xfrm>
            <a:off x="6039025" y="2235758"/>
            <a:ext cx="288925" cy="2873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440038" y="2586596"/>
            <a:ext cx="865187" cy="863600"/>
            <a:chOff x="1338" y="2478"/>
            <a:chExt cx="545" cy="544"/>
          </a:xfrm>
        </p:grpSpPr>
        <p:sp>
          <p:nvSpPr>
            <p:cNvPr id="4125" name="Rectangle 44"/>
            <p:cNvSpPr>
              <a:spLocks noChangeArrowheads="1"/>
            </p:cNvSpPr>
            <p:nvPr/>
          </p:nvSpPr>
          <p:spPr bwMode="auto">
            <a:xfrm>
              <a:off x="1519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6" name="Rectangle 45"/>
            <p:cNvSpPr>
              <a:spLocks noChangeArrowheads="1"/>
            </p:cNvSpPr>
            <p:nvPr/>
          </p:nvSpPr>
          <p:spPr bwMode="auto">
            <a:xfrm>
              <a:off x="1338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7" name="Rectangle 46"/>
            <p:cNvSpPr>
              <a:spLocks noChangeArrowheads="1"/>
            </p:cNvSpPr>
            <p:nvPr/>
          </p:nvSpPr>
          <p:spPr bwMode="auto">
            <a:xfrm>
              <a:off x="1700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28" name="Rectangle 47"/>
            <p:cNvSpPr>
              <a:spLocks noChangeArrowheads="1"/>
            </p:cNvSpPr>
            <p:nvPr/>
          </p:nvSpPr>
          <p:spPr bwMode="auto">
            <a:xfrm>
              <a:off x="1338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9" name="Rectangle 48"/>
            <p:cNvSpPr>
              <a:spLocks noChangeArrowheads="1"/>
            </p:cNvSpPr>
            <p:nvPr/>
          </p:nvSpPr>
          <p:spPr bwMode="auto">
            <a:xfrm>
              <a:off x="1338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0" name="Rectangle 49"/>
            <p:cNvSpPr>
              <a:spLocks noChangeArrowheads="1"/>
            </p:cNvSpPr>
            <p:nvPr/>
          </p:nvSpPr>
          <p:spPr bwMode="auto">
            <a:xfrm>
              <a:off x="1700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1" name="Rectangle 50"/>
            <p:cNvSpPr>
              <a:spLocks noChangeArrowheads="1"/>
            </p:cNvSpPr>
            <p:nvPr/>
          </p:nvSpPr>
          <p:spPr bwMode="auto">
            <a:xfrm>
              <a:off x="1519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2" name="Rectangle 51"/>
            <p:cNvSpPr>
              <a:spLocks noChangeArrowheads="1"/>
            </p:cNvSpPr>
            <p:nvPr/>
          </p:nvSpPr>
          <p:spPr bwMode="auto">
            <a:xfrm>
              <a:off x="1520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3" name="Rectangle 52"/>
            <p:cNvSpPr>
              <a:spLocks noChangeArrowheads="1"/>
            </p:cNvSpPr>
            <p:nvPr/>
          </p:nvSpPr>
          <p:spPr bwMode="auto">
            <a:xfrm>
              <a:off x="1701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85429" name="AutoShape 53"/>
          <p:cNvSpPr>
            <a:spLocks noChangeArrowheads="1"/>
          </p:cNvSpPr>
          <p:nvPr/>
        </p:nvSpPr>
        <p:spPr bwMode="auto">
          <a:xfrm>
            <a:off x="3168825" y="2873933"/>
            <a:ext cx="1655763" cy="431800"/>
          </a:xfrm>
          <a:prstGeom prst="rightArrow">
            <a:avLst>
              <a:gd name="adj1" fmla="val 50000"/>
              <a:gd name="adj2" fmla="val 95864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85431" name="Object 5"/>
          <p:cNvGraphicFramePr>
            <a:graphicFrameLocks noChangeAspect="1"/>
          </p:cNvGraphicFramePr>
          <p:nvPr/>
        </p:nvGraphicFramePr>
        <p:xfrm>
          <a:off x="3529188" y="3450196"/>
          <a:ext cx="790575" cy="485775"/>
        </p:xfrm>
        <a:graphic>
          <a:graphicData uri="http://schemas.openxmlformats.org/presentationml/2006/ole">
            <p:oleObj spid="_x0000_s285699" name="Equation" r:id="rId5" imgW="7551243" imgH="4625544" progId="">
              <p:embed/>
            </p:oleObj>
          </a:graphicData>
        </a:graphic>
      </p:graphicFrame>
      <p:sp>
        <p:nvSpPr>
          <p:cNvPr id="485432" name="Rectangle 56"/>
          <p:cNvSpPr>
            <a:spLocks noChangeArrowheads="1"/>
          </p:cNvSpPr>
          <p:nvPr/>
        </p:nvSpPr>
        <p:spPr bwMode="auto">
          <a:xfrm>
            <a:off x="6166025" y="3759758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3" name="Rectangle 57"/>
          <p:cNvSpPr>
            <a:spLocks noChangeArrowheads="1"/>
          </p:cNvSpPr>
          <p:nvPr/>
        </p:nvSpPr>
        <p:spPr bwMode="auto">
          <a:xfrm>
            <a:off x="5878688" y="3759758"/>
            <a:ext cx="288925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4" name="Rectangle 58"/>
          <p:cNvSpPr>
            <a:spLocks noChangeArrowheads="1"/>
          </p:cNvSpPr>
          <p:nvPr/>
        </p:nvSpPr>
        <p:spPr bwMode="auto">
          <a:xfrm>
            <a:off x="6742288" y="4047096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85435" name="Rectangle 59"/>
          <p:cNvSpPr>
            <a:spLocks noChangeArrowheads="1"/>
          </p:cNvSpPr>
          <p:nvPr/>
        </p:nvSpPr>
        <p:spPr bwMode="auto">
          <a:xfrm>
            <a:off x="6453363" y="4336021"/>
            <a:ext cx="288925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6" name="Rectangle 60"/>
          <p:cNvSpPr>
            <a:spLocks noChangeArrowheads="1"/>
          </p:cNvSpPr>
          <p:nvPr/>
        </p:nvSpPr>
        <p:spPr bwMode="auto">
          <a:xfrm>
            <a:off x="6453363" y="3759758"/>
            <a:ext cx="288925" cy="2873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7" name="Rectangle 61"/>
          <p:cNvSpPr>
            <a:spLocks noChangeArrowheads="1"/>
          </p:cNvSpPr>
          <p:nvPr/>
        </p:nvSpPr>
        <p:spPr bwMode="auto">
          <a:xfrm>
            <a:off x="6453363" y="4047096"/>
            <a:ext cx="288925" cy="287337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8" name="Rectangle 62"/>
          <p:cNvSpPr>
            <a:spLocks noChangeArrowheads="1"/>
          </p:cNvSpPr>
          <p:nvPr/>
        </p:nvSpPr>
        <p:spPr bwMode="auto">
          <a:xfrm>
            <a:off x="6742288" y="4336021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9" name="Rectangle 63"/>
          <p:cNvSpPr>
            <a:spLocks noChangeArrowheads="1"/>
          </p:cNvSpPr>
          <p:nvPr/>
        </p:nvSpPr>
        <p:spPr bwMode="auto">
          <a:xfrm>
            <a:off x="7029625" y="4336021"/>
            <a:ext cx="288925" cy="287337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40" name="Rectangle 64"/>
          <p:cNvSpPr>
            <a:spLocks noChangeArrowheads="1"/>
          </p:cNvSpPr>
          <p:nvPr/>
        </p:nvSpPr>
        <p:spPr bwMode="auto">
          <a:xfrm>
            <a:off x="6166025" y="4047096"/>
            <a:ext cx="288925" cy="2873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41" name="Rectangle 65"/>
          <p:cNvSpPr>
            <a:spLocks noChangeArrowheads="1"/>
          </p:cNvSpPr>
          <p:nvPr/>
        </p:nvSpPr>
        <p:spPr bwMode="auto">
          <a:xfrm>
            <a:off x="6615288" y="2812021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85442" name="Text Box 66"/>
          <p:cNvSpPr txBox="1">
            <a:spLocks noChangeArrowheads="1"/>
          </p:cNvSpPr>
          <p:nvPr/>
        </p:nvSpPr>
        <p:spPr bwMode="auto">
          <a:xfrm>
            <a:off x="887657" y="5084763"/>
            <a:ext cx="7632700" cy="860425"/>
          </a:xfrm>
          <a:prstGeom prst="rect">
            <a:avLst/>
          </a:prstGeom>
          <a:noFill/>
          <a:ln w="38100" cmpd="dbl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华文细黑" pitchFamily="2" charset="-122"/>
                <a:ea typeface="华文细黑" pitchFamily="2" charset="-122"/>
              </a:rPr>
              <a:t>可以看到，错切之后原图像的像素排列方向发生改变。该坐标变化的特点是，</a:t>
            </a:r>
            <a:r>
              <a:rPr kumimoji="1" lang="en-US" altLang="zh-CN" sz="2400" b="1">
                <a:latin typeface="华文细黑" pitchFamily="2" charset="-122"/>
                <a:ea typeface="华文细黑" pitchFamily="2" charset="-122"/>
              </a:rPr>
              <a:t>x</a:t>
            </a:r>
            <a:r>
              <a:rPr kumimoji="1" lang="zh-CN" altLang="en-US" sz="2400" b="1">
                <a:latin typeface="华文细黑" pitchFamily="2" charset="-122"/>
                <a:ea typeface="华文细黑" pitchFamily="2" charset="-122"/>
              </a:rPr>
              <a:t>方向与</a:t>
            </a:r>
            <a:r>
              <a:rPr kumimoji="1" lang="en-US" altLang="zh-CN" sz="2400" b="1">
                <a:latin typeface="华文细黑" pitchFamily="2" charset="-122"/>
                <a:ea typeface="华文细黑" pitchFamily="2" charset="-122"/>
              </a:rPr>
              <a:t>y</a:t>
            </a:r>
            <a:r>
              <a:rPr kumimoji="1" lang="zh-CN" altLang="en-US" sz="2400" b="1">
                <a:latin typeface="华文细黑" pitchFamily="2" charset="-122"/>
                <a:ea typeface="华文细黑" pitchFamily="2" charset="-122"/>
              </a:rPr>
              <a:t>方向独立变化。</a:t>
            </a:r>
          </a:p>
        </p:txBody>
      </p:sp>
      <p:sp>
        <p:nvSpPr>
          <p:cNvPr id="4124" name="AutoShape 6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72450" y="6381750"/>
            <a:ext cx="287338" cy="287338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6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854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854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854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8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8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8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8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8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8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8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8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8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4" dur="500"/>
                                        <p:tgtEl>
                                          <p:spTgt spid="48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11" grpId="0" animBg="1"/>
      <p:bldP spid="485412" grpId="0" animBg="1"/>
      <p:bldP spid="485413" grpId="0" animBg="1"/>
      <p:bldP spid="485414" grpId="0" animBg="1"/>
      <p:bldP spid="485415" grpId="0" animBg="1"/>
      <p:bldP spid="485416" grpId="0" animBg="1"/>
      <p:bldP spid="485417" grpId="0" animBg="1"/>
      <p:bldP spid="485418" grpId="0" animBg="1"/>
      <p:bldP spid="485429" grpId="0" animBg="1"/>
      <p:bldP spid="485432" grpId="0" animBg="1"/>
      <p:bldP spid="485433" grpId="0" animBg="1"/>
      <p:bldP spid="485434" grpId="0" animBg="1" autoUpdateAnimBg="0"/>
      <p:bldP spid="485435" grpId="0" animBg="1"/>
      <p:bldP spid="485436" grpId="0" animBg="1"/>
      <p:bldP spid="485437" grpId="0" animBg="1"/>
      <p:bldP spid="485438" grpId="0" animBg="1"/>
      <p:bldP spid="485439" grpId="0" animBg="1"/>
      <p:bldP spid="485440" grpId="0" animBg="1"/>
      <p:bldP spid="485441" grpId="0" animBg="1" autoUpdateAnimBg="0"/>
      <p:bldP spid="4854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37582"/>
            <a:ext cx="640715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图像的几何变换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207056" y="1885969"/>
            <a:ext cx="8565155" cy="3313112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图像的几何变换包括了图像的形状变换、图像的位置变换以及仿射变换。</a:t>
            </a:r>
          </a:p>
          <a:p>
            <a:pPr algn="just" eaLnBrk="1" hangingPunct="1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图像的形状变换是指图像的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放大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缩小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错切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just" eaLnBrk="1" hangingPunct="1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图像的位置变换是指图像的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平移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镜像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旋转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just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图像的仿射变换则使用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数学映射变换公式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，表示几何变换。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733530" y="5425028"/>
            <a:ext cx="7556359" cy="461665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图像的几何变换不改变像素的值，只改变像素的位置。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80" y="609513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图像的平移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2859" y="1609778"/>
            <a:ext cx="8299014" cy="165735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3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图像的平移非常简单，所用到的是中学学过的直角坐标系的平移变换公式：       </a:t>
            </a:r>
          </a:p>
        </p:txBody>
      </p:sp>
      <p:graphicFrame>
        <p:nvGraphicFramePr>
          <p:cNvPr id="391172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95052" y="3474357"/>
          <a:ext cx="2063750" cy="1238250"/>
        </p:xfrm>
        <a:graphic>
          <a:graphicData uri="http://schemas.openxmlformats.org/presentationml/2006/ole">
            <p:oleObj spid="_x0000_s286722" name="Equation" r:id="rId4" imgW="14622745" imgH="8770463" progId="Equation.3">
              <p:embed/>
            </p:oleObj>
          </a:graphicData>
        </a:graphic>
      </p:graphicFrame>
      <p:sp>
        <p:nvSpPr>
          <p:cNvPr id="391219" name="Text Box 51"/>
          <p:cNvSpPr txBox="1">
            <a:spLocks noChangeArrowheads="1"/>
          </p:cNvSpPr>
          <p:nvPr/>
        </p:nvSpPr>
        <p:spPr bwMode="auto">
          <a:xfrm>
            <a:off x="2747352" y="4914220"/>
            <a:ext cx="44640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即：</a:t>
            </a:r>
            <a:r>
              <a:rPr lang="en-US" altLang="zh-CN" sz="2800" dirty="0">
                <a:ea typeface="华文细黑" pitchFamily="2" charset="-122"/>
              </a:rPr>
              <a:t>g(</a:t>
            </a:r>
            <a:r>
              <a:rPr lang="en-US" altLang="zh-CN" sz="2800" dirty="0" err="1">
                <a:ea typeface="华文细黑" pitchFamily="2" charset="-122"/>
              </a:rPr>
              <a:t>x,y</a:t>
            </a:r>
            <a:r>
              <a:rPr lang="en-US" altLang="zh-CN" sz="2800" dirty="0">
                <a:ea typeface="华文细黑" pitchFamily="2" charset="-122"/>
              </a:rPr>
              <a:t>)=f(x’, y’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)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/>
      <p:bldP spid="3912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6245225" cy="10985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图像的平移：示例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7088" y="2565400"/>
            <a:ext cx="865187" cy="863600"/>
            <a:chOff x="657" y="2387"/>
            <a:chExt cx="545" cy="544"/>
          </a:xfrm>
        </p:grpSpPr>
        <p:sp>
          <p:nvSpPr>
            <p:cNvPr id="6192" name="Rectangle 6"/>
            <p:cNvSpPr>
              <a:spLocks noChangeArrowheads="1"/>
            </p:cNvSpPr>
            <p:nvPr/>
          </p:nvSpPr>
          <p:spPr bwMode="auto">
            <a:xfrm>
              <a:off x="657" y="2387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3" name="Rectangle 7"/>
            <p:cNvSpPr>
              <a:spLocks noChangeArrowheads="1"/>
            </p:cNvSpPr>
            <p:nvPr/>
          </p:nvSpPr>
          <p:spPr bwMode="auto">
            <a:xfrm>
              <a:off x="839" y="2387"/>
              <a:ext cx="182" cy="1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4" name="Rectangle 8"/>
            <p:cNvSpPr>
              <a:spLocks noChangeArrowheads="1"/>
            </p:cNvSpPr>
            <p:nvPr/>
          </p:nvSpPr>
          <p:spPr bwMode="auto">
            <a:xfrm>
              <a:off x="657" y="2568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6195" name="Rectangle 9"/>
            <p:cNvSpPr>
              <a:spLocks noChangeArrowheads="1"/>
            </p:cNvSpPr>
            <p:nvPr/>
          </p:nvSpPr>
          <p:spPr bwMode="auto">
            <a:xfrm>
              <a:off x="1020" y="2387"/>
              <a:ext cx="182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6" name="Rectangle 10"/>
            <p:cNvSpPr>
              <a:spLocks noChangeArrowheads="1"/>
            </p:cNvSpPr>
            <p:nvPr/>
          </p:nvSpPr>
          <p:spPr bwMode="auto">
            <a:xfrm>
              <a:off x="839" y="2568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7" name="Rectangle 11"/>
            <p:cNvSpPr>
              <a:spLocks noChangeArrowheads="1"/>
            </p:cNvSpPr>
            <p:nvPr/>
          </p:nvSpPr>
          <p:spPr bwMode="auto">
            <a:xfrm>
              <a:off x="1020" y="256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8" name="Rectangle 12"/>
            <p:cNvSpPr>
              <a:spLocks noChangeArrowheads="1"/>
            </p:cNvSpPr>
            <p:nvPr/>
          </p:nvSpPr>
          <p:spPr bwMode="auto">
            <a:xfrm>
              <a:off x="657" y="2750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9" name="Rectangle 13"/>
            <p:cNvSpPr>
              <a:spLocks noChangeArrowheads="1"/>
            </p:cNvSpPr>
            <p:nvPr/>
          </p:nvSpPr>
          <p:spPr bwMode="auto">
            <a:xfrm>
              <a:off x="839" y="2750"/>
              <a:ext cx="182" cy="181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200" name="Rectangle 14"/>
            <p:cNvSpPr>
              <a:spLocks noChangeArrowheads="1"/>
            </p:cNvSpPr>
            <p:nvPr/>
          </p:nvSpPr>
          <p:spPr bwMode="auto">
            <a:xfrm>
              <a:off x="1020" y="2750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827088" y="5229225"/>
            <a:ext cx="6757987" cy="860425"/>
          </a:xfrm>
          <a:prstGeom prst="rect">
            <a:avLst/>
          </a:prstGeom>
          <a:noFill/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注意：平移后的景物与原图像相同，但“画布”一定是扩大了。否则就会丢失信息。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051050" y="2276475"/>
            <a:ext cx="1584325" cy="1301750"/>
            <a:chOff x="1292" y="1434"/>
            <a:chExt cx="998" cy="820"/>
          </a:xfrm>
        </p:grpSpPr>
        <p:sp>
          <p:nvSpPr>
            <p:cNvPr id="6190" name="AutoShape 15"/>
            <p:cNvSpPr>
              <a:spLocks noChangeArrowheads="1"/>
            </p:cNvSpPr>
            <p:nvPr/>
          </p:nvSpPr>
          <p:spPr bwMode="auto">
            <a:xfrm>
              <a:off x="1474" y="1706"/>
              <a:ext cx="557" cy="111"/>
            </a:xfrm>
            <a:prstGeom prst="rightArrow">
              <a:avLst>
                <a:gd name="adj1" fmla="val 50000"/>
                <a:gd name="adj2" fmla="val 12545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1292" y="1434"/>
            <a:ext cx="998" cy="211"/>
          </p:xfrm>
          <a:graphic>
            <a:graphicData uri="http://schemas.openxmlformats.org/presentationml/2006/ole">
              <p:oleObj spid="_x0000_s287746" name="Equation" r:id="rId4" imgW="16573606" imgH="3893789" progId="Equation.3">
                <p:embed/>
              </p:oleObj>
            </a:graphicData>
          </a:graphic>
        </p:graphicFrame>
        <p:sp>
          <p:nvSpPr>
            <p:cNvPr id="6191" name="Text Box 52"/>
            <p:cNvSpPr txBox="1">
              <a:spLocks noChangeArrowheads="1"/>
            </p:cNvSpPr>
            <p:nvPr/>
          </p:nvSpPr>
          <p:spPr bwMode="auto">
            <a:xfrm>
              <a:off x="1429" y="1888"/>
              <a:ext cx="77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华文细黑" pitchFamily="2" charset="-122"/>
                  <a:ea typeface="华文细黑" pitchFamily="2" charset="-122"/>
                </a:rPr>
                <a:t>下移</a:t>
              </a:r>
              <a:r>
                <a:rPr lang="en-US" altLang="zh-CN" sz="1600" b="1">
                  <a:latin typeface="华文细黑" pitchFamily="2" charset="-122"/>
                  <a:ea typeface="华文细黑" pitchFamily="2" charset="-122"/>
                </a:rPr>
                <a:t>1</a:t>
              </a:r>
              <a:r>
                <a:rPr lang="zh-CN" altLang="en-US" sz="1600" b="1">
                  <a:latin typeface="华文细黑" pitchFamily="2" charset="-122"/>
                  <a:ea typeface="华文细黑" pitchFamily="2" charset="-122"/>
                </a:rPr>
                <a:t>行，右移</a:t>
              </a:r>
              <a:r>
                <a:rPr lang="en-US" altLang="zh-CN" sz="1600" b="1">
                  <a:latin typeface="华文细黑" pitchFamily="2" charset="-122"/>
                  <a:ea typeface="华文细黑" pitchFamily="2" charset="-122"/>
                </a:rPr>
                <a:t>2</a:t>
              </a:r>
              <a:r>
                <a:rPr lang="zh-CN" altLang="en-US" sz="1600" b="1">
                  <a:latin typeface="华文细黑" pitchFamily="2" charset="-122"/>
                  <a:ea typeface="华文细黑" pitchFamily="2" charset="-122"/>
                </a:rPr>
                <a:t>列</a:t>
              </a:r>
            </a:p>
          </p:txBody>
        </p:sp>
      </p:grp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1544306" y="4069338"/>
            <a:ext cx="3429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ahoma" pitchFamily="34" charset="0"/>
              </a:rPr>
              <a:t>x=[1,2,3] ;  y=[1,2,3]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ahoma" pitchFamily="34" charset="0"/>
              </a:rPr>
              <a:t>x</a:t>
            </a:r>
            <a:r>
              <a:rPr lang="en-US" altLang="zh-CN" dirty="0"/>
              <a:t>’</a:t>
            </a:r>
            <a:r>
              <a:rPr lang="en-US" altLang="zh-CN" dirty="0">
                <a:latin typeface="Tahoma" pitchFamily="34" charset="0"/>
              </a:rPr>
              <a:t>=[2,3,4] ; y</a:t>
            </a:r>
            <a:r>
              <a:rPr lang="en-US" altLang="zh-CN" dirty="0"/>
              <a:t>’</a:t>
            </a:r>
            <a:r>
              <a:rPr lang="en-US" altLang="zh-CN" dirty="0">
                <a:latin typeface="Tahoma" pitchFamily="34" charset="0"/>
              </a:rPr>
              <a:t>=[3,4,5]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211638" y="2349500"/>
            <a:ext cx="1228725" cy="1289050"/>
            <a:chOff x="2490" y="1134"/>
            <a:chExt cx="774" cy="812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653" y="1344"/>
              <a:ext cx="545" cy="544"/>
              <a:chOff x="3016" y="2704"/>
              <a:chExt cx="545" cy="544"/>
            </a:xfrm>
          </p:grpSpPr>
          <p:sp>
            <p:nvSpPr>
              <p:cNvPr id="6181" name="Rectangle 19"/>
              <p:cNvSpPr>
                <a:spLocks noChangeArrowheads="1"/>
              </p:cNvSpPr>
              <p:nvPr/>
            </p:nvSpPr>
            <p:spPr bwMode="auto">
              <a:xfrm>
                <a:off x="3379" y="2886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2" name="Rectangle 20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6183" name="Rectangle 21"/>
              <p:cNvSpPr>
                <a:spLocks noChangeArrowheads="1"/>
              </p:cNvSpPr>
              <p:nvPr/>
            </p:nvSpPr>
            <p:spPr bwMode="auto">
              <a:xfrm>
                <a:off x="3379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4" name="Rectangle 22"/>
              <p:cNvSpPr>
                <a:spLocks noChangeArrowheads="1"/>
              </p:cNvSpPr>
              <p:nvPr/>
            </p:nvSpPr>
            <p:spPr bwMode="auto">
              <a:xfrm>
                <a:off x="3198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5" name="Rectangle 23"/>
              <p:cNvSpPr>
                <a:spLocks noChangeArrowheads="1"/>
              </p:cNvSpPr>
              <p:nvPr/>
            </p:nvSpPr>
            <p:spPr bwMode="auto">
              <a:xfrm>
                <a:off x="3016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6" name="Rectangle 24"/>
              <p:cNvSpPr>
                <a:spLocks noChangeArrowheads="1"/>
              </p:cNvSpPr>
              <p:nvPr/>
            </p:nvSpPr>
            <p:spPr bwMode="auto">
              <a:xfrm>
                <a:off x="3198" y="288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7" name="Rectangle 25"/>
              <p:cNvSpPr>
                <a:spLocks noChangeArrowheads="1"/>
              </p:cNvSpPr>
              <p:nvPr/>
            </p:nvSpPr>
            <p:spPr bwMode="auto">
              <a:xfrm>
                <a:off x="3016" y="288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8" name="Rectangle 26"/>
              <p:cNvSpPr>
                <a:spLocks noChangeArrowheads="1"/>
              </p:cNvSpPr>
              <p:nvPr/>
            </p:nvSpPr>
            <p:spPr bwMode="auto">
              <a:xfrm>
                <a:off x="3016" y="3067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9" name="Rectangle 27"/>
              <p:cNvSpPr>
                <a:spLocks noChangeArrowheads="1"/>
              </p:cNvSpPr>
              <p:nvPr/>
            </p:nvSpPr>
            <p:spPr bwMode="auto">
              <a:xfrm>
                <a:off x="3198" y="3067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179" name="Text Box 55"/>
            <p:cNvSpPr txBox="1">
              <a:spLocks noChangeArrowheads="1"/>
            </p:cNvSpPr>
            <p:nvPr/>
          </p:nvSpPr>
          <p:spPr bwMode="auto">
            <a:xfrm>
              <a:off x="2640" y="113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1   2   3</a:t>
              </a:r>
            </a:p>
          </p:txBody>
        </p:sp>
        <p:sp>
          <p:nvSpPr>
            <p:cNvPr id="6180" name="Text Box 57"/>
            <p:cNvSpPr txBox="1">
              <a:spLocks noChangeArrowheads="1"/>
            </p:cNvSpPr>
            <p:nvPr/>
          </p:nvSpPr>
          <p:spPr bwMode="auto">
            <a:xfrm>
              <a:off x="2490" y="127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5940425" y="2205038"/>
            <a:ext cx="1933575" cy="1500187"/>
            <a:chOff x="3402" y="1110"/>
            <a:chExt cx="1218" cy="945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560" y="1298"/>
              <a:ext cx="908" cy="726"/>
              <a:chOff x="2517" y="2568"/>
              <a:chExt cx="908" cy="726"/>
            </a:xfrm>
          </p:grpSpPr>
          <p:sp>
            <p:nvSpPr>
              <p:cNvPr id="6158" name="Rectangle 29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59" name="Rectangle 30"/>
              <p:cNvSpPr>
                <a:spLocks noChangeArrowheads="1"/>
              </p:cNvSpPr>
              <p:nvPr/>
            </p:nvSpPr>
            <p:spPr bwMode="auto">
              <a:xfrm>
                <a:off x="3062" y="2750"/>
                <a:ext cx="182" cy="18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0" name="Rectangle 31"/>
              <p:cNvSpPr>
                <a:spLocks noChangeArrowheads="1"/>
              </p:cNvSpPr>
              <p:nvPr/>
            </p:nvSpPr>
            <p:spPr bwMode="auto">
              <a:xfrm>
                <a:off x="2880" y="2931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6161" name="Rectangle 32"/>
              <p:cNvSpPr>
                <a:spLocks noChangeArrowheads="1"/>
              </p:cNvSpPr>
              <p:nvPr/>
            </p:nvSpPr>
            <p:spPr bwMode="auto">
              <a:xfrm>
                <a:off x="3243" y="2750"/>
                <a:ext cx="182" cy="18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2" name="Rectangle 33"/>
              <p:cNvSpPr>
                <a:spLocks noChangeArrowheads="1"/>
              </p:cNvSpPr>
              <p:nvPr/>
            </p:nvSpPr>
            <p:spPr bwMode="auto">
              <a:xfrm>
                <a:off x="3062" y="2931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3" name="Rectangle 34"/>
              <p:cNvSpPr>
                <a:spLocks noChangeArrowheads="1"/>
              </p:cNvSpPr>
              <p:nvPr/>
            </p:nvSpPr>
            <p:spPr bwMode="auto">
              <a:xfrm>
                <a:off x="3243" y="2931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4" name="Rectangle 35"/>
              <p:cNvSpPr>
                <a:spLocks noChangeArrowheads="1"/>
              </p:cNvSpPr>
              <p:nvPr/>
            </p:nvSpPr>
            <p:spPr bwMode="auto">
              <a:xfrm>
                <a:off x="2880" y="3113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5" name="Rectangle 36"/>
              <p:cNvSpPr>
                <a:spLocks noChangeArrowheads="1"/>
              </p:cNvSpPr>
              <p:nvPr/>
            </p:nvSpPr>
            <p:spPr bwMode="auto">
              <a:xfrm>
                <a:off x="3062" y="3113"/>
                <a:ext cx="182" cy="181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6" name="Rectangle 37"/>
              <p:cNvSpPr>
                <a:spLocks noChangeArrowheads="1"/>
              </p:cNvSpPr>
              <p:nvPr/>
            </p:nvSpPr>
            <p:spPr bwMode="auto">
              <a:xfrm>
                <a:off x="3243" y="3113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7" name="Rectangle 38"/>
              <p:cNvSpPr>
                <a:spLocks noChangeArrowheads="1"/>
              </p:cNvSpPr>
              <p:nvPr/>
            </p:nvSpPr>
            <p:spPr bwMode="auto">
              <a:xfrm>
                <a:off x="2880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8" name="Rectangle 39"/>
              <p:cNvSpPr>
                <a:spLocks noChangeArrowheads="1"/>
              </p:cNvSpPr>
              <p:nvPr/>
            </p:nvSpPr>
            <p:spPr bwMode="auto">
              <a:xfrm>
                <a:off x="3061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9" name="Rectangle 40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0" name="Rectangle 41"/>
              <p:cNvSpPr>
                <a:spLocks noChangeArrowheads="1"/>
              </p:cNvSpPr>
              <p:nvPr/>
            </p:nvSpPr>
            <p:spPr bwMode="auto">
              <a:xfrm>
                <a:off x="2699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1" name="Rectangle 42"/>
              <p:cNvSpPr>
                <a:spLocks noChangeArrowheads="1"/>
              </p:cNvSpPr>
              <p:nvPr/>
            </p:nvSpPr>
            <p:spPr bwMode="auto">
              <a:xfrm>
                <a:off x="2517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2" name="Rectangle 43"/>
              <p:cNvSpPr>
                <a:spLocks noChangeArrowheads="1"/>
              </p:cNvSpPr>
              <p:nvPr/>
            </p:nvSpPr>
            <p:spPr bwMode="auto">
              <a:xfrm>
                <a:off x="2699" y="275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3" name="Rectangle 44"/>
              <p:cNvSpPr>
                <a:spLocks noChangeArrowheads="1"/>
              </p:cNvSpPr>
              <p:nvPr/>
            </p:nvSpPr>
            <p:spPr bwMode="auto">
              <a:xfrm>
                <a:off x="2517" y="275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4" name="Rectangle 45"/>
              <p:cNvSpPr>
                <a:spLocks noChangeArrowheads="1"/>
              </p:cNvSpPr>
              <p:nvPr/>
            </p:nvSpPr>
            <p:spPr bwMode="auto">
              <a:xfrm>
                <a:off x="2517" y="293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5" name="Rectangle 46"/>
              <p:cNvSpPr>
                <a:spLocks noChangeArrowheads="1"/>
              </p:cNvSpPr>
              <p:nvPr/>
            </p:nvSpPr>
            <p:spPr bwMode="auto">
              <a:xfrm>
                <a:off x="2699" y="293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6" name="Rectangle 47"/>
              <p:cNvSpPr>
                <a:spLocks noChangeArrowheads="1"/>
              </p:cNvSpPr>
              <p:nvPr/>
            </p:nvSpPr>
            <p:spPr bwMode="auto">
              <a:xfrm>
                <a:off x="2517" y="3113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7" name="Rectangle 48"/>
              <p:cNvSpPr>
                <a:spLocks noChangeArrowheads="1"/>
              </p:cNvSpPr>
              <p:nvPr/>
            </p:nvSpPr>
            <p:spPr bwMode="auto">
              <a:xfrm>
                <a:off x="2699" y="3113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156" name="Text Box 58"/>
            <p:cNvSpPr txBox="1">
              <a:spLocks noChangeArrowheads="1"/>
            </p:cNvSpPr>
            <p:nvPr/>
          </p:nvSpPr>
          <p:spPr bwMode="auto">
            <a:xfrm>
              <a:off x="3564" y="1110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1   2    3   4   5</a:t>
              </a:r>
            </a:p>
          </p:txBody>
        </p:sp>
        <p:sp>
          <p:nvSpPr>
            <p:cNvPr id="6157" name="Text Box 59"/>
            <p:cNvSpPr txBox="1">
              <a:spLocks noChangeArrowheads="1"/>
            </p:cNvSpPr>
            <p:nvPr/>
          </p:nvSpPr>
          <p:spPr bwMode="auto">
            <a:xfrm>
              <a:off x="3402" y="1260"/>
              <a:ext cx="336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4</a:t>
              </a:r>
            </a:p>
          </p:txBody>
        </p:sp>
      </p:grpSp>
      <p:sp>
        <p:nvSpPr>
          <p:cNvPr id="6154" name="AutoShape 6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72450" y="6381750"/>
            <a:ext cx="360363" cy="287338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5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7" grpId="0" animBg="1" autoUpdateAnimBg="0"/>
      <p:bldP spid="39429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1458" y="618515"/>
            <a:ext cx="5954712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图像的镜像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1692" y="2002971"/>
            <a:ext cx="8554008" cy="3744913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镜像指在镜子中所成的像。其特点是左右颠倒或者是上下颠倒。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镜像分为水平镜像和垂直镜像。   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1400" dirty="0" smtClean="0"/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水平镜像示例</a:t>
            </a:r>
          </a:p>
        </p:txBody>
      </p:sp>
      <p:pic>
        <p:nvPicPr>
          <p:cNvPr id="436228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1981200"/>
            <a:ext cx="4318000" cy="32369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36229" name="Picture 5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75" y="1981200"/>
            <a:ext cx="4318000" cy="32369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垂直镜像示例</a:t>
            </a:r>
          </a:p>
        </p:txBody>
      </p:sp>
      <p:pic>
        <p:nvPicPr>
          <p:cNvPr id="437252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4318000" cy="3238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37253" name="Picture 5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4318000" cy="3238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图像的水平镜像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846" y="1701520"/>
            <a:ext cx="7632700" cy="10795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水平镜像计算公式如下（图像大小为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M*N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    </a:t>
            </a:r>
          </a:p>
        </p:txBody>
      </p:sp>
      <p:graphicFrame>
        <p:nvGraphicFramePr>
          <p:cNvPr id="487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33645" y="2696849"/>
          <a:ext cx="2065338" cy="750887"/>
        </p:xfrm>
        <a:graphic>
          <a:graphicData uri="http://schemas.openxmlformats.org/presentationml/2006/ole">
            <p:oleObj spid="_x0000_s288770" name="Equation" r:id="rId4" imgW="24132505" imgH="8770463" progId="">
              <p:embed/>
            </p:oleObj>
          </a:graphicData>
        </a:graphic>
      </p:graphicFrame>
      <p:sp>
        <p:nvSpPr>
          <p:cNvPr id="487475" name="Rectangle 51"/>
          <p:cNvSpPr>
            <a:spLocks noChangeArrowheads="1"/>
          </p:cNvSpPr>
          <p:nvPr/>
        </p:nvSpPr>
        <p:spPr bwMode="auto">
          <a:xfrm>
            <a:off x="204090" y="3584331"/>
            <a:ext cx="881933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因为表示图像的矩阵坐标不能为负，因此需要在进行镜像计算之后，再进行坐标的平移。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106683" y="5052699"/>
            <a:ext cx="5073651" cy="750887"/>
            <a:chOff x="1403" y="3417"/>
            <a:chExt cx="3196" cy="473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1403" y="3417"/>
            <a:ext cx="1884" cy="473"/>
          </p:xfrm>
          <a:graphic>
            <a:graphicData uri="http://schemas.openxmlformats.org/presentationml/2006/ole">
              <p:oleObj spid="_x0000_s288771" name="Equation" r:id="rId5" imgW="32910745" imgH="8770463" progId="">
                <p:embed/>
              </p:oleObj>
            </a:graphicData>
          </a:graphic>
        </p:graphicFrame>
        <p:sp>
          <p:nvSpPr>
            <p:cNvPr id="7193" name="Text Box 52"/>
            <p:cNvSpPr txBox="1">
              <a:spLocks noChangeArrowheads="1"/>
            </p:cNvSpPr>
            <p:nvPr/>
          </p:nvSpPr>
          <p:spPr bwMode="auto">
            <a:xfrm>
              <a:off x="3420" y="3521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/>
                <a:t>（坐标平移）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811783" y="2841311"/>
            <a:ext cx="2663825" cy="442913"/>
            <a:chOff x="3107" y="2024"/>
            <a:chExt cx="1678" cy="279"/>
          </a:xfrm>
        </p:grpSpPr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3107" y="2024"/>
              <a:ext cx="1678" cy="91"/>
              <a:chOff x="3107" y="2024"/>
              <a:chExt cx="1678" cy="91"/>
            </a:xfrm>
          </p:grpSpPr>
          <p:sp>
            <p:nvSpPr>
              <p:cNvPr id="7185" name="Line 56"/>
              <p:cNvSpPr>
                <a:spLocks noChangeShapeType="1"/>
              </p:cNvSpPr>
              <p:nvPr/>
            </p:nvSpPr>
            <p:spPr bwMode="auto">
              <a:xfrm>
                <a:off x="3107" y="2115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6" name="Line 57"/>
              <p:cNvSpPr>
                <a:spLocks noChangeShapeType="1"/>
              </p:cNvSpPr>
              <p:nvPr/>
            </p:nvSpPr>
            <p:spPr bwMode="auto">
              <a:xfrm>
                <a:off x="3878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7" name="Line 58"/>
              <p:cNvSpPr>
                <a:spLocks noChangeShapeType="1"/>
              </p:cNvSpPr>
              <p:nvPr/>
            </p:nvSpPr>
            <p:spPr bwMode="auto">
              <a:xfrm>
                <a:off x="4014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8" name="Line 59"/>
              <p:cNvSpPr>
                <a:spLocks noChangeShapeType="1"/>
              </p:cNvSpPr>
              <p:nvPr/>
            </p:nvSpPr>
            <p:spPr bwMode="auto">
              <a:xfrm>
                <a:off x="4150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9" name="Line 60"/>
              <p:cNvSpPr>
                <a:spLocks noChangeShapeType="1"/>
              </p:cNvSpPr>
              <p:nvPr/>
            </p:nvSpPr>
            <p:spPr bwMode="auto">
              <a:xfrm>
                <a:off x="4286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0" name="Line 61"/>
              <p:cNvSpPr>
                <a:spLocks noChangeShapeType="1"/>
              </p:cNvSpPr>
              <p:nvPr/>
            </p:nvSpPr>
            <p:spPr bwMode="auto">
              <a:xfrm>
                <a:off x="3742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1" name="Line 62"/>
              <p:cNvSpPr>
                <a:spLocks noChangeShapeType="1"/>
              </p:cNvSpPr>
              <p:nvPr/>
            </p:nvSpPr>
            <p:spPr bwMode="auto">
              <a:xfrm>
                <a:off x="3606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2" name="Line 63"/>
              <p:cNvSpPr>
                <a:spLocks noChangeShapeType="1"/>
              </p:cNvSpPr>
              <p:nvPr/>
            </p:nvSpPr>
            <p:spPr bwMode="auto">
              <a:xfrm>
                <a:off x="3470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8" name="Text Box 65"/>
            <p:cNvSpPr txBox="1">
              <a:spLocks noChangeArrowheads="1"/>
            </p:cNvSpPr>
            <p:nvPr/>
          </p:nvSpPr>
          <p:spPr bwMode="auto">
            <a:xfrm>
              <a:off x="3781" y="2078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FF5050"/>
                  </a:solidFill>
                </a:rPr>
                <a:t>0</a:t>
              </a:r>
            </a:p>
          </p:txBody>
        </p:sp>
        <p:sp>
          <p:nvSpPr>
            <p:cNvPr id="7179" name="Text Box 66"/>
            <p:cNvSpPr txBox="1">
              <a:spLocks noChangeArrowheads="1"/>
            </p:cNvSpPr>
            <p:nvPr/>
          </p:nvSpPr>
          <p:spPr bwMode="auto">
            <a:xfrm>
              <a:off x="3611" y="2082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-1</a:t>
              </a:r>
            </a:p>
          </p:txBody>
        </p:sp>
        <p:sp>
          <p:nvSpPr>
            <p:cNvPr id="7180" name="Text Box 67"/>
            <p:cNvSpPr txBox="1">
              <a:spLocks noChangeArrowheads="1"/>
            </p:cNvSpPr>
            <p:nvPr/>
          </p:nvSpPr>
          <p:spPr bwMode="auto">
            <a:xfrm>
              <a:off x="3470" y="2082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-2</a:t>
              </a:r>
            </a:p>
          </p:txBody>
        </p:sp>
        <p:sp>
          <p:nvSpPr>
            <p:cNvPr id="7181" name="Text Box 68"/>
            <p:cNvSpPr txBox="1">
              <a:spLocks noChangeArrowheads="1"/>
            </p:cNvSpPr>
            <p:nvPr/>
          </p:nvSpPr>
          <p:spPr bwMode="auto">
            <a:xfrm>
              <a:off x="3331" y="2087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-3</a:t>
              </a:r>
            </a:p>
          </p:txBody>
        </p:sp>
        <p:sp>
          <p:nvSpPr>
            <p:cNvPr id="7182" name="Text Box 69"/>
            <p:cNvSpPr txBox="1">
              <a:spLocks noChangeArrowheads="1"/>
            </p:cNvSpPr>
            <p:nvPr/>
          </p:nvSpPr>
          <p:spPr bwMode="auto">
            <a:xfrm>
              <a:off x="3914" y="2084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7183" name="Text Box 70"/>
            <p:cNvSpPr txBox="1">
              <a:spLocks noChangeArrowheads="1"/>
            </p:cNvSpPr>
            <p:nvPr/>
          </p:nvSpPr>
          <p:spPr bwMode="auto">
            <a:xfrm>
              <a:off x="4059" y="2084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7184" name="Text Box 71"/>
            <p:cNvSpPr txBox="1">
              <a:spLocks noChangeArrowheads="1"/>
            </p:cNvSpPr>
            <p:nvPr/>
          </p:nvSpPr>
          <p:spPr bwMode="auto">
            <a:xfrm>
              <a:off x="4198" y="2091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</p:grpSp>
      <p:sp>
        <p:nvSpPr>
          <p:cNvPr id="2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autoUpdateAnimBg="0"/>
      <p:bldP spid="48747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图像的水平镜像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420938"/>
            <a:ext cx="7488237" cy="863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dirty="0" smtClean="0">
                <a:ea typeface="黑体" pitchFamily="49" charset="-122"/>
              </a:rPr>
              <a:t>示例：</a:t>
            </a:r>
            <a:endParaRPr lang="zh-CN" altLang="en-US" dirty="0" smtClean="0"/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2339975" y="37163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0113" y="3284538"/>
            <a:ext cx="1397000" cy="1173162"/>
            <a:chOff x="1002" y="2568"/>
            <a:chExt cx="880" cy="739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56" y="2750"/>
              <a:ext cx="545" cy="544"/>
              <a:chOff x="930" y="2478"/>
              <a:chExt cx="545" cy="544"/>
            </a:xfrm>
          </p:grpSpPr>
          <p:sp>
            <p:nvSpPr>
              <p:cNvPr id="8230" name="Rectangle 8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1" name="Rectangle 9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2" name="Rectangle 10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8233" name="Rectangle 11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4" name="Rectangle 12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5" name="Rectangle 13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6" name="Rectangle 14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7" name="Rectangle 15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8" name="Rectangle 16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28" name="Text Box 17"/>
            <p:cNvSpPr txBox="1">
              <a:spLocks noChangeArrowheads="1"/>
            </p:cNvSpPr>
            <p:nvPr/>
          </p:nvSpPr>
          <p:spPr bwMode="auto">
            <a:xfrm>
              <a:off x="1111" y="256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1   2   3</a:t>
              </a:r>
            </a:p>
          </p:txBody>
        </p:sp>
        <p:sp>
          <p:nvSpPr>
            <p:cNvPr id="8229" name="Text Box 18"/>
            <p:cNvSpPr txBox="1">
              <a:spLocks noChangeArrowheads="1"/>
            </p:cNvSpPr>
            <p:nvPr/>
          </p:nvSpPr>
          <p:spPr bwMode="auto">
            <a:xfrm>
              <a:off x="1002" y="2713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32138" y="3284538"/>
            <a:ext cx="1384300" cy="1223962"/>
            <a:chOff x="2016" y="2784"/>
            <a:chExt cx="872" cy="771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162" y="3011"/>
              <a:ext cx="545" cy="544"/>
              <a:chOff x="930" y="2478"/>
              <a:chExt cx="545" cy="544"/>
            </a:xfrm>
          </p:grpSpPr>
          <p:sp>
            <p:nvSpPr>
              <p:cNvPr id="8218" name="Rectangle 21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9" name="Rectangle 22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0" name="Rectangle 23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8221" name="Rectangle 24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2" name="Rectangle 25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3" name="Rectangle 26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4" name="Rectangle 27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5" name="Rectangle 28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6" name="Rectangle 29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16" name="Text Box 30"/>
            <p:cNvSpPr txBox="1">
              <a:spLocks noChangeArrowheads="1"/>
            </p:cNvSpPr>
            <p:nvPr/>
          </p:nvSpPr>
          <p:spPr bwMode="auto">
            <a:xfrm>
              <a:off x="2016" y="2929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8217" name="Text Box 31"/>
            <p:cNvSpPr txBox="1">
              <a:spLocks noChangeArrowheads="1"/>
            </p:cNvSpPr>
            <p:nvPr/>
          </p:nvSpPr>
          <p:spPr bwMode="auto">
            <a:xfrm>
              <a:off x="2117" y="2784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-1  -2  -3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716463" y="3644900"/>
            <a:ext cx="1366837" cy="657225"/>
            <a:chOff x="3168" y="3122"/>
            <a:chExt cx="861" cy="414"/>
          </a:xfrm>
        </p:grpSpPr>
        <p:sp>
          <p:nvSpPr>
            <p:cNvPr id="8214" name="AutoShape 36"/>
            <p:cNvSpPr>
              <a:spLocks noChangeArrowheads="1"/>
            </p:cNvSpPr>
            <p:nvPr/>
          </p:nvSpPr>
          <p:spPr bwMode="auto">
            <a:xfrm>
              <a:off x="3168" y="3264"/>
              <a:ext cx="861" cy="272"/>
            </a:xfrm>
            <a:prstGeom prst="rightArrow">
              <a:avLst>
                <a:gd name="adj1" fmla="val 50000"/>
                <a:gd name="adj2" fmla="val 79136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8194" name="Object 3"/>
            <p:cNvGraphicFramePr>
              <a:graphicFrameLocks noChangeAspect="1"/>
            </p:cNvGraphicFramePr>
            <p:nvPr/>
          </p:nvGraphicFramePr>
          <p:xfrm>
            <a:off x="3316" y="3122"/>
            <a:ext cx="433" cy="184"/>
          </p:xfrm>
          <a:graphic>
            <a:graphicData uri="http://schemas.openxmlformats.org/presentationml/2006/ole">
              <p:oleObj spid="_x0000_s289794" name="Equation" r:id="rId4" imgW="7551243" imgH="3405951" progId="">
                <p:embed/>
              </p:oleObj>
            </a:graphicData>
          </a:graphic>
        </p:graphicFrame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516688" y="3355975"/>
            <a:ext cx="1228725" cy="1181100"/>
            <a:chOff x="3834" y="2850"/>
            <a:chExt cx="774" cy="744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984" y="3024"/>
              <a:ext cx="545" cy="544"/>
              <a:chOff x="2562" y="2387"/>
              <a:chExt cx="545" cy="544"/>
            </a:xfrm>
          </p:grpSpPr>
          <p:sp>
            <p:nvSpPr>
              <p:cNvPr id="8205" name="Rectangle 40"/>
              <p:cNvSpPr>
                <a:spLocks noChangeArrowheads="1"/>
              </p:cNvSpPr>
              <p:nvPr/>
            </p:nvSpPr>
            <p:spPr bwMode="auto">
              <a:xfrm>
                <a:off x="2744" y="2387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6" name="Rectangle 41"/>
              <p:cNvSpPr>
                <a:spLocks noChangeArrowheads="1"/>
              </p:cNvSpPr>
              <p:nvPr/>
            </p:nvSpPr>
            <p:spPr bwMode="auto">
              <a:xfrm>
                <a:off x="2925" y="2387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7" name="Rectangle 42"/>
              <p:cNvSpPr>
                <a:spLocks noChangeArrowheads="1"/>
              </p:cNvSpPr>
              <p:nvPr/>
            </p:nvSpPr>
            <p:spPr bwMode="auto">
              <a:xfrm>
                <a:off x="2562" y="2568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8208" name="Rectangle 43"/>
              <p:cNvSpPr>
                <a:spLocks noChangeArrowheads="1"/>
              </p:cNvSpPr>
              <p:nvPr/>
            </p:nvSpPr>
            <p:spPr bwMode="auto">
              <a:xfrm>
                <a:off x="2925" y="2568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9" name="Rectangle 44"/>
              <p:cNvSpPr>
                <a:spLocks noChangeArrowheads="1"/>
              </p:cNvSpPr>
              <p:nvPr/>
            </p:nvSpPr>
            <p:spPr bwMode="auto">
              <a:xfrm>
                <a:off x="2925" y="2749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0" name="Rectangle 45"/>
              <p:cNvSpPr>
                <a:spLocks noChangeArrowheads="1"/>
              </p:cNvSpPr>
              <p:nvPr/>
            </p:nvSpPr>
            <p:spPr bwMode="auto">
              <a:xfrm>
                <a:off x="2562" y="2387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1" name="Rectangle 46"/>
              <p:cNvSpPr>
                <a:spLocks noChangeArrowheads="1"/>
              </p:cNvSpPr>
              <p:nvPr/>
            </p:nvSpPr>
            <p:spPr bwMode="auto">
              <a:xfrm>
                <a:off x="2744" y="2568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2" name="Rectangle 47"/>
              <p:cNvSpPr>
                <a:spLocks noChangeArrowheads="1"/>
              </p:cNvSpPr>
              <p:nvPr/>
            </p:nvSpPr>
            <p:spPr bwMode="auto">
              <a:xfrm>
                <a:off x="2744" y="2750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3" name="Rectangle 48"/>
              <p:cNvSpPr>
                <a:spLocks noChangeArrowheads="1"/>
              </p:cNvSpPr>
              <p:nvPr/>
            </p:nvSpPr>
            <p:spPr bwMode="auto">
              <a:xfrm>
                <a:off x="2562" y="2750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03" name="Text Box 49"/>
            <p:cNvSpPr txBox="1">
              <a:spLocks noChangeArrowheads="1"/>
            </p:cNvSpPr>
            <p:nvPr/>
          </p:nvSpPr>
          <p:spPr bwMode="auto">
            <a:xfrm>
              <a:off x="3960" y="2850"/>
              <a:ext cx="6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3   2   1</a:t>
              </a:r>
            </a:p>
          </p:txBody>
        </p:sp>
        <p:sp>
          <p:nvSpPr>
            <p:cNvPr id="8204" name="Text Box 50"/>
            <p:cNvSpPr txBox="1">
              <a:spLocks noChangeArrowheads="1"/>
            </p:cNvSpPr>
            <p:nvPr/>
          </p:nvSpPr>
          <p:spPr bwMode="auto">
            <a:xfrm>
              <a:off x="3834" y="3000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4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 autoUpdateAnimBg="0"/>
      <p:bldP spid="4884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图像的垂直镜像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3523" y="1530699"/>
            <a:ext cx="7632700" cy="10795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垂直镜像计算公式如下（图像大小为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M*N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    </a:t>
            </a:r>
          </a:p>
        </p:txBody>
      </p:sp>
      <p:graphicFrame>
        <p:nvGraphicFramePr>
          <p:cNvPr id="48948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6179" y="2441854"/>
          <a:ext cx="2733675" cy="955675"/>
        </p:xfrm>
        <a:graphic>
          <a:graphicData uri="http://schemas.openxmlformats.org/presentationml/2006/ole">
            <p:oleObj spid="_x0000_s290818" name="Equation" r:id="rId4" imgW="25107723" imgH="8770463" progId="">
              <p:embed/>
            </p:oleObj>
          </a:graphicData>
        </a:graphic>
      </p:graphicFrame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384961" y="3473799"/>
            <a:ext cx="855807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因为表示图像的矩阵坐标不能为负，因此需要在进行镜像计算之后，再进行坐标的平移。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08248" y="4867485"/>
            <a:ext cx="4968875" cy="862013"/>
            <a:chOff x="1429" y="3294"/>
            <a:chExt cx="3130" cy="543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1429" y="3294"/>
            <a:ext cx="2067" cy="543"/>
          </p:xfrm>
          <a:graphic>
            <a:graphicData uri="http://schemas.openxmlformats.org/presentationml/2006/ole">
              <p:oleObj spid="_x0000_s290819" name="Equation" r:id="rId5" imgW="33398566" imgH="8770463" progId="">
                <p:embed/>
              </p:oleObj>
            </a:graphicData>
          </a:graphic>
        </p:graphicFrame>
        <p:sp>
          <p:nvSpPr>
            <p:cNvPr id="9224" name="Text Box 13"/>
            <p:cNvSpPr txBox="1">
              <a:spLocks noChangeArrowheads="1"/>
            </p:cNvSpPr>
            <p:nvPr/>
          </p:nvSpPr>
          <p:spPr bwMode="auto">
            <a:xfrm>
              <a:off x="3334" y="3566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/>
                <a:t>（坐标平移）</a:t>
              </a: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 autoUpdateAnimBg="0"/>
      <p:bldP spid="48947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31285" y="720097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图像的垂直镜像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420938"/>
            <a:ext cx="7488237" cy="863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smtClean="0">
                <a:ea typeface="黑体" pitchFamily="49" charset="-122"/>
              </a:rPr>
              <a:t>示例：</a:t>
            </a:r>
            <a:endParaRPr lang="zh-CN" altLang="en-US" smtClean="0"/>
          </a:p>
        </p:txBody>
      </p:sp>
      <p:sp>
        <p:nvSpPr>
          <p:cNvPr id="490543" name="AutoShape 47"/>
          <p:cNvSpPr>
            <a:spLocks noChangeArrowheads="1"/>
          </p:cNvSpPr>
          <p:nvPr/>
        </p:nvSpPr>
        <p:spPr bwMode="auto">
          <a:xfrm>
            <a:off x="2667000" y="4419600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762000" y="3886200"/>
            <a:ext cx="1584325" cy="1230313"/>
            <a:chOff x="385" y="2478"/>
            <a:chExt cx="998" cy="775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657" y="2659"/>
              <a:ext cx="545" cy="544"/>
              <a:chOff x="930" y="2478"/>
              <a:chExt cx="545" cy="544"/>
            </a:xfrm>
          </p:grpSpPr>
          <p:sp>
            <p:nvSpPr>
              <p:cNvPr id="10280" name="Rectangle 50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1" name="Rectangle 51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2" name="Rectangle 52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283" name="Rectangle 53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4" name="Rectangle 54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5" name="Rectangle 55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6" name="Rectangle 56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7" name="Rectangle 57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8" name="Rectangle 58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77" name="Text Box 59"/>
            <p:cNvSpPr txBox="1">
              <a:spLocks noChangeArrowheads="1"/>
            </p:cNvSpPr>
            <p:nvPr/>
          </p:nvSpPr>
          <p:spPr bwMode="auto">
            <a:xfrm>
              <a:off x="612" y="247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1    2    3</a:t>
              </a:r>
            </a:p>
          </p:txBody>
        </p:sp>
        <p:sp>
          <p:nvSpPr>
            <p:cNvPr id="10278" name="Text Box 60"/>
            <p:cNvSpPr txBox="1">
              <a:spLocks noChangeArrowheads="1"/>
            </p:cNvSpPr>
            <p:nvPr/>
          </p:nvSpPr>
          <p:spPr bwMode="auto">
            <a:xfrm>
              <a:off x="385" y="2704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latin typeface="Tahoma" pitchFamily="34" charset="0"/>
              </a:endParaRPr>
            </a:p>
          </p:txBody>
        </p:sp>
        <p:sp>
          <p:nvSpPr>
            <p:cNvPr id="10279" name="Text Box 61"/>
            <p:cNvSpPr txBox="1">
              <a:spLocks noChangeArrowheads="1"/>
            </p:cNvSpPr>
            <p:nvPr/>
          </p:nvSpPr>
          <p:spPr bwMode="auto">
            <a:xfrm>
              <a:off x="503" y="2659"/>
              <a:ext cx="20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2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3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733800" y="3886200"/>
            <a:ext cx="1497013" cy="1187450"/>
            <a:chOff x="1909" y="2478"/>
            <a:chExt cx="943" cy="748"/>
          </a:xfrm>
        </p:grpSpPr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2109" y="2659"/>
              <a:ext cx="545" cy="544"/>
              <a:chOff x="930" y="2478"/>
              <a:chExt cx="545" cy="544"/>
            </a:xfrm>
          </p:grpSpPr>
          <p:sp>
            <p:nvSpPr>
              <p:cNvPr id="10267" name="Rectangle 64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8" name="Rectangle 65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9" name="Rectangle 66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270" name="Rectangle 67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1" name="Rectangle 68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2" name="Rectangle 69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3" name="Rectangle 70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4" name="Rectangle 71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5" name="Rectangle 72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65" name="Text Box 73"/>
            <p:cNvSpPr txBox="1">
              <a:spLocks noChangeArrowheads="1"/>
            </p:cNvSpPr>
            <p:nvPr/>
          </p:nvSpPr>
          <p:spPr bwMode="auto">
            <a:xfrm>
              <a:off x="2081" y="247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1    2    3</a:t>
              </a:r>
            </a:p>
          </p:txBody>
        </p:sp>
        <p:sp>
          <p:nvSpPr>
            <p:cNvPr id="10266" name="Text Box 74"/>
            <p:cNvSpPr txBox="1">
              <a:spLocks noChangeArrowheads="1"/>
            </p:cNvSpPr>
            <p:nvPr/>
          </p:nvSpPr>
          <p:spPr bwMode="auto">
            <a:xfrm>
              <a:off x="1909" y="2632"/>
              <a:ext cx="318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-1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-2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-3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5562600" y="4191000"/>
            <a:ext cx="754063" cy="719138"/>
            <a:chOff x="3114" y="2523"/>
            <a:chExt cx="475" cy="453"/>
          </a:xfrm>
        </p:grpSpPr>
        <p:sp>
          <p:nvSpPr>
            <p:cNvPr id="10263" name="AutoShape 76"/>
            <p:cNvSpPr>
              <a:spLocks noChangeArrowheads="1"/>
            </p:cNvSpPr>
            <p:nvPr/>
          </p:nvSpPr>
          <p:spPr bwMode="auto">
            <a:xfrm>
              <a:off x="3152" y="2704"/>
              <a:ext cx="408" cy="27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0242" name="Object 3"/>
            <p:cNvGraphicFramePr>
              <a:graphicFrameLocks noChangeAspect="1"/>
            </p:cNvGraphicFramePr>
            <p:nvPr/>
          </p:nvGraphicFramePr>
          <p:xfrm>
            <a:off x="3114" y="2523"/>
            <a:ext cx="475" cy="184"/>
          </p:xfrm>
          <a:graphic>
            <a:graphicData uri="http://schemas.openxmlformats.org/presentationml/2006/ole">
              <p:oleObj spid="_x0000_s291842" name="Equation" r:id="rId4" imgW="8282763" imgH="3405951" progId="">
                <p:embed/>
              </p:oleObj>
            </a:graphicData>
          </a:graphic>
        </p:graphicFrame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6858000" y="3886200"/>
            <a:ext cx="1276350" cy="1190625"/>
            <a:chOff x="3708" y="2412"/>
            <a:chExt cx="804" cy="750"/>
          </a:xfrm>
        </p:grpSpPr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3888" y="2592"/>
              <a:ext cx="545" cy="544"/>
              <a:chOff x="3923" y="2069"/>
              <a:chExt cx="545" cy="544"/>
            </a:xfrm>
          </p:grpSpPr>
          <p:sp>
            <p:nvSpPr>
              <p:cNvPr id="10254" name="Rectangle 80"/>
              <p:cNvSpPr>
                <a:spLocks noChangeArrowheads="1"/>
              </p:cNvSpPr>
              <p:nvPr/>
            </p:nvSpPr>
            <p:spPr bwMode="auto">
              <a:xfrm>
                <a:off x="4105" y="2432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5" name="Rectangle 81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6" name="Rectangle 82"/>
              <p:cNvSpPr>
                <a:spLocks noChangeArrowheads="1"/>
              </p:cNvSpPr>
              <p:nvPr/>
            </p:nvSpPr>
            <p:spPr bwMode="auto">
              <a:xfrm>
                <a:off x="4286" y="2251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257" name="Rectangle 83"/>
              <p:cNvSpPr>
                <a:spLocks noChangeArrowheads="1"/>
              </p:cNvSpPr>
              <p:nvPr/>
            </p:nvSpPr>
            <p:spPr bwMode="auto">
              <a:xfrm>
                <a:off x="3923" y="2251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8" name="Rectangle 84"/>
              <p:cNvSpPr>
                <a:spLocks noChangeArrowheads="1"/>
              </p:cNvSpPr>
              <p:nvPr/>
            </p:nvSpPr>
            <p:spPr bwMode="auto">
              <a:xfrm>
                <a:off x="3923" y="2069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9" name="Rectangle 85"/>
              <p:cNvSpPr>
                <a:spLocks noChangeArrowheads="1"/>
              </p:cNvSpPr>
              <p:nvPr/>
            </p:nvSpPr>
            <p:spPr bwMode="auto">
              <a:xfrm>
                <a:off x="4285" y="2432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0" name="Rectangle 86"/>
              <p:cNvSpPr>
                <a:spLocks noChangeArrowheads="1"/>
              </p:cNvSpPr>
              <p:nvPr/>
            </p:nvSpPr>
            <p:spPr bwMode="auto">
              <a:xfrm>
                <a:off x="4105" y="2251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1" name="Rectangle 87"/>
              <p:cNvSpPr>
                <a:spLocks noChangeArrowheads="1"/>
              </p:cNvSpPr>
              <p:nvPr/>
            </p:nvSpPr>
            <p:spPr bwMode="auto">
              <a:xfrm>
                <a:off x="4105" y="2069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2" name="Rectangle 88"/>
              <p:cNvSpPr>
                <a:spLocks noChangeArrowheads="1"/>
              </p:cNvSpPr>
              <p:nvPr/>
            </p:nvSpPr>
            <p:spPr bwMode="auto">
              <a:xfrm>
                <a:off x="4286" y="2069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52" name="Text Box 89"/>
            <p:cNvSpPr txBox="1">
              <a:spLocks noChangeArrowheads="1"/>
            </p:cNvSpPr>
            <p:nvPr/>
          </p:nvSpPr>
          <p:spPr bwMode="auto">
            <a:xfrm>
              <a:off x="3858" y="2412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1    2    3</a:t>
              </a:r>
            </a:p>
          </p:txBody>
        </p:sp>
        <p:sp>
          <p:nvSpPr>
            <p:cNvPr id="10253" name="Text Box 90"/>
            <p:cNvSpPr txBox="1">
              <a:spLocks noChangeArrowheads="1"/>
            </p:cNvSpPr>
            <p:nvPr/>
          </p:nvSpPr>
          <p:spPr bwMode="auto">
            <a:xfrm>
              <a:off x="3708" y="2568"/>
              <a:ext cx="20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3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2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10250" name="AutoShape 9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01013" y="5949950"/>
            <a:ext cx="431800" cy="358775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905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 autoUpdateAnimBg="0"/>
      <p:bldP spid="4905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16" y="649708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图像的旋转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3294" y="1597252"/>
            <a:ext cx="5472112" cy="6477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图像的旋转计算公式如下：       </a:t>
            </a:r>
          </a:p>
        </p:txBody>
      </p:sp>
      <p:graphicFrame>
        <p:nvGraphicFramePr>
          <p:cNvPr id="207876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84652" y="2508284"/>
          <a:ext cx="2787650" cy="974725"/>
        </p:xfrm>
        <a:graphic>
          <a:graphicData uri="http://schemas.openxmlformats.org/presentationml/2006/ole">
            <p:oleObj spid="_x0000_s292866" name="Equation" r:id="rId4" imgW="25107723" imgH="8770463" progId="Equation.3">
              <p:embed/>
            </p:oleObj>
          </a:graphicData>
        </a:graphic>
      </p:graphicFrame>
      <p:sp>
        <p:nvSpPr>
          <p:cNvPr id="207973" name="Text Box 101"/>
          <p:cNvSpPr txBox="1">
            <a:spLocks noChangeArrowheads="1"/>
          </p:cNvSpPr>
          <p:nvPr/>
        </p:nvSpPr>
        <p:spPr bwMode="auto">
          <a:xfrm>
            <a:off x="611188" y="3877112"/>
            <a:ext cx="7773987" cy="1384995"/>
          </a:xfrm>
          <a:prstGeom prst="rect">
            <a:avLst/>
          </a:prstGeom>
          <a:noFill/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Tahoma" pitchFamily="34" charset="0"/>
                <a:ea typeface="黑体" pitchFamily="49" charset="-122"/>
              </a:rPr>
              <a:t>  </a:t>
            </a:r>
            <a:r>
              <a:rPr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这个计算公式计算出的值为小数，而坐标值为正整数。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  这个计算公式计算的结果值所在范围与原来的值所在的范围不同。</a:t>
            </a:r>
          </a:p>
        </p:txBody>
      </p:sp>
      <p:sp>
        <p:nvSpPr>
          <p:cNvPr id="207976" name="Text Box 104"/>
          <p:cNvSpPr txBox="1">
            <a:spLocks noChangeArrowheads="1"/>
          </p:cNvSpPr>
          <p:nvPr/>
        </p:nvSpPr>
        <p:spPr bwMode="auto">
          <a:xfrm>
            <a:off x="601140" y="5655861"/>
            <a:ext cx="813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因此</a:t>
            </a:r>
            <a:r>
              <a:rPr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需要前期处理：扩大画布，取整处理，平移处理 。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  <p:bldP spid="207973" grpId="0" animBg="1"/>
      <p:bldP spid="2079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031" y="2452845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10810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图像旋转的前期处理：画布的扩大</a:t>
            </a:r>
          </a:p>
        </p:txBody>
      </p:sp>
      <p:sp>
        <p:nvSpPr>
          <p:cNvPr id="208917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276475"/>
            <a:ext cx="8280400" cy="288131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图像旋转之前，为了避免信息的丢失，画布的扩大是最重要的。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画布扩大的原则是：以最小的面积承载全部的画面信息。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400" cy="1081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图像旋转的前期处理：画布的扩大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32414"/>
            <a:ext cx="8424862" cy="439261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画布扩大的简单方法是：根据公式</a:t>
            </a:r>
          </a:p>
          <a:p>
            <a:pPr marL="609600" indent="-609600" eaLnBrk="1" hangingPunct="1">
              <a:lnSpc>
                <a:spcPct val="120000"/>
              </a:lnSpc>
            </a:pPr>
            <a:endParaRPr lang="zh-CN" altLang="en-US" sz="30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120000"/>
              </a:lnSpc>
            </a:pPr>
            <a:endParaRPr lang="zh-CN" altLang="en-US" sz="30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计算出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x’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y’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的最大、最小值，即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x’min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x’max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y’min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y’max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画布大小为： 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x’max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x’min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 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y’max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 –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y’min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49254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954" y="2167462"/>
          <a:ext cx="2787650" cy="974725"/>
        </p:xfrm>
        <a:graphic>
          <a:graphicData uri="http://schemas.openxmlformats.org/presentationml/2006/ole">
            <p:oleObj spid="_x0000_s293890" name="Equation" r:id="rId3" imgW="25107723" imgH="8770463" progId="Equation.3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4888" y="2636838"/>
            <a:ext cx="1154112" cy="1152525"/>
            <a:chOff x="3515" y="2296"/>
            <a:chExt cx="727" cy="726"/>
          </a:xfrm>
        </p:grpSpPr>
        <p:sp>
          <p:nvSpPr>
            <p:cNvPr id="13342" name="Rectangle 3"/>
            <p:cNvSpPr>
              <a:spLocks noChangeArrowheads="1"/>
            </p:cNvSpPr>
            <p:nvPr/>
          </p:nvSpPr>
          <p:spPr bwMode="auto">
            <a:xfrm>
              <a:off x="3696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3" name="Rectangle 4"/>
            <p:cNvSpPr>
              <a:spLocks noChangeArrowheads="1"/>
            </p:cNvSpPr>
            <p:nvPr/>
          </p:nvSpPr>
          <p:spPr bwMode="auto">
            <a:xfrm>
              <a:off x="3515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4" name="Rectangle 5"/>
            <p:cNvSpPr>
              <a:spLocks noChangeArrowheads="1"/>
            </p:cNvSpPr>
            <p:nvPr/>
          </p:nvSpPr>
          <p:spPr bwMode="auto">
            <a:xfrm>
              <a:off x="3877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45" name="Rectangle 6"/>
            <p:cNvSpPr>
              <a:spLocks noChangeArrowheads="1"/>
            </p:cNvSpPr>
            <p:nvPr/>
          </p:nvSpPr>
          <p:spPr bwMode="auto">
            <a:xfrm>
              <a:off x="3515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6" name="Rectangle 7"/>
            <p:cNvSpPr>
              <a:spLocks noChangeArrowheads="1"/>
            </p:cNvSpPr>
            <p:nvPr/>
          </p:nvSpPr>
          <p:spPr bwMode="auto">
            <a:xfrm>
              <a:off x="3515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3878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8" name="Rectangle 9"/>
            <p:cNvSpPr>
              <a:spLocks noChangeArrowheads="1"/>
            </p:cNvSpPr>
            <p:nvPr/>
          </p:nvSpPr>
          <p:spPr bwMode="auto">
            <a:xfrm>
              <a:off x="3696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9" name="Rectangle 10"/>
            <p:cNvSpPr>
              <a:spLocks noChangeArrowheads="1"/>
            </p:cNvSpPr>
            <p:nvPr/>
          </p:nvSpPr>
          <p:spPr bwMode="auto">
            <a:xfrm>
              <a:off x="3697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0" name="Rectangle 11"/>
            <p:cNvSpPr>
              <a:spLocks noChangeArrowheads="1"/>
            </p:cNvSpPr>
            <p:nvPr/>
          </p:nvSpPr>
          <p:spPr bwMode="auto">
            <a:xfrm>
              <a:off x="3878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1" name="Rectangle 12"/>
            <p:cNvSpPr>
              <a:spLocks noChangeArrowheads="1"/>
            </p:cNvSpPr>
            <p:nvPr/>
          </p:nvSpPr>
          <p:spPr bwMode="auto">
            <a:xfrm>
              <a:off x="3515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2" name="Rectangle 13"/>
            <p:cNvSpPr>
              <a:spLocks noChangeArrowheads="1"/>
            </p:cNvSpPr>
            <p:nvPr/>
          </p:nvSpPr>
          <p:spPr bwMode="auto">
            <a:xfrm>
              <a:off x="3697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3878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4060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5" name="Rectangle 16"/>
            <p:cNvSpPr>
              <a:spLocks noChangeArrowheads="1"/>
            </p:cNvSpPr>
            <p:nvPr/>
          </p:nvSpPr>
          <p:spPr bwMode="auto">
            <a:xfrm>
              <a:off x="4060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6" name="Rectangle 17"/>
            <p:cNvSpPr>
              <a:spLocks noChangeArrowheads="1"/>
            </p:cNvSpPr>
            <p:nvPr/>
          </p:nvSpPr>
          <p:spPr bwMode="auto">
            <a:xfrm>
              <a:off x="4060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7" name="Rectangle 18"/>
            <p:cNvSpPr>
              <a:spLocks noChangeArrowheads="1"/>
            </p:cNvSpPr>
            <p:nvPr/>
          </p:nvSpPr>
          <p:spPr bwMode="auto">
            <a:xfrm>
              <a:off x="4059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1276" name="Rectangle 20"/>
          <p:cNvSpPr>
            <a:spLocks noGrp="1" noChangeArrowheads="1"/>
          </p:cNvSpPr>
          <p:nvPr>
            <p:ph type="title"/>
          </p:nvPr>
        </p:nvSpPr>
        <p:spPr>
          <a:xfrm>
            <a:off x="435742" y="498982"/>
            <a:ext cx="7756525" cy="8826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图像旋转的前期处理：画布的扩大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908175" y="2781300"/>
            <a:ext cx="865188" cy="863600"/>
            <a:chOff x="930" y="2478"/>
            <a:chExt cx="545" cy="544"/>
          </a:xfrm>
        </p:grpSpPr>
        <p:sp>
          <p:nvSpPr>
            <p:cNvPr id="13333" name="Rectangle 24"/>
            <p:cNvSpPr>
              <a:spLocks noChangeArrowheads="1"/>
            </p:cNvSpPr>
            <p:nvPr/>
          </p:nvSpPr>
          <p:spPr bwMode="auto">
            <a:xfrm>
              <a:off x="1111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930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5" name="Rectangle 26"/>
            <p:cNvSpPr>
              <a:spLocks noChangeArrowheads="1"/>
            </p:cNvSpPr>
            <p:nvPr/>
          </p:nvSpPr>
          <p:spPr bwMode="auto">
            <a:xfrm>
              <a:off x="1292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36" name="Rectangle 27"/>
            <p:cNvSpPr>
              <a:spLocks noChangeArrowheads="1"/>
            </p:cNvSpPr>
            <p:nvPr/>
          </p:nvSpPr>
          <p:spPr bwMode="auto">
            <a:xfrm>
              <a:off x="930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7" name="Rectangle 28"/>
            <p:cNvSpPr>
              <a:spLocks noChangeArrowheads="1"/>
            </p:cNvSpPr>
            <p:nvPr/>
          </p:nvSpPr>
          <p:spPr bwMode="auto">
            <a:xfrm>
              <a:off x="930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8" name="Rectangle 29"/>
            <p:cNvSpPr>
              <a:spLocks noChangeArrowheads="1"/>
            </p:cNvSpPr>
            <p:nvPr/>
          </p:nvSpPr>
          <p:spPr bwMode="auto">
            <a:xfrm>
              <a:off x="1292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9" name="Rectangle 30"/>
            <p:cNvSpPr>
              <a:spLocks noChangeArrowheads="1"/>
            </p:cNvSpPr>
            <p:nvPr/>
          </p:nvSpPr>
          <p:spPr bwMode="auto">
            <a:xfrm>
              <a:off x="1111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0" name="Rectangle 31"/>
            <p:cNvSpPr>
              <a:spLocks noChangeArrowheads="1"/>
            </p:cNvSpPr>
            <p:nvPr/>
          </p:nvSpPr>
          <p:spPr bwMode="auto">
            <a:xfrm>
              <a:off x="1112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1" name="Rectangle 32"/>
            <p:cNvSpPr>
              <a:spLocks noChangeArrowheads="1"/>
            </p:cNvSpPr>
            <p:nvPr/>
          </p:nvSpPr>
          <p:spPr bwMode="auto">
            <a:xfrm>
              <a:off x="1293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348038" y="2565400"/>
            <a:ext cx="2016125" cy="1295400"/>
            <a:chOff x="1473" y="1026"/>
            <a:chExt cx="1270" cy="816"/>
          </a:xfrm>
        </p:grpSpPr>
        <p:sp>
          <p:nvSpPr>
            <p:cNvPr id="13332" name="AutoShape 33"/>
            <p:cNvSpPr>
              <a:spLocks noChangeArrowheads="1"/>
            </p:cNvSpPr>
            <p:nvPr/>
          </p:nvSpPr>
          <p:spPr bwMode="auto">
            <a:xfrm>
              <a:off x="1519" y="1207"/>
              <a:ext cx="1224" cy="27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3321" name="Object 11"/>
            <p:cNvGraphicFramePr>
              <a:graphicFrameLocks noChangeAspect="1"/>
            </p:cNvGraphicFramePr>
            <p:nvPr/>
          </p:nvGraphicFramePr>
          <p:xfrm>
            <a:off x="1745" y="1026"/>
            <a:ext cx="765" cy="259"/>
          </p:xfrm>
          <a:graphic>
            <a:graphicData uri="http://schemas.openxmlformats.org/presentationml/2006/ole">
              <p:oleObj spid="_x0000_s294921" name="Equation" r:id="rId3" imgW="9502105" imgH="3405951" progId="Equation.3">
                <p:embed/>
              </p:oleObj>
            </a:graphicData>
          </a:graphic>
        </p:graphicFrame>
        <p:graphicFrame>
          <p:nvGraphicFramePr>
            <p:cNvPr id="13322" name="Object 12"/>
            <p:cNvGraphicFramePr>
              <a:graphicFrameLocks noChangeAspect="1"/>
            </p:cNvGraphicFramePr>
            <p:nvPr/>
          </p:nvGraphicFramePr>
          <p:xfrm>
            <a:off x="1473" y="1434"/>
            <a:ext cx="1201" cy="408"/>
          </p:xfrm>
          <a:graphic>
            <a:graphicData uri="http://schemas.openxmlformats.org/presentationml/2006/ole">
              <p:oleObj spid="_x0000_s294922" name="Equation" r:id="rId4" imgW="23157286" imgH="8770463" progId="Equation.3">
                <p:embed/>
              </p:oleObj>
            </a:graphicData>
          </a:graphic>
        </p:graphicFrame>
      </p:grpSp>
      <p:graphicFrame>
        <p:nvGraphicFramePr>
          <p:cNvPr id="399396" name="Object 13"/>
          <p:cNvGraphicFramePr>
            <a:graphicFrameLocks noChangeAspect="1"/>
          </p:cNvGraphicFramePr>
          <p:nvPr/>
        </p:nvGraphicFramePr>
        <p:xfrm>
          <a:off x="611188" y="4292600"/>
          <a:ext cx="3384550" cy="390525"/>
        </p:xfrm>
        <a:graphic>
          <a:graphicData uri="http://schemas.openxmlformats.org/presentationml/2006/ole">
            <p:oleObj spid="_x0000_s294914" name="公式" r:id="rId5" imgW="35836825" imgH="4137707" progId="Equation.3">
              <p:embed/>
            </p:oleObj>
          </a:graphicData>
        </a:graphic>
      </p:graphicFrame>
      <p:graphicFrame>
        <p:nvGraphicFramePr>
          <p:cNvPr id="399397" name="Object 14"/>
          <p:cNvGraphicFramePr>
            <a:graphicFrameLocks noChangeAspect="1"/>
          </p:cNvGraphicFramePr>
          <p:nvPr/>
        </p:nvGraphicFramePr>
        <p:xfrm>
          <a:off x="611188" y="4724400"/>
          <a:ext cx="3455987" cy="439738"/>
        </p:xfrm>
        <a:graphic>
          <a:graphicData uri="http://schemas.openxmlformats.org/presentationml/2006/ole">
            <p:oleObj spid="_x0000_s294915" name="Equation" r:id="rId6" imgW="34373785" imgH="4381626" progId="Equation.3">
              <p:embed/>
            </p:oleObj>
          </a:graphicData>
        </a:graphic>
      </p:graphicFrame>
      <p:graphicFrame>
        <p:nvGraphicFramePr>
          <p:cNvPr id="399398" name="Object 15"/>
          <p:cNvGraphicFramePr>
            <a:graphicFrameLocks noChangeAspect="1"/>
          </p:cNvGraphicFramePr>
          <p:nvPr/>
        </p:nvGraphicFramePr>
        <p:xfrm>
          <a:off x="611188" y="5229225"/>
          <a:ext cx="2901950" cy="390525"/>
        </p:xfrm>
        <a:graphic>
          <a:graphicData uri="http://schemas.openxmlformats.org/presentationml/2006/ole">
            <p:oleObj spid="_x0000_s294916" name="Equation" r:id="rId7" imgW="30716185" imgH="4137707" progId="Equation.3">
              <p:embed/>
            </p:oleObj>
          </a:graphicData>
        </a:graphic>
      </p:graphicFrame>
      <p:graphicFrame>
        <p:nvGraphicFramePr>
          <p:cNvPr id="399399" name="Object 16"/>
          <p:cNvGraphicFramePr>
            <a:graphicFrameLocks noChangeAspect="1"/>
          </p:cNvGraphicFramePr>
          <p:nvPr/>
        </p:nvGraphicFramePr>
        <p:xfrm>
          <a:off x="611188" y="5732463"/>
          <a:ext cx="3487737" cy="403225"/>
        </p:xfrm>
        <a:graphic>
          <a:graphicData uri="http://schemas.openxmlformats.org/presentationml/2006/ole">
            <p:oleObj spid="_x0000_s294917" name="Equation" r:id="rId8" imgW="38031385" imgH="4381626" progId="Equation.3">
              <p:embed/>
            </p:oleObj>
          </a:graphicData>
        </a:graphic>
      </p:graphicFrame>
      <p:sp>
        <p:nvSpPr>
          <p:cNvPr id="399451" name="AutoShape 91"/>
          <p:cNvSpPr>
            <a:spLocks noChangeArrowheads="1"/>
          </p:cNvSpPr>
          <p:nvPr/>
        </p:nvSpPr>
        <p:spPr bwMode="auto">
          <a:xfrm>
            <a:off x="4500563" y="4797425"/>
            <a:ext cx="2159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99454" name="Text Box 94"/>
          <p:cNvSpPr txBox="1">
            <a:spLocks noChangeArrowheads="1"/>
          </p:cNvSpPr>
          <p:nvPr/>
        </p:nvSpPr>
        <p:spPr bwMode="auto">
          <a:xfrm>
            <a:off x="4642059" y="4275190"/>
            <a:ext cx="5155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旋转后图像的画布大小为：</a:t>
            </a:r>
          </a:p>
        </p:txBody>
      </p:sp>
      <p:graphicFrame>
        <p:nvGraphicFramePr>
          <p:cNvPr id="399457" name="Object 17"/>
          <p:cNvGraphicFramePr>
            <a:graphicFrameLocks noChangeAspect="1"/>
          </p:cNvGraphicFramePr>
          <p:nvPr/>
        </p:nvGraphicFramePr>
        <p:xfrm>
          <a:off x="5292725" y="5013325"/>
          <a:ext cx="1150938" cy="366713"/>
        </p:xfrm>
        <a:graphic>
          <a:graphicData uri="http://schemas.openxmlformats.org/presentationml/2006/ole">
            <p:oleObj spid="_x0000_s294918" name="公式" r:id="rId9" imgW="12184486" imgH="3893789" progId="Equation.3">
              <p:embed/>
            </p:oleObj>
          </a:graphicData>
        </a:graphic>
      </p:graphicFrame>
      <p:graphicFrame>
        <p:nvGraphicFramePr>
          <p:cNvPr id="399460" name="Object 18"/>
          <p:cNvGraphicFramePr>
            <a:graphicFrameLocks noChangeAspect="1"/>
          </p:cNvGraphicFramePr>
          <p:nvPr/>
        </p:nvGraphicFramePr>
        <p:xfrm>
          <a:off x="5364163" y="5445125"/>
          <a:ext cx="990600" cy="366713"/>
        </p:xfrm>
        <a:graphic>
          <a:graphicData uri="http://schemas.openxmlformats.org/presentationml/2006/ole">
            <p:oleObj spid="_x0000_s294919" name="公式" r:id="rId10" imgW="10477323" imgH="3893789" progId="Equation.3">
              <p:embed/>
            </p:oleObj>
          </a:graphicData>
        </a:graphic>
      </p:graphicFrame>
      <p:sp>
        <p:nvSpPr>
          <p:cNvPr id="399462" name="AutoShape 102"/>
          <p:cNvSpPr>
            <a:spLocks noChangeArrowheads="1"/>
          </p:cNvSpPr>
          <p:nvPr/>
        </p:nvSpPr>
        <p:spPr bwMode="auto">
          <a:xfrm>
            <a:off x="6588125" y="5084763"/>
            <a:ext cx="287338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399465" name="Object 19"/>
          <p:cNvGraphicFramePr>
            <a:graphicFrameLocks noChangeAspect="1"/>
          </p:cNvGraphicFramePr>
          <p:nvPr/>
        </p:nvGraphicFramePr>
        <p:xfrm>
          <a:off x="7112000" y="5013325"/>
          <a:ext cx="966788" cy="366713"/>
        </p:xfrm>
        <a:graphic>
          <a:graphicData uri="http://schemas.openxmlformats.org/presentationml/2006/ole">
            <p:oleObj spid="_x0000_s294920" name="公式" r:id="rId11" imgW="10233625" imgH="3893789" progId="Equation.3">
              <p:embed/>
            </p:oleObj>
          </a:graphicData>
        </a:graphic>
      </p:graphicFrame>
      <p:sp>
        <p:nvSpPr>
          <p:cNvPr id="13330" name="Text Box 106"/>
          <p:cNvSpPr txBox="1">
            <a:spLocks noChangeArrowheads="1"/>
          </p:cNvSpPr>
          <p:nvPr/>
        </p:nvSpPr>
        <p:spPr bwMode="auto">
          <a:xfrm>
            <a:off x="468313" y="2060575"/>
            <a:ext cx="790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ea typeface="华文细黑" pitchFamily="2" charset="-122"/>
              </a:rPr>
              <a:t>例</a:t>
            </a:r>
          </a:p>
        </p:txBody>
      </p:sp>
      <p:sp>
        <p:nvSpPr>
          <p:cNvPr id="399467" name="Text Box 107"/>
          <p:cNvSpPr txBox="1">
            <a:spLocks noChangeArrowheads="1"/>
          </p:cNvSpPr>
          <p:nvPr/>
        </p:nvSpPr>
        <p:spPr bwMode="auto">
          <a:xfrm>
            <a:off x="5076825" y="5949950"/>
            <a:ext cx="3455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平移量为△</a:t>
            </a:r>
            <a:r>
              <a:rPr lang="en-US" altLang="zh-CN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x’=2;  △y’=0</a:t>
            </a:r>
            <a:r>
              <a:rPr lang="zh-CN" altLang="en-US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4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9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1" grpId="0" animBg="1"/>
      <p:bldP spid="399454" grpId="0"/>
      <p:bldP spid="399462" grpId="0" animBg="1"/>
      <p:bldP spid="39946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48263" y="2278063"/>
            <a:ext cx="1154112" cy="1152525"/>
            <a:chOff x="3515" y="2296"/>
            <a:chExt cx="727" cy="726"/>
          </a:xfrm>
        </p:grpSpPr>
        <p:sp>
          <p:nvSpPr>
            <p:cNvPr id="14387" name="Rectangle 3"/>
            <p:cNvSpPr>
              <a:spLocks noChangeArrowheads="1"/>
            </p:cNvSpPr>
            <p:nvPr/>
          </p:nvSpPr>
          <p:spPr bwMode="auto">
            <a:xfrm>
              <a:off x="3696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8" name="Rectangle 4"/>
            <p:cNvSpPr>
              <a:spLocks noChangeArrowheads="1"/>
            </p:cNvSpPr>
            <p:nvPr/>
          </p:nvSpPr>
          <p:spPr bwMode="auto">
            <a:xfrm>
              <a:off x="3515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9" name="Rectangle 5"/>
            <p:cNvSpPr>
              <a:spLocks noChangeArrowheads="1"/>
            </p:cNvSpPr>
            <p:nvPr/>
          </p:nvSpPr>
          <p:spPr bwMode="auto">
            <a:xfrm>
              <a:off x="3877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90" name="Rectangle 6"/>
            <p:cNvSpPr>
              <a:spLocks noChangeArrowheads="1"/>
            </p:cNvSpPr>
            <p:nvPr/>
          </p:nvSpPr>
          <p:spPr bwMode="auto">
            <a:xfrm>
              <a:off x="3515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1" name="Rectangle 7"/>
            <p:cNvSpPr>
              <a:spLocks noChangeArrowheads="1"/>
            </p:cNvSpPr>
            <p:nvPr/>
          </p:nvSpPr>
          <p:spPr bwMode="auto">
            <a:xfrm>
              <a:off x="3515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2" name="Rectangle 8"/>
            <p:cNvSpPr>
              <a:spLocks noChangeArrowheads="1"/>
            </p:cNvSpPr>
            <p:nvPr/>
          </p:nvSpPr>
          <p:spPr bwMode="auto">
            <a:xfrm>
              <a:off x="3878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3" name="Rectangle 9"/>
            <p:cNvSpPr>
              <a:spLocks noChangeArrowheads="1"/>
            </p:cNvSpPr>
            <p:nvPr/>
          </p:nvSpPr>
          <p:spPr bwMode="auto">
            <a:xfrm>
              <a:off x="3696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4" name="Rectangle 10"/>
            <p:cNvSpPr>
              <a:spLocks noChangeArrowheads="1"/>
            </p:cNvSpPr>
            <p:nvPr/>
          </p:nvSpPr>
          <p:spPr bwMode="auto">
            <a:xfrm>
              <a:off x="3697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5" name="Rectangle 11"/>
            <p:cNvSpPr>
              <a:spLocks noChangeArrowheads="1"/>
            </p:cNvSpPr>
            <p:nvPr/>
          </p:nvSpPr>
          <p:spPr bwMode="auto">
            <a:xfrm>
              <a:off x="3878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6" name="Rectangle 12"/>
            <p:cNvSpPr>
              <a:spLocks noChangeArrowheads="1"/>
            </p:cNvSpPr>
            <p:nvPr/>
          </p:nvSpPr>
          <p:spPr bwMode="auto">
            <a:xfrm>
              <a:off x="3515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7" name="Rectangle 13"/>
            <p:cNvSpPr>
              <a:spLocks noChangeArrowheads="1"/>
            </p:cNvSpPr>
            <p:nvPr/>
          </p:nvSpPr>
          <p:spPr bwMode="auto">
            <a:xfrm>
              <a:off x="3697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8" name="Rectangle 14"/>
            <p:cNvSpPr>
              <a:spLocks noChangeArrowheads="1"/>
            </p:cNvSpPr>
            <p:nvPr/>
          </p:nvSpPr>
          <p:spPr bwMode="auto">
            <a:xfrm>
              <a:off x="3878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9" name="Rectangle 15"/>
            <p:cNvSpPr>
              <a:spLocks noChangeArrowheads="1"/>
            </p:cNvSpPr>
            <p:nvPr/>
          </p:nvSpPr>
          <p:spPr bwMode="auto">
            <a:xfrm>
              <a:off x="4060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0" name="Rectangle 16"/>
            <p:cNvSpPr>
              <a:spLocks noChangeArrowheads="1"/>
            </p:cNvSpPr>
            <p:nvPr/>
          </p:nvSpPr>
          <p:spPr bwMode="auto">
            <a:xfrm>
              <a:off x="4060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1" name="Rectangle 17"/>
            <p:cNvSpPr>
              <a:spLocks noChangeArrowheads="1"/>
            </p:cNvSpPr>
            <p:nvPr/>
          </p:nvSpPr>
          <p:spPr bwMode="auto">
            <a:xfrm>
              <a:off x="4060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2" name="Rectangle 18"/>
            <p:cNvSpPr>
              <a:spLocks noChangeArrowheads="1"/>
            </p:cNvSpPr>
            <p:nvPr/>
          </p:nvSpPr>
          <p:spPr bwMode="auto">
            <a:xfrm>
              <a:off x="4059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93587" name="Rectangle 19"/>
          <p:cNvSpPr>
            <a:spLocks noChangeArrowheads="1"/>
          </p:cNvSpPr>
          <p:nvPr/>
        </p:nvSpPr>
        <p:spPr bwMode="auto">
          <a:xfrm>
            <a:off x="5435600" y="2566988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7" name="Rectangle 20"/>
          <p:cNvSpPr>
            <a:spLocks noGrp="1" noChangeArrowheads="1"/>
          </p:cNvSpPr>
          <p:nvPr>
            <p:ph type="title"/>
          </p:nvPr>
        </p:nvSpPr>
        <p:spPr>
          <a:xfrm>
            <a:off x="226088" y="534028"/>
            <a:ext cx="8917912" cy="11430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图像旋转：按照确定画布时的平移量取整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00113" y="2420938"/>
            <a:ext cx="865187" cy="863600"/>
            <a:chOff x="930" y="2478"/>
            <a:chExt cx="545" cy="544"/>
          </a:xfrm>
        </p:grpSpPr>
        <p:sp>
          <p:nvSpPr>
            <p:cNvPr id="14378" name="Rectangle 22"/>
            <p:cNvSpPr>
              <a:spLocks noChangeArrowheads="1"/>
            </p:cNvSpPr>
            <p:nvPr/>
          </p:nvSpPr>
          <p:spPr bwMode="auto">
            <a:xfrm>
              <a:off x="1111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79" name="Rectangle 23"/>
            <p:cNvSpPr>
              <a:spLocks noChangeArrowheads="1"/>
            </p:cNvSpPr>
            <p:nvPr/>
          </p:nvSpPr>
          <p:spPr bwMode="auto">
            <a:xfrm>
              <a:off x="930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0" name="Rectangle 24"/>
            <p:cNvSpPr>
              <a:spLocks noChangeArrowheads="1"/>
            </p:cNvSpPr>
            <p:nvPr/>
          </p:nvSpPr>
          <p:spPr bwMode="auto">
            <a:xfrm>
              <a:off x="1292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81" name="Rectangle 25"/>
            <p:cNvSpPr>
              <a:spLocks noChangeArrowheads="1"/>
            </p:cNvSpPr>
            <p:nvPr/>
          </p:nvSpPr>
          <p:spPr bwMode="auto">
            <a:xfrm>
              <a:off x="930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2" name="Rectangle 26"/>
            <p:cNvSpPr>
              <a:spLocks noChangeArrowheads="1"/>
            </p:cNvSpPr>
            <p:nvPr/>
          </p:nvSpPr>
          <p:spPr bwMode="auto">
            <a:xfrm>
              <a:off x="930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1292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4" name="Rectangle 28"/>
            <p:cNvSpPr>
              <a:spLocks noChangeArrowheads="1"/>
            </p:cNvSpPr>
            <p:nvPr/>
          </p:nvSpPr>
          <p:spPr bwMode="auto">
            <a:xfrm>
              <a:off x="1111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5" name="Rectangle 29"/>
            <p:cNvSpPr>
              <a:spLocks noChangeArrowheads="1"/>
            </p:cNvSpPr>
            <p:nvPr/>
          </p:nvSpPr>
          <p:spPr bwMode="auto">
            <a:xfrm>
              <a:off x="1112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6" name="Rectangle 30"/>
            <p:cNvSpPr>
              <a:spLocks noChangeArrowheads="1"/>
            </p:cNvSpPr>
            <p:nvPr/>
          </p:nvSpPr>
          <p:spPr bwMode="auto">
            <a:xfrm>
              <a:off x="1293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339975" y="2276475"/>
            <a:ext cx="2016125" cy="1081088"/>
            <a:chOff x="1473" y="1026"/>
            <a:chExt cx="1270" cy="816"/>
          </a:xfrm>
        </p:grpSpPr>
        <p:sp>
          <p:nvSpPr>
            <p:cNvPr id="14377" name="AutoShape 32"/>
            <p:cNvSpPr>
              <a:spLocks noChangeArrowheads="1"/>
            </p:cNvSpPr>
            <p:nvPr/>
          </p:nvSpPr>
          <p:spPr bwMode="auto">
            <a:xfrm>
              <a:off x="1519" y="1207"/>
              <a:ext cx="1224" cy="27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4343" name="Object 9"/>
            <p:cNvGraphicFramePr>
              <a:graphicFrameLocks noChangeAspect="1"/>
            </p:cNvGraphicFramePr>
            <p:nvPr/>
          </p:nvGraphicFramePr>
          <p:xfrm>
            <a:off x="1745" y="1026"/>
            <a:ext cx="765" cy="259"/>
          </p:xfrm>
          <a:graphic>
            <a:graphicData uri="http://schemas.openxmlformats.org/presentationml/2006/ole">
              <p:oleObj spid="_x0000_s295943" name="Equation" r:id="rId3" imgW="9502105" imgH="3405951" progId="Equation.3">
                <p:embed/>
              </p:oleObj>
            </a:graphicData>
          </a:graphic>
        </p:graphicFrame>
        <p:graphicFrame>
          <p:nvGraphicFramePr>
            <p:cNvPr id="14344" name="Object 10"/>
            <p:cNvGraphicFramePr>
              <a:graphicFrameLocks noChangeAspect="1"/>
            </p:cNvGraphicFramePr>
            <p:nvPr/>
          </p:nvGraphicFramePr>
          <p:xfrm>
            <a:off x="1473" y="1434"/>
            <a:ext cx="1201" cy="408"/>
          </p:xfrm>
          <a:graphic>
            <a:graphicData uri="http://schemas.openxmlformats.org/presentationml/2006/ole">
              <p:oleObj spid="_x0000_s295944" name="Equation" r:id="rId4" imgW="23157286" imgH="8770463" progId="Equation.3">
                <p:embed/>
              </p:oleObj>
            </a:graphicData>
          </a:graphic>
        </p:graphicFrame>
      </p:grpSp>
      <p:graphicFrame>
        <p:nvGraphicFramePr>
          <p:cNvPr id="493603" name="Object 11"/>
          <p:cNvGraphicFramePr>
            <a:graphicFrameLocks noChangeAspect="1"/>
          </p:cNvGraphicFramePr>
          <p:nvPr/>
        </p:nvGraphicFramePr>
        <p:xfrm>
          <a:off x="757238" y="4510088"/>
          <a:ext cx="2601912" cy="320675"/>
        </p:xfrm>
        <a:graphic>
          <a:graphicData uri="http://schemas.openxmlformats.org/presentationml/2006/ole">
            <p:oleObj spid="_x0000_s295938" name="公式" r:id="rId5" imgW="27546406" imgH="3405951" progId="Equation.3">
              <p:embed/>
            </p:oleObj>
          </a:graphicData>
        </a:graphic>
      </p:graphicFrame>
      <p:graphicFrame>
        <p:nvGraphicFramePr>
          <p:cNvPr id="493605" name="Object 12"/>
          <p:cNvGraphicFramePr>
            <a:graphicFrameLocks noChangeAspect="1"/>
          </p:cNvGraphicFramePr>
          <p:nvPr/>
        </p:nvGraphicFramePr>
        <p:xfrm>
          <a:off x="757238" y="4941888"/>
          <a:ext cx="2601912" cy="366712"/>
        </p:xfrm>
        <a:graphic>
          <a:graphicData uri="http://schemas.openxmlformats.org/presentationml/2006/ole">
            <p:oleObj spid="_x0000_s295939" name="公式" r:id="rId6" imgW="27546406" imgH="3893789" progId="Equation.3">
              <p:embed/>
            </p:oleObj>
          </a:graphicData>
        </a:graphic>
      </p:graphicFrame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5148263" y="2566988"/>
            <a:ext cx="288925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08" name="Rectangle 40"/>
          <p:cNvSpPr>
            <a:spLocks noChangeArrowheads="1"/>
          </p:cNvSpPr>
          <p:nvPr/>
        </p:nvSpPr>
        <p:spPr bwMode="auto">
          <a:xfrm>
            <a:off x="6011863" y="2566988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93609" name="Rectangle 41"/>
          <p:cNvSpPr>
            <a:spLocks noChangeArrowheads="1"/>
          </p:cNvSpPr>
          <p:nvPr/>
        </p:nvSpPr>
        <p:spPr bwMode="auto">
          <a:xfrm>
            <a:off x="5435600" y="3141663"/>
            <a:ext cx="288925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0" name="Rectangle 42"/>
          <p:cNvSpPr>
            <a:spLocks noChangeArrowheads="1"/>
          </p:cNvSpPr>
          <p:nvPr/>
        </p:nvSpPr>
        <p:spPr bwMode="auto">
          <a:xfrm>
            <a:off x="5724525" y="2278063"/>
            <a:ext cx="288925" cy="2873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1" name="Rectangle 43"/>
          <p:cNvSpPr>
            <a:spLocks noChangeArrowheads="1"/>
          </p:cNvSpPr>
          <p:nvPr/>
        </p:nvSpPr>
        <p:spPr bwMode="auto">
          <a:xfrm>
            <a:off x="5724525" y="2854325"/>
            <a:ext cx="288925" cy="2873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2" name="Rectangle 44"/>
          <p:cNvSpPr>
            <a:spLocks noChangeArrowheads="1"/>
          </p:cNvSpPr>
          <p:nvPr/>
        </p:nvSpPr>
        <p:spPr bwMode="auto">
          <a:xfrm>
            <a:off x="5724525" y="3141663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3" name="Rectangle 45"/>
          <p:cNvSpPr>
            <a:spLocks noChangeArrowheads="1"/>
          </p:cNvSpPr>
          <p:nvPr/>
        </p:nvSpPr>
        <p:spPr bwMode="auto">
          <a:xfrm>
            <a:off x="6011863" y="2854325"/>
            <a:ext cx="288925" cy="287338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4" name="Rectangle 46"/>
          <p:cNvSpPr>
            <a:spLocks noChangeArrowheads="1"/>
          </p:cNvSpPr>
          <p:nvPr/>
        </p:nvSpPr>
        <p:spPr bwMode="auto">
          <a:xfrm>
            <a:off x="5435600" y="2854325"/>
            <a:ext cx="288925" cy="2873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21" name="Text Box 53"/>
          <p:cNvSpPr txBox="1">
            <a:spLocks noChangeArrowheads="1"/>
          </p:cNvSpPr>
          <p:nvPr/>
        </p:nvSpPr>
        <p:spPr bwMode="auto">
          <a:xfrm>
            <a:off x="4067175" y="4221163"/>
            <a:ext cx="4752975" cy="860425"/>
          </a:xfrm>
          <a:prstGeom prst="rect">
            <a:avLst/>
          </a:prstGeom>
          <a:solidFill>
            <a:srgbClr val="FFC8C8"/>
          </a:solidFill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CC"/>
                </a:solidFill>
                <a:latin typeface="Tahoma" pitchFamily="34" charset="0"/>
                <a:ea typeface="华文细黑" pitchFamily="2" charset="-122"/>
              </a:rPr>
              <a:t>结论：按照图像旋转计算公式获得的结果与想象中的差异很大。</a:t>
            </a:r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612775" y="40052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对原图的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(1,1)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像素，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x=1,y=1</a:t>
            </a:r>
          </a:p>
        </p:txBody>
      </p:sp>
      <p:sp>
        <p:nvSpPr>
          <p:cNvPr id="493636" name="Text Box 68"/>
          <p:cNvSpPr txBox="1">
            <a:spLocks noChangeArrowheads="1"/>
          </p:cNvSpPr>
          <p:nvPr/>
        </p:nvSpPr>
        <p:spPr bwMode="auto">
          <a:xfrm>
            <a:off x="468313" y="5373688"/>
            <a:ext cx="3889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取整后，该点在新图的</a:t>
            </a:r>
            <a:r>
              <a:rPr lang="en-US" altLang="zh-CN" b="1">
                <a:ea typeface="华文细黑" pitchFamily="2" charset="-122"/>
              </a:rPr>
              <a:t>(2,1)</a:t>
            </a:r>
            <a:r>
              <a:rPr lang="zh-CN" altLang="en-US" b="1">
                <a:ea typeface="华文细黑" pitchFamily="2" charset="-122"/>
              </a:rPr>
              <a:t>上。</a:t>
            </a: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7019925" y="2349500"/>
            <a:ext cx="1447800" cy="1079500"/>
            <a:chOff x="4512" y="1104"/>
            <a:chExt cx="912" cy="680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 rot="-1401619">
              <a:off x="4512" y="1104"/>
              <a:ext cx="545" cy="544"/>
              <a:chOff x="930" y="2478"/>
              <a:chExt cx="545" cy="544"/>
            </a:xfrm>
          </p:grpSpPr>
          <p:sp>
            <p:nvSpPr>
              <p:cNvPr id="14368" name="Rectangle 56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69" name="Rectangle 57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0" name="Rectangle 58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4371" name="Rectangle 59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2" name="Rectangle 60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3" name="Rectangle 61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4" name="Rectangle 62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5" name="Rectangle 63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6" name="Rectangle 64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4367" name="Line 65"/>
            <p:cNvSpPr>
              <a:spLocks noChangeShapeType="1"/>
            </p:cNvSpPr>
            <p:nvPr/>
          </p:nvSpPr>
          <p:spPr bwMode="auto">
            <a:xfrm>
              <a:off x="4560" y="17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342" name="Object 13"/>
            <p:cNvGraphicFramePr>
              <a:graphicFrameLocks noChangeAspect="1"/>
            </p:cNvGraphicFramePr>
            <p:nvPr/>
          </p:nvGraphicFramePr>
          <p:xfrm>
            <a:off x="4876" y="1580"/>
            <a:ext cx="291" cy="204"/>
          </p:xfrm>
          <a:graphic>
            <a:graphicData uri="http://schemas.openxmlformats.org/presentationml/2006/ole">
              <p:oleObj spid="_x0000_s295942" name="公式" r:id="rId7" imgW="4869286" imgH="3405951" progId="Equation.3">
                <p:embed/>
              </p:oleObj>
            </a:graphicData>
          </a:graphic>
        </p:graphicFrame>
      </p:grpSp>
      <p:graphicFrame>
        <p:nvGraphicFramePr>
          <p:cNvPr id="493640" name="Object 14"/>
          <p:cNvGraphicFramePr>
            <a:graphicFrameLocks noChangeAspect="1"/>
          </p:cNvGraphicFramePr>
          <p:nvPr/>
        </p:nvGraphicFramePr>
        <p:xfrm>
          <a:off x="396875" y="4510088"/>
          <a:ext cx="3038475" cy="320675"/>
        </p:xfrm>
        <a:graphic>
          <a:graphicData uri="http://schemas.openxmlformats.org/presentationml/2006/ole">
            <p:oleObj spid="_x0000_s295940" name="公式" r:id="rId8" imgW="32179225" imgH="3405951" progId="Equation.3">
              <p:embed/>
            </p:oleObj>
          </a:graphicData>
        </a:graphic>
      </p:graphicFrame>
      <p:graphicFrame>
        <p:nvGraphicFramePr>
          <p:cNvPr id="493641" name="Object 15"/>
          <p:cNvGraphicFramePr>
            <a:graphicFrameLocks noChangeAspect="1"/>
          </p:cNvGraphicFramePr>
          <p:nvPr/>
        </p:nvGraphicFramePr>
        <p:xfrm>
          <a:off x="396875" y="4941888"/>
          <a:ext cx="2878138" cy="366712"/>
        </p:xfrm>
        <a:graphic>
          <a:graphicData uri="http://schemas.openxmlformats.org/presentationml/2006/ole">
            <p:oleObj spid="_x0000_s295941" name="公式" r:id="rId9" imgW="30472486" imgH="3893789" progId="Equation.3">
              <p:embed/>
            </p:oleObj>
          </a:graphicData>
        </a:graphic>
      </p:graphicFrame>
      <p:sp>
        <p:nvSpPr>
          <p:cNvPr id="493642" name="Text Box 74"/>
          <p:cNvSpPr txBox="1">
            <a:spLocks noChangeArrowheads="1"/>
          </p:cNvSpPr>
          <p:nvPr/>
        </p:nvSpPr>
        <p:spPr bwMode="auto">
          <a:xfrm>
            <a:off x="468313" y="40052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对原图的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(1,2)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像素，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x=1,y=2</a:t>
            </a:r>
          </a:p>
        </p:txBody>
      </p:sp>
      <p:sp>
        <p:nvSpPr>
          <p:cNvPr id="493643" name="Text Box 75"/>
          <p:cNvSpPr txBox="1">
            <a:spLocks noChangeArrowheads="1"/>
          </p:cNvSpPr>
          <p:nvPr/>
        </p:nvSpPr>
        <p:spPr bwMode="auto">
          <a:xfrm>
            <a:off x="323850" y="5373688"/>
            <a:ext cx="3889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ea typeface="华文细黑" pitchFamily="2" charset="-122"/>
              </a:rPr>
              <a:t>取整后，该点在新图的</a:t>
            </a:r>
            <a:r>
              <a:rPr lang="en-US" altLang="zh-CN" b="1" dirty="0">
                <a:ea typeface="华文细黑" pitchFamily="2" charset="-122"/>
              </a:rPr>
              <a:t>(2,2)</a:t>
            </a:r>
            <a:r>
              <a:rPr lang="zh-CN" altLang="en-US" b="1" dirty="0">
                <a:ea typeface="华文细黑" pitchFamily="2" charset="-122"/>
              </a:rPr>
              <a:t>上。</a:t>
            </a:r>
          </a:p>
        </p:txBody>
      </p:sp>
      <p:sp>
        <p:nvSpPr>
          <p:cNvPr id="493648" name="AutoShape 80"/>
          <p:cNvSpPr>
            <a:spLocks noChangeArrowheads="1"/>
          </p:cNvSpPr>
          <p:nvPr/>
        </p:nvSpPr>
        <p:spPr bwMode="auto">
          <a:xfrm>
            <a:off x="6011863" y="5157788"/>
            <a:ext cx="7207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49" name="Text Box 81"/>
          <p:cNvSpPr txBox="1">
            <a:spLocks noChangeArrowheads="1"/>
          </p:cNvSpPr>
          <p:nvPr/>
        </p:nvSpPr>
        <p:spPr bwMode="auto">
          <a:xfrm>
            <a:off x="4859338" y="5445125"/>
            <a:ext cx="3457575" cy="495300"/>
          </a:xfrm>
          <a:prstGeom prst="rect">
            <a:avLst/>
          </a:prstGeom>
          <a:solidFill>
            <a:srgbClr val="FFC8C8"/>
          </a:solidFill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CC"/>
                </a:solidFill>
                <a:latin typeface="Tahoma" pitchFamily="34" charset="0"/>
                <a:ea typeface="华文细黑" pitchFamily="2" charset="-122"/>
              </a:rPr>
              <a:t>必须进行后处理操作。</a:t>
            </a:r>
          </a:p>
        </p:txBody>
      </p:sp>
      <p:sp>
        <p:nvSpPr>
          <p:cNvPr id="6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93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93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9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9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7" grpId="0" animBg="1"/>
      <p:bldP spid="493607" grpId="0" animBg="1"/>
      <p:bldP spid="493608" grpId="0" animBg="1" autoUpdateAnimBg="0"/>
      <p:bldP spid="493609" grpId="0" animBg="1"/>
      <p:bldP spid="493610" grpId="0" animBg="1"/>
      <p:bldP spid="493611" grpId="0" animBg="1"/>
      <p:bldP spid="493612" grpId="0" animBg="1"/>
      <p:bldP spid="493613" grpId="0" animBg="1"/>
      <p:bldP spid="493614" grpId="0" animBg="1"/>
      <p:bldP spid="493621" grpId="0" animBg="1"/>
      <p:bldP spid="493635" grpId="0"/>
      <p:bldP spid="493635" grpId="1"/>
      <p:bldP spid="493636" grpId="0"/>
      <p:bldP spid="493636" grpId="1"/>
      <p:bldP spid="493642" grpId="0"/>
      <p:bldP spid="493643" grpId="0"/>
      <p:bldP spid="493648" grpId="0" animBg="1"/>
      <p:bldP spid="49364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61" y="421124"/>
            <a:ext cx="8707438" cy="1079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图像旋转后处理：旋转后的隐含问题分析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0076" y="1520650"/>
            <a:ext cx="8353425" cy="215900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图像旋转之后，出现了两个问题：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）像素的排列不是完全按照原有的相邻关系。这是因为相邻像素之间只能有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个方向（相邻为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45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度），如下图所示。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）会出现许多的空洞点。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732588" y="4797425"/>
            <a:ext cx="1154112" cy="1152525"/>
            <a:chOff x="3651" y="2432"/>
            <a:chExt cx="727" cy="726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0214" name="Rectangle 15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5" name="Rectangle 16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6" name="Rectangle 17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0217" name="Rectangle 18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8" name="Rectangle 19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9" name="Rectangle 20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0" name="Rectangle 21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1" name="Rectangle 22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2" name="Rectangle 23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3" name="Rectangle 24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4" name="Rectangle 25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5" name="Rectangle 26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6" name="Rectangle 27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7" name="Rectangle 28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8" name="Rectangle 29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9" name="Rectangle 30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0205" name="Rectangle 31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6" name="Rectangle 32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7" name="Rectangle 33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0208" name="Rectangle 34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9" name="Rectangle 35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0" name="Rectangle 36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1" name="Rectangle 37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2" name="Rectangle 38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3" name="Rectangle 39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10995" name="AutoShape 51"/>
          <p:cNvSpPr>
            <a:spLocks noChangeArrowheads="1"/>
          </p:cNvSpPr>
          <p:nvPr/>
        </p:nvSpPr>
        <p:spPr bwMode="auto">
          <a:xfrm>
            <a:off x="5076825" y="501332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10997" name="Line 53"/>
          <p:cNvSpPr>
            <a:spLocks noChangeShapeType="1"/>
          </p:cNvSpPr>
          <p:nvPr/>
        </p:nvSpPr>
        <p:spPr bwMode="auto">
          <a:xfrm flipH="1">
            <a:off x="7451725" y="4508500"/>
            <a:ext cx="287338" cy="720725"/>
          </a:xfrm>
          <a:prstGeom prst="line">
            <a:avLst/>
          </a:prstGeom>
          <a:noFill/>
          <a:ln w="38100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916238" y="4868863"/>
            <a:ext cx="865187" cy="863600"/>
            <a:chOff x="884" y="3158"/>
            <a:chExt cx="545" cy="544"/>
          </a:xfrm>
        </p:grpSpPr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884" y="3158"/>
              <a:ext cx="545" cy="544"/>
              <a:chOff x="930" y="2478"/>
              <a:chExt cx="545" cy="544"/>
            </a:xfrm>
          </p:grpSpPr>
          <p:sp>
            <p:nvSpPr>
              <p:cNvPr id="50195" name="Rectangle 42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6" name="Rectangle 43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7" name="Rectangle 44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0198" name="Rectangle 45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9" name="Rectangle 46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0" name="Rectangle 47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1" name="Rectangle 48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2" name="Rectangle 49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3" name="Rectangle 50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0186" name="Rectangle 56"/>
            <p:cNvSpPr>
              <a:spLocks noChangeArrowheads="1"/>
            </p:cNvSpPr>
            <p:nvPr/>
          </p:nvSpPr>
          <p:spPr bwMode="auto">
            <a:xfrm>
              <a:off x="1138" y="3403"/>
              <a:ext cx="45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187" name="Line 57"/>
            <p:cNvSpPr>
              <a:spLocks noChangeShapeType="1"/>
            </p:cNvSpPr>
            <p:nvPr/>
          </p:nvSpPr>
          <p:spPr bwMode="auto">
            <a:xfrm>
              <a:off x="1156" y="3186"/>
              <a:ext cx="0" cy="1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58"/>
            <p:cNvSpPr>
              <a:spLocks noChangeShapeType="1"/>
            </p:cNvSpPr>
            <p:nvPr/>
          </p:nvSpPr>
          <p:spPr bwMode="auto">
            <a:xfrm>
              <a:off x="1157" y="3538"/>
              <a:ext cx="0" cy="1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59"/>
            <p:cNvSpPr>
              <a:spLocks noChangeShapeType="1"/>
            </p:cNvSpPr>
            <p:nvPr/>
          </p:nvSpPr>
          <p:spPr bwMode="auto">
            <a:xfrm>
              <a:off x="1274" y="3430"/>
              <a:ext cx="1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Line 60"/>
            <p:cNvSpPr>
              <a:spLocks noChangeShapeType="1"/>
            </p:cNvSpPr>
            <p:nvPr/>
          </p:nvSpPr>
          <p:spPr bwMode="auto">
            <a:xfrm>
              <a:off x="903" y="3430"/>
              <a:ext cx="1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Line 62"/>
            <p:cNvSpPr>
              <a:spLocks noChangeShapeType="1"/>
            </p:cNvSpPr>
            <p:nvPr/>
          </p:nvSpPr>
          <p:spPr bwMode="auto">
            <a:xfrm flipH="1" flipV="1">
              <a:off x="939" y="3221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2" name="Line 63"/>
            <p:cNvSpPr>
              <a:spLocks noChangeShapeType="1"/>
            </p:cNvSpPr>
            <p:nvPr/>
          </p:nvSpPr>
          <p:spPr bwMode="auto">
            <a:xfrm flipH="1" flipV="1">
              <a:off x="1274" y="3549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64"/>
            <p:cNvSpPr>
              <a:spLocks noChangeShapeType="1"/>
            </p:cNvSpPr>
            <p:nvPr/>
          </p:nvSpPr>
          <p:spPr bwMode="auto">
            <a:xfrm flipV="1">
              <a:off x="1292" y="3203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Line 65"/>
            <p:cNvSpPr>
              <a:spLocks noChangeShapeType="1"/>
            </p:cNvSpPr>
            <p:nvPr/>
          </p:nvSpPr>
          <p:spPr bwMode="auto">
            <a:xfrm flipV="1">
              <a:off x="942" y="3546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  <p:bldP spid="210995" grpId="0" animBg="1"/>
      <p:bldP spid="21099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05" y="707362"/>
            <a:ext cx="4803775" cy="7302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图像旋转的效果示例</a:t>
            </a:r>
          </a:p>
        </p:txBody>
      </p:sp>
      <p:pic>
        <p:nvPicPr>
          <p:cNvPr id="196613" name="Picture 5" descr="peppers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2598738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3962400" y="350520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196615" name="Picture 7" descr="图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981200"/>
            <a:ext cx="3678238" cy="367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096250" cy="1079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图像旋转后处理：解决问题的思路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1546" y="1774058"/>
            <a:ext cx="8370277" cy="3887788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出现问题的核心是像素之间的连接是不连续的。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相邻像素的角度是无法改变的，所以只能通过增加分辨率的方法来从整体上解决这个问题。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采用某种填补方法来填充空洞。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945589" y="3706848"/>
            <a:ext cx="2879725" cy="2879725"/>
            <a:chOff x="3651" y="2432"/>
            <a:chExt cx="727" cy="726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1216" name="Rectangle 5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17" name="Rectangle 5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18" name="Rectangle 5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1219" name="Rectangle 5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0" name="Rectangle 6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1" name="Rectangle 6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2" name="Rectangle 6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3" name="Rectangle 6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4" name="Rectangle 6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5" name="Rectangle 6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6" name="Rectangle 6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7" name="Rectangle 6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8" name="Rectangle 6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9" name="Rectangle 6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30" name="Rectangle 7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31" name="Rectangle 7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1207" name="Rectangle 7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08" name="Rectangle 7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09" name="Rectangle 7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1210" name="Rectangle 7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1" name="Rectangle 7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2" name="Rectangle 7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3" name="Rectangle 7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4" name="Rectangle 7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5" name="Rectangle 8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500817" name="Rectangle 81"/>
          <p:cNvSpPr>
            <a:spLocks noChangeArrowheads="1"/>
          </p:cNvSpPr>
          <p:nvPr/>
        </p:nvSpPr>
        <p:spPr bwMode="auto">
          <a:xfrm>
            <a:off x="7379102" y="4427573"/>
            <a:ext cx="720725" cy="71913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50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 autoUpdateAnimBg="0"/>
      <p:bldP spid="5008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10795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图像旋转的后处理：插值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305062" y="1800329"/>
            <a:ext cx="7631112" cy="511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最简单的方法是行插值（列插值）方法。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6325" y="4005263"/>
            <a:ext cx="1746250" cy="1752600"/>
            <a:chOff x="3651" y="2432"/>
            <a:chExt cx="727" cy="72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2249" name="Rectangle 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0" name="Rectangle 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1" name="Rectangle 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2252" name="Rectangle 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3" name="Rectangle 1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4" name="Rectangle 1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5" name="Rectangle 1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6" name="Rectangle 1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7" name="Rectangle 1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8" name="Rectangle 1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9" name="Rectangle 1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0" name="Rectangle 1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1" name="Rectangle 1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2" name="Rectangle 1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3" name="Rectangle 2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4" name="Rectangle 2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2240" name="Rectangle 2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1" name="Rectangle 2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2" name="Rectangle 2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2243" name="Rectangle 2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4" name="Rectangle 2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5" name="Rectangle 2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6" name="Rectangle 2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7" name="Rectangle 2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8" name="Rectangle 3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12001" name="Rectangle 33"/>
          <p:cNvSpPr>
            <a:spLocks noChangeArrowheads="1"/>
          </p:cNvSpPr>
          <p:nvPr/>
        </p:nvSpPr>
        <p:spPr bwMode="auto">
          <a:xfrm>
            <a:off x="347733" y="2489897"/>
            <a:ext cx="7991475" cy="112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）找出当前行的最小和最大的非背景点的坐标，记作：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(i,k1)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(i,k2)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12002" name="Line 34"/>
          <p:cNvSpPr>
            <a:spLocks noChangeShapeType="1"/>
          </p:cNvSpPr>
          <p:nvPr/>
        </p:nvSpPr>
        <p:spPr bwMode="auto">
          <a:xfrm>
            <a:off x="6948488" y="42211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>
            <a:off x="6088063" y="4724400"/>
            <a:ext cx="185737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4" name="Line 36"/>
          <p:cNvSpPr>
            <a:spLocks noChangeShapeType="1"/>
          </p:cNvSpPr>
          <p:nvPr/>
        </p:nvSpPr>
        <p:spPr bwMode="auto">
          <a:xfrm>
            <a:off x="6516688" y="50847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5" name="Line 37"/>
          <p:cNvSpPr>
            <a:spLocks noChangeShapeType="1"/>
          </p:cNvSpPr>
          <p:nvPr/>
        </p:nvSpPr>
        <p:spPr bwMode="auto">
          <a:xfrm>
            <a:off x="6516688" y="55895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6" name="Line 38"/>
          <p:cNvSpPr>
            <a:spLocks noChangeShapeType="1"/>
          </p:cNvSpPr>
          <p:nvPr/>
        </p:nvSpPr>
        <p:spPr bwMode="auto">
          <a:xfrm flipH="1">
            <a:off x="7380288" y="42211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7" name="Line 39"/>
          <p:cNvSpPr>
            <a:spLocks noChangeShapeType="1"/>
          </p:cNvSpPr>
          <p:nvPr/>
        </p:nvSpPr>
        <p:spPr bwMode="auto">
          <a:xfrm flipH="1">
            <a:off x="7812088" y="46529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8" name="Line 40"/>
          <p:cNvSpPr>
            <a:spLocks noChangeShapeType="1"/>
          </p:cNvSpPr>
          <p:nvPr/>
        </p:nvSpPr>
        <p:spPr bwMode="auto">
          <a:xfrm flipH="1">
            <a:off x="7812088" y="51577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9" name="Line 41"/>
          <p:cNvSpPr>
            <a:spLocks noChangeShapeType="1"/>
          </p:cNvSpPr>
          <p:nvPr/>
        </p:nvSpPr>
        <p:spPr bwMode="auto">
          <a:xfrm flipH="1">
            <a:off x="7380288" y="55895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0" name="Text Box 42"/>
          <p:cNvSpPr txBox="1">
            <a:spLocks noChangeArrowheads="1"/>
          </p:cNvSpPr>
          <p:nvPr/>
        </p:nvSpPr>
        <p:spPr bwMode="auto">
          <a:xfrm>
            <a:off x="1098394" y="3754054"/>
            <a:ext cx="4465637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如右图有：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ea typeface="华文细黑" pitchFamily="2" charset="-122"/>
              </a:rPr>
              <a:t>(1,3)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(1,3);    (2,1)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(2,4);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ea typeface="华文细黑" pitchFamily="2" charset="-122"/>
              </a:rPr>
              <a:t>(3,2)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(3,4)</a:t>
            </a:r>
            <a:r>
              <a:rPr lang="zh-CN" altLang="en-US" sz="2400" b="1" dirty="0">
                <a:ea typeface="华文细黑" pitchFamily="2" charset="-122"/>
              </a:rPr>
              <a:t>； </a:t>
            </a:r>
            <a:r>
              <a:rPr lang="en-US" altLang="zh-CN" sz="2400" b="1" dirty="0">
                <a:ea typeface="华文细黑" pitchFamily="2" charset="-122"/>
              </a:rPr>
              <a:t>(4,2)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(4,3)</a:t>
            </a:r>
            <a:r>
              <a:rPr lang="zh-CN" altLang="en-US" sz="2400" b="1" dirty="0">
                <a:ea typeface="华文细黑" pitchFamily="2" charset="-122"/>
              </a:rPr>
              <a:t>。</a:t>
            </a:r>
          </a:p>
        </p:txBody>
      </p:sp>
      <p:sp>
        <p:nvSpPr>
          <p:cNvPr id="4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  <p:bldP spid="212001" grpId="0" autoUpdateAnimBg="0"/>
      <p:bldP spid="212002" grpId="0" animBg="1"/>
      <p:bldP spid="212003" grpId="0" animBg="1"/>
      <p:bldP spid="212004" grpId="0" animBg="1"/>
      <p:bldP spid="212005" grpId="0" animBg="1"/>
      <p:bldP spid="212006" grpId="0" animBg="1"/>
      <p:bldP spid="212007" grpId="0" animBg="1"/>
      <p:bldP spid="212008" grpId="0" animBg="1"/>
      <p:bldP spid="212009" grpId="0" animBg="1"/>
      <p:bldP spid="2120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6897688" cy="9509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图像旋转的后处理：插值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133600"/>
            <a:ext cx="8208962" cy="22098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）在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(k1,k2)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范围内进行插值，插值的方法是：空点的像素值等于前一点的像素值。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）同样的操作重复到所有行。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04025" y="4292600"/>
            <a:ext cx="1962150" cy="1998663"/>
            <a:chOff x="3651" y="2432"/>
            <a:chExt cx="727" cy="72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3264" name="Rectangle 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5" name="Rectangle 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6" name="Rectangle 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3267" name="Rectangle 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8" name="Rectangle 1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9" name="Rectangle 1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0" name="Rectangle 1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1" name="Rectangle 1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2" name="Rectangle 1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3" name="Rectangle 1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4" name="Rectangle 1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5" name="Rectangle 1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6" name="Rectangle 1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7" name="Rectangle 1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8" name="Rectangle 2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9" name="Rectangle 2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3255" name="Rectangle 2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6" name="Rectangle 2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7" name="Rectangle 2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3258" name="Rectangle 2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9" name="Rectangle 2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0" name="Rectangle 2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1" name="Rectangle 2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2" name="Rectangle 2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3" name="Rectangle 3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38303" name="Rectangle 31"/>
          <p:cNvSpPr>
            <a:spLocks noChangeArrowheads="1"/>
          </p:cNvSpPr>
          <p:nvPr/>
        </p:nvSpPr>
        <p:spPr bwMode="auto">
          <a:xfrm>
            <a:off x="7794625" y="4800600"/>
            <a:ext cx="490538" cy="498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 autoUpdateAnimBg="0"/>
      <p:bldP spid="43830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6565" y="540885"/>
            <a:ext cx="7540625" cy="9572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图像旋转的后处理：插值效果分析</a:t>
            </a:r>
          </a:p>
        </p:txBody>
      </p:sp>
      <p:sp>
        <p:nvSpPr>
          <p:cNvPr id="213038" name="Text Box 46"/>
          <p:cNvSpPr txBox="1">
            <a:spLocks noChangeArrowheads="1"/>
          </p:cNvSpPr>
          <p:nvPr/>
        </p:nvSpPr>
        <p:spPr bwMode="auto">
          <a:xfrm>
            <a:off x="375192" y="1637986"/>
            <a:ext cx="84248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经过插值处理之后，图像效果就变得自然</a:t>
            </a:r>
            <a:r>
              <a:rPr kumimoji="1" lang="zh-CN" altLang="en-US" sz="3200" b="1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endParaRPr kumimoji="1" lang="zh-CN" altLang="en-US" sz="3200" b="1" i="1" dirty="0">
              <a:solidFill>
                <a:srgbClr val="FF969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4276" name="AutoShape 4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85113" y="6021388"/>
            <a:ext cx="431800" cy="360362"/>
          </a:xfrm>
          <a:prstGeom prst="flowChartPunchedTape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4" descr="peppers2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9842" y="2713552"/>
            <a:ext cx="2263295" cy="226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76740" y="3513760"/>
            <a:ext cx="519059" cy="464549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8" name="Picture 6" descr="图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2984" y="2395694"/>
            <a:ext cx="3203454" cy="3203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 descr="图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784" y="2471894"/>
            <a:ext cx="3203454" cy="3203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950476" y="3257803"/>
            <a:ext cx="570724" cy="1190407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38" grpId="0" autoUpdateAnimBg="0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339" y="659807"/>
            <a:ext cx="5362575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图像的形状变换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402859" y="2209922"/>
            <a:ext cx="8067901" cy="21605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图像的形状变换主要是指图像的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3" action="ppaction://hlinksldjump"/>
              </a:rPr>
              <a:t>缩小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4" action="ppaction://hlinksldjump"/>
              </a:rPr>
              <a:t>放大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5" action="ppaction://hlinksldjump"/>
              </a:rPr>
              <a:t>错切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图像的形状变换通常在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6" action="ppaction://hlinksldjump"/>
              </a:rPr>
              <a:t>目标识别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中使用。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2079" y="3085891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047" y="870771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图像的位置变换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8023" y="1954928"/>
            <a:ext cx="8243608" cy="360045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所谓图像的位置变换是指图像的大小和形状不发生变化，只是将图像进行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3" action="ppaction://hlinksldjump"/>
              </a:rPr>
              <a:t>平移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4" action="ppaction://hlinksldjump"/>
              </a:rPr>
              <a:t>镜像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5" action="ppaction://hlinksldjump"/>
              </a:rPr>
              <a:t>旋转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图像的位置变换主要是用于目标识别中的目标配准。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2800" b="1" dirty="0" smtClean="0">
              <a:ea typeface="华文细黑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508506" y="160774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图像配准示例</a:t>
            </a:r>
          </a:p>
        </p:txBody>
      </p:sp>
      <p:pic>
        <p:nvPicPr>
          <p:cNvPr id="396307" name="Picture 19" descr="Angle_25"/>
          <p:cNvPicPr>
            <a:picLocks noGrp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04762" y="4221983"/>
            <a:ext cx="1981200" cy="1981200"/>
          </a:xfrm>
        </p:spPr>
      </p:pic>
      <p:pic>
        <p:nvPicPr>
          <p:cNvPr id="396290" name="Picture 2" descr="Angle_2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8264" y="4120679"/>
            <a:ext cx="2159000" cy="2159000"/>
          </a:xfrm>
          <a:ln w="28575">
            <a:solidFill>
              <a:schemeClr val="bg2"/>
            </a:solidFill>
          </a:ln>
        </p:spPr>
      </p:pic>
      <p:pic>
        <p:nvPicPr>
          <p:cNvPr id="396293" name="Picture 5" descr="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17018" y="4295670"/>
            <a:ext cx="1981200" cy="1981200"/>
          </a:xfrm>
        </p:spPr>
      </p:pic>
      <p:sp>
        <p:nvSpPr>
          <p:cNvPr id="396309" name="Line 21"/>
          <p:cNvSpPr>
            <a:spLocks noChangeShapeType="1"/>
          </p:cNvSpPr>
          <p:nvPr/>
        </p:nvSpPr>
        <p:spPr bwMode="auto">
          <a:xfrm>
            <a:off x="5133975" y="4910138"/>
            <a:ext cx="433388" cy="1587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6311" name="Line 23"/>
          <p:cNvSpPr>
            <a:spLocks noChangeShapeType="1"/>
          </p:cNvSpPr>
          <p:nvPr/>
        </p:nvSpPr>
        <p:spPr bwMode="auto">
          <a:xfrm>
            <a:off x="6084888" y="4941888"/>
            <a:ext cx="433387" cy="0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6315" name="Line 27"/>
          <p:cNvSpPr>
            <a:spLocks noChangeShapeType="1"/>
          </p:cNvSpPr>
          <p:nvPr/>
        </p:nvSpPr>
        <p:spPr bwMode="auto">
          <a:xfrm flipH="1">
            <a:off x="5795963" y="3789363"/>
            <a:ext cx="576262" cy="865187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900113" y="1196975"/>
            <a:ext cx="2160587" cy="2557463"/>
            <a:chOff x="567" y="754"/>
            <a:chExt cx="1361" cy="1611"/>
          </a:xfrm>
        </p:grpSpPr>
        <p:sp>
          <p:nvSpPr>
            <p:cNvPr id="62492" name="Text Box 11"/>
            <p:cNvSpPr txBox="1">
              <a:spLocks noChangeArrowheads="1"/>
            </p:cNvSpPr>
            <p:nvPr/>
          </p:nvSpPr>
          <p:spPr bwMode="auto">
            <a:xfrm>
              <a:off x="930" y="2115"/>
              <a:ext cx="754" cy="250"/>
            </a:xfrm>
            <a:prstGeom prst="rect">
              <a:avLst/>
            </a:prstGeom>
            <a:solidFill>
              <a:schemeClr val="tx1"/>
            </a:solidFill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33CC"/>
                  </a:solidFill>
                  <a:ea typeface="隶书" pitchFamily="49" charset="-122"/>
                </a:rPr>
                <a:t>待测印鉴</a:t>
              </a: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567" y="754"/>
              <a:ext cx="1361" cy="1369"/>
              <a:chOff x="748" y="791"/>
              <a:chExt cx="1361" cy="1369"/>
            </a:xfrm>
          </p:grpSpPr>
          <p:pic>
            <p:nvPicPr>
              <p:cNvPr id="62494" name="Picture 13" descr="Angle_2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8" y="791"/>
                <a:ext cx="1360" cy="13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sp>
            <p:nvSpPr>
              <p:cNvPr id="62495" name="Line 29"/>
              <p:cNvSpPr>
                <a:spLocks noChangeShapeType="1"/>
              </p:cNvSpPr>
              <p:nvPr/>
            </p:nvSpPr>
            <p:spPr bwMode="auto">
              <a:xfrm>
                <a:off x="748" y="1480"/>
                <a:ext cx="1361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96" name="Line 33"/>
              <p:cNvSpPr>
                <a:spLocks noChangeShapeType="1"/>
              </p:cNvSpPr>
              <p:nvPr/>
            </p:nvSpPr>
            <p:spPr bwMode="auto">
              <a:xfrm>
                <a:off x="1429" y="799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68313" y="4221163"/>
            <a:ext cx="2160587" cy="2160587"/>
            <a:chOff x="295" y="2659"/>
            <a:chExt cx="1361" cy="1361"/>
          </a:xfrm>
        </p:grpSpPr>
        <p:sp>
          <p:nvSpPr>
            <p:cNvPr id="62490" name="Line 39"/>
            <p:cNvSpPr>
              <a:spLocks noChangeShapeType="1"/>
            </p:cNvSpPr>
            <p:nvPr/>
          </p:nvSpPr>
          <p:spPr bwMode="auto">
            <a:xfrm>
              <a:off x="975" y="2659"/>
              <a:ext cx="0" cy="13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40"/>
            <p:cNvSpPr>
              <a:spLocks noChangeShapeType="1"/>
            </p:cNvSpPr>
            <p:nvPr/>
          </p:nvSpPr>
          <p:spPr bwMode="auto">
            <a:xfrm>
              <a:off x="295" y="3339"/>
              <a:ext cx="1361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300788" y="1125538"/>
            <a:ext cx="2160587" cy="2484437"/>
            <a:chOff x="3833" y="709"/>
            <a:chExt cx="1361" cy="1565"/>
          </a:xfrm>
        </p:grpSpPr>
        <p:sp>
          <p:nvSpPr>
            <p:cNvPr id="62484" name="Text Box 15"/>
            <p:cNvSpPr txBox="1">
              <a:spLocks noChangeArrowheads="1"/>
            </p:cNvSpPr>
            <p:nvPr/>
          </p:nvSpPr>
          <p:spPr bwMode="auto">
            <a:xfrm>
              <a:off x="4195" y="2024"/>
              <a:ext cx="754" cy="250"/>
            </a:xfrm>
            <a:prstGeom prst="rect">
              <a:avLst/>
            </a:prstGeom>
            <a:solidFill>
              <a:schemeClr val="tx1"/>
            </a:solidFill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33CC"/>
                  </a:solidFill>
                  <a:ea typeface="隶书" pitchFamily="49" charset="-122"/>
                </a:rPr>
                <a:t>标准印鉴</a:t>
              </a:r>
            </a:p>
          </p:txBody>
        </p: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3833" y="709"/>
              <a:ext cx="1361" cy="1361"/>
              <a:chOff x="3878" y="754"/>
              <a:chExt cx="1361" cy="1361"/>
            </a:xfrm>
          </p:grpSpPr>
          <p:pic>
            <p:nvPicPr>
              <p:cNvPr id="62486" name="Picture 17" descr="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78" y="754"/>
                <a:ext cx="1360" cy="13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grpSp>
            <p:nvGrpSpPr>
              <p:cNvPr id="7" name="Group 43"/>
              <p:cNvGrpSpPr>
                <a:grpSpLocks/>
              </p:cNvGrpSpPr>
              <p:nvPr/>
            </p:nvGrpSpPr>
            <p:grpSpPr bwMode="auto">
              <a:xfrm>
                <a:off x="3878" y="754"/>
                <a:ext cx="1361" cy="1361"/>
                <a:chOff x="295" y="2659"/>
                <a:chExt cx="1361" cy="1361"/>
              </a:xfrm>
            </p:grpSpPr>
            <p:sp>
              <p:nvSpPr>
                <p:cNvPr id="62488" name="Line 44"/>
                <p:cNvSpPr>
                  <a:spLocks noChangeShapeType="1"/>
                </p:cNvSpPr>
                <p:nvPr/>
              </p:nvSpPr>
              <p:spPr bwMode="auto">
                <a:xfrm>
                  <a:off x="975" y="2659"/>
                  <a:ext cx="0" cy="1361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9" name="Line 45"/>
                <p:cNvSpPr>
                  <a:spLocks noChangeShapeType="1"/>
                </p:cNvSpPr>
                <p:nvPr/>
              </p:nvSpPr>
              <p:spPr bwMode="auto">
                <a:xfrm>
                  <a:off x="295" y="3339"/>
                  <a:ext cx="1361" cy="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2916238" y="4149725"/>
            <a:ext cx="2160587" cy="2160588"/>
            <a:chOff x="295" y="2659"/>
            <a:chExt cx="1361" cy="1361"/>
          </a:xfrm>
        </p:grpSpPr>
        <p:sp>
          <p:nvSpPr>
            <p:cNvPr id="62482" name="Line 48"/>
            <p:cNvSpPr>
              <a:spLocks noChangeShapeType="1"/>
            </p:cNvSpPr>
            <p:nvPr/>
          </p:nvSpPr>
          <p:spPr bwMode="auto">
            <a:xfrm>
              <a:off x="975" y="2659"/>
              <a:ext cx="0" cy="13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Line 49"/>
            <p:cNvSpPr>
              <a:spLocks noChangeShapeType="1"/>
            </p:cNvSpPr>
            <p:nvPr/>
          </p:nvSpPr>
          <p:spPr bwMode="auto">
            <a:xfrm>
              <a:off x="295" y="3339"/>
              <a:ext cx="1361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6338" name="Text Box 50"/>
          <p:cNvSpPr txBox="1">
            <a:spLocks noChangeArrowheads="1"/>
          </p:cNvSpPr>
          <p:nvPr/>
        </p:nvSpPr>
        <p:spPr bwMode="auto">
          <a:xfrm>
            <a:off x="3779838" y="1700213"/>
            <a:ext cx="1728787" cy="101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Tahoma" pitchFamily="34" charset="0"/>
                <a:ea typeface="黑体" pitchFamily="49" charset="-122"/>
              </a:rPr>
              <a:t>与原图比较，有位置，角度偏差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651500" y="4724400"/>
            <a:ext cx="360363" cy="358775"/>
            <a:chOff x="3923" y="3249"/>
            <a:chExt cx="227" cy="226"/>
          </a:xfrm>
        </p:grpSpPr>
        <p:sp>
          <p:nvSpPr>
            <p:cNvPr id="62480" name="Oval 53"/>
            <p:cNvSpPr>
              <a:spLocks noChangeArrowheads="1"/>
            </p:cNvSpPr>
            <p:nvPr/>
          </p:nvSpPr>
          <p:spPr bwMode="auto">
            <a:xfrm>
              <a:off x="3923" y="3249"/>
              <a:ext cx="227" cy="22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66FF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2481" name="Line 54"/>
            <p:cNvSpPr>
              <a:spLocks noChangeShapeType="1"/>
            </p:cNvSpPr>
            <p:nvPr/>
          </p:nvSpPr>
          <p:spPr bwMode="auto">
            <a:xfrm>
              <a:off x="3969" y="3357"/>
              <a:ext cx="1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2775E-6 C -3.33333E-6 2.42775E-6 -0.00555 -0.03723 -0.00642 -0.03815 C -0.00729 -0.03908 -3.33333E-6 2.42775E-6 -3.33333E-6 2.42775E-6 Z " pathEditMode="relative" ptsTypes="aaa">
                                      <p:cBhvr>
                                        <p:cTn id="34" dur="2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20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9" grpId="0" animBg="1"/>
      <p:bldP spid="396311" grpId="0" animBg="1"/>
      <p:bldP spid="396315" grpId="0" animBg="1"/>
      <p:bldP spid="39633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2237</Words>
  <Application>Microsoft Office PowerPoint</Application>
  <PresentationFormat>全屏显示(4:3)</PresentationFormat>
  <Paragraphs>423</Paragraphs>
  <Slides>59</Slides>
  <Notes>30</Notes>
  <HiddenSlides>41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2" baseType="lpstr">
      <vt:lpstr>Office 主题​​</vt:lpstr>
      <vt:lpstr>Equation</vt:lpstr>
      <vt:lpstr>公式</vt:lpstr>
      <vt:lpstr>幻灯片 1</vt:lpstr>
      <vt:lpstr>幻灯片 2</vt:lpstr>
      <vt:lpstr>幻灯片 3</vt:lpstr>
      <vt:lpstr>图像的几何变换</vt:lpstr>
      <vt:lpstr>幻灯片 5</vt:lpstr>
      <vt:lpstr>图像的形状变换</vt:lpstr>
      <vt:lpstr>幻灯片 7</vt:lpstr>
      <vt:lpstr>图像的位置变换</vt:lpstr>
      <vt:lpstr>图像配准示例</vt:lpstr>
      <vt:lpstr>幻灯片 10</vt:lpstr>
      <vt:lpstr>图像的仿射变换</vt:lpstr>
      <vt:lpstr>图像的仿射变换：齐次坐标</vt:lpstr>
      <vt:lpstr>图像的仿射变换：通式</vt:lpstr>
      <vt:lpstr>图像的仿射变换：图像几何变换表示</vt:lpstr>
      <vt:lpstr>图像的仿射变换：图像几何变换表示</vt:lpstr>
      <vt:lpstr>图像的仿射变换：图像几何变换表示</vt:lpstr>
      <vt:lpstr>幻灯片 17</vt:lpstr>
      <vt:lpstr>幻灯片 18</vt:lpstr>
      <vt:lpstr>图像的形状变换应用：目标物识别</vt:lpstr>
      <vt:lpstr>图像的缩小</vt:lpstr>
      <vt:lpstr>图像缩小：实现思路</vt:lpstr>
      <vt:lpstr>图像缩小：实现方法</vt:lpstr>
      <vt:lpstr>图像缩小：例题</vt:lpstr>
      <vt:lpstr>图像放大</vt:lpstr>
      <vt:lpstr>图像放大：实现思路</vt:lpstr>
      <vt:lpstr>图像的成倍放大效果示例图</vt:lpstr>
      <vt:lpstr>图像放大：实现方法</vt:lpstr>
      <vt:lpstr>图像放大:实现方法</vt:lpstr>
      <vt:lpstr> 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图像错切：基本概念</vt:lpstr>
      <vt:lpstr>图像的错切效果</vt:lpstr>
      <vt:lpstr>图像错切：数学模型</vt:lpstr>
      <vt:lpstr>图像错切：示例</vt:lpstr>
      <vt:lpstr>图像的平移</vt:lpstr>
      <vt:lpstr>图像的平移：示例</vt:lpstr>
      <vt:lpstr>图像的镜像</vt:lpstr>
      <vt:lpstr>水平镜像示例</vt:lpstr>
      <vt:lpstr>垂直镜像示例</vt:lpstr>
      <vt:lpstr>图像的水平镜像</vt:lpstr>
      <vt:lpstr>图像的水平镜像</vt:lpstr>
      <vt:lpstr>图像的垂直镜像</vt:lpstr>
      <vt:lpstr>图像的垂直镜像</vt:lpstr>
      <vt:lpstr>图像的旋转</vt:lpstr>
      <vt:lpstr>图像旋转的前期处理：画布的扩大</vt:lpstr>
      <vt:lpstr>图像旋转的前期处理：画布的扩大</vt:lpstr>
      <vt:lpstr>图像旋转的前期处理：画布的扩大</vt:lpstr>
      <vt:lpstr>图像旋转：按照确定画布时的平移量取整</vt:lpstr>
      <vt:lpstr>图像旋转后处理：旋转后的隐含问题分析</vt:lpstr>
      <vt:lpstr>图像旋转的效果示例</vt:lpstr>
      <vt:lpstr>图像旋转后处理：解决问题的思路</vt:lpstr>
      <vt:lpstr>图像旋转的后处理：插值</vt:lpstr>
      <vt:lpstr>图像旋转的后处理：插值</vt:lpstr>
      <vt:lpstr>图像旋转的后处理：插值效果分析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225</cp:revision>
  <dcterms:created xsi:type="dcterms:W3CDTF">2017-03-05T02:04:51Z</dcterms:created>
  <dcterms:modified xsi:type="dcterms:W3CDTF">2019-05-17T05:50:32Z</dcterms:modified>
</cp:coreProperties>
</file>