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sldIdLst>
    <p:sldId id="257" r:id="rId4"/>
    <p:sldId id="386" r:id="rId5"/>
    <p:sldId id="384" r:id="rId6"/>
    <p:sldId id="380" r:id="rId7"/>
    <p:sldId id="382" r:id="rId8"/>
    <p:sldId id="272" r:id="rId9"/>
    <p:sldId id="264" r:id="rId10"/>
    <p:sldId id="265" r:id="rId11"/>
    <p:sldId id="269" r:id="rId12"/>
    <p:sldId id="305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317" r:id="rId21"/>
    <p:sldId id="318" r:id="rId22"/>
    <p:sldId id="387" r:id="rId23"/>
    <p:sldId id="319" r:id="rId24"/>
    <p:sldId id="320" r:id="rId25"/>
    <p:sldId id="321" r:id="rId26"/>
    <p:sldId id="322" r:id="rId27"/>
    <p:sldId id="323" r:id="rId28"/>
    <p:sldId id="324" r:id="rId29"/>
    <p:sldId id="385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717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3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4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02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195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6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1285875" y="785813"/>
            <a:ext cx="6172200" cy="9255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第</a:t>
            </a:r>
            <a:r>
              <a:rPr lang="en-US" altLang="zh-CN" sz="3600" b="1" dirty="0">
                <a:solidFill>
                  <a:srgbClr val="FF0000"/>
                </a:solidFill>
              </a:rPr>
              <a:t>8</a:t>
            </a:r>
            <a:r>
              <a:rPr lang="zh-CN" altLang="en-US" sz="3600" b="1" dirty="0">
                <a:solidFill>
                  <a:srgbClr val="FF0000"/>
                </a:solidFill>
              </a:rPr>
              <a:t>章  集成运算放大电路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1357313" y="2214563"/>
            <a:ext cx="4572000" cy="3886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b="1" dirty="0">
                <a:ea typeface="楷体_GB2312" pitchFamily="1" charset="-122"/>
              </a:rPr>
              <a:t>8</a:t>
            </a:r>
            <a:r>
              <a:rPr lang="zh-CN" altLang="en-US" b="1" dirty="0">
                <a:ea typeface="楷体_GB2312" pitchFamily="1" charset="-122"/>
              </a:rPr>
              <a:t>.1</a:t>
            </a:r>
            <a:r>
              <a:rPr lang="en-US" altLang="zh-CN" b="1" dirty="0">
                <a:ea typeface="楷体_GB2312" pitchFamily="1" charset="-122"/>
              </a:rPr>
              <a:t> </a:t>
            </a:r>
            <a:r>
              <a:rPr lang="zh-CN" altLang="en-US" b="1" dirty="0">
                <a:ea typeface="楷体_GB2312" pitchFamily="1" charset="-122"/>
              </a:rPr>
              <a:t> 零点漂移  </a:t>
            </a:r>
            <a:endParaRPr lang="en-US" altLang="x-none" b="1" dirty="0"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b="1" dirty="0">
                <a:ea typeface="楷体_GB2312" pitchFamily="1" charset="-122"/>
              </a:rPr>
              <a:t>8</a:t>
            </a:r>
            <a:r>
              <a:rPr lang="zh-CN" altLang="en-US" b="1" dirty="0">
                <a:ea typeface="楷体_GB2312" pitchFamily="1" charset="-122"/>
              </a:rPr>
              <a:t>.2 </a:t>
            </a:r>
            <a:r>
              <a:rPr lang="en-US" altLang="zh-CN" b="1" dirty="0">
                <a:ea typeface="楷体_GB2312" pitchFamily="1" charset="-122"/>
              </a:rPr>
              <a:t> </a:t>
            </a:r>
            <a:r>
              <a:rPr lang="zh-CN" altLang="en-US" b="1" dirty="0">
                <a:ea typeface="楷体_GB2312" pitchFamily="1" charset="-122"/>
              </a:rPr>
              <a:t>差分输入级</a:t>
            </a:r>
            <a:endParaRPr lang="en-US" altLang="x-none" b="1" dirty="0"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b="1" dirty="0">
                <a:ea typeface="楷体_GB2312" pitchFamily="1" charset="-122"/>
              </a:rPr>
              <a:t>8.3  </a:t>
            </a:r>
            <a:r>
              <a:rPr lang="zh-CN" altLang="en-US" b="1" dirty="0">
                <a:ea typeface="楷体_GB2312" pitchFamily="1" charset="-122"/>
              </a:rPr>
              <a:t>理想运放</a:t>
            </a:r>
            <a:endParaRPr lang="en-US" altLang="x-none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714375" y="1643063"/>
            <a:ext cx="8215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集成运算放大器的输入级大都采用差分放大电路。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 Box 3"/>
          <p:cNvSpPr txBox="1"/>
          <p:nvPr/>
        </p:nvSpPr>
        <p:spPr>
          <a:xfrm>
            <a:off x="755650" y="2924175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电路形式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3" name="AutoShape 4"/>
          <p:cNvSpPr/>
          <p:nvPr/>
        </p:nvSpPr>
        <p:spPr>
          <a:xfrm>
            <a:off x="2339975" y="2708275"/>
            <a:ext cx="228600" cy="1066800"/>
          </a:xfrm>
          <a:prstGeom prst="leftBrace">
            <a:avLst>
              <a:gd name="adj1" fmla="val 38888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2867025" y="2565400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基本形式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Text Box 6"/>
          <p:cNvSpPr txBox="1"/>
          <p:nvPr/>
        </p:nvSpPr>
        <p:spPr>
          <a:xfrm>
            <a:off x="2867025" y="2990850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长尾式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6" name="Text Box 7"/>
          <p:cNvSpPr txBox="1"/>
          <p:nvPr/>
        </p:nvSpPr>
        <p:spPr>
          <a:xfrm>
            <a:off x="2867025" y="3371850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恒流源式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2143125" y="714375"/>
            <a:ext cx="39290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华文行楷" pitchFamily="2" charset="-122"/>
              </a:rPr>
              <a:t>差分放大输入级</a:t>
            </a:r>
            <a:endParaRPr lang="zh-CN" alt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 animBg="1"/>
      <p:bldP spid="12294" grpId="0"/>
      <p:bldP spid="12295" grpId="0"/>
      <p:bldP spid="122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76513" y="992188"/>
            <a:ext cx="5765800" cy="4383087"/>
            <a:chOff x="0" y="0"/>
            <a:chExt cx="3632" cy="2761"/>
          </a:xfrm>
        </p:grpSpPr>
        <p:sp>
          <p:nvSpPr>
            <p:cNvPr id="18441" name="Line 3"/>
            <p:cNvSpPr/>
            <p:nvPr/>
          </p:nvSpPr>
          <p:spPr>
            <a:xfrm>
              <a:off x="184" y="2517"/>
              <a:ext cx="293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Line 4"/>
            <p:cNvSpPr/>
            <p:nvPr/>
          </p:nvSpPr>
          <p:spPr>
            <a:xfrm>
              <a:off x="3092" y="311"/>
              <a:ext cx="0" cy="221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5"/>
            <p:cNvSpPr/>
            <p:nvPr/>
          </p:nvSpPr>
          <p:spPr>
            <a:xfrm>
              <a:off x="1255" y="312"/>
              <a:ext cx="0" cy="111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Line 6"/>
            <p:cNvSpPr/>
            <p:nvPr/>
          </p:nvSpPr>
          <p:spPr>
            <a:xfrm>
              <a:off x="1797" y="315"/>
              <a:ext cx="8" cy="92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7"/>
            <p:cNvSpPr/>
            <p:nvPr/>
          </p:nvSpPr>
          <p:spPr>
            <a:xfrm flipH="1">
              <a:off x="2571" y="315"/>
              <a:ext cx="0" cy="94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46" name="Group 9"/>
            <p:cNvGrpSpPr/>
            <p:nvPr/>
          </p:nvGrpSpPr>
          <p:grpSpPr>
            <a:xfrm>
              <a:off x="1590" y="1224"/>
              <a:ext cx="229" cy="416"/>
              <a:chOff x="0" y="0"/>
              <a:chExt cx="226" cy="329"/>
            </a:xfrm>
          </p:grpSpPr>
          <p:sp>
            <p:nvSpPr>
              <p:cNvPr id="18507" name="Line 9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08" name="Line 10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509" name="Line 11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47" name="Group 13"/>
            <p:cNvGrpSpPr/>
            <p:nvPr/>
          </p:nvGrpSpPr>
          <p:grpSpPr>
            <a:xfrm flipH="1">
              <a:off x="2548" y="1233"/>
              <a:ext cx="230" cy="415"/>
              <a:chOff x="0" y="0"/>
              <a:chExt cx="226" cy="329"/>
            </a:xfrm>
          </p:grpSpPr>
          <p:sp>
            <p:nvSpPr>
              <p:cNvPr id="18504" name="Line 13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05" name="Line 14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506" name="Line 15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48" name="Rectangle 16"/>
            <p:cNvSpPr/>
            <p:nvPr/>
          </p:nvSpPr>
          <p:spPr>
            <a:xfrm>
              <a:off x="1766" y="693"/>
              <a:ext cx="80" cy="23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9" name="Rectangle 17"/>
            <p:cNvSpPr/>
            <p:nvPr/>
          </p:nvSpPr>
          <p:spPr>
            <a:xfrm>
              <a:off x="2535" y="727"/>
              <a:ext cx="72" cy="22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0" name="Rectangle 18"/>
            <p:cNvSpPr/>
            <p:nvPr/>
          </p:nvSpPr>
          <p:spPr>
            <a:xfrm>
              <a:off x="1214" y="689"/>
              <a:ext cx="73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1" name="Rectangle 19"/>
            <p:cNvSpPr/>
            <p:nvPr/>
          </p:nvSpPr>
          <p:spPr>
            <a:xfrm>
              <a:off x="3050" y="734"/>
              <a:ext cx="72" cy="22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2" name="Rectangle 20"/>
            <p:cNvSpPr/>
            <p:nvPr/>
          </p:nvSpPr>
          <p:spPr>
            <a:xfrm rot="5400000">
              <a:off x="895" y="2393"/>
              <a:ext cx="89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3" name="Line 21"/>
            <p:cNvSpPr/>
            <p:nvPr/>
          </p:nvSpPr>
          <p:spPr>
            <a:xfrm>
              <a:off x="1796" y="1637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Line 22"/>
            <p:cNvSpPr/>
            <p:nvPr/>
          </p:nvSpPr>
          <p:spPr>
            <a:xfrm>
              <a:off x="2573" y="1637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5" name="Line 23"/>
            <p:cNvSpPr/>
            <p:nvPr/>
          </p:nvSpPr>
          <p:spPr>
            <a:xfrm>
              <a:off x="1790" y="1932"/>
              <a:ext cx="78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6" name="Line 24"/>
            <p:cNvSpPr/>
            <p:nvPr/>
          </p:nvSpPr>
          <p:spPr>
            <a:xfrm>
              <a:off x="1812" y="1109"/>
              <a:ext cx="14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Oval 25"/>
            <p:cNvSpPr/>
            <p:nvPr/>
          </p:nvSpPr>
          <p:spPr>
            <a:xfrm>
              <a:off x="1948" y="1071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8" name="Line 26"/>
            <p:cNvSpPr/>
            <p:nvPr/>
          </p:nvSpPr>
          <p:spPr>
            <a:xfrm flipH="1">
              <a:off x="2411" y="1106"/>
              <a:ext cx="16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Oval 27"/>
            <p:cNvSpPr/>
            <p:nvPr/>
          </p:nvSpPr>
          <p:spPr>
            <a:xfrm flipH="1">
              <a:off x="2351" y="1068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1879" y="7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267" y="773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2018" y="874"/>
              <a:ext cx="32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3" name="Line 31"/>
            <p:cNvSpPr/>
            <p:nvPr/>
          </p:nvSpPr>
          <p:spPr>
            <a:xfrm>
              <a:off x="2794" y="1429"/>
              <a:ext cx="311" cy="2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4" name="Line 32"/>
            <p:cNvSpPr/>
            <p:nvPr/>
          </p:nvSpPr>
          <p:spPr>
            <a:xfrm>
              <a:off x="2177" y="1942"/>
              <a:ext cx="0" cy="25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Line 33"/>
            <p:cNvSpPr/>
            <p:nvPr/>
          </p:nvSpPr>
          <p:spPr>
            <a:xfrm>
              <a:off x="2116" y="2196"/>
              <a:ext cx="13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6" name="Line 34"/>
            <p:cNvSpPr/>
            <p:nvPr/>
          </p:nvSpPr>
          <p:spPr>
            <a:xfrm>
              <a:off x="209" y="1421"/>
              <a:ext cx="139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7" name="Line 35"/>
            <p:cNvSpPr/>
            <p:nvPr/>
          </p:nvSpPr>
          <p:spPr>
            <a:xfrm>
              <a:off x="1247" y="316"/>
              <a:ext cx="215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8" name="Rectangle 36"/>
            <p:cNvSpPr/>
            <p:nvPr/>
          </p:nvSpPr>
          <p:spPr>
            <a:xfrm rot="5400000">
              <a:off x="890" y="1308"/>
              <a:ext cx="90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69" name="Oval 37"/>
            <p:cNvSpPr/>
            <p:nvPr/>
          </p:nvSpPr>
          <p:spPr>
            <a:xfrm>
              <a:off x="153" y="1399"/>
              <a:ext cx="44" cy="51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70" name="Oval 38"/>
            <p:cNvSpPr/>
            <p:nvPr/>
          </p:nvSpPr>
          <p:spPr>
            <a:xfrm>
              <a:off x="137" y="2487"/>
              <a:ext cx="43" cy="59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71" name="Oval 39"/>
            <p:cNvSpPr/>
            <p:nvPr/>
          </p:nvSpPr>
          <p:spPr>
            <a:xfrm>
              <a:off x="3394" y="274"/>
              <a:ext cx="59" cy="64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72" name="Oval 40"/>
            <p:cNvSpPr/>
            <p:nvPr/>
          </p:nvSpPr>
          <p:spPr>
            <a:xfrm>
              <a:off x="298" y="2117"/>
              <a:ext cx="219" cy="21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73" name="Oval 41"/>
            <p:cNvSpPr/>
            <p:nvPr/>
          </p:nvSpPr>
          <p:spPr>
            <a:xfrm>
              <a:off x="304" y="1649"/>
              <a:ext cx="219" cy="20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74" name="Line 42"/>
            <p:cNvSpPr/>
            <p:nvPr/>
          </p:nvSpPr>
          <p:spPr>
            <a:xfrm>
              <a:off x="411" y="1432"/>
              <a:ext cx="0" cy="106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5" name="Line 43"/>
            <p:cNvSpPr/>
            <p:nvPr/>
          </p:nvSpPr>
          <p:spPr>
            <a:xfrm>
              <a:off x="426" y="1997"/>
              <a:ext cx="32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6" name="Line 44"/>
            <p:cNvSpPr/>
            <p:nvPr/>
          </p:nvSpPr>
          <p:spPr>
            <a:xfrm>
              <a:off x="752" y="1987"/>
              <a:ext cx="0" cy="16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7" name="Line 45"/>
            <p:cNvSpPr/>
            <p:nvPr/>
          </p:nvSpPr>
          <p:spPr>
            <a:xfrm>
              <a:off x="708" y="2148"/>
              <a:ext cx="10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469" y="1953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0" name="Text Box 47"/>
            <p:cNvSpPr txBox="1">
              <a:spLocks noChangeArrowheads="1"/>
            </p:cNvSpPr>
            <p:nvPr/>
          </p:nvSpPr>
          <p:spPr bwMode="auto">
            <a:xfrm>
              <a:off x="469" y="2242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43" y="13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2" name="Text Box 49"/>
            <p:cNvSpPr txBox="1">
              <a:spLocks noChangeArrowheads="1"/>
            </p:cNvSpPr>
            <p:nvPr/>
          </p:nvSpPr>
          <p:spPr bwMode="auto">
            <a:xfrm>
              <a:off x="65" y="2248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3" name="Text Box 50"/>
            <p:cNvSpPr txBox="1">
              <a:spLocks noChangeArrowheads="1"/>
            </p:cNvSpPr>
            <p:nvPr/>
          </p:nvSpPr>
          <p:spPr bwMode="auto">
            <a:xfrm>
              <a:off x="469" y="1361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4" name="Text Box 51"/>
            <p:cNvSpPr txBox="1">
              <a:spLocks noChangeArrowheads="1"/>
            </p:cNvSpPr>
            <p:nvPr/>
          </p:nvSpPr>
          <p:spPr bwMode="auto">
            <a:xfrm>
              <a:off x="475" y="171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65" name="Text Box 52"/>
            <p:cNvSpPr txBox="1">
              <a:spLocks noChangeArrowheads="1"/>
            </p:cNvSpPr>
            <p:nvPr/>
          </p:nvSpPr>
          <p:spPr bwMode="auto">
            <a:xfrm>
              <a:off x="0" y="1796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6" name="Text Box 53"/>
            <p:cNvSpPr txBox="1">
              <a:spLocks noChangeArrowheads="1"/>
            </p:cNvSpPr>
            <p:nvPr/>
          </p:nvSpPr>
          <p:spPr bwMode="auto">
            <a:xfrm>
              <a:off x="728" y="1543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7" name="Text Box 54"/>
            <p:cNvSpPr txBox="1">
              <a:spLocks noChangeArrowheads="1"/>
            </p:cNvSpPr>
            <p:nvPr/>
          </p:nvSpPr>
          <p:spPr bwMode="auto">
            <a:xfrm>
              <a:off x="722" y="2125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8487" name="Group 56"/>
            <p:cNvGrpSpPr/>
            <p:nvPr/>
          </p:nvGrpSpPr>
          <p:grpSpPr>
            <a:xfrm>
              <a:off x="578" y="1440"/>
              <a:ext cx="264" cy="465"/>
              <a:chOff x="0" y="0"/>
              <a:chExt cx="260" cy="368"/>
            </a:xfrm>
          </p:grpSpPr>
          <p:sp>
            <p:nvSpPr>
              <p:cNvPr id="13369" name="Text Box 5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0" name="Text Box 57"/>
              <p:cNvSpPr txBox="1">
                <a:spLocks noChangeArrowheads="1"/>
              </p:cNvSpPr>
              <p:nvPr/>
            </p:nvSpPr>
            <p:spPr bwMode="auto">
              <a:xfrm>
                <a:off x="8" y="17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3" name="Line 58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88" name="Group 60"/>
            <p:cNvGrpSpPr/>
            <p:nvPr/>
          </p:nvGrpSpPr>
          <p:grpSpPr>
            <a:xfrm>
              <a:off x="568" y="2023"/>
              <a:ext cx="289" cy="457"/>
              <a:chOff x="0" y="0"/>
              <a:chExt cx="260" cy="376"/>
            </a:xfrm>
          </p:grpSpPr>
          <p:sp>
            <p:nvSpPr>
              <p:cNvPr id="13373" name="Text Box 6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2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4" name="Text Box 61"/>
              <p:cNvSpPr txBox="1">
                <a:spLocks noChangeArrowheads="1"/>
              </p:cNvSpPr>
              <p:nvPr/>
            </p:nvSpPr>
            <p:spPr bwMode="auto">
              <a:xfrm>
                <a:off x="6" y="170"/>
                <a:ext cx="254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0" name="Line 62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3376" name="Text Box 63"/>
            <p:cNvSpPr txBox="1">
              <a:spLocks noChangeArrowheads="1"/>
            </p:cNvSpPr>
            <p:nvPr/>
          </p:nvSpPr>
          <p:spPr bwMode="auto">
            <a:xfrm>
              <a:off x="3016" y="0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77" name="Text Box 64"/>
            <p:cNvSpPr txBox="1">
              <a:spLocks noChangeArrowheads="1"/>
            </p:cNvSpPr>
            <p:nvPr/>
          </p:nvSpPr>
          <p:spPr bwMode="auto">
            <a:xfrm>
              <a:off x="781" y="2511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78" name="Text Box 65"/>
            <p:cNvSpPr txBox="1">
              <a:spLocks noChangeArrowheads="1"/>
            </p:cNvSpPr>
            <p:nvPr/>
          </p:nvSpPr>
          <p:spPr bwMode="auto">
            <a:xfrm>
              <a:off x="789" y="1128"/>
              <a:ext cx="34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79" name="Text Box 66"/>
            <p:cNvSpPr txBox="1">
              <a:spLocks noChangeArrowheads="1"/>
            </p:cNvSpPr>
            <p:nvPr/>
          </p:nvSpPr>
          <p:spPr bwMode="auto">
            <a:xfrm>
              <a:off x="936" y="645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0" name="Text Box 67"/>
            <p:cNvSpPr txBox="1">
              <a:spLocks noChangeArrowheads="1"/>
            </p:cNvSpPr>
            <p:nvPr/>
          </p:nvSpPr>
          <p:spPr bwMode="auto">
            <a:xfrm>
              <a:off x="3095" y="700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1" name="Text Box 68"/>
            <p:cNvSpPr txBox="1">
              <a:spLocks noChangeArrowheads="1"/>
            </p:cNvSpPr>
            <p:nvPr/>
          </p:nvSpPr>
          <p:spPr bwMode="auto">
            <a:xfrm>
              <a:off x="1468" y="647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2" name="Text Box 69"/>
            <p:cNvSpPr txBox="1">
              <a:spLocks noChangeArrowheads="1"/>
            </p:cNvSpPr>
            <p:nvPr/>
          </p:nvSpPr>
          <p:spPr bwMode="auto">
            <a:xfrm>
              <a:off x="2591" y="711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3" name="Text Box 70"/>
            <p:cNvSpPr txBox="1">
              <a:spLocks noChangeArrowheads="1"/>
            </p:cNvSpPr>
            <p:nvPr/>
          </p:nvSpPr>
          <p:spPr bwMode="auto">
            <a:xfrm>
              <a:off x="1616" y="1295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4" name="Text Box 71"/>
            <p:cNvSpPr txBox="1">
              <a:spLocks noChangeArrowheads="1"/>
            </p:cNvSpPr>
            <p:nvPr/>
          </p:nvSpPr>
          <p:spPr bwMode="auto">
            <a:xfrm>
              <a:off x="2270" y="1256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36" name="Text Box 72"/>
          <p:cNvSpPr txBox="1"/>
          <p:nvPr/>
        </p:nvSpPr>
        <p:spPr>
          <a:xfrm>
            <a:off x="250825" y="620713"/>
            <a:ext cx="5207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1. 基本形式差分放大电路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386" name="Text Box 73"/>
          <p:cNvSpPr txBox="1"/>
          <p:nvPr/>
        </p:nvSpPr>
        <p:spPr>
          <a:xfrm>
            <a:off x="436563" y="5621338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电路结构对称，在理想的情况下，两管的特性及对应电阻元件的参数值都相等。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87" name="Text Box 74"/>
          <p:cNvSpPr txBox="1"/>
          <p:nvPr/>
        </p:nvSpPr>
        <p:spPr>
          <a:xfrm>
            <a:off x="304800" y="2795588"/>
            <a:ext cx="2286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两个输入、两个输出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88" name="Text Box 75"/>
          <p:cNvSpPr txBox="1"/>
          <p:nvPr/>
        </p:nvSpPr>
        <p:spPr>
          <a:xfrm>
            <a:off x="0" y="4227513"/>
            <a:ext cx="2286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两管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静态工作点相同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89" name="Rectangle 76"/>
          <p:cNvSpPr>
            <a:spLocks noChangeArrowheads="1"/>
          </p:cNvSpPr>
          <p:nvPr/>
        </p:nvSpPr>
        <p:spPr bwMode="auto">
          <a:xfrm>
            <a:off x="0" y="1624013"/>
            <a:ext cx="3657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（1）电路组成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6" grpId="0"/>
      <p:bldP spid="13387" grpId="0"/>
      <p:bldP spid="13388" grpId="0"/>
      <p:bldP spid="133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2147888"/>
            <a:ext cx="2840038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温度变化时，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1" kern="1200" cap="none" spc="0" normalizeH="0" baseline="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C1 </a:t>
            </a: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2800" b="1" i="1" kern="1200" cap="none" spc="0" normalizeH="0" baseline="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C2 </a:t>
            </a: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变化一致，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1" kern="1200" cap="none" spc="0" normalizeH="0" baseline="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保持不变。</a:t>
            </a:r>
            <a:endParaRPr kumimoji="0" lang="zh-CN" altLang="en-US" sz="2800" b="1" kern="1200" cap="none" spc="0" normalizeH="0" baseline="0" noProof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320675" y="12827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= 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C1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－ 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C2</a:t>
            </a:r>
            <a:r>
              <a:rPr lang="zh-CN" altLang="en-US" sz="2800" b="1" baseline="-50000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= 0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727075" y="4924425"/>
            <a:ext cx="7197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= (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C1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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C1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baseline="-50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) － (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C2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C2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) = 0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42" name="Text Box 5"/>
          <p:cNvSpPr txBox="1"/>
          <p:nvPr/>
        </p:nvSpPr>
        <p:spPr>
          <a:xfrm>
            <a:off x="233363" y="660400"/>
            <a:ext cx="42433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静态时，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i1</a:t>
            </a:r>
            <a:r>
              <a:rPr lang="zh-CN" altLang="en-US" sz="2800" b="1" baseline="-50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= </a:t>
            </a:r>
            <a:r>
              <a:rPr lang="zh-CN" altLang="en-US" sz="2800" b="1" baseline="-50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楷体_GB2312" pitchFamily="1" charset="-122"/>
              </a:rPr>
              <a:t>i2</a:t>
            </a:r>
            <a:r>
              <a:rPr lang="zh-CN" altLang="en-US" sz="2800" b="1" baseline="-50000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= 0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43" name="Text Box 6"/>
          <p:cNvSpPr txBox="1"/>
          <p:nvPr/>
        </p:nvSpPr>
        <p:spPr>
          <a:xfrm>
            <a:off x="609600" y="43751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当温度升高时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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  （两管变化量相等）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65163" y="5472113"/>
            <a:ext cx="81121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对称差动放大电路对两管所产生的同向漂移都有抑制作用。</a:t>
            </a:r>
            <a:endParaRPr kumimoji="0" lang="zh-CN" altLang="en-US" sz="2800" b="1" kern="1200" cap="none" spc="0" normalizeH="0" baseline="0" noProof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465" name="Group 9"/>
          <p:cNvGrpSpPr/>
          <p:nvPr/>
        </p:nvGrpSpPr>
        <p:grpSpPr>
          <a:xfrm>
            <a:off x="3378200" y="434975"/>
            <a:ext cx="5880100" cy="3948113"/>
            <a:chOff x="0" y="0"/>
            <a:chExt cx="3704" cy="2487"/>
          </a:xfrm>
        </p:grpSpPr>
        <p:sp>
          <p:nvSpPr>
            <p:cNvPr id="19466" name="Line 9"/>
            <p:cNvSpPr/>
            <p:nvPr/>
          </p:nvSpPr>
          <p:spPr>
            <a:xfrm>
              <a:off x="184" y="2243"/>
              <a:ext cx="293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7" name="Line 10"/>
            <p:cNvSpPr/>
            <p:nvPr/>
          </p:nvSpPr>
          <p:spPr>
            <a:xfrm>
              <a:off x="3092" y="37"/>
              <a:ext cx="0" cy="221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8" name="Line 11"/>
            <p:cNvSpPr/>
            <p:nvPr/>
          </p:nvSpPr>
          <p:spPr>
            <a:xfrm>
              <a:off x="1255" y="38"/>
              <a:ext cx="0" cy="111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9" name="Line 12"/>
            <p:cNvSpPr/>
            <p:nvPr/>
          </p:nvSpPr>
          <p:spPr>
            <a:xfrm>
              <a:off x="1797" y="41"/>
              <a:ext cx="8" cy="92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0" name="Line 13"/>
            <p:cNvSpPr/>
            <p:nvPr/>
          </p:nvSpPr>
          <p:spPr>
            <a:xfrm flipH="1">
              <a:off x="2571" y="41"/>
              <a:ext cx="0" cy="94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9471" name="Group 15"/>
            <p:cNvGrpSpPr/>
            <p:nvPr/>
          </p:nvGrpSpPr>
          <p:grpSpPr>
            <a:xfrm>
              <a:off x="1590" y="950"/>
              <a:ext cx="229" cy="416"/>
              <a:chOff x="0" y="0"/>
              <a:chExt cx="226" cy="329"/>
            </a:xfrm>
          </p:grpSpPr>
          <p:sp>
            <p:nvSpPr>
              <p:cNvPr id="19532" name="Line 15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33" name="Line 16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34" name="Line 17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472" name="Group 19"/>
            <p:cNvGrpSpPr/>
            <p:nvPr/>
          </p:nvGrpSpPr>
          <p:grpSpPr>
            <a:xfrm flipH="1">
              <a:off x="2548" y="959"/>
              <a:ext cx="230" cy="415"/>
              <a:chOff x="0" y="0"/>
              <a:chExt cx="226" cy="329"/>
            </a:xfrm>
          </p:grpSpPr>
          <p:sp>
            <p:nvSpPr>
              <p:cNvPr id="19529" name="Line 19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30" name="Line 20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31" name="Line 21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473" name="Rectangle 22"/>
            <p:cNvSpPr/>
            <p:nvPr/>
          </p:nvSpPr>
          <p:spPr>
            <a:xfrm>
              <a:off x="1766" y="419"/>
              <a:ext cx="80" cy="23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74" name="Rectangle 23"/>
            <p:cNvSpPr/>
            <p:nvPr/>
          </p:nvSpPr>
          <p:spPr>
            <a:xfrm>
              <a:off x="2535" y="453"/>
              <a:ext cx="72" cy="22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75" name="Rectangle 24"/>
            <p:cNvSpPr/>
            <p:nvPr/>
          </p:nvSpPr>
          <p:spPr>
            <a:xfrm>
              <a:off x="1214" y="415"/>
              <a:ext cx="73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76" name="Rectangle 25"/>
            <p:cNvSpPr/>
            <p:nvPr/>
          </p:nvSpPr>
          <p:spPr>
            <a:xfrm>
              <a:off x="3050" y="460"/>
              <a:ext cx="72" cy="22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77" name="Rectangle 26"/>
            <p:cNvSpPr/>
            <p:nvPr/>
          </p:nvSpPr>
          <p:spPr>
            <a:xfrm rot="5400000">
              <a:off x="895" y="2119"/>
              <a:ext cx="89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78" name="Line 27"/>
            <p:cNvSpPr/>
            <p:nvPr/>
          </p:nvSpPr>
          <p:spPr>
            <a:xfrm>
              <a:off x="1796" y="1363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9" name="Line 28"/>
            <p:cNvSpPr/>
            <p:nvPr/>
          </p:nvSpPr>
          <p:spPr>
            <a:xfrm>
              <a:off x="2573" y="1363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Line 29"/>
            <p:cNvSpPr/>
            <p:nvPr/>
          </p:nvSpPr>
          <p:spPr>
            <a:xfrm>
              <a:off x="1790" y="1658"/>
              <a:ext cx="78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1" name="Line 30"/>
            <p:cNvSpPr/>
            <p:nvPr/>
          </p:nvSpPr>
          <p:spPr>
            <a:xfrm>
              <a:off x="1812" y="835"/>
              <a:ext cx="14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2" name="Oval 31"/>
            <p:cNvSpPr/>
            <p:nvPr/>
          </p:nvSpPr>
          <p:spPr>
            <a:xfrm>
              <a:off x="1948" y="797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83" name="Line 32"/>
            <p:cNvSpPr/>
            <p:nvPr/>
          </p:nvSpPr>
          <p:spPr>
            <a:xfrm flipH="1">
              <a:off x="2411" y="832"/>
              <a:ext cx="16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4" name="Oval 33"/>
            <p:cNvSpPr/>
            <p:nvPr/>
          </p:nvSpPr>
          <p:spPr>
            <a:xfrm flipH="1">
              <a:off x="2351" y="794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1879" y="5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72" name="Text Box 35"/>
            <p:cNvSpPr txBox="1">
              <a:spLocks noChangeArrowheads="1"/>
            </p:cNvSpPr>
            <p:nvPr/>
          </p:nvSpPr>
          <p:spPr bwMode="auto">
            <a:xfrm>
              <a:off x="2267" y="49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73" name="Text Box 36"/>
            <p:cNvSpPr txBox="1">
              <a:spLocks noChangeArrowheads="1"/>
            </p:cNvSpPr>
            <p:nvPr/>
          </p:nvSpPr>
          <p:spPr bwMode="auto">
            <a:xfrm>
              <a:off x="2018" y="600"/>
              <a:ext cx="32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37"/>
            <p:cNvSpPr/>
            <p:nvPr/>
          </p:nvSpPr>
          <p:spPr>
            <a:xfrm>
              <a:off x="2794" y="1155"/>
              <a:ext cx="311" cy="2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9" name="Line 38"/>
            <p:cNvSpPr/>
            <p:nvPr/>
          </p:nvSpPr>
          <p:spPr>
            <a:xfrm>
              <a:off x="2177" y="1668"/>
              <a:ext cx="0" cy="25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0" name="Line 39"/>
            <p:cNvSpPr/>
            <p:nvPr/>
          </p:nvSpPr>
          <p:spPr>
            <a:xfrm>
              <a:off x="2116" y="1922"/>
              <a:ext cx="13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1" name="Line 40"/>
            <p:cNvSpPr/>
            <p:nvPr/>
          </p:nvSpPr>
          <p:spPr>
            <a:xfrm>
              <a:off x="209" y="1147"/>
              <a:ext cx="139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2" name="Line 41"/>
            <p:cNvSpPr/>
            <p:nvPr/>
          </p:nvSpPr>
          <p:spPr>
            <a:xfrm>
              <a:off x="1247" y="42"/>
              <a:ext cx="215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3" name="Rectangle 42"/>
            <p:cNvSpPr/>
            <p:nvPr/>
          </p:nvSpPr>
          <p:spPr>
            <a:xfrm rot="5400000">
              <a:off x="890" y="1034"/>
              <a:ext cx="90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4" name="Oval 43"/>
            <p:cNvSpPr/>
            <p:nvPr/>
          </p:nvSpPr>
          <p:spPr>
            <a:xfrm>
              <a:off x="153" y="1125"/>
              <a:ext cx="44" cy="51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5" name="Oval 44"/>
            <p:cNvSpPr/>
            <p:nvPr/>
          </p:nvSpPr>
          <p:spPr>
            <a:xfrm>
              <a:off x="137" y="2213"/>
              <a:ext cx="43" cy="59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6" name="Oval 45"/>
            <p:cNvSpPr/>
            <p:nvPr/>
          </p:nvSpPr>
          <p:spPr>
            <a:xfrm>
              <a:off x="3394" y="0"/>
              <a:ext cx="59" cy="64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7" name="Oval 46"/>
            <p:cNvSpPr/>
            <p:nvPr/>
          </p:nvSpPr>
          <p:spPr>
            <a:xfrm>
              <a:off x="298" y="1843"/>
              <a:ext cx="219" cy="21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8" name="Oval 47"/>
            <p:cNvSpPr/>
            <p:nvPr/>
          </p:nvSpPr>
          <p:spPr>
            <a:xfrm>
              <a:off x="304" y="1375"/>
              <a:ext cx="219" cy="20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9" name="Line 48"/>
            <p:cNvSpPr/>
            <p:nvPr/>
          </p:nvSpPr>
          <p:spPr>
            <a:xfrm>
              <a:off x="411" y="1158"/>
              <a:ext cx="0" cy="106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0" name="Line 49"/>
            <p:cNvSpPr/>
            <p:nvPr/>
          </p:nvSpPr>
          <p:spPr>
            <a:xfrm>
              <a:off x="426" y="1723"/>
              <a:ext cx="32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1" name="Line 50"/>
            <p:cNvSpPr/>
            <p:nvPr/>
          </p:nvSpPr>
          <p:spPr>
            <a:xfrm>
              <a:off x="752" y="1713"/>
              <a:ext cx="0" cy="16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2" name="Line 51"/>
            <p:cNvSpPr/>
            <p:nvPr/>
          </p:nvSpPr>
          <p:spPr>
            <a:xfrm>
              <a:off x="708" y="1874"/>
              <a:ext cx="10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9" name="Text Box 52"/>
            <p:cNvSpPr txBox="1">
              <a:spLocks noChangeArrowheads="1"/>
            </p:cNvSpPr>
            <p:nvPr/>
          </p:nvSpPr>
          <p:spPr bwMode="auto">
            <a:xfrm>
              <a:off x="469" y="1679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0" name="Text Box 53"/>
            <p:cNvSpPr txBox="1">
              <a:spLocks noChangeArrowheads="1"/>
            </p:cNvSpPr>
            <p:nvPr/>
          </p:nvSpPr>
          <p:spPr bwMode="auto">
            <a:xfrm>
              <a:off x="469" y="1968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1" name="Text Box 54"/>
            <p:cNvSpPr txBox="1">
              <a:spLocks noChangeArrowheads="1"/>
            </p:cNvSpPr>
            <p:nvPr/>
          </p:nvSpPr>
          <p:spPr bwMode="auto">
            <a:xfrm>
              <a:off x="43" y="1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2" name="Text Box 55"/>
            <p:cNvSpPr txBox="1">
              <a:spLocks noChangeArrowheads="1"/>
            </p:cNvSpPr>
            <p:nvPr/>
          </p:nvSpPr>
          <p:spPr bwMode="auto">
            <a:xfrm>
              <a:off x="65" y="1974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3" name="Text Box 56"/>
            <p:cNvSpPr txBox="1">
              <a:spLocks noChangeArrowheads="1"/>
            </p:cNvSpPr>
            <p:nvPr/>
          </p:nvSpPr>
          <p:spPr bwMode="auto">
            <a:xfrm>
              <a:off x="469" y="1087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4" name="Text Box 57"/>
            <p:cNvSpPr txBox="1">
              <a:spLocks noChangeArrowheads="1"/>
            </p:cNvSpPr>
            <p:nvPr/>
          </p:nvSpPr>
          <p:spPr bwMode="auto">
            <a:xfrm>
              <a:off x="475" y="14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5" name="Text Box 58"/>
            <p:cNvSpPr txBox="1">
              <a:spLocks noChangeArrowheads="1"/>
            </p:cNvSpPr>
            <p:nvPr/>
          </p:nvSpPr>
          <p:spPr bwMode="auto">
            <a:xfrm>
              <a:off x="0" y="1522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6" name="Text Box 59"/>
            <p:cNvSpPr txBox="1">
              <a:spLocks noChangeArrowheads="1"/>
            </p:cNvSpPr>
            <p:nvPr/>
          </p:nvSpPr>
          <p:spPr bwMode="auto">
            <a:xfrm>
              <a:off x="728" y="1269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7" name="Text Box 60"/>
            <p:cNvSpPr txBox="1">
              <a:spLocks noChangeArrowheads="1"/>
            </p:cNvSpPr>
            <p:nvPr/>
          </p:nvSpPr>
          <p:spPr bwMode="auto">
            <a:xfrm>
              <a:off x="722" y="1851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512" name="Group 62"/>
            <p:cNvGrpSpPr/>
            <p:nvPr/>
          </p:nvGrpSpPr>
          <p:grpSpPr>
            <a:xfrm>
              <a:off x="578" y="1166"/>
              <a:ext cx="264" cy="465"/>
              <a:chOff x="0" y="0"/>
              <a:chExt cx="260" cy="368"/>
            </a:xfrm>
          </p:grpSpPr>
          <p:sp>
            <p:nvSpPr>
              <p:cNvPr id="14399" name="Text Box 6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0" name="Text Box 63"/>
              <p:cNvSpPr txBox="1">
                <a:spLocks noChangeArrowheads="1"/>
              </p:cNvSpPr>
              <p:nvPr/>
            </p:nvSpPr>
            <p:spPr bwMode="auto">
              <a:xfrm>
                <a:off x="8" y="17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8" name="Line 64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513" name="Group 66"/>
            <p:cNvGrpSpPr/>
            <p:nvPr/>
          </p:nvGrpSpPr>
          <p:grpSpPr>
            <a:xfrm>
              <a:off x="568" y="1749"/>
              <a:ext cx="289" cy="457"/>
              <a:chOff x="0" y="0"/>
              <a:chExt cx="260" cy="376"/>
            </a:xfrm>
          </p:grpSpPr>
          <p:sp>
            <p:nvSpPr>
              <p:cNvPr id="14403" name="Text Box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2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4" name="Text Box 67"/>
              <p:cNvSpPr txBox="1">
                <a:spLocks noChangeArrowheads="1"/>
              </p:cNvSpPr>
              <p:nvPr/>
            </p:nvSpPr>
            <p:spPr bwMode="auto">
              <a:xfrm>
                <a:off x="6" y="170"/>
                <a:ext cx="254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5" name="Line 68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406" name="Text Box 69"/>
            <p:cNvSpPr txBox="1">
              <a:spLocks noChangeArrowheads="1"/>
            </p:cNvSpPr>
            <p:nvPr/>
          </p:nvSpPr>
          <p:spPr bwMode="auto">
            <a:xfrm>
              <a:off x="3088" y="28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7" name="Text Box 70"/>
            <p:cNvSpPr txBox="1">
              <a:spLocks noChangeArrowheads="1"/>
            </p:cNvSpPr>
            <p:nvPr/>
          </p:nvSpPr>
          <p:spPr bwMode="auto">
            <a:xfrm>
              <a:off x="781" y="2237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8" name="Text Box 71"/>
            <p:cNvSpPr txBox="1">
              <a:spLocks noChangeArrowheads="1"/>
            </p:cNvSpPr>
            <p:nvPr/>
          </p:nvSpPr>
          <p:spPr bwMode="auto">
            <a:xfrm>
              <a:off x="789" y="854"/>
              <a:ext cx="34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9" name="Text Box 72"/>
            <p:cNvSpPr txBox="1">
              <a:spLocks noChangeArrowheads="1"/>
            </p:cNvSpPr>
            <p:nvPr/>
          </p:nvSpPr>
          <p:spPr bwMode="auto">
            <a:xfrm>
              <a:off x="936" y="371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0" name="Text Box 73"/>
            <p:cNvSpPr txBox="1">
              <a:spLocks noChangeArrowheads="1"/>
            </p:cNvSpPr>
            <p:nvPr/>
          </p:nvSpPr>
          <p:spPr bwMode="auto">
            <a:xfrm>
              <a:off x="3095" y="426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1" name="Text Box 74"/>
            <p:cNvSpPr txBox="1">
              <a:spLocks noChangeArrowheads="1"/>
            </p:cNvSpPr>
            <p:nvPr/>
          </p:nvSpPr>
          <p:spPr bwMode="auto">
            <a:xfrm>
              <a:off x="1468" y="373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2" name="Text Box 75"/>
            <p:cNvSpPr txBox="1">
              <a:spLocks noChangeArrowheads="1"/>
            </p:cNvSpPr>
            <p:nvPr/>
          </p:nvSpPr>
          <p:spPr bwMode="auto">
            <a:xfrm>
              <a:off x="2591" y="437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3" name="Text Box 76"/>
            <p:cNvSpPr txBox="1">
              <a:spLocks noChangeArrowheads="1"/>
            </p:cNvSpPr>
            <p:nvPr/>
          </p:nvSpPr>
          <p:spPr bwMode="auto">
            <a:xfrm>
              <a:off x="1616" y="102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4" name="Text Box 77"/>
            <p:cNvSpPr txBox="1">
              <a:spLocks noChangeArrowheads="1"/>
            </p:cNvSpPr>
            <p:nvPr/>
          </p:nvSpPr>
          <p:spPr bwMode="auto">
            <a:xfrm>
              <a:off x="2270" y="982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1" grpId="0"/>
      <p:bldP spid="14342" grpId="0"/>
      <p:bldP spid="14343" grpId="0"/>
      <p:bldP spid="143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20675" y="396875"/>
            <a:ext cx="665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（2）差模输入电压和共模输入电压</a:t>
            </a:r>
            <a:endParaRPr kumimoji="0" lang="zh-CN" altLang="en-US" sz="2800" b="1" kern="1200" cap="none" spc="0" normalizeH="0" baseline="0" noProof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46100" y="5106988"/>
            <a:ext cx="8186738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差模输入电压</a:t>
            </a:r>
            <a:r>
              <a:rPr kumimoji="0" lang="zh-CN" altLang="en-US" sz="2800" b="1" kern="1200" cap="none" spc="0" normalizeH="0" baseline="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1" kern="1200" cap="none" spc="0" normalizeH="0" baseline="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32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1" kern="1200" cap="none" spc="0" normalizeH="0" baseline="-25000" noProof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990033"/>
                </a:solidFill>
                <a:latin typeface="Times New Roman" panose="02020603050405020304" pitchFamily="18" charset="0"/>
                <a:ea typeface="华文新魏" pitchFamily="2" charset="-122"/>
                <a:cs typeface="+mn-cs"/>
              </a:rPr>
              <a:t>两个输入电压大小相等、极性相反。</a:t>
            </a:r>
            <a:endParaRPr kumimoji="0" lang="zh-CN" altLang="en-US" sz="2800" b="1" kern="1200" cap="none" spc="0" normalizeH="0" baseline="0" noProof="0">
              <a:solidFill>
                <a:srgbClr val="990033"/>
              </a:solidFill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15365" name="AutoShape 4" descr="大棋盘"/>
          <p:cNvSpPr>
            <a:spLocks noChangeArrowheads="1"/>
          </p:cNvSpPr>
          <p:nvPr/>
        </p:nvSpPr>
        <p:spPr bwMode="auto">
          <a:xfrm>
            <a:off x="493713" y="2773363"/>
            <a:ext cx="1495425" cy="869950"/>
          </a:xfrm>
          <a:prstGeom prst="wedgeRoundRectCallout">
            <a:avLst>
              <a:gd name="adj1" fmla="val 67940"/>
              <a:gd name="adj2" fmla="val 54745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00FF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差模输入电压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86" name="Group 6"/>
          <p:cNvGrpSpPr/>
          <p:nvPr/>
        </p:nvGrpSpPr>
        <p:grpSpPr>
          <a:xfrm>
            <a:off x="2187575" y="1160463"/>
            <a:ext cx="5880100" cy="3948112"/>
            <a:chOff x="0" y="0"/>
            <a:chExt cx="3704" cy="2487"/>
          </a:xfrm>
        </p:grpSpPr>
        <p:sp>
          <p:nvSpPr>
            <p:cNvPr id="20487" name="Line 6"/>
            <p:cNvSpPr/>
            <p:nvPr/>
          </p:nvSpPr>
          <p:spPr>
            <a:xfrm>
              <a:off x="184" y="2243"/>
              <a:ext cx="293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8" name="Line 7"/>
            <p:cNvSpPr/>
            <p:nvPr/>
          </p:nvSpPr>
          <p:spPr>
            <a:xfrm>
              <a:off x="3092" y="37"/>
              <a:ext cx="0" cy="221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9" name="Line 8"/>
            <p:cNvSpPr/>
            <p:nvPr/>
          </p:nvSpPr>
          <p:spPr>
            <a:xfrm>
              <a:off x="1255" y="38"/>
              <a:ext cx="0" cy="111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0" name="Line 9"/>
            <p:cNvSpPr/>
            <p:nvPr/>
          </p:nvSpPr>
          <p:spPr>
            <a:xfrm>
              <a:off x="1797" y="41"/>
              <a:ext cx="8" cy="92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1" name="Line 10"/>
            <p:cNvSpPr/>
            <p:nvPr/>
          </p:nvSpPr>
          <p:spPr>
            <a:xfrm flipH="1">
              <a:off x="2571" y="41"/>
              <a:ext cx="0" cy="94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492" name="Group 12"/>
            <p:cNvGrpSpPr/>
            <p:nvPr/>
          </p:nvGrpSpPr>
          <p:grpSpPr>
            <a:xfrm>
              <a:off x="1590" y="950"/>
              <a:ext cx="229" cy="416"/>
              <a:chOff x="0" y="0"/>
              <a:chExt cx="226" cy="329"/>
            </a:xfrm>
          </p:grpSpPr>
          <p:sp>
            <p:nvSpPr>
              <p:cNvPr id="20553" name="Line 12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54" name="Line 13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55" name="Line 14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3" name="Group 16"/>
            <p:cNvGrpSpPr/>
            <p:nvPr/>
          </p:nvGrpSpPr>
          <p:grpSpPr>
            <a:xfrm flipH="1">
              <a:off x="2548" y="959"/>
              <a:ext cx="230" cy="415"/>
              <a:chOff x="0" y="0"/>
              <a:chExt cx="226" cy="329"/>
            </a:xfrm>
          </p:grpSpPr>
          <p:sp>
            <p:nvSpPr>
              <p:cNvPr id="20550" name="Line 16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51" name="Line 17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52" name="Line 18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494" name="Rectangle 19"/>
            <p:cNvSpPr/>
            <p:nvPr/>
          </p:nvSpPr>
          <p:spPr>
            <a:xfrm>
              <a:off x="1766" y="419"/>
              <a:ext cx="80" cy="23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95" name="Rectangle 20"/>
            <p:cNvSpPr/>
            <p:nvPr/>
          </p:nvSpPr>
          <p:spPr>
            <a:xfrm>
              <a:off x="2535" y="453"/>
              <a:ext cx="72" cy="22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96" name="Rectangle 21"/>
            <p:cNvSpPr/>
            <p:nvPr/>
          </p:nvSpPr>
          <p:spPr>
            <a:xfrm>
              <a:off x="1214" y="415"/>
              <a:ext cx="73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97" name="Rectangle 22"/>
            <p:cNvSpPr/>
            <p:nvPr/>
          </p:nvSpPr>
          <p:spPr>
            <a:xfrm>
              <a:off x="3050" y="460"/>
              <a:ext cx="72" cy="22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98" name="Rectangle 23"/>
            <p:cNvSpPr/>
            <p:nvPr/>
          </p:nvSpPr>
          <p:spPr>
            <a:xfrm rot="5400000">
              <a:off x="895" y="2119"/>
              <a:ext cx="89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99" name="Line 24"/>
            <p:cNvSpPr/>
            <p:nvPr/>
          </p:nvSpPr>
          <p:spPr>
            <a:xfrm>
              <a:off x="1796" y="1363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0" name="Line 25"/>
            <p:cNvSpPr/>
            <p:nvPr/>
          </p:nvSpPr>
          <p:spPr>
            <a:xfrm>
              <a:off x="2573" y="1363"/>
              <a:ext cx="0" cy="303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Line 26"/>
            <p:cNvSpPr/>
            <p:nvPr/>
          </p:nvSpPr>
          <p:spPr>
            <a:xfrm>
              <a:off x="1790" y="1658"/>
              <a:ext cx="78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2" name="Line 27"/>
            <p:cNvSpPr/>
            <p:nvPr/>
          </p:nvSpPr>
          <p:spPr>
            <a:xfrm>
              <a:off x="1812" y="835"/>
              <a:ext cx="14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3" name="Oval 28"/>
            <p:cNvSpPr/>
            <p:nvPr/>
          </p:nvSpPr>
          <p:spPr>
            <a:xfrm>
              <a:off x="1948" y="797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04" name="Line 29"/>
            <p:cNvSpPr/>
            <p:nvPr/>
          </p:nvSpPr>
          <p:spPr>
            <a:xfrm flipH="1">
              <a:off x="2411" y="832"/>
              <a:ext cx="16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5" name="Oval 30"/>
            <p:cNvSpPr/>
            <p:nvPr/>
          </p:nvSpPr>
          <p:spPr>
            <a:xfrm flipH="1">
              <a:off x="2351" y="794"/>
              <a:ext cx="57" cy="7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92" name="Text Box 31"/>
            <p:cNvSpPr txBox="1">
              <a:spLocks noChangeArrowheads="1"/>
            </p:cNvSpPr>
            <p:nvPr/>
          </p:nvSpPr>
          <p:spPr bwMode="auto">
            <a:xfrm>
              <a:off x="1879" y="5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93" name="Text Box 32"/>
            <p:cNvSpPr txBox="1">
              <a:spLocks noChangeArrowheads="1"/>
            </p:cNvSpPr>
            <p:nvPr/>
          </p:nvSpPr>
          <p:spPr bwMode="auto">
            <a:xfrm>
              <a:off x="2267" y="49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94" name="Text Box 33"/>
            <p:cNvSpPr txBox="1">
              <a:spLocks noChangeArrowheads="1"/>
            </p:cNvSpPr>
            <p:nvPr/>
          </p:nvSpPr>
          <p:spPr bwMode="auto">
            <a:xfrm>
              <a:off x="2018" y="600"/>
              <a:ext cx="32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9" name="Line 34"/>
            <p:cNvSpPr/>
            <p:nvPr/>
          </p:nvSpPr>
          <p:spPr>
            <a:xfrm>
              <a:off x="2794" y="1155"/>
              <a:ext cx="311" cy="2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0" name="Line 35"/>
            <p:cNvSpPr/>
            <p:nvPr/>
          </p:nvSpPr>
          <p:spPr>
            <a:xfrm>
              <a:off x="2177" y="1668"/>
              <a:ext cx="0" cy="25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1" name="Line 36"/>
            <p:cNvSpPr/>
            <p:nvPr/>
          </p:nvSpPr>
          <p:spPr>
            <a:xfrm>
              <a:off x="2116" y="1922"/>
              <a:ext cx="13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2" name="Line 37"/>
            <p:cNvSpPr/>
            <p:nvPr/>
          </p:nvSpPr>
          <p:spPr>
            <a:xfrm>
              <a:off x="209" y="1147"/>
              <a:ext cx="139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38"/>
            <p:cNvSpPr/>
            <p:nvPr/>
          </p:nvSpPr>
          <p:spPr>
            <a:xfrm>
              <a:off x="1247" y="42"/>
              <a:ext cx="215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Rectangle 39"/>
            <p:cNvSpPr/>
            <p:nvPr/>
          </p:nvSpPr>
          <p:spPr>
            <a:xfrm rot="5400000">
              <a:off x="890" y="1034"/>
              <a:ext cx="90" cy="23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15" name="Oval 40"/>
            <p:cNvSpPr/>
            <p:nvPr/>
          </p:nvSpPr>
          <p:spPr>
            <a:xfrm>
              <a:off x="153" y="1125"/>
              <a:ext cx="44" cy="51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16" name="Oval 41"/>
            <p:cNvSpPr/>
            <p:nvPr/>
          </p:nvSpPr>
          <p:spPr>
            <a:xfrm>
              <a:off x="137" y="2213"/>
              <a:ext cx="43" cy="59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17" name="Oval 42"/>
            <p:cNvSpPr/>
            <p:nvPr/>
          </p:nvSpPr>
          <p:spPr>
            <a:xfrm>
              <a:off x="3394" y="0"/>
              <a:ext cx="59" cy="64"/>
            </a:xfrm>
            <a:prstGeom prst="ellipse">
              <a:avLst/>
            </a:prstGeom>
            <a:solidFill>
              <a:srgbClr val="00FF00"/>
            </a:solidFill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18" name="Oval 43"/>
            <p:cNvSpPr/>
            <p:nvPr/>
          </p:nvSpPr>
          <p:spPr>
            <a:xfrm>
              <a:off x="298" y="1843"/>
              <a:ext cx="219" cy="21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19" name="Oval 44"/>
            <p:cNvSpPr/>
            <p:nvPr/>
          </p:nvSpPr>
          <p:spPr>
            <a:xfrm>
              <a:off x="304" y="1375"/>
              <a:ext cx="219" cy="20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20" name="Line 45"/>
            <p:cNvSpPr/>
            <p:nvPr/>
          </p:nvSpPr>
          <p:spPr>
            <a:xfrm>
              <a:off x="411" y="1158"/>
              <a:ext cx="0" cy="106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1" name="Line 46"/>
            <p:cNvSpPr/>
            <p:nvPr/>
          </p:nvSpPr>
          <p:spPr>
            <a:xfrm>
              <a:off x="426" y="1723"/>
              <a:ext cx="32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2" name="Line 47"/>
            <p:cNvSpPr/>
            <p:nvPr/>
          </p:nvSpPr>
          <p:spPr>
            <a:xfrm>
              <a:off x="752" y="1713"/>
              <a:ext cx="0" cy="16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3" name="Line 48"/>
            <p:cNvSpPr/>
            <p:nvPr/>
          </p:nvSpPr>
          <p:spPr>
            <a:xfrm>
              <a:off x="708" y="1874"/>
              <a:ext cx="10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0" name="Text Box 49"/>
            <p:cNvSpPr txBox="1">
              <a:spLocks noChangeArrowheads="1"/>
            </p:cNvSpPr>
            <p:nvPr/>
          </p:nvSpPr>
          <p:spPr bwMode="auto">
            <a:xfrm>
              <a:off x="469" y="1679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1" name="Text Box 50"/>
            <p:cNvSpPr txBox="1">
              <a:spLocks noChangeArrowheads="1"/>
            </p:cNvSpPr>
            <p:nvPr/>
          </p:nvSpPr>
          <p:spPr bwMode="auto">
            <a:xfrm>
              <a:off x="469" y="1968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2" name="Text Box 51"/>
            <p:cNvSpPr txBox="1">
              <a:spLocks noChangeArrowheads="1"/>
            </p:cNvSpPr>
            <p:nvPr/>
          </p:nvSpPr>
          <p:spPr bwMode="auto">
            <a:xfrm>
              <a:off x="43" y="1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3" name="Text Box 52"/>
            <p:cNvSpPr txBox="1">
              <a:spLocks noChangeArrowheads="1"/>
            </p:cNvSpPr>
            <p:nvPr/>
          </p:nvSpPr>
          <p:spPr bwMode="auto">
            <a:xfrm>
              <a:off x="65" y="1974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4" name="Text Box 53"/>
            <p:cNvSpPr txBox="1">
              <a:spLocks noChangeArrowheads="1"/>
            </p:cNvSpPr>
            <p:nvPr/>
          </p:nvSpPr>
          <p:spPr bwMode="auto">
            <a:xfrm>
              <a:off x="469" y="1087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5" name="Text Box 54"/>
            <p:cNvSpPr txBox="1">
              <a:spLocks noChangeArrowheads="1"/>
            </p:cNvSpPr>
            <p:nvPr/>
          </p:nvSpPr>
          <p:spPr bwMode="auto">
            <a:xfrm>
              <a:off x="475" y="14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16" name="Text Box 55"/>
            <p:cNvSpPr txBox="1">
              <a:spLocks noChangeArrowheads="1"/>
            </p:cNvSpPr>
            <p:nvPr/>
          </p:nvSpPr>
          <p:spPr bwMode="auto">
            <a:xfrm>
              <a:off x="0" y="1522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7" name="Text Box 56"/>
            <p:cNvSpPr txBox="1">
              <a:spLocks noChangeArrowheads="1"/>
            </p:cNvSpPr>
            <p:nvPr/>
          </p:nvSpPr>
          <p:spPr bwMode="auto">
            <a:xfrm>
              <a:off x="728" y="1269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8" name="Text Box 57"/>
            <p:cNvSpPr txBox="1">
              <a:spLocks noChangeArrowheads="1"/>
            </p:cNvSpPr>
            <p:nvPr/>
          </p:nvSpPr>
          <p:spPr bwMode="auto">
            <a:xfrm>
              <a:off x="722" y="1851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33" name="Group 59"/>
            <p:cNvGrpSpPr/>
            <p:nvPr/>
          </p:nvGrpSpPr>
          <p:grpSpPr>
            <a:xfrm>
              <a:off x="578" y="1166"/>
              <a:ext cx="264" cy="465"/>
              <a:chOff x="0" y="0"/>
              <a:chExt cx="260" cy="368"/>
            </a:xfrm>
          </p:grpSpPr>
          <p:sp>
            <p:nvSpPr>
              <p:cNvPr id="15420" name="Text Box 5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1" name="Text Box 60"/>
              <p:cNvSpPr txBox="1">
                <a:spLocks noChangeArrowheads="1"/>
              </p:cNvSpPr>
              <p:nvPr/>
            </p:nvSpPr>
            <p:spPr bwMode="auto">
              <a:xfrm>
                <a:off x="8" y="170"/>
                <a:ext cx="252" cy="1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9" name="Line 61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34" name="Group 63"/>
            <p:cNvGrpSpPr/>
            <p:nvPr/>
          </p:nvGrpSpPr>
          <p:grpSpPr>
            <a:xfrm>
              <a:off x="568" y="1749"/>
              <a:ext cx="289" cy="457"/>
              <a:chOff x="0" y="0"/>
              <a:chExt cx="260" cy="376"/>
            </a:xfrm>
          </p:grpSpPr>
          <p:sp>
            <p:nvSpPr>
              <p:cNvPr id="15424" name="Text Box 6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2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5" name="Text Box 64"/>
              <p:cNvSpPr txBox="1">
                <a:spLocks noChangeArrowheads="1"/>
              </p:cNvSpPr>
              <p:nvPr/>
            </p:nvSpPr>
            <p:spPr bwMode="auto">
              <a:xfrm>
                <a:off x="6" y="170"/>
                <a:ext cx="254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6" name="Line 65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427" name="Text Box 66"/>
            <p:cNvSpPr txBox="1">
              <a:spLocks noChangeArrowheads="1"/>
            </p:cNvSpPr>
            <p:nvPr/>
          </p:nvSpPr>
          <p:spPr bwMode="auto">
            <a:xfrm>
              <a:off x="3088" y="28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8" name="Text Box 67"/>
            <p:cNvSpPr txBox="1">
              <a:spLocks noChangeArrowheads="1"/>
            </p:cNvSpPr>
            <p:nvPr/>
          </p:nvSpPr>
          <p:spPr bwMode="auto">
            <a:xfrm>
              <a:off x="781" y="2237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9" name="Text Box 68"/>
            <p:cNvSpPr txBox="1">
              <a:spLocks noChangeArrowheads="1"/>
            </p:cNvSpPr>
            <p:nvPr/>
          </p:nvSpPr>
          <p:spPr bwMode="auto">
            <a:xfrm>
              <a:off x="789" y="854"/>
              <a:ext cx="34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0" name="Text Box 69"/>
            <p:cNvSpPr txBox="1">
              <a:spLocks noChangeArrowheads="1"/>
            </p:cNvSpPr>
            <p:nvPr/>
          </p:nvSpPr>
          <p:spPr bwMode="auto">
            <a:xfrm>
              <a:off x="936" y="371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1" name="Text Box 70"/>
            <p:cNvSpPr txBox="1">
              <a:spLocks noChangeArrowheads="1"/>
            </p:cNvSpPr>
            <p:nvPr/>
          </p:nvSpPr>
          <p:spPr bwMode="auto">
            <a:xfrm>
              <a:off x="3095" y="426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2" name="Text Box 71"/>
            <p:cNvSpPr txBox="1">
              <a:spLocks noChangeArrowheads="1"/>
            </p:cNvSpPr>
            <p:nvPr/>
          </p:nvSpPr>
          <p:spPr bwMode="auto">
            <a:xfrm>
              <a:off x="1468" y="373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3" name="Text Box 72"/>
            <p:cNvSpPr txBox="1">
              <a:spLocks noChangeArrowheads="1"/>
            </p:cNvSpPr>
            <p:nvPr/>
          </p:nvSpPr>
          <p:spPr bwMode="auto">
            <a:xfrm>
              <a:off x="2591" y="437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4" name="Text Box 73"/>
            <p:cNvSpPr txBox="1">
              <a:spLocks noChangeArrowheads="1"/>
            </p:cNvSpPr>
            <p:nvPr/>
          </p:nvSpPr>
          <p:spPr bwMode="auto">
            <a:xfrm>
              <a:off x="1616" y="102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5" name="Text Box 74"/>
            <p:cNvSpPr txBox="1">
              <a:spLocks noChangeArrowheads="1"/>
            </p:cNvSpPr>
            <p:nvPr/>
          </p:nvSpPr>
          <p:spPr bwMode="auto">
            <a:xfrm>
              <a:off x="2270" y="982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36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364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14375" y="4483100"/>
            <a:ext cx="8186738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共模输入电压</a:t>
            </a:r>
            <a:r>
              <a:rPr kumimoji="0" lang="zh-CN" altLang="en-US" sz="2800" b="1" kern="1200" cap="none" spc="0" normalizeH="0" baseline="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1" kern="1200" cap="none" spc="0" normalizeH="0" baseline="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</a:t>
            </a:r>
            <a:r>
              <a:rPr kumimoji="0" lang="zh-CN" altLang="en-US" sz="32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-25000" noProof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1" kern="1200" cap="none" spc="0" normalizeH="0" baseline="-25000" noProof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990033"/>
                </a:solidFill>
                <a:latin typeface="Times New Roman" panose="02020603050405020304" pitchFamily="18" charset="0"/>
                <a:ea typeface="华文新魏" pitchFamily="2" charset="-122"/>
                <a:cs typeface="+mn-cs"/>
              </a:rPr>
              <a:t>两个输入电压大小相等、极性也相同。</a:t>
            </a:r>
            <a:endParaRPr kumimoji="0" lang="zh-CN" altLang="en-US" sz="2800" b="1" kern="1200" cap="none" spc="0" normalizeH="0" baseline="0" noProof="0">
              <a:solidFill>
                <a:srgbClr val="990033"/>
              </a:solidFill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grpSp>
        <p:nvGrpSpPr>
          <p:cNvPr id="21508" name="Group 4"/>
          <p:cNvGrpSpPr/>
          <p:nvPr/>
        </p:nvGrpSpPr>
        <p:grpSpPr>
          <a:xfrm>
            <a:off x="2387600" y="752475"/>
            <a:ext cx="5554663" cy="3000375"/>
            <a:chOff x="0" y="0"/>
            <a:chExt cx="3499" cy="1890"/>
          </a:xfrm>
        </p:grpSpPr>
        <p:grpSp>
          <p:nvGrpSpPr>
            <p:cNvPr id="21510" name="Group 5"/>
            <p:cNvGrpSpPr/>
            <p:nvPr/>
          </p:nvGrpSpPr>
          <p:grpSpPr>
            <a:xfrm>
              <a:off x="1430" y="877"/>
              <a:ext cx="212" cy="384"/>
              <a:chOff x="0" y="0"/>
              <a:chExt cx="226" cy="329"/>
            </a:xfrm>
          </p:grpSpPr>
          <p:sp>
            <p:nvSpPr>
              <p:cNvPr id="21564" name="Line 5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5" name="Line 6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66" name="Line 7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11" name="Group 9"/>
            <p:cNvGrpSpPr/>
            <p:nvPr/>
          </p:nvGrpSpPr>
          <p:grpSpPr>
            <a:xfrm flipH="1">
              <a:off x="2311" y="885"/>
              <a:ext cx="211" cy="384"/>
              <a:chOff x="0" y="0"/>
              <a:chExt cx="226" cy="329"/>
            </a:xfrm>
          </p:grpSpPr>
          <p:sp>
            <p:nvSpPr>
              <p:cNvPr id="21561" name="Line 9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2" name="Line 10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63" name="Line 11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12" name="Line 12"/>
            <p:cNvSpPr/>
            <p:nvPr/>
          </p:nvSpPr>
          <p:spPr>
            <a:xfrm>
              <a:off x="1628" y="599"/>
              <a:ext cx="0" cy="28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3" name="Line 13"/>
            <p:cNvSpPr/>
            <p:nvPr/>
          </p:nvSpPr>
          <p:spPr>
            <a:xfrm>
              <a:off x="1620" y="56"/>
              <a:ext cx="0" cy="279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4" name="Line 14"/>
            <p:cNvSpPr/>
            <p:nvPr/>
          </p:nvSpPr>
          <p:spPr>
            <a:xfrm>
              <a:off x="2333" y="54"/>
              <a:ext cx="0" cy="307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5" name="Line 15"/>
            <p:cNvSpPr/>
            <p:nvPr/>
          </p:nvSpPr>
          <p:spPr>
            <a:xfrm>
              <a:off x="2332" y="629"/>
              <a:ext cx="0" cy="28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6" name="Line 16"/>
            <p:cNvSpPr/>
            <p:nvPr/>
          </p:nvSpPr>
          <p:spPr>
            <a:xfrm>
              <a:off x="1620" y="1259"/>
              <a:ext cx="0" cy="28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7" name="Line 17"/>
            <p:cNvSpPr/>
            <p:nvPr/>
          </p:nvSpPr>
          <p:spPr>
            <a:xfrm>
              <a:off x="2334" y="1259"/>
              <a:ext cx="0" cy="28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8" name="Line 18"/>
            <p:cNvSpPr/>
            <p:nvPr/>
          </p:nvSpPr>
          <p:spPr>
            <a:xfrm>
              <a:off x="1630" y="1523"/>
              <a:ext cx="71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9" name="Line 19"/>
            <p:cNvSpPr/>
            <p:nvPr/>
          </p:nvSpPr>
          <p:spPr>
            <a:xfrm>
              <a:off x="1634" y="771"/>
              <a:ext cx="133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0" name="Oval 20"/>
            <p:cNvSpPr/>
            <p:nvPr/>
          </p:nvSpPr>
          <p:spPr>
            <a:xfrm>
              <a:off x="1759" y="737"/>
              <a:ext cx="53" cy="64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1" name="Line 21"/>
            <p:cNvSpPr/>
            <p:nvPr/>
          </p:nvSpPr>
          <p:spPr>
            <a:xfrm flipH="1">
              <a:off x="2185" y="769"/>
              <a:ext cx="15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2" name="Oval 22"/>
            <p:cNvSpPr/>
            <p:nvPr/>
          </p:nvSpPr>
          <p:spPr>
            <a:xfrm flipH="1">
              <a:off x="2129" y="734"/>
              <a:ext cx="53" cy="64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1696" y="48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2052" y="448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1823" y="554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Line 26"/>
            <p:cNvSpPr/>
            <p:nvPr/>
          </p:nvSpPr>
          <p:spPr>
            <a:xfrm>
              <a:off x="2520" y="1059"/>
              <a:ext cx="761" cy="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27"/>
            <p:cNvSpPr/>
            <p:nvPr/>
          </p:nvSpPr>
          <p:spPr>
            <a:xfrm>
              <a:off x="2811" y="641"/>
              <a:ext cx="0" cy="427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Line 28"/>
            <p:cNvSpPr/>
            <p:nvPr/>
          </p:nvSpPr>
          <p:spPr>
            <a:xfrm>
              <a:off x="1970" y="1532"/>
              <a:ext cx="0" cy="235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9" name="Line 29"/>
            <p:cNvSpPr/>
            <p:nvPr/>
          </p:nvSpPr>
          <p:spPr>
            <a:xfrm>
              <a:off x="1914" y="1767"/>
              <a:ext cx="12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0" name="Line 30"/>
            <p:cNvSpPr/>
            <p:nvPr/>
          </p:nvSpPr>
          <p:spPr>
            <a:xfrm>
              <a:off x="940" y="1059"/>
              <a:ext cx="498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1" name="Line 31"/>
            <p:cNvSpPr/>
            <p:nvPr/>
          </p:nvSpPr>
          <p:spPr>
            <a:xfrm>
              <a:off x="1130" y="604"/>
              <a:ext cx="0" cy="46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2" name="Line 32"/>
            <p:cNvSpPr/>
            <p:nvPr/>
          </p:nvSpPr>
          <p:spPr>
            <a:xfrm>
              <a:off x="1129" y="32"/>
              <a:ext cx="0" cy="309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3" name="Line 33"/>
            <p:cNvSpPr/>
            <p:nvPr/>
          </p:nvSpPr>
          <p:spPr>
            <a:xfrm>
              <a:off x="2808" y="44"/>
              <a:ext cx="0" cy="31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4" name="Line 34"/>
            <p:cNvSpPr/>
            <p:nvPr/>
          </p:nvSpPr>
          <p:spPr>
            <a:xfrm>
              <a:off x="1116" y="39"/>
              <a:ext cx="198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5" name="Line 35"/>
            <p:cNvSpPr/>
            <p:nvPr/>
          </p:nvSpPr>
          <p:spPr>
            <a:xfrm>
              <a:off x="595" y="1879"/>
              <a:ext cx="269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6" name="Line 36"/>
            <p:cNvSpPr/>
            <p:nvPr/>
          </p:nvSpPr>
          <p:spPr>
            <a:xfrm flipV="1">
              <a:off x="348" y="1057"/>
              <a:ext cx="369" cy="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Oval 37"/>
            <p:cNvSpPr/>
            <p:nvPr/>
          </p:nvSpPr>
          <p:spPr>
            <a:xfrm>
              <a:off x="3089" y="0"/>
              <a:ext cx="55" cy="6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8" name="Oval 38"/>
            <p:cNvSpPr/>
            <p:nvPr/>
          </p:nvSpPr>
          <p:spPr>
            <a:xfrm>
              <a:off x="252" y="1277"/>
              <a:ext cx="222" cy="22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9" name="Line 39"/>
            <p:cNvSpPr/>
            <p:nvPr/>
          </p:nvSpPr>
          <p:spPr>
            <a:xfrm flipH="1">
              <a:off x="360" y="1066"/>
              <a:ext cx="0" cy="74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0" name="Line 40"/>
            <p:cNvSpPr/>
            <p:nvPr/>
          </p:nvSpPr>
          <p:spPr>
            <a:xfrm>
              <a:off x="3286" y="1050"/>
              <a:ext cx="0" cy="83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1" name="Line 41"/>
            <p:cNvSpPr/>
            <p:nvPr/>
          </p:nvSpPr>
          <p:spPr>
            <a:xfrm>
              <a:off x="320" y="1807"/>
              <a:ext cx="9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7" name="Text Box 42"/>
            <p:cNvSpPr txBox="1">
              <a:spLocks noChangeArrowheads="1"/>
            </p:cNvSpPr>
            <p:nvPr/>
          </p:nvSpPr>
          <p:spPr bwMode="auto">
            <a:xfrm>
              <a:off x="115" y="1103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43"/>
            <p:cNvSpPr txBox="1">
              <a:spLocks noChangeArrowheads="1"/>
            </p:cNvSpPr>
            <p:nvPr/>
          </p:nvSpPr>
          <p:spPr bwMode="auto">
            <a:xfrm>
              <a:off x="182" y="1453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44"/>
            <p:cNvSpPr txBox="1">
              <a:spLocks noChangeArrowheads="1"/>
            </p:cNvSpPr>
            <p:nvPr/>
          </p:nvSpPr>
          <p:spPr bwMode="auto">
            <a:xfrm>
              <a:off x="0" y="1294"/>
              <a:ext cx="32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0" name="Text Box 45"/>
            <p:cNvSpPr txBox="1">
              <a:spLocks noChangeArrowheads="1"/>
            </p:cNvSpPr>
            <p:nvPr/>
          </p:nvSpPr>
          <p:spPr bwMode="auto">
            <a:xfrm>
              <a:off x="2919" y="50"/>
              <a:ext cx="58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1" name="Text Box 46"/>
            <p:cNvSpPr txBox="1">
              <a:spLocks noChangeArrowheads="1"/>
            </p:cNvSpPr>
            <p:nvPr/>
          </p:nvSpPr>
          <p:spPr bwMode="auto">
            <a:xfrm>
              <a:off x="2916" y="76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2" name="Text Box 47"/>
            <p:cNvSpPr txBox="1">
              <a:spLocks noChangeArrowheads="1"/>
            </p:cNvSpPr>
            <p:nvPr/>
          </p:nvSpPr>
          <p:spPr bwMode="auto">
            <a:xfrm>
              <a:off x="735" y="786"/>
              <a:ext cx="26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3" name="Text Box 48"/>
            <p:cNvSpPr txBox="1">
              <a:spLocks noChangeArrowheads="1"/>
            </p:cNvSpPr>
            <p:nvPr/>
          </p:nvSpPr>
          <p:spPr bwMode="auto">
            <a:xfrm>
              <a:off x="833" y="288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4" name="Text Box 49"/>
            <p:cNvSpPr txBox="1">
              <a:spLocks noChangeArrowheads="1"/>
            </p:cNvSpPr>
            <p:nvPr/>
          </p:nvSpPr>
          <p:spPr bwMode="auto">
            <a:xfrm>
              <a:off x="2814" y="314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5" name="Text Box 50"/>
            <p:cNvSpPr txBox="1">
              <a:spLocks noChangeArrowheads="1"/>
            </p:cNvSpPr>
            <p:nvPr/>
          </p:nvSpPr>
          <p:spPr bwMode="auto">
            <a:xfrm>
              <a:off x="1331" y="264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6" name="Text Box 51"/>
            <p:cNvSpPr txBox="1">
              <a:spLocks noChangeArrowheads="1"/>
            </p:cNvSpPr>
            <p:nvPr/>
          </p:nvSpPr>
          <p:spPr bwMode="auto">
            <a:xfrm>
              <a:off x="2330" y="28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7" name="Text Box 52"/>
            <p:cNvSpPr txBox="1">
              <a:spLocks noChangeArrowheads="1"/>
            </p:cNvSpPr>
            <p:nvPr/>
          </p:nvSpPr>
          <p:spPr bwMode="auto">
            <a:xfrm>
              <a:off x="1496" y="928"/>
              <a:ext cx="4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8" name="Text Box 53"/>
            <p:cNvSpPr txBox="1">
              <a:spLocks noChangeArrowheads="1"/>
            </p:cNvSpPr>
            <p:nvPr/>
          </p:nvSpPr>
          <p:spPr bwMode="auto">
            <a:xfrm>
              <a:off x="2057" y="891"/>
              <a:ext cx="4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54" name="Line 54"/>
            <p:cNvSpPr/>
            <p:nvPr/>
          </p:nvSpPr>
          <p:spPr>
            <a:xfrm>
              <a:off x="589" y="1070"/>
              <a:ext cx="0" cy="82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5" name="Rectangle 55"/>
            <p:cNvSpPr/>
            <p:nvPr/>
          </p:nvSpPr>
          <p:spPr>
            <a:xfrm rot="5400000">
              <a:off x="2997" y="945"/>
              <a:ext cx="83" cy="21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56" name="Rectangle 56"/>
            <p:cNvSpPr/>
            <p:nvPr/>
          </p:nvSpPr>
          <p:spPr>
            <a:xfrm>
              <a:off x="1091" y="331"/>
              <a:ext cx="67" cy="27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57" name="Rectangle 57"/>
            <p:cNvSpPr/>
            <p:nvPr/>
          </p:nvSpPr>
          <p:spPr>
            <a:xfrm>
              <a:off x="1592" y="335"/>
              <a:ext cx="66" cy="27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58" name="Rectangle 58"/>
            <p:cNvSpPr/>
            <p:nvPr/>
          </p:nvSpPr>
          <p:spPr>
            <a:xfrm>
              <a:off x="2306" y="351"/>
              <a:ext cx="67" cy="27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59" name="Rectangle 59"/>
            <p:cNvSpPr/>
            <p:nvPr/>
          </p:nvSpPr>
          <p:spPr>
            <a:xfrm>
              <a:off x="2772" y="358"/>
              <a:ext cx="67" cy="27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0" name="Rectangle 60"/>
            <p:cNvSpPr/>
            <p:nvPr/>
          </p:nvSpPr>
          <p:spPr>
            <a:xfrm rot="5400000">
              <a:off x="782" y="950"/>
              <a:ext cx="83" cy="21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446" name="AutoShape 61" descr="大棋盘"/>
          <p:cNvSpPr>
            <a:spLocks noChangeArrowheads="1"/>
          </p:cNvSpPr>
          <p:nvPr/>
        </p:nvSpPr>
        <p:spPr bwMode="auto">
          <a:xfrm>
            <a:off x="436563" y="1814513"/>
            <a:ext cx="1495425" cy="869950"/>
          </a:xfrm>
          <a:prstGeom prst="wedgeRoundRectCallout">
            <a:avLst>
              <a:gd name="adj1" fmla="val 87259"/>
              <a:gd name="adj2" fmla="val 79926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00FF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共模输入电压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38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387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4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11188" y="1285875"/>
            <a:ext cx="50117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差模电压放大倍数  </a:t>
            </a:r>
            <a:r>
              <a:rPr kumimoji="0" lang="zh-CN" altLang="en-US" sz="2400" b="1" i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24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15963" y="2641600"/>
            <a:ext cx="7740650" cy="787400"/>
            <a:chOff x="0" y="0"/>
            <a:chExt cx="4876" cy="496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0" y="67"/>
              <a:ext cx="243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–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c2</a:t>
              </a:r>
              <a:endPara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1962" y="83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2</a:t>
              </a: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58" name="Group 7"/>
            <p:cNvGrpSpPr/>
            <p:nvPr/>
          </p:nvGrpSpPr>
          <p:grpSpPr>
            <a:xfrm>
              <a:off x="3425" y="0"/>
              <a:ext cx="239" cy="496"/>
              <a:chOff x="0" y="0"/>
              <a:chExt cx="239" cy="496"/>
            </a:xfrm>
          </p:grpSpPr>
          <p:sp>
            <p:nvSpPr>
              <p:cNvPr id="17416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99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400" b="1" dirty="0">
                  <a:solidFill>
                    <a:srgbClr val="99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7" name="Text Box 8"/>
              <p:cNvSpPr txBox="1">
                <a:spLocks noChangeArrowheads="1"/>
              </p:cNvSpPr>
              <p:nvPr/>
            </p:nvSpPr>
            <p:spPr bwMode="auto">
              <a:xfrm>
                <a:off x="6" y="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99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400" b="1" dirty="0">
                  <a:solidFill>
                    <a:srgbClr val="99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3" name="Line 9"/>
              <p:cNvSpPr/>
              <p:nvPr/>
            </p:nvSpPr>
            <p:spPr>
              <a:xfrm flipV="1">
                <a:off x="38" y="254"/>
                <a:ext cx="127" cy="0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991" y="75"/>
              <a:ext cx="74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2800" b="1" kern="1200" cap="none" spc="0" normalizeH="0" baseline="0" noProof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0" lang="zh-CN" altLang="en-US" sz="28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3620" y="53"/>
              <a:ext cx="12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u1</a:t>
              </a: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714375" y="1857375"/>
            <a:ext cx="4881563" cy="787400"/>
            <a:chOff x="0" y="0"/>
            <a:chExt cx="3075" cy="496"/>
          </a:xfrm>
        </p:grpSpPr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0" y="84"/>
              <a:ext cx="20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c1</a:t>
              </a:r>
              <a:r>
                <a:rPr kumimoji="0" lang="zh-CN" altLang="en-US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c2</a:t>
              </a:r>
              <a:r>
                <a:rPr kumimoji="0" lang="zh-CN" altLang="en-US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zh-CN" altLang="en-US" sz="2800" b="1" kern="120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51" name="Group 15"/>
            <p:cNvGrpSpPr/>
            <p:nvPr/>
          </p:nvGrpSpPr>
          <p:grpSpPr>
            <a:xfrm>
              <a:off x="1661" y="0"/>
              <a:ext cx="239" cy="496"/>
              <a:chOff x="0" y="0"/>
              <a:chExt cx="239" cy="496"/>
            </a:xfrm>
          </p:grpSpPr>
          <p:sp>
            <p:nvSpPr>
              <p:cNvPr id="17424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99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400" b="1" dirty="0">
                  <a:solidFill>
                    <a:srgbClr val="99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5" name="Text Box 16"/>
              <p:cNvSpPr txBox="1">
                <a:spLocks noChangeArrowheads="1"/>
              </p:cNvSpPr>
              <p:nvPr/>
            </p:nvSpPr>
            <p:spPr bwMode="auto">
              <a:xfrm>
                <a:off x="6" y="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99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400" b="1" dirty="0">
                  <a:solidFill>
                    <a:srgbClr val="99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5" name="Line 17"/>
              <p:cNvSpPr/>
              <p:nvPr/>
            </p:nvSpPr>
            <p:spPr>
              <a:xfrm flipV="1">
                <a:off x="38" y="254"/>
                <a:ext cx="127" cy="0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856" y="53"/>
              <a:ext cx="121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u1</a:t>
              </a: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800" b="1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8" name="Text Box 19"/>
          <p:cNvSpPr txBox="1"/>
          <p:nvPr/>
        </p:nvSpPr>
        <p:spPr>
          <a:xfrm>
            <a:off x="417513" y="4352925"/>
            <a:ext cx="8394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华文新魏" pitchFamily="2" charset="-122"/>
              </a:rPr>
              <a:t>牺牲一个放大管的放大倍数换取对零点漂移的抑制</a:t>
            </a:r>
            <a:endParaRPr lang="zh-CN" altLang="en-US" sz="2800" b="1" dirty="0">
              <a:solidFill>
                <a:srgbClr val="990033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179388" y="547688"/>
            <a:ext cx="83883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（3）差模电压放大倍数、共模电压放大倍</a:t>
            </a:r>
            <a:r>
              <a:rPr kumimoji="0" lang="zh-CN" altLang="en-US" sz="2800" b="1" kern="1200" cap="none" spc="0" normalizeH="0" baseline="0" noProof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</a:t>
            </a:r>
            <a:endParaRPr kumimoji="0" lang="zh-CN" altLang="en-US" sz="2800" b="1" kern="1200" cap="none" spc="0" normalizeH="0" baseline="0" noProof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857250" y="3286125"/>
            <a:ext cx="3171825" cy="1035050"/>
            <a:chOff x="0" y="0"/>
            <a:chExt cx="1998" cy="652"/>
          </a:xfrm>
        </p:grpSpPr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517" y="0"/>
              <a:ext cx="7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526" y="325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24"/>
            <p:cNvSpPr/>
            <p:nvPr/>
          </p:nvSpPr>
          <p:spPr>
            <a:xfrm>
              <a:off x="610" y="366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1044" y="193"/>
              <a:ext cx="9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zh-CN" altLang="en-US" sz="24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u1</a:t>
              </a:r>
              <a:endParaRPr kumimoji="0" lang="zh-CN" altLang="en-US" sz="2800" b="1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0" y="201"/>
              <a:ext cx="9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 </a:t>
              </a: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539750" y="4999038"/>
            <a:ext cx="3559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800" b="1" kern="1200" cap="none" spc="0" normalizeH="0" baseline="0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共模放大倍数</a:t>
            </a:r>
            <a:endParaRPr kumimoji="0" lang="zh-CN" sz="2800" b="1" kern="1200" cap="none" spc="0" normalizeH="0" baseline="0" noProof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3338513" y="4841875"/>
            <a:ext cx="1738312" cy="1035050"/>
            <a:chOff x="0" y="0"/>
            <a:chExt cx="1095" cy="652"/>
          </a:xfrm>
        </p:grpSpPr>
        <p:sp>
          <p:nvSpPr>
            <p:cNvPr id="17438" name="Text Box 29"/>
            <p:cNvSpPr txBox="1">
              <a:spLocks noChangeArrowheads="1"/>
            </p:cNvSpPr>
            <p:nvPr/>
          </p:nvSpPr>
          <p:spPr bwMode="auto">
            <a:xfrm>
              <a:off x="0" y="187"/>
              <a:ext cx="5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</a:t>
              </a:r>
              <a:endPara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492" y="0"/>
              <a:ext cx="6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0" name="Text Box 31"/>
            <p:cNvSpPr txBox="1">
              <a:spLocks noChangeArrowheads="1"/>
            </p:cNvSpPr>
            <p:nvPr/>
          </p:nvSpPr>
          <p:spPr bwMode="auto">
            <a:xfrm>
              <a:off x="472" y="325"/>
              <a:ext cx="61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0" lang="zh-CN" altLang="en-US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8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ic</a:t>
              </a:r>
              <a:endParaRPr kumimoji="0" lang="zh-CN" altLang="en-US" sz="28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4" name="Line 32"/>
            <p:cNvSpPr/>
            <p:nvPr/>
          </p:nvSpPr>
          <p:spPr>
            <a:xfrm>
              <a:off x="567" y="366"/>
              <a:ext cx="33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5435600" y="5141913"/>
            <a:ext cx="14541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→0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539750" y="5934075"/>
            <a:ext cx="5616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愈小愈好，A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愈大愈好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742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28" grpId="0" build="p"/>
      <p:bldP spid="17436" grpId="0" bldLvl="0"/>
      <p:bldP spid="17442" grpId="0" bldLvl="0"/>
      <p:bldP spid="17443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32686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8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共模抑制比</a:t>
            </a:r>
            <a:endParaRPr kumimoji="0" lang="zh-CN" sz="2800" b="1" kern="1200" cap="none" spc="0" normalizeH="0" baseline="0" noProof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19250" y="1196975"/>
          <a:ext cx="4394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29765" imgH="482600" progId="Equation.3">
                  <p:embed/>
                </p:oleObj>
              </mc:Choice>
              <mc:Fallback>
                <p:oleObj name="" r:id="rId1" imgW="1929765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196975"/>
                        <a:ext cx="4394200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/>
          <p:cNvSpPr txBox="1"/>
          <p:nvPr/>
        </p:nvSpPr>
        <p:spPr>
          <a:xfrm>
            <a:off x="323850" y="2492375"/>
            <a:ext cx="8458200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905" indent="-1905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 i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1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K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CMR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描述差分放大电路对零点漂移的抑制能力。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K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CMR</a:t>
            </a:r>
            <a:r>
              <a:rPr lang="zh-CN" altLang="en-US" sz="2600" b="1" dirty="0">
                <a:latin typeface="Times New Roman" panose="02020603050405020304" pitchFamily="18" charset="0"/>
              </a:rPr>
              <a:t>愈大，抑制零漂能力愈强； </a:t>
            </a:r>
            <a:endParaRPr lang="zh-CN" altLang="en-US" sz="1300" dirty="0">
              <a:latin typeface="Arial" panose="020B0604020202020204" pitchFamily="34" charset="0"/>
            </a:endParaRPr>
          </a:p>
          <a:p>
            <a:pPr marL="1905" indent="-1905">
              <a:lnSpc>
                <a:spcPct val="13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2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理想情况下，电路参数完全对称，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A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K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CMR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∞。 </a:t>
            </a:r>
            <a:endParaRPr lang="zh-CN" altLang="en-US" sz="1300" dirty="0">
              <a:latin typeface="Arial" panose="020B0604020202020204" pitchFamily="34" charset="0"/>
            </a:endParaRPr>
          </a:p>
          <a:p>
            <a:pPr marL="1905" indent="-1905">
              <a:lnSpc>
                <a:spcPct val="13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3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基本形式差放电路每个三极管的集电极对地电压，其零漂与单管放大电路相同，丝毫没有改善。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4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4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charRg st="4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8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charRg st="8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987675" y="1989138"/>
            <a:ext cx="5775325" cy="3330575"/>
            <a:chOff x="0" y="0"/>
            <a:chExt cx="3638" cy="2098"/>
          </a:xfrm>
        </p:grpSpPr>
        <p:grpSp>
          <p:nvGrpSpPr>
            <p:cNvPr id="23562" name="Group 4"/>
            <p:cNvGrpSpPr/>
            <p:nvPr/>
          </p:nvGrpSpPr>
          <p:grpSpPr>
            <a:xfrm>
              <a:off x="1572" y="785"/>
              <a:ext cx="225" cy="342"/>
              <a:chOff x="0" y="0"/>
              <a:chExt cx="226" cy="329"/>
            </a:xfrm>
          </p:grpSpPr>
          <p:sp>
            <p:nvSpPr>
              <p:cNvPr id="23631" name="Line 4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32" name="Line 5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633" name="Line 6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63" name="Group 8"/>
            <p:cNvGrpSpPr/>
            <p:nvPr/>
          </p:nvGrpSpPr>
          <p:grpSpPr>
            <a:xfrm flipH="1">
              <a:off x="2510" y="793"/>
              <a:ext cx="225" cy="342"/>
              <a:chOff x="0" y="0"/>
              <a:chExt cx="226" cy="329"/>
            </a:xfrm>
          </p:grpSpPr>
          <p:sp>
            <p:nvSpPr>
              <p:cNvPr id="23628" name="Line 8"/>
              <p:cNvSpPr/>
              <p:nvPr/>
            </p:nvSpPr>
            <p:spPr>
              <a:xfrm>
                <a:off x="0" y="14"/>
                <a:ext cx="1" cy="285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29" name="Line 9"/>
              <p:cNvSpPr/>
              <p:nvPr/>
            </p:nvSpPr>
            <p:spPr>
              <a:xfrm>
                <a:off x="16" y="178"/>
                <a:ext cx="210" cy="151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630" name="Line 10"/>
              <p:cNvSpPr/>
              <p:nvPr/>
            </p:nvSpPr>
            <p:spPr>
              <a:xfrm flipV="1">
                <a:off x="16" y="0"/>
                <a:ext cx="195" cy="126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564" name="Line 11"/>
            <p:cNvSpPr/>
            <p:nvPr/>
          </p:nvSpPr>
          <p:spPr>
            <a:xfrm>
              <a:off x="1783" y="551"/>
              <a:ext cx="0" cy="25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5" name="Rectangle 12"/>
            <p:cNvSpPr/>
            <p:nvPr/>
          </p:nvSpPr>
          <p:spPr>
            <a:xfrm>
              <a:off x="1745" y="302"/>
              <a:ext cx="70" cy="24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66" name="Line 13"/>
            <p:cNvSpPr/>
            <p:nvPr/>
          </p:nvSpPr>
          <p:spPr>
            <a:xfrm>
              <a:off x="1775" y="24"/>
              <a:ext cx="0" cy="27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7" name="Line 14"/>
            <p:cNvSpPr/>
            <p:nvPr/>
          </p:nvSpPr>
          <p:spPr>
            <a:xfrm>
              <a:off x="2534" y="51"/>
              <a:ext cx="0" cy="27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8" name="Line 15"/>
            <p:cNvSpPr/>
            <p:nvPr/>
          </p:nvSpPr>
          <p:spPr>
            <a:xfrm>
              <a:off x="2533" y="564"/>
              <a:ext cx="0" cy="249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9" name="Line 16"/>
            <p:cNvSpPr/>
            <p:nvPr/>
          </p:nvSpPr>
          <p:spPr>
            <a:xfrm>
              <a:off x="1775" y="1125"/>
              <a:ext cx="0" cy="25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0" name="Line 17"/>
            <p:cNvSpPr/>
            <p:nvPr/>
          </p:nvSpPr>
          <p:spPr>
            <a:xfrm>
              <a:off x="2535" y="1125"/>
              <a:ext cx="0" cy="25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1" name="Line 18"/>
            <p:cNvSpPr/>
            <p:nvPr/>
          </p:nvSpPr>
          <p:spPr>
            <a:xfrm>
              <a:off x="1768" y="1368"/>
              <a:ext cx="78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2" name="Line 19"/>
            <p:cNvSpPr/>
            <p:nvPr/>
          </p:nvSpPr>
          <p:spPr>
            <a:xfrm>
              <a:off x="1790" y="691"/>
              <a:ext cx="141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3" name="Oval 20"/>
            <p:cNvSpPr/>
            <p:nvPr/>
          </p:nvSpPr>
          <p:spPr>
            <a:xfrm>
              <a:off x="1923" y="660"/>
              <a:ext cx="55" cy="57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74" name="Line 21"/>
            <p:cNvSpPr/>
            <p:nvPr/>
          </p:nvSpPr>
          <p:spPr>
            <a:xfrm flipH="1">
              <a:off x="2376" y="689"/>
              <a:ext cx="158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5" name="Oval 22"/>
            <p:cNvSpPr/>
            <p:nvPr/>
          </p:nvSpPr>
          <p:spPr>
            <a:xfrm flipH="1">
              <a:off x="2316" y="658"/>
              <a:ext cx="56" cy="57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80" name="Text Box 23"/>
            <p:cNvSpPr txBox="1">
              <a:spLocks noChangeArrowheads="1"/>
            </p:cNvSpPr>
            <p:nvPr/>
          </p:nvSpPr>
          <p:spPr bwMode="auto">
            <a:xfrm>
              <a:off x="1870" y="392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24"/>
            <p:cNvSpPr txBox="1">
              <a:spLocks noChangeArrowheads="1"/>
            </p:cNvSpPr>
            <p:nvPr/>
          </p:nvSpPr>
          <p:spPr bwMode="auto">
            <a:xfrm>
              <a:off x="2235" y="382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991" y="499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9" name="Line 26"/>
            <p:cNvSpPr/>
            <p:nvPr/>
          </p:nvSpPr>
          <p:spPr>
            <a:xfrm>
              <a:off x="2750" y="963"/>
              <a:ext cx="305" cy="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0" name="Line 27"/>
            <p:cNvSpPr/>
            <p:nvPr/>
          </p:nvSpPr>
          <p:spPr>
            <a:xfrm flipH="1">
              <a:off x="3042" y="963"/>
              <a:ext cx="1" cy="89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1" name="Line 28"/>
            <p:cNvSpPr/>
            <p:nvPr/>
          </p:nvSpPr>
          <p:spPr>
            <a:xfrm>
              <a:off x="2147" y="1383"/>
              <a:ext cx="0" cy="63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2" name="Line 29"/>
            <p:cNvSpPr/>
            <p:nvPr/>
          </p:nvSpPr>
          <p:spPr>
            <a:xfrm>
              <a:off x="1050" y="947"/>
              <a:ext cx="53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3" name="Line 30"/>
            <p:cNvSpPr/>
            <p:nvPr/>
          </p:nvSpPr>
          <p:spPr>
            <a:xfrm>
              <a:off x="1768" y="30"/>
              <a:ext cx="157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4" name="Line 31"/>
            <p:cNvSpPr/>
            <p:nvPr/>
          </p:nvSpPr>
          <p:spPr>
            <a:xfrm>
              <a:off x="1065" y="1849"/>
              <a:ext cx="1975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32"/>
            <p:cNvSpPr/>
            <p:nvPr/>
          </p:nvSpPr>
          <p:spPr>
            <a:xfrm flipV="1">
              <a:off x="156" y="946"/>
              <a:ext cx="656" cy="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Line 33"/>
            <p:cNvSpPr/>
            <p:nvPr/>
          </p:nvSpPr>
          <p:spPr>
            <a:xfrm flipV="1">
              <a:off x="169" y="1856"/>
              <a:ext cx="657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7" name="Oval 34"/>
            <p:cNvSpPr/>
            <p:nvPr/>
          </p:nvSpPr>
          <p:spPr>
            <a:xfrm>
              <a:off x="112" y="916"/>
              <a:ext cx="41" cy="62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8" name="Oval 35"/>
            <p:cNvSpPr/>
            <p:nvPr/>
          </p:nvSpPr>
          <p:spPr>
            <a:xfrm>
              <a:off x="140" y="1818"/>
              <a:ext cx="43" cy="60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9" name="Oval 36"/>
            <p:cNvSpPr/>
            <p:nvPr/>
          </p:nvSpPr>
          <p:spPr>
            <a:xfrm>
              <a:off x="3338" y="4"/>
              <a:ext cx="58" cy="5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0" name="Oval 37"/>
            <p:cNvSpPr/>
            <p:nvPr/>
          </p:nvSpPr>
          <p:spPr>
            <a:xfrm>
              <a:off x="331" y="1514"/>
              <a:ext cx="205" cy="209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1" name="Oval 38"/>
            <p:cNvSpPr/>
            <p:nvPr/>
          </p:nvSpPr>
          <p:spPr>
            <a:xfrm>
              <a:off x="322" y="1063"/>
              <a:ext cx="205" cy="22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2" name="Line 39"/>
            <p:cNvSpPr/>
            <p:nvPr/>
          </p:nvSpPr>
          <p:spPr>
            <a:xfrm flipH="1">
              <a:off x="426" y="938"/>
              <a:ext cx="0" cy="905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40"/>
            <p:cNvSpPr/>
            <p:nvPr/>
          </p:nvSpPr>
          <p:spPr>
            <a:xfrm>
              <a:off x="432" y="1414"/>
              <a:ext cx="32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4" name="Line 41"/>
            <p:cNvSpPr/>
            <p:nvPr/>
          </p:nvSpPr>
          <p:spPr>
            <a:xfrm>
              <a:off x="752" y="1406"/>
              <a:ext cx="0" cy="132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5" name="Line 42"/>
            <p:cNvSpPr/>
            <p:nvPr/>
          </p:nvSpPr>
          <p:spPr>
            <a:xfrm>
              <a:off x="709" y="1546"/>
              <a:ext cx="10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0" name="Text Box 43"/>
            <p:cNvSpPr txBox="1">
              <a:spLocks noChangeArrowheads="1"/>
            </p:cNvSpPr>
            <p:nvPr/>
          </p:nvSpPr>
          <p:spPr bwMode="auto">
            <a:xfrm>
              <a:off x="475" y="1366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1" name="Text Box 44"/>
            <p:cNvSpPr txBox="1">
              <a:spLocks noChangeArrowheads="1"/>
            </p:cNvSpPr>
            <p:nvPr/>
          </p:nvSpPr>
          <p:spPr bwMode="auto">
            <a:xfrm>
              <a:off x="475" y="1607"/>
              <a:ext cx="231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2" name="Text Box 45"/>
            <p:cNvSpPr txBox="1">
              <a:spLocks noChangeArrowheads="1"/>
            </p:cNvSpPr>
            <p:nvPr/>
          </p:nvSpPr>
          <p:spPr bwMode="auto">
            <a:xfrm>
              <a:off x="56" y="940"/>
              <a:ext cx="232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3" name="Text Box 46"/>
            <p:cNvSpPr txBox="1">
              <a:spLocks noChangeArrowheads="1"/>
            </p:cNvSpPr>
            <p:nvPr/>
          </p:nvSpPr>
          <p:spPr bwMode="auto">
            <a:xfrm>
              <a:off x="65" y="1598"/>
              <a:ext cx="231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4" name="Text Box 47"/>
            <p:cNvSpPr txBox="1">
              <a:spLocks noChangeArrowheads="1"/>
            </p:cNvSpPr>
            <p:nvPr/>
          </p:nvSpPr>
          <p:spPr bwMode="auto">
            <a:xfrm>
              <a:off x="475" y="899"/>
              <a:ext cx="231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5" name="Text Box 48"/>
            <p:cNvSpPr txBox="1">
              <a:spLocks noChangeArrowheads="1"/>
            </p:cNvSpPr>
            <p:nvPr/>
          </p:nvSpPr>
          <p:spPr bwMode="auto">
            <a:xfrm>
              <a:off x="481" y="1157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9506" name="Text Box 49"/>
            <p:cNvSpPr txBox="1">
              <a:spLocks noChangeArrowheads="1"/>
            </p:cNvSpPr>
            <p:nvPr/>
          </p:nvSpPr>
          <p:spPr bwMode="auto">
            <a:xfrm>
              <a:off x="0" y="1214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7" name="Text Box 50"/>
            <p:cNvSpPr txBox="1">
              <a:spLocks noChangeArrowheads="1"/>
            </p:cNvSpPr>
            <p:nvPr/>
          </p:nvSpPr>
          <p:spPr bwMode="auto">
            <a:xfrm>
              <a:off x="691" y="1016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8" name="Text Box 51"/>
            <p:cNvSpPr txBox="1">
              <a:spLocks noChangeArrowheads="1"/>
            </p:cNvSpPr>
            <p:nvPr/>
          </p:nvSpPr>
          <p:spPr bwMode="auto">
            <a:xfrm>
              <a:off x="699" y="1481"/>
              <a:ext cx="343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605" name="Group 53"/>
            <p:cNvGrpSpPr/>
            <p:nvPr/>
          </p:nvGrpSpPr>
          <p:grpSpPr>
            <a:xfrm>
              <a:off x="581" y="963"/>
              <a:ext cx="260" cy="427"/>
              <a:chOff x="0" y="0"/>
              <a:chExt cx="261" cy="410"/>
            </a:xfrm>
          </p:grpSpPr>
          <p:sp>
            <p:nvSpPr>
              <p:cNvPr id="19510" name="Text Box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1" name="Text Box 54"/>
              <p:cNvSpPr txBox="1">
                <a:spLocks noChangeArrowheads="1"/>
              </p:cNvSpPr>
              <p:nvPr/>
            </p:nvSpPr>
            <p:spPr bwMode="auto">
              <a:xfrm>
                <a:off x="6" y="170"/>
                <a:ext cx="255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7" name="Line 55"/>
              <p:cNvSpPr/>
              <p:nvPr/>
            </p:nvSpPr>
            <p:spPr>
              <a:xfrm>
                <a:off x="45" y="208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606" name="Group 57"/>
            <p:cNvGrpSpPr/>
            <p:nvPr/>
          </p:nvGrpSpPr>
          <p:grpSpPr>
            <a:xfrm>
              <a:off x="572" y="1444"/>
              <a:ext cx="283" cy="421"/>
              <a:chOff x="0" y="0"/>
              <a:chExt cx="260" cy="421"/>
            </a:xfrm>
          </p:grpSpPr>
          <p:sp>
            <p:nvSpPr>
              <p:cNvPr id="19514" name="Text Box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5" name="Text Box 58"/>
              <p:cNvSpPr txBox="1">
                <a:spLocks noChangeArrowheads="1"/>
              </p:cNvSpPr>
              <p:nvPr/>
            </p:nvSpPr>
            <p:spPr bwMode="auto">
              <a:xfrm>
                <a:off x="6" y="172"/>
                <a:ext cx="254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990033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zh-CN" altLang="en-US" sz="2000" b="1" dirty="0">
                  <a:solidFill>
                    <a:srgbClr val="990033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4" name="Line 59"/>
              <p:cNvSpPr/>
              <p:nvPr/>
            </p:nvSpPr>
            <p:spPr>
              <a:xfrm>
                <a:off x="45" y="209"/>
                <a:ext cx="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517" name="Text Box 60"/>
            <p:cNvSpPr txBox="1">
              <a:spLocks noChangeArrowheads="1"/>
            </p:cNvSpPr>
            <p:nvPr/>
          </p:nvSpPr>
          <p:spPr bwMode="auto">
            <a:xfrm>
              <a:off x="3064" y="0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18" name="Text Box 61"/>
            <p:cNvSpPr txBox="1">
              <a:spLocks noChangeArrowheads="1"/>
            </p:cNvSpPr>
            <p:nvPr/>
          </p:nvSpPr>
          <p:spPr bwMode="auto">
            <a:xfrm>
              <a:off x="796" y="184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19" name="Text Box 62"/>
            <p:cNvSpPr txBox="1">
              <a:spLocks noChangeArrowheads="1"/>
            </p:cNvSpPr>
            <p:nvPr/>
          </p:nvSpPr>
          <p:spPr bwMode="auto">
            <a:xfrm>
              <a:off x="811" y="658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20" name="Text Box 63"/>
            <p:cNvSpPr txBox="1">
              <a:spLocks noChangeArrowheads="1"/>
            </p:cNvSpPr>
            <p:nvPr/>
          </p:nvSpPr>
          <p:spPr bwMode="auto">
            <a:xfrm>
              <a:off x="1473" y="25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21" name="Text Box 64"/>
            <p:cNvSpPr txBox="1">
              <a:spLocks noChangeArrowheads="1"/>
            </p:cNvSpPr>
            <p:nvPr/>
          </p:nvSpPr>
          <p:spPr bwMode="auto">
            <a:xfrm>
              <a:off x="2544" y="27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22" name="Text Box 65"/>
            <p:cNvSpPr txBox="1">
              <a:spLocks noChangeArrowheads="1"/>
            </p:cNvSpPr>
            <p:nvPr/>
          </p:nvSpPr>
          <p:spPr bwMode="auto">
            <a:xfrm>
              <a:off x="1657" y="806"/>
              <a:ext cx="47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23" name="Text Box 66"/>
            <p:cNvSpPr txBox="1">
              <a:spLocks noChangeArrowheads="1"/>
            </p:cNvSpPr>
            <p:nvPr/>
          </p:nvSpPr>
          <p:spPr bwMode="auto">
            <a:xfrm>
              <a:off x="2194" y="787"/>
              <a:ext cx="455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VT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14" name="Line 67"/>
            <p:cNvSpPr/>
            <p:nvPr/>
          </p:nvSpPr>
          <p:spPr>
            <a:xfrm>
              <a:off x="2154" y="2012"/>
              <a:ext cx="117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5" name="Oval 68"/>
            <p:cNvSpPr/>
            <p:nvPr/>
          </p:nvSpPr>
          <p:spPr>
            <a:xfrm>
              <a:off x="3322" y="1977"/>
              <a:ext cx="58" cy="5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526" name="Text Box 69"/>
            <p:cNvSpPr txBox="1">
              <a:spLocks noChangeArrowheads="1"/>
            </p:cNvSpPr>
            <p:nvPr/>
          </p:nvSpPr>
          <p:spPr bwMode="auto">
            <a:xfrm>
              <a:off x="3109" y="1677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-V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EE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27" name="Text Box 70"/>
            <p:cNvSpPr txBox="1">
              <a:spLocks noChangeArrowheads="1"/>
            </p:cNvSpPr>
            <p:nvPr/>
          </p:nvSpPr>
          <p:spPr bwMode="auto">
            <a:xfrm>
              <a:off x="1838" y="1488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zh-CN" altLang="en-US" sz="2000" b="1" kern="1200" cap="none" spc="0" normalizeH="0" baseline="-25000" noProof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18" name="Rectangle 71"/>
            <p:cNvSpPr/>
            <p:nvPr/>
          </p:nvSpPr>
          <p:spPr>
            <a:xfrm>
              <a:off x="2107" y="1512"/>
              <a:ext cx="71" cy="24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619" name="Rectangle 72"/>
            <p:cNvSpPr/>
            <p:nvPr/>
          </p:nvSpPr>
          <p:spPr>
            <a:xfrm>
              <a:off x="2505" y="317"/>
              <a:ext cx="70" cy="24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620" name="Rectangle 73"/>
            <p:cNvSpPr/>
            <p:nvPr/>
          </p:nvSpPr>
          <p:spPr>
            <a:xfrm rot="5400000">
              <a:off x="890" y="831"/>
              <a:ext cx="73" cy="23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621" name="Rectangle 74"/>
            <p:cNvSpPr/>
            <p:nvPr/>
          </p:nvSpPr>
          <p:spPr>
            <a:xfrm rot="5400000">
              <a:off x="899" y="1728"/>
              <a:ext cx="74" cy="23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9532" name="AutoShape 75"/>
          <p:cNvSpPr>
            <a:spLocks noChangeArrowheads="1"/>
          </p:cNvSpPr>
          <p:nvPr/>
        </p:nvSpPr>
        <p:spPr bwMode="auto">
          <a:xfrm>
            <a:off x="5435600" y="5759450"/>
            <a:ext cx="3384550" cy="971550"/>
          </a:xfrm>
          <a:prstGeom prst="wedgeRoundRectCallout">
            <a:avLst>
              <a:gd name="adj1" fmla="val 30861"/>
              <a:gd name="adj2" fmla="val -122875"/>
              <a:gd name="adj3" fmla="val 16667"/>
            </a:avLst>
          </a:prstGeom>
          <a:solidFill>
            <a:srgbClr val="FF9933"/>
          </a:solidFill>
          <a:ln w="9525" cmpd="sng">
            <a:solidFill>
              <a:schemeClr val="hlink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Text Box 76"/>
          <p:cNvSpPr txBox="1"/>
          <p:nvPr/>
        </p:nvSpPr>
        <p:spPr>
          <a:xfrm>
            <a:off x="395288" y="552450"/>
            <a:ext cx="48466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2. 长尾式差分放大电路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9534" name="Text Box 77"/>
          <p:cNvSpPr txBox="1">
            <a:spLocks noChangeArrowheads="1"/>
          </p:cNvSpPr>
          <p:nvPr/>
        </p:nvSpPr>
        <p:spPr bwMode="auto">
          <a:xfrm>
            <a:off x="5513388" y="5876925"/>
            <a:ext cx="3630613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补偿</a:t>
            </a: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 </a:t>
            </a:r>
            <a:r>
              <a:rPr kumimoji="0" lang="zh-CN" altLang="en-US" sz="24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上的直流压降，提供静态基极电流</a:t>
            </a:r>
            <a:endParaRPr kumimoji="0" lang="zh-CN" altLang="en-US" sz="2400" b="1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35" name="Text Box 79"/>
          <p:cNvSpPr txBox="1"/>
          <p:nvPr/>
        </p:nvSpPr>
        <p:spPr>
          <a:xfrm>
            <a:off x="785813" y="1214438"/>
            <a:ext cx="5715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可减小每个管子输出端的温漂。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536" name="Text Box 80"/>
          <p:cNvSpPr txBox="1"/>
          <p:nvPr/>
        </p:nvSpPr>
        <p:spPr>
          <a:xfrm>
            <a:off x="0" y="2143125"/>
            <a:ext cx="434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     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R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e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</a:rPr>
              <a:t>长尾电阻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</a:rPr>
              <a:t>。且引入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共模负反馈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537" name="Text Box 81"/>
          <p:cNvSpPr txBox="1"/>
          <p:nvPr/>
        </p:nvSpPr>
        <p:spPr>
          <a:xfrm>
            <a:off x="190500" y="3214688"/>
            <a:ext cx="26670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    对差模信号无负反馈。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i="1" dirty="0">
                <a:latin typeface="Garamond" panose="02020404030301010803" pitchFamily="18" charset="0"/>
                <a:ea typeface="ˎ̥"/>
              </a:rPr>
              <a:t>  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R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</a:rPr>
              <a:t>愈大，共模负反馈愈强。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A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 </a:t>
            </a:r>
            <a:r>
              <a:rPr lang="zh-CN" altLang="en-US" sz="2600" b="1" dirty="0">
                <a:latin typeface="Times New Roman" panose="02020603050405020304" pitchFamily="18" charset="0"/>
              </a:rPr>
              <a:t>愈小。每个管子的零漂愈小。 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     </a:t>
            </a:r>
            <a:endParaRPr lang="zh-CN" altLang="en-US" sz="2600" b="1" dirty="0">
              <a:latin typeface="Garamond" panose="02020404030301010803" pitchFamily="18" charset="0"/>
              <a:ea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53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3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>
                                            <p:txEl>
                                              <p:charRg st="1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37">
                                            <p:txEl>
                                              <p:charRg st="1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32" grpId="0" animBg="1"/>
      <p:bldP spid="19534" grpId="0" build="p"/>
      <p:bldP spid="19535" grpId="0"/>
      <p:bldP spid="19536" grpId="0"/>
      <p:bldP spid="195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357438" y="1000125"/>
            <a:ext cx="44434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8.3  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理想运放</a:t>
            </a: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Text Box 3"/>
          <p:cNvSpPr txBox="1"/>
          <p:nvPr/>
        </p:nvSpPr>
        <p:spPr>
          <a:xfrm>
            <a:off x="971550" y="2205038"/>
            <a:ext cx="7181850" cy="265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</a:rPr>
              <a:t>      随着工艺水平的提高，集成运放产品的各项性能指标日益改善，一般情况下，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在分析集成运放的各种应用电路时，常常将其中的集成运放看成理想运放，</a:t>
            </a:r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</a:rPr>
              <a:t>这种近似所带来的误差，在工程上是允许的。</a:t>
            </a:r>
            <a:endParaRPr lang="zh-CN" altLang="en-US" sz="2800" b="1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pic>
        <p:nvPicPr>
          <p:cNvPr id="24581" name="Picture 49" descr="6"/>
          <p:cNvPicPr>
            <a:picLocks noChangeAspect="1"/>
          </p:cNvPicPr>
          <p:nvPr/>
        </p:nvPicPr>
        <p:blipFill>
          <a:blip r:embed="rId1"/>
          <a:srcRect l="6384" t="17921" r="7533" b="16296"/>
          <a:stretch>
            <a:fillRect/>
          </a:stretch>
        </p:blipFill>
        <p:spPr>
          <a:xfrm>
            <a:off x="1214438" y="4929188"/>
            <a:ext cx="2428875" cy="14827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60"/>
          <p:cNvGrpSpPr/>
          <p:nvPr/>
        </p:nvGrpSpPr>
        <p:grpSpPr>
          <a:xfrm>
            <a:off x="4143375" y="4857750"/>
            <a:ext cx="3000375" cy="1730375"/>
            <a:chOff x="0" y="0"/>
            <a:chExt cx="2544" cy="1284"/>
          </a:xfrm>
        </p:grpSpPr>
        <p:sp>
          <p:nvSpPr>
            <p:cNvPr id="24583" name="Line 60"/>
            <p:cNvSpPr/>
            <p:nvPr/>
          </p:nvSpPr>
          <p:spPr>
            <a:xfrm>
              <a:off x="315" y="615"/>
              <a:ext cx="69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4" name="Line 61"/>
            <p:cNvSpPr/>
            <p:nvPr/>
          </p:nvSpPr>
          <p:spPr>
            <a:xfrm flipV="1">
              <a:off x="323" y="856"/>
              <a:ext cx="851" cy="1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5" name="Line 62"/>
            <p:cNvSpPr/>
            <p:nvPr/>
          </p:nvSpPr>
          <p:spPr>
            <a:xfrm flipV="1">
              <a:off x="329" y="291"/>
              <a:ext cx="1658" cy="7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6" name="Rectangle 63"/>
            <p:cNvSpPr/>
            <p:nvPr/>
          </p:nvSpPr>
          <p:spPr>
            <a:xfrm>
              <a:off x="602" y="578"/>
              <a:ext cx="256" cy="61"/>
            </a:xfrm>
            <a:prstGeom prst="rect">
              <a:avLst/>
            </a:prstGeom>
            <a:solidFill>
              <a:srgbClr val="0099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7" name="Rectangle 64"/>
            <p:cNvSpPr/>
            <p:nvPr/>
          </p:nvSpPr>
          <p:spPr>
            <a:xfrm>
              <a:off x="1439" y="251"/>
              <a:ext cx="255" cy="61"/>
            </a:xfrm>
            <a:prstGeom prst="rect">
              <a:avLst/>
            </a:prstGeom>
            <a:solidFill>
              <a:srgbClr val="0099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8" name="AutoShape 65"/>
            <p:cNvSpPr/>
            <p:nvPr/>
          </p:nvSpPr>
          <p:spPr>
            <a:xfrm rot="5400000">
              <a:off x="1304" y="477"/>
              <a:ext cx="463" cy="518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9" name="Line 66"/>
            <p:cNvSpPr/>
            <p:nvPr/>
          </p:nvSpPr>
          <p:spPr>
            <a:xfrm>
              <a:off x="1173" y="605"/>
              <a:ext cx="9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0" name="Line 67"/>
            <p:cNvSpPr/>
            <p:nvPr/>
          </p:nvSpPr>
          <p:spPr>
            <a:xfrm>
              <a:off x="1162" y="854"/>
              <a:ext cx="11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1259" y="732"/>
              <a:ext cx="2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1268" y="490"/>
              <a:ext cx="22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1396" y="606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4594" name="Line 71"/>
            <p:cNvSpPr/>
            <p:nvPr/>
          </p:nvSpPr>
          <p:spPr>
            <a:xfrm>
              <a:off x="1805" y="739"/>
              <a:ext cx="35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Line 72"/>
            <p:cNvSpPr/>
            <p:nvPr/>
          </p:nvSpPr>
          <p:spPr>
            <a:xfrm>
              <a:off x="1971" y="290"/>
              <a:ext cx="0" cy="439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6" name="Line 73"/>
            <p:cNvSpPr/>
            <p:nvPr/>
          </p:nvSpPr>
          <p:spPr>
            <a:xfrm>
              <a:off x="1110" y="1280"/>
              <a:ext cx="11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Oval 74"/>
            <p:cNvSpPr/>
            <p:nvPr/>
          </p:nvSpPr>
          <p:spPr>
            <a:xfrm>
              <a:off x="2164" y="716"/>
              <a:ext cx="45" cy="44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8" name="Oval 75"/>
            <p:cNvSpPr/>
            <p:nvPr/>
          </p:nvSpPr>
          <p:spPr>
            <a:xfrm>
              <a:off x="266" y="589"/>
              <a:ext cx="49" cy="43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Text Box 76"/>
            <p:cNvSpPr txBox="1">
              <a:spLocks noChangeArrowheads="1"/>
            </p:cNvSpPr>
            <p:nvPr/>
          </p:nvSpPr>
          <p:spPr bwMode="auto">
            <a:xfrm>
              <a:off x="578" y="326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1432" y="0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889" y="927"/>
              <a:ext cx="6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´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2063" y="716"/>
              <a:ext cx="48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5" y="130"/>
              <a:ext cx="5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4" name="Line 81"/>
            <p:cNvSpPr/>
            <p:nvPr/>
          </p:nvSpPr>
          <p:spPr>
            <a:xfrm>
              <a:off x="1160" y="854"/>
              <a:ext cx="0" cy="43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Rectangle 82"/>
            <p:cNvSpPr/>
            <p:nvPr/>
          </p:nvSpPr>
          <p:spPr>
            <a:xfrm rot="5385680">
              <a:off x="1078" y="1013"/>
              <a:ext cx="178" cy="64"/>
            </a:xfrm>
            <a:prstGeom prst="rect">
              <a:avLst/>
            </a:prstGeom>
            <a:solidFill>
              <a:srgbClr val="0099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06" name="Line 83"/>
            <p:cNvSpPr/>
            <p:nvPr/>
          </p:nvSpPr>
          <p:spPr>
            <a:xfrm flipV="1">
              <a:off x="1161" y="291"/>
              <a:ext cx="0" cy="33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Rectangle 84"/>
            <p:cNvSpPr/>
            <p:nvPr/>
          </p:nvSpPr>
          <p:spPr>
            <a:xfrm>
              <a:off x="593" y="254"/>
              <a:ext cx="256" cy="62"/>
            </a:xfrm>
            <a:prstGeom prst="rect">
              <a:avLst/>
            </a:prstGeom>
            <a:solidFill>
              <a:srgbClr val="0099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583" y="3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9" name="Oval 86"/>
            <p:cNvSpPr/>
            <p:nvPr/>
          </p:nvSpPr>
          <p:spPr>
            <a:xfrm>
              <a:off x="286" y="275"/>
              <a:ext cx="45" cy="44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Text Box 87"/>
            <p:cNvSpPr txBox="1">
              <a:spLocks noChangeArrowheads="1"/>
            </p:cNvSpPr>
            <p:nvPr/>
          </p:nvSpPr>
          <p:spPr bwMode="auto">
            <a:xfrm>
              <a:off x="0" y="700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I3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1" name="Rectangle 88"/>
            <p:cNvSpPr/>
            <p:nvPr/>
          </p:nvSpPr>
          <p:spPr>
            <a:xfrm>
              <a:off x="592" y="825"/>
              <a:ext cx="256" cy="61"/>
            </a:xfrm>
            <a:prstGeom prst="rect">
              <a:avLst/>
            </a:prstGeom>
            <a:solidFill>
              <a:srgbClr val="0099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Text Box 89"/>
            <p:cNvSpPr txBox="1">
              <a:spLocks noChangeArrowheads="1"/>
            </p:cNvSpPr>
            <p:nvPr/>
          </p:nvSpPr>
          <p:spPr bwMode="auto">
            <a:xfrm>
              <a:off x="582" y="58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3" name="Oval 90"/>
            <p:cNvSpPr/>
            <p:nvPr/>
          </p:nvSpPr>
          <p:spPr>
            <a:xfrm>
              <a:off x="284" y="837"/>
              <a:ext cx="46" cy="45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14" name="Line 91"/>
            <p:cNvSpPr/>
            <p:nvPr/>
          </p:nvSpPr>
          <p:spPr>
            <a:xfrm flipH="1" flipV="1">
              <a:off x="991" y="606"/>
              <a:ext cx="0" cy="259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Text Box 92"/>
            <p:cNvSpPr txBox="1">
              <a:spLocks noChangeArrowheads="1"/>
            </p:cNvSpPr>
            <p:nvPr/>
          </p:nvSpPr>
          <p:spPr bwMode="auto">
            <a:xfrm>
              <a:off x="1" y="43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000" b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  <a:endParaRPr kumimoji="0" lang="zh-CN" altLang="en-US" sz="20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5603" name="Text Box 2"/>
          <p:cNvSpPr txBox="1"/>
          <p:nvPr/>
        </p:nvSpPr>
        <p:spPr>
          <a:xfrm>
            <a:off x="900113" y="620713"/>
            <a:ext cx="6477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1  什么是理想运放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604" name="Text Box 3"/>
          <p:cNvSpPr txBox="1"/>
          <p:nvPr/>
        </p:nvSpPr>
        <p:spPr>
          <a:xfrm>
            <a:off x="1104900" y="2228850"/>
            <a:ext cx="632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开环差模电压增益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A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od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1104900" y="3386138"/>
            <a:ext cx="632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输出电阻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r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o 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6" name="Text Box 5"/>
          <p:cNvSpPr txBox="1"/>
          <p:nvPr/>
        </p:nvSpPr>
        <p:spPr>
          <a:xfrm>
            <a:off x="1104900" y="3981450"/>
            <a:ext cx="632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共模抑制比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K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CMR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7" name="Text Box 6"/>
          <p:cNvSpPr txBox="1"/>
          <p:nvPr/>
        </p:nvSpPr>
        <p:spPr>
          <a:xfrm>
            <a:off x="1104900" y="2838450"/>
            <a:ext cx="632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差模输入电阻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r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id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181100" y="4591050"/>
            <a:ext cx="6858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IO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、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I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IO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、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  <a:sym typeface="Symbol" panose="05050102010706020507" pitchFamily="18" charset="2"/>
              </a:rPr>
              <a:t></a:t>
            </a:r>
            <a:r>
              <a:rPr lang="zh-CN" altLang="en-US" sz="2600" b="1" i="1" baseline="-25000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IO 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  <a:sym typeface="Symbol" panose="05050102010706020507" pitchFamily="18" charset="2"/>
              </a:rPr>
              <a:t></a:t>
            </a:r>
            <a:r>
              <a:rPr lang="zh-CN" altLang="en-US" sz="2600" b="1" i="1" baseline="-25000" dirty="0">
                <a:latin typeface="Times New Roman" panose="02020603050405020304" pitchFamily="18" charset="0"/>
                <a:ea typeface="ˎ̥"/>
              </a:rPr>
              <a:t>I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IO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endParaRPr lang="zh-CN" altLang="en-US" sz="2600" b="1" i="1" dirty="0">
              <a:latin typeface="Times New Roman" panose="02020603050405020304" pitchFamily="18" charset="0"/>
              <a:ea typeface="ˎ̥"/>
              <a:sym typeface="Symbol" panose="05050102010706020507" pitchFamily="18" charset="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190625" y="5164138"/>
            <a:ext cx="632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输入偏置电流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I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IB 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0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1181100" y="5748338"/>
            <a:ext cx="515461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Symbol" panose="05050102010706020507" pitchFamily="18" charset="2"/>
                <a:ea typeface="ˎ̥"/>
              </a:rPr>
              <a:t>-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3 dB </a:t>
            </a:r>
            <a:r>
              <a:rPr lang="zh-CN" altLang="en-US" sz="2600" b="1" dirty="0">
                <a:latin typeface="Times New Roman" panose="02020603050405020304" pitchFamily="18" charset="0"/>
              </a:rPr>
              <a:t>带宽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f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H 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，等等。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11188" y="1484313"/>
            <a:ext cx="8870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所谓理想运放就是将集成运放的各项技术指标理想化：</a:t>
            </a:r>
            <a:endParaRPr kumimoji="0" 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Picture 8" descr="https://timgsa.baidu.com/timg?image&amp;quality=80&amp;size=b9999_10000&amp;sec=1510039388659&amp;di=e64e6ea3efe596fb8cccd8c1de492180&amp;imgtype=0&amp;src=http%3A%2F%2Fwww.szthks.com%2Flocalimg%2F687474703a2f2f6777312e616c6963646e2e636f6d2f62616f2f75706c6f616465642f69342f54314c777974586c645158586236764a77365f3036313235322e6a7067.jpg"/>
          <p:cNvPicPr>
            <a:picLocks noChangeAspect="1"/>
          </p:cNvPicPr>
          <p:nvPr/>
        </p:nvPicPr>
        <p:blipFill>
          <a:blip r:embed="rId1"/>
          <a:srcRect l="23529" t="15430" r="23529" b="18997"/>
          <a:stretch>
            <a:fillRect/>
          </a:stretch>
        </p:blipFill>
        <p:spPr>
          <a:xfrm>
            <a:off x="928688" y="928688"/>
            <a:ext cx="2071687" cy="195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10" descr="https://timgsa.baidu.com/timg?image&amp;quality=80&amp;size=b9999_10000&amp;sec=1510039488784&amp;di=a16660395492d3ba4cbc13bb02a8687f&amp;imgtype=0&amp;src=http%3A%2F%2Fwww.dianziaihaozhe.com%2Fuploadfile%2F200903%2F11%2FF322191667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0" y="428625"/>
            <a:ext cx="4414520" cy="3075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2" descr="https://timgsa.baidu.com/timg?image&amp;quality=80&amp;size=b9999_10000&amp;sec=1510039933036&amp;di=aa566db33548f56804642d57a4b7da0f&amp;imgtype=0&amp;src=http%3A%2F%2Fimg.bimg.126.net%2Fphoto%2FmllSOzGuVnQqjqmjq5QKTw%3D%3D%2F4535687774716394730.jpg"/>
          <p:cNvPicPr>
            <a:picLocks noChangeAspect="1"/>
          </p:cNvPicPr>
          <p:nvPr/>
        </p:nvPicPr>
        <p:blipFill>
          <a:blip r:embed="rId3"/>
          <a:srcRect b="4111"/>
          <a:stretch>
            <a:fillRect/>
          </a:stretch>
        </p:blipFill>
        <p:spPr>
          <a:xfrm>
            <a:off x="285750" y="3286443"/>
            <a:ext cx="4214813" cy="304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9" name="Group 7"/>
          <p:cNvGrpSpPr/>
          <p:nvPr/>
        </p:nvGrpSpPr>
        <p:grpSpPr>
          <a:xfrm>
            <a:off x="4830445" y="4229100"/>
            <a:ext cx="3754558" cy="1515110"/>
            <a:chOff x="0" y="0"/>
            <a:chExt cx="4511" cy="1344"/>
          </a:xfrm>
        </p:grpSpPr>
        <p:grpSp>
          <p:nvGrpSpPr>
            <p:cNvPr id="13322" name="Group 8"/>
            <p:cNvGrpSpPr/>
            <p:nvPr/>
          </p:nvGrpSpPr>
          <p:grpSpPr>
            <a:xfrm>
              <a:off x="480" y="0"/>
              <a:ext cx="912" cy="554"/>
              <a:chOff x="0" y="0"/>
              <a:chExt cx="912" cy="554"/>
            </a:xfrm>
          </p:grpSpPr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864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差分输入级</a:t>
                </a:r>
                <a:endParaRPr kumimoji="0" lang="zh-CN" altLang="en-US" sz="1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3" name="Rectangle 10"/>
              <p:cNvSpPr/>
              <p:nvPr/>
            </p:nvSpPr>
            <p:spPr>
              <a:xfrm>
                <a:off x="0" y="0"/>
                <a:ext cx="897" cy="55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23" name="Group 11"/>
            <p:cNvGrpSpPr/>
            <p:nvPr/>
          </p:nvGrpSpPr>
          <p:grpSpPr>
            <a:xfrm>
              <a:off x="1824" y="0"/>
              <a:ext cx="864" cy="384"/>
              <a:chOff x="0" y="0"/>
              <a:chExt cx="864" cy="384"/>
            </a:xfrm>
          </p:grpSpPr>
          <p:sp>
            <p:nvSpPr>
              <p:cNvPr id="13340" name="Rectangle 12"/>
              <p:cNvSpPr/>
              <p:nvPr/>
            </p:nvSpPr>
            <p:spPr>
              <a:xfrm>
                <a:off x="0" y="0"/>
                <a:ext cx="864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64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1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中间级</a:t>
                </a:r>
                <a:endParaRPr kumimoji="0" lang="zh-CN" sz="1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24" name="Group 14"/>
            <p:cNvGrpSpPr/>
            <p:nvPr/>
          </p:nvGrpSpPr>
          <p:grpSpPr>
            <a:xfrm>
              <a:off x="3168" y="0"/>
              <a:ext cx="864" cy="384"/>
              <a:chOff x="0" y="0"/>
              <a:chExt cx="864" cy="384"/>
            </a:xfrm>
          </p:grpSpPr>
          <p:sp>
            <p:nvSpPr>
              <p:cNvPr id="13338" name="Rectangle 15"/>
              <p:cNvSpPr/>
              <p:nvPr/>
            </p:nvSpPr>
            <p:spPr>
              <a:xfrm>
                <a:off x="0" y="0"/>
                <a:ext cx="864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08" name="Text Box 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16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1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输出级</a:t>
                </a:r>
                <a:endParaRPr kumimoji="0" lang="zh-CN" sz="1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25" name="Group 17"/>
            <p:cNvGrpSpPr/>
            <p:nvPr/>
          </p:nvGrpSpPr>
          <p:grpSpPr>
            <a:xfrm>
              <a:off x="1776" y="960"/>
              <a:ext cx="1152" cy="384"/>
              <a:chOff x="0" y="0"/>
              <a:chExt cx="1152" cy="384"/>
            </a:xfrm>
          </p:grpSpPr>
          <p:sp>
            <p:nvSpPr>
              <p:cNvPr id="13336" name="Rectangle 18"/>
              <p:cNvSpPr/>
              <p:nvPr/>
            </p:nvSpPr>
            <p:spPr>
              <a:xfrm>
                <a:off x="0" y="0"/>
                <a:ext cx="1056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52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1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偏置电路</a:t>
                </a:r>
                <a:endParaRPr kumimoji="0" lang="zh-CN" sz="1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326" name="Line 20"/>
            <p:cNvSpPr/>
            <p:nvPr/>
          </p:nvSpPr>
          <p:spPr>
            <a:xfrm>
              <a:off x="0" y="192"/>
              <a:ext cx="48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7" name="Line 21"/>
            <p:cNvSpPr/>
            <p:nvPr/>
          </p:nvSpPr>
          <p:spPr>
            <a:xfrm>
              <a:off x="2688" y="192"/>
              <a:ext cx="480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8" name="Line 22"/>
            <p:cNvSpPr/>
            <p:nvPr/>
          </p:nvSpPr>
          <p:spPr>
            <a:xfrm>
              <a:off x="1344" y="192"/>
              <a:ext cx="480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9" name="Line 23"/>
            <p:cNvSpPr/>
            <p:nvPr/>
          </p:nvSpPr>
          <p:spPr>
            <a:xfrm>
              <a:off x="0" y="384"/>
              <a:ext cx="48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0" name="Line 24"/>
            <p:cNvSpPr/>
            <p:nvPr/>
          </p:nvSpPr>
          <p:spPr>
            <a:xfrm flipV="1">
              <a:off x="2208" y="384"/>
              <a:ext cx="0" cy="576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Line 25"/>
            <p:cNvSpPr/>
            <p:nvPr/>
          </p:nvSpPr>
          <p:spPr>
            <a:xfrm flipH="1" flipV="1">
              <a:off x="882" y="599"/>
              <a:ext cx="30" cy="553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2" name="Line 26"/>
            <p:cNvSpPr/>
            <p:nvPr/>
          </p:nvSpPr>
          <p:spPr>
            <a:xfrm flipV="1">
              <a:off x="3600" y="384"/>
              <a:ext cx="0" cy="7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3" name="Line 27"/>
            <p:cNvSpPr/>
            <p:nvPr/>
          </p:nvSpPr>
          <p:spPr>
            <a:xfrm>
              <a:off x="2832" y="1152"/>
              <a:ext cx="768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4" name="Line 28"/>
            <p:cNvSpPr/>
            <p:nvPr/>
          </p:nvSpPr>
          <p:spPr>
            <a:xfrm>
              <a:off x="912" y="1152"/>
              <a:ext cx="864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" name="Line 23"/>
            <p:cNvSpPr/>
            <p:nvPr/>
          </p:nvSpPr>
          <p:spPr>
            <a:xfrm>
              <a:off x="4031" y="203"/>
              <a:ext cx="48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928688" y="857250"/>
            <a:ext cx="1981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传输特性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3306763" y="23288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+U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OPP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6629" name="Group 6"/>
          <p:cNvGrpSpPr/>
          <p:nvPr/>
        </p:nvGrpSpPr>
        <p:grpSpPr>
          <a:xfrm>
            <a:off x="2557463" y="1773238"/>
            <a:ext cx="4330700" cy="3527425"/>
            <a:chOff x="0" y="0"/>
            <a:chExt cx="2728" cy="2222"/>
          </a:xfrm>
        </p:grpSpPr>
        <p:sp>
          <p:nvSpPr>
            <p:cNvPr id="26644" name="Line 6"/>
            <p:cNvSpPr/>
            <p:nvPr/>
          </p:nvSpPr>
          <p:spPr>
            <a:xfrm>
              <a:off x="0" y="1214"/>
              <a:ext cx="2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6645" name="Line 7"/>
            <p:cNvSpPr/>
            <p:nvPr/>
          </p:nvSpPr>
          <p:spPr>
            <a:xfrm rot="-5400000">
              <a:off x="77" y="1211"/>
              <a:ext cx="2016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6646" name="Text Box 8"/>
            <p:cNvSpPr txBox="1"/>
            <p:nvPr/>
          </p:nvSpPr>
          <p:spPr>
            <a:xfrm>
              <a:off x="701" y="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O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7" name="Text Box 9"/>
            <p:cNvSpPr txBox="1"/>
            <p:nvPr/>
          </p:nvSpPr>
          <p:spPr>
            <a:xfrm>
              <a:off x="1971" y="1182"/>
              <a:ext cx="7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+</a:t>
              </a:r>
              <a:r>
                <a:rPr lang="zh-CN" altLang="en-US" sz="2400" b="1" dirty="0">
                  <a:latin typeface="Symbol" panose="05050102010706020507" pitchFamily="18" charset="2"/>
                  <a:ea typeface="ˎ̥"/>
                </a:rPr>
                <a:t>-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Symbol" panose="05050102010706020507" pitchFamily="18" charset="2"/>
                  <a:ea typeface="ˎ̥"/>
                </a:rPr>
                <a:t>-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8" name="Text Box 10"/>
            <p:cNvSpPr txBox="1"/>
            <p:nvPr/>
          </p:nvSpPr>
          <p:spPr>
            <a:xfrm>
              <a:off x="768" y="116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O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6630" name="Line 11"/>
          <p:cNvSpPr/>
          <p:nvPr/>
        </p:nvSpPr>
        <p:spPr>
          <a:xfrm>
            <a:off x="3230563" y="4884738"/>
            <a:ext cx="1066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Line 12"/>
          <p:cNvSpPr/>
          <p:nvPr/>
        </p:nvSpPr>
        <p:spPr>
          <a:xfrm>
            <a:off x="4262438" y="2665413"/>
            <a:ext cx="1066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2" name="Line 13"/>
          <p:cNvSpPr/>
          <p:nvPr/>
        </p:nvSpPr>
        <p:spPr>
          <a:xfrm>
            <a:off x="4273550" y="2657475"/>
            <a:ext cx="0" cy="22098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3" name="Text Box 14"/>
          <p:cNvSpPr txBox="1"/>
          <p:nvPr/>
        </p:nvSpPr>
        <p:spPr>
          <a:xfrm>
            <a:off x="4221163" y="46148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0000FF"/>
                </a:solidFill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OPP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6634" name="Group 16"/>
          <p:cNvGrpSpPr/>
          <p:nvPr/>
        </p:nvGrpSpPr>
        <p:grpSpPr>
          <a:xfrm>
            <a:off x="4284663" y="2708275"/>
            <a:ext cx="2024062" cy="396875"/>
            <a:chOff x="0" y="0"/>
            <a:chExt cx="1275" cy="250"/>
          </a:xfrm>
        </p:grpSpPr>
        <p:sp>
          <p:nvSpPr>
            <p:cNvPr id="26642" name="Text Box 16"/>
            <p:cNvSpPr txBox="1"/>
            <p:nvPr/>
          </p:nvSpPr>
          <p:spPr>
            <a:xfrm>
              <a:off x="459" y="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理想特性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3" name="Line 17"/>
            <p:cNvSpPr/>
            <p:nvPr/>
          </p:nvSpPr>
          <p:spPr>
            <a:xfrm flipH="1">
              <a:off x="0" y="140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6635" name="Text Box 18"/>
          <p:cNvSpPr txBox="1"/>
          <p:nvPr/>
        </p:nvSpPr>
        <p:spPr>
          <a:xfrm>
            <a:off x="2987675" y="5589588"/>
            <a:ext cx="3551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  集成运放的传输特性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6" name="Line 19"/>
          <p:cNvSpPr/>
          <p:nvPr/>
        </p:nvSpPr>
        <p:spPr>
          <a:xfrm flipV="1">
            <a:off x="3995738" y="2708275"/>
            <a:ext cx="504825" cy="2160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6637" name="Group 21"/>
          <p:cNvGrpSpPr/>
          <p:nvPr/>
        </p:nvGrpSpPr>
        <p:grpSpPr>
          <a:xfrm>
            <a:off x="4427538" y="3068638"/>
            <a:ext cx="2024062" cy="396875"/>
            <a:chOff x="0" y="0"/>
            <a:chExt cx="1275" cy="250"/>
          </a:xfrm>
        </p:grpSpPr>
        <p:sp>
          <p:nvSpPr>
            <p:cNvPr id="26640" name="Text Box 21"/>
            <p:cNvSpPr txBox="1"/>
            <p:nvPr/>
          </p:nvSpPr>
          <p:spPr>
            <a:xfrm>
              <a:off x="459" y="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实际特性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1" name="Line 22"/>
            <p:cNvSpPr/>
            <p:nvPr/>
          </p:nvSpPr>
          <p:spPr>
            <a:xfrm flipH="1">
              <a:off x="0" y="140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6638" name="Line 23"/>
          <p:cNvSpPr/>
          <p:nvPr/>
        </p:nvSpPr>
        <p:spPr>
          <a:xfrm>
            <a:off x="4500563" y="2708275"/>
            <a:ext cx="0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6639" name="Line 24"/>
          <p:cNvSpPr/>
          <p:nvPr/>
        </p:nvSpPr>
        <p:spPr>
          <a:xfrm>
            <a:off x="3995738" y="37163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081" name="Text Box 2"/>
          <p:cNvSpPr txBox="1"/>
          <p:nvPr/>
        </p:nvSpPr>
        <p:spPr>
          <a:xfrm>
            <a:off x="684213" y="1700213"/>
            <a:ext cx="7616825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输出电压与其两个输入端的电压之间存在线性放大关系，即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43213" y="2924175"/>
          <a:ext cx="2533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16635" imgH="228600" progId="Equation.3">
                  <p:embed/>
                </p:oleObj>
              </mc:Choice>
              <mc:Fallback>
                <p:oleObj name="" r:id="rId1" imgW="1016635" imgH="2286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2924175"/>
                        <a:ext cx="253365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4"/>
          <p:cNvSpPr txBox="1"/>
          <p:nvPr/>
        </p:nvSpPr>
        <p:spPr>
          <a:xfrm>
            <a:off x="1042988" y="620713"/>
            <a:ext cx="72009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2　理想运放工作在线性区时的特点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83" name="Group 6"/>
          <p:cNvGrpSpPr/>
          <p:nvPr/>
        </p:nvGrpSpPr>
        <p:grpSpPr>
          <a:xfrm>
            <a:off x="1979613" y="3716338"/>
            <a:ext cx="3798887" cy="1803400"/>
            <a:chOff x="0" y="0"/>
            <a:chExt cx="2393" cy="1136"/>
          </a:xfrm>
        </p:grpSpPr>
        <p:grpSp>
          <p:nvGrpSpPr>
            <p:cNvPr id="3099" name="Group 7"/>
            <p:cNvGrpSpPr>
              <a:grpSpLocks noChangeAspect="1"/>
            </p:cNvGrpSpPr>
            <p:nvPr/>
          </p:nvGrpSpPr>
          <p:grpSpPr>
            <a:xfrm>
              <a:off x="0" y="116"/>
              <a:ext cx="2393" cy="715"/>
              <a:chOff x="0" y="0"/>
              <a:chExt cx="2393" cy="715"/>
            </a:xfrm>
          </p:grpSpPr>
          <p:graphicFrame>
            <p:nvGraphicFramePr>
              <p:cNvPr id="3077" name="Object 8"/>
              <p:cNvGraphicFramePr>
                <a:graphicFrameLocks noChangeAspect="1"/>
              </p:cNvGraphicFramePr>
              <p:nvPr/>
            </p:nvGraphicFramePr>
            <p:xfrm>
              <a:off x="0" y="0"/>
              <a:ext cx="239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3" imgW="178435" imgH="203835" progId="Equation.3">
                      <p:embed/>
                    </p:oleObj>
                  </mc:Choice>
                  <mc:Fallback>
                    <p:oleObj name="" r:id="rId3" imgW="178435" imgH="203835" progId="Equation.3">
                      <p:embed/>
                      <p:pic>
                        <p:nvPicPr>
                          <p:cNvPr id="0" name="图片 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39" cy="2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" name="Object 9"/>
              <p:cNvGraphicFramePr>
                <a:graphicFrameLocks noChangeAspect="1"/>
              </p:cNvGraphicFramePr>
              <p:nvPr/>
            </p:nvGraphicFramePr>
            <p:xfrm>
              <a:off x="19" y="432"/>
              <a:ext cx="24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5" imgW="178435" imgH="203835" progId="Equation.3">
                      <p:embed/>
                    </p:oleObj>
                  </mc:Choice>
                  <mc:Fallback>
                    <p:oleObj name="" r:id="rId5" imgW="178435" imgH="203835" progId="Equation.3">
                      <p:embed/>
                      <p:pic>
                        <p:nvPicPr>
                          <p:cNvPr id="0" name="图片 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" y="432"/>
                            <a:ext cx="247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" name="Object 10"/>
              <p:cNvGraphicFramePr>
                <a:graphicFrameLocks noChangeAspect="1"/>
              </p:cNvGraphicFramePr>
              <p:nvPr/>
            </p:nvGraphicFramePr>
            <p:xfrm>
              <a:off x="2133" y="100"/>
              <a:ext cx="260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7" imgW="191135" imgH="203835" progId="Equation.3">
                      <p:embed/>
                    </p:oleObj>
                  </mc:Choice>
                  <mc:Fallback>
                    <p:oleObj name="" r:id="rId7" imgW="191135" imgH="203835" progId="Equation.3">
                      <p:embed/>
                      <p:pic>
                        <p:nvPicPr>
                          <p:cNvPr id="0" name="图片 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133" y="100"/>
                            <a:ext cx="260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0" name="Group 11"/>
            <p:cNvGrpSpPr/>
            <p:nvPr/>
          </p:nvGrpSpPr>
          <p:grpSpPr>
            <a:xfrm>
              <a:off x="350" y="0"/>
              <a:ext cx="368" cy="1136"/>
              <a:chOff x="0" y="0"/>
              <a:chExt cx="368" cy="1136"/>
            </a:xfrm>
          </p:grpSpPr>
          <p:sp>
            <p:nvSpPr>
              <p:cNvPr id="3101" name="Line 11"/>
              <p:cNvSpPr/>
              <p:nvPr/>
            </p:nvSpPr>
            <p:spPr>
              <a:xfrm>
                <a:off x="0" y="308"/>
                <a:ext cx="336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102" name="Line 12"/>
              <p:cNvSpPr/>
              <p:nvPr/>
            </p:nvSpPr>
            <p:spPr>
              <a:xfrm>
                <a:off x="32" y="845"/>
                <a:ext cx="336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3075" name="Object 14"/>
              <p:cNvGraphicFramePr>
                <a:graphicFrameLocks noChangeAspect="1"/>
              </p:cNvGraphicFramePr>
              <p:nvPr/>
            </p:nvGraphicFramePr>
            <p:xfrm>
              <a:off x="26" y="0"/>
              <a:ext cx="201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9" imgW="140335" imgH="203835" progId="Equation.3">
                      <p:embed/>
                    </p:oleObj>
                  </mc:Choice>
                  <mc:Fallback>
                    <p:oleObj name="" r:id="rId9" imgW="140335" imgH="203835" progId="Equation.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" y="0"/>
                            <a:ext cx="201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" name="Object 15"/>
              <p:cNvGraphicFramePr>
                <a:graphicFrameLocks noChangeAspect="1"/>
              </p:cNvGraphicFramePr>
              <p:nvPr/>
            </p:nvGraphicFramePr>
            <p:xfrm>
              <a:off x="24" y="844"/>
              <a:ext cx="201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1" imgW="140335" imgH="203835" progId="Equation.3">
                      <p:embed/>
                    </p:oleObj>
                  </mc:Choice>
                  <mc:Fallback>
                    <p:oleObj name="" r:id="rId11" imgW="140335" imgH="203835" progId="Equation.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4" y="844"/>
                            <a:ext cx="201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84" name="Group 16"/>
          <p:cNvGrpSpPr/>
          <p:nvPr/>
        </p:nvGrpSpPr>
        <p:grpSpPr>
          <a:xfrm>
            <a:off x="2481263" y="3868738"/>
            <a:ext cx="3019425" cy="1524000"/>
            <a:chOff x="0" y="0"/>
            <a:chExt cx="1902" cy="960"/>
          </a:xfrm>
        </p:grpSpPr>
        <p:grpSp>
          <p:nvGrpSpPr>
            <p:cNvPr id="3086" name="Group 17"/>
            <p:cNvGrpSpPr/>
            <p:nvPr/>
          </p:nvGrpSpPr>
          <p:grpSpPr>
            <a:xfrm>
              <a:off x="0" y="240"/>
              <a:ext cx="474" cy="48"/>
              <a:chOff x="0" y="0"/>
              <a:chExt cx="474" cy="48"/>
            </a:xfrm>
          </p:grpSpPr>
          <p:sp>
            <p:nvSpPr>
              <p:cNvPr id="3097" name="Line 17"/>
              <p:cNvSpPr/>
              <p:nvPr/>
            </p:nvSpPr>
            <p:spPr>
              <a:xfrm>
                <a:off x="42" y="24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8" name="Oval 18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87" name="Group 20"/>
            <p:cNvGrpSpPr/>
            <p:nvPr/>
          </p:nvGrpSpPr>
          <p:grpSpPr>
            <a:xfrm>
              <a:off x="6" y="628"/>
              <a:ext cx="474" cy="48"/>
              <a:chOff x="0" y="0"/>
              <a:chExt cx="474" cy="48"/>
            </a:xfrm>
          </p:grpSpPr>
          <p:sp>
            <p:nvSpPr>
              <p:cNvPr id="3095" name="Line 20"/>
              <p:cNvSpPr/>
              <p:nvPr/>
            </p:nvSpPr>
            <p:spPr>
              <a:xfrm>
                <a:off x="42" y="24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6" name="Oval 21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88" name="Group 23"/>
            <p:cNvGrpSpPr/>
            <p:nvPr/>
          </p:nvGrpSpPr>
          <p:grpSpPr>
            <a:xfrm>
              <a:off x="1440" y="447"/>
              <a:ext cx="462" cy="48"/>
              <a:chOff x="0" y="0"/>
              <a:chExt cx="462" cy="48"/>
            </a:xfrm>
          </p:grpSpPr>
          <p:sp>
            <p:nvSpPr>
              <p:cNvPr id="3093" name="Line 23"/>
              <p:cNvSpPr/>
              <p:nvPr/>
            </p:nvSpPr>
            <p:spPr>
              <a:xfrm>
                <a:off x="0" y="24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4" name="Oval 24"/>
              <p:cNvSpPr/>
              <p:nvPr/>
            </p:nvSpPr>
            <p:spPr>
              <a:xfrm>
                <a:off x="414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89" name="AutoShape 25"/>
            <p:cNvSpPr/>
            <p:nvPr/>
          </p:nvSpPr>
          <p:spPr>
            <a:xfrm rot="5400000">
              <a:off x="480" y="0"/>
              <a:ext cx="960" cy="9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90" name="Text Box 26"/>
            <p:cNvSpPr txBox="1"/>
            <p:nvPr/>
          </p:nvSpPr>
          <p:spPr>
            <a:xfrm>
              <a:off x="462" y="447"/>
              <a:ext cx="5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ˎ̥"/>
                </a:rPr>
                <a:t>+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91" name="Line 27"/>
            <p:cNvSpPr/>
            <p:nvPr/>
          </p:nvSpPr>
          <p:spPr>
            <a:xfrm>
              <a:off x="536" y="258"/>
              <a:ext cx="13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2" name="Text Box 28"/>
            <p:cNvSpPr txBox="1"/>
            <p:nvPr/>
          </p:nvSpPr>
          <p:spPr>
            <a:xfrm>
              <a:off x="768" y="288"/>
              <a:ext cx="4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ˎ̥"/>
                </a:rPr>
                <a:t>A</a:t>
              </a:r>
              <a:r>
                <a:rPr lang="zh-CN" altLang="en-US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ˎ̥"/>
                </a:rPr>
                <a:t>od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5" name="Text Box 29"/>
          <p:cNvSpPr txBox="1"/>
          <p:nvPr/>
        </p:nvSpPr>
        <p:spPr>
          <a:xfrm>
            <a:off x="2265363" y="5602288"/>
            <a:ext cx="34464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   集成运放的电压和电流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3555" name="Text Box 2"/>
          <p:cNvSpPr txBox="1"/>
          <p:nvPr/>
        </p:nvSpPr>
        <p:spPr>
          <a:xfrm>
            <a:off x="776288" y="1485900"/>
            <a:ext cx="6172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1.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理想运放的差模输入电压等于零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712913" y="2062163"/>
          <a:ext cx="26685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092835" imgH="381000" progId="Equation.3">
                  <p:embed/>
                </p:oleObj>
              </mc:Choice>
              <mc:Fallback>
                <p:oleObj name="" r:id="rId1" imgW="1092835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2913" y="2062163"/>
                        <a:ext cx="2668587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/>
          <p:nvPr/>
        </p:nvSpPr>
        <p:spPr>
          <a:xfrm>
            <a:off x="873125" y="3084513"/>
            <a:ext cx="990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784350" y="2997200"/>
          <a:ext cx="1116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45135" imgH="203200" progId="Equation.3">
                  <p:embed/>
                </p:oleObj>
              </mc:Choice>
              <mc:Fallback>
                <p:oleObj name="" r:id="rId3" imgW="445135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350" y="2997200"/>
                        <a:ext cx="1116013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/>
          <p:cNvSpPr txBox="1"/>
          <p:nvPr/>
        </p:nvSpPr>
        <p:spPr>
          <a:xfrm>
            <a:off x="3368675" y="3070225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ˎ̥"/>
              </a:rPr>
              <a:t>——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ˎ̥"/>
              </a:rPr>
              <a:t>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虚短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ˎ̥"/>
              </a:rPr>
              <a:t>”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Text Box 7"/>
          <p:cNvSpPr txBox="1"/>
          <p:nvPr/>
        </p:nvSpPr>
        <p:spPr>
          <a:xfrm>
            <a:off x="596900" y="4759325"/>
            <a:ext cx="7239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由于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r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id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</a:rPr>
              <a:t>∞，两个输入端均没有电流，即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763713" y="5626100"/>
          <a:ext cx="1552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584200" imgH="203200" progId="Equation.3">
                  <p:embed/>
                </p:oleObj>
              </mc:Choice>
              <mc:Fallback>
                <p:oleObj name="" r:id="rId5" imgW="5842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5626100"/>
                        <a:ext cx="15525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9"/>
          <p:cNvSpPr txBox="1"/>
          <p:nvPr/>
        </p:nvSpPr>
        <p:spPr>
          <a:xfrm>
            <a:off x="3635375" y="5626100"/>
            <a:ext cx="3505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ˎ̥"/>
              </a:rPr>
              <a:t>——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ˎ̥"/>
              </a:rPr>
              <a:t>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虚断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ˎ̥"/>
              </a:rPr>
              <a:t>”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63" name="Text Box 10"/>
          <p:cNvSpPr txBox="1"/>
          <p:nvPr/>
        </p:nvSpPr>
        <p:spPr>
          <a:xfrm>
            <a:off x="755650" y="4041775"/>
            <a:ext cx="6172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2.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理想运放的输入电流等于零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Text Box 11"/>
          <p:cNvSpPr txBox="1"/>
          <p:nvPr/>
        </p:nvSpPr>
        <p:spPr>
          <a:xfrm>
            <a:off x="611188" y="620713"/>
            <a:ext cx="6858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理想运放工作在线性区特点：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23559" grpId="0"/>
      <p:bldP spid="23560" grpId="0"/>
      <p:bldP spid="23562" grpId="0"/>
      <p:bldP spid="235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/>
          <p:nvPr/>
        </p:nvSpPr>
        <p:spPr>
          <a:xfrm>
            <a:off x="827088" y="69215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3　理想运放工作在非线性区时的特点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563563" y="1795463"/>
            <a:ext cx="1981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传输特性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3" name="Text Box 4"/>
          <p:cNvSpPr txBox="1"/>
          <p:nvPr/>
        </p:nvSpPr>
        <p:spPr>
          <a:xfrm>
            <a:off x="3306763" y="23288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+U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OPP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7654" name="Group 6"/>
          <p:cNvGrpSpPr/>
          <p:nvPr/>
        </p:nvGrpSpPr>
        <p:grpSpPr>
          <a:xfrm>
            <a:off x="2557463" y="1773238"/>
            <a:ext cx="4330700" cy="3527425"/>
            <a:chOff x="0" y="0"/>
            <a:chExt cx="2728" cy="2222"/>
          </a:xfrm>
        </p:grpSpPr>
        <p:sp>
          <p:nvSpPr>
            <p:cNvPr id="27669" name="Line 6"/>
            <p:cNvSpPr/>
            <p:nvPr/>
          </p:nvSpPr>
          <p:spPr>
            <a:xfrm>
              <a:off x="0" y="1214"/>
              <a:ext cx="2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7670" name="Line 7"/>
            <p:cNvSpPr/>
            <p:nvPr/>
          </p:nvSpPr>
          <p:spPr>
            <a:xfrm rot="-5400000">
              <a:off x="77" y="1211"/>
              <a:ext cx="2016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7671" name="Text Box 8"/>
            <p:cNvSpPr txBox="1"/>
            <p:nvPr/>
          </p:nvSpPr>
          <p:spPr>
            <a:xfrm>
              <a:off x="701" y="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O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2" name="Text Box 9"/>
            <p:cNvSpPr txBox="1"/>
            <p:nvPr/>
          </p:nvSpPr>
          <p:spPr>
            <a:xfrm>
              <a:off x="1971" y="1182"/>
              <a:ext cx="7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+</a:t>
              </a:r>
              <a:r>
                <a:rPr lang="zh-CN" altLang="en-US" sz="2400" b="1" dirty="0">
                  <a:latin typeface="Symbol" panose="05050102010706020507" pitchFamily="18" charset="2"/>
                  <a:ea typeface="ˎ̥"/>
                </a:rPr>
                <a:t>-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Symbol" panose="05050102010706020507" pitchFamily="18" charset="2"/>
                  <a:ea typeface="ˎ̥"/>
                </a:rPr>
                <a:t>-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3" name="Text Box 10"/>
            <p:cNvSpPr txBox="1"/>
            <p:nvPr/>
          </p:nvSpPr>
          <p:spPr>
            <a:xfrm>
              <a:off x="768" y="116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O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7655" name="Line 11"/>
          <p:cNvSpPr/>
          <p:nvPr/>
        </p:nvSpPr>
        <p:spPr>
          <a:xfrm>
            <a:off x="3230563" y="4884738"/>
            <a:ext cx="1066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12"/>
          <p:cNvSpPr/>
          <p:nvPr/>
        </p:nvSpPr>
        <p:spPr>
          <a:xfrm>
            <a:off x="4262438" y="2665413"/>
            <a:ext cx="1066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Line 13"/>
          <p:cNvSpPr/>
          <p:nvPr/>
        </p:nvSpPr>
        <p:spPr>
          <a:xfrm>
            <a:off x="4273550" y="2657475"/>
            <a:ext cx="0" cy="22098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8" name="Text Box 14"/>
          <p:cNvSpPr txBox="1"/>
          <p:nvPr/>
        </p:nvSpPr>
        <p:spPr>
          <a:xfrm>
            <a:off x="4221163" y="46148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0000FF"/>
                </a:solidFill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OPP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7659" name="Group 16"/>
          <p:cNvGrpSpPr/>
          <p:nvPr/>
        </p:nvGrpSpPr>
        <p:grpSpPr>
          <a:xfrm>
            <a:off x="4284663" y="2708275"/>
            <a:ext cx="2024062" cy="396875"/>
            <a:chOff x="0" y="0"/>
            <a:chExt cx="1275" cy="250"/>
          </a:xfrm>
        </p:grpSpPr>
        <p:sp>
          <p:nvSpPr>
            <p:cNvPr id="27667" name="Text Box 16"/>
            <p:cNvSpPr txBox="1"/>
            <p:nvPr/>
          </p:nvSpPr>
          <p:spPr>
            <a:xfrm>
              <a:off x="459" y="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理想特性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8" name="Line 17"/>
            <p:cNvSpPr/>
            <p:nvPr/>
          </p:nvSpPr>
          <p:spPr>
            <a:xfrm flipH="1">
              <a:off x="0" y="140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660" name="Text Box 18"/>
          <p:cNvSpPr txBox="1"/>
          <p:nvPr/>
        </p:nvSpPr>
        <p:spPr>
          <a:xfrm>
            <a:off x="2987675" y="5589588"/>
            <a:ext cx="3551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  集成运放的传输特性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61" name="Line 19"/>
          <p:cNvSpPr/>
          <p:nvPr/>
        </p:nvSpPr>
        <p:spPr>
          <a:xfrm flipV="1">
            <a:off x="3995738" y="2708275"/>
            <a:ext cx="504825" cy="2160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7662" name="Group 21"/>
          <p:cNvGrpSpPr/>
          <p:nvPr/>
        </p:nvGrpSpPr>
        <p:grpSpPr>
          <a:xfrm>
            <a:off x="4427538" y="3068638"/>
            <a:ext cx="2024062" cy="396875"/>
            <a:chOff x="0" y="0"/>
            <a:chExt cx="1275" cy="250"/>
          </a:xfrm>
        </p:grpSpPr>
        <p:sp>
          <p:nvSpPr>
            <p:cNvPr id="27665" name="Text Box 21"/>
            <p:cNvSpPr txBox="1"/>
            <p:nvPr/>
          </p:nvSpPr>
          <p:spPr>
            <a:xfrm>
              <a:off x="459" y="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实际特性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6" name="Line 22"/>
            <p:cNvSpPr/>
            <p:nvPr/>
          </p:nvSpPr>
          <p:spPr>
            <a:xfrm flipH="1">
              <a:off x="0" y="140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663" name="Line 23"/>
          <p:cNvSpPr/>
          <p:nvPr/>
        </p:nvSpPr>
        <p:spPr>
          <a:xfrm>
            <a:off x="4500563" y="2708275"/>
            <a:ext cx="0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7664" name="Line 24"/>
          <p:cNvSpPr/>
          <p:nvPr/>
        </p:nvSpPr>
        <p:spPr>
          <a:xfrm>
            <a:off x="3995738" y="37163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5603" name="Text Box 2"/>
          <p:cNvSpPr txBox="1"/>
          <p:nvPr/>
        </p:nvSpPr>
        <p:spPr>
          <a:xfrm>
            <a:off x="1116013" y="1916113"/>
            <a:ext cx="5029200" cy="108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+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&gt;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baseline="-25000" dirty="0">
                <a:solidFill>
                  <a:srgbClr val="FF3300"/>
                </a:solidFill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O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= +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OPP </a:t>
            </a:r>
            <a:endParaRPr lang="zh-CN" altLang="en-US" dirty="0">
              <a:latin typeface="Arial" panose="020B0604020202020204" pitchFamily="34" charset="0"/>
              <a:ea typeface="ˎ̥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+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&lt;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Symbol" panose="05050102010706020507" pitchFamily="18" charset="2"/>
                <a:ea typeface="ˎ̥"/>
              </a:rPr>
              <a:t>-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,</a:t>
            </a:r>
            <a:r>
              <a:rPr lang="zh-CN" altLang="en-US" sz="2600" b="1" dirty="0">
                <a:solidFill>
                  <a:srgbClr val="FF3300"/>
                </a:solidFill>
                <a:latin typeface="Garamond" panose="02020404030301010803" pitchFamily="18" charset="0"/>
                <a:ea typeface="ˎ̥"/>
              </a:rPr>
              <a:t>  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O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solidFill>
                  <a:srgbClr val="FF3300"/>
                </a:solidFill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ˎ̥"/>
              </a:rPr>
              <a:t>OPP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Text Box 3"/>
          <p:cNvSpPr txBox="1"/>
          <p:nvPr/>
        </p:nvSpPr>
        <p:spPr>
          <a:xfrm>
            <a:off x="395288" y="1268413"/>
            <a:ext cx="5105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1.</a:t>
            </a:r>
            <a:r>
              <a:rPr lang="zh-CN" altLang="en-US" sz="2600" b="1" dirty="0">
                <a:solidFill>
                  <a:srgbClr val="0000FF"/>
                </a:solidFill>
                <a:latin typeface="Garamond" panose="02020404030301010803" pitchFamily="18" charset="0"/>
                <a:ea typeface="ˎ̥"/>
              </a:rPr>
              <a:t>  </a:t>
            </a:r>
            <a:r>
              <a:rPr lang="zh-CN" alt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O</a:t>
            </a:r>
            <a:r>
              <a:rPr lang="zh-CN" altLang="en-US" sz="2600" b="1" dirty="0">
                <a:solidFill>
                  <a:srgbClr val="0000FF"/>
                </a:solidFill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的值只有两种可能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395288" y="3213100"/>
            <a:ext cx="84582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　　在非线性区内，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+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可能很大，即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+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≠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</a:rPr>
              <a:t>虚地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</a:rPr>
              <a:t>不存在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6" name="Text Box 5"/>
          <p:cNvSpPr txBox="1"/>
          <p:nvPr/>
        </p:nvSpPr>
        <p:spPr>
          <a:xfrm>
            <a:off x="1033463" y="4508500"/>
            <a:ext cx="541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ˎ̥"/>
              </a:rPr>
              <a:t>2.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理想运放的输入电流等于零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411413" y="5300663"/>
          <a:ext cx="1449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84200" imgH="203200" progId="Equation.3">
                  <p:embed/>
                </p:oleObj>
              </mc:Choice>
              <mc:Fallback>
                <p:oleObj name="" r:id="rId1" imgW="58420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5300663"/>
                        <a:ext cx="14493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/>
          <p:nvPr/>
        </p:nvSpPr>
        <p:spPr>
          <a:xfrm>
            <a:off x="684213" y="549275"/>
            <a:ext cx="6858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理想运放工作在非线性区特点：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148" name="Rectangle 2"/>
          <p:cNvSpPr/>
          <p:nvPr/>
        </p:nvSpPr>
        <p:spPr>
          <a:xfrm>
            <a:off x="684213" y="549275"/>
            <a:ext cx="7637462" cy="10445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实际运放A</a:t>
            </a:r>
            <a:r>
              <a:rPr lang="zh-CN" altLang="en-US" b="1" dirty="0">
                <a:latin typeface="Times New Roman" panose="02020603050405020304" pitchFamily="18" charset="0"/>
              </a:rPr>
              <a:t>od</a:t>
            </a:r>
            <a:r>
              <a:rPr lang="zh-CN" altLang="en-US" sz="2600" b="1" dirty="0">
                <a:latin typeface="Times New Roman" panose="02020603050405020304" pitchFamily="18" charset="0"/>
              </a:rPr>
              <a:t>≠∞</a:t>
            </a:r>
            <a:r>
              <a:rPr lang="zh-CN" altLang="en-US" b="1" dirty="0">
                <a:latin typeface="Arial" panose="020B0604020202020204" pitchFamily="34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</a:rPr>
              <a:t> 当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+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Symbol" panose="05050102010706020507" pitchFamily="18" charset="2"/>
                <a:ea typeface="ˎ̥"/>
              </a:rPr>
              <a:t>与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</a:rPr>
              <a:t>差值比较小时，仍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有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A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od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+</a:t>
            </a:r>
            <a:r>
              <a:rPr lang="zh-CN" altLang="en-US" sz="2600" b="1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Symbol" panose="05050102010706020507" pitchFamily="18" charset="2"/>
                <a:ea typeface="ˎ̥"/>
              </a:rPr>
              <a:t>-</a:t>
            </a:r>
            <a:r>
              <a:rPr lang="zh-CN" altLang="en-US" sz="2600" b="1" baseline="-25000" dirty="0"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) &lt;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ˎ̥"/>
              </a:rPr>
              <a:t>OPP</a:t>
            </a:r>
            <a:r>
              <a:rPr lang="zh-CN" altLang="en-US" sz="2600" b="1" dirty="0">
                <a:latin typeface="Times New Roman" panose="02020603050405020304" pitchFamily="18" charset="0"/>
              </a:rPr>
              <a:t>，运放工作在线性区。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6628" name="Text Box 3"/>
          <p:cNvSpPr txBox="1"/>
          <p:nvPr/>
        </p:nvSpPr>
        <p:spPr>
          <a:xfrm>
            <a:off x="468313" y="2420938"/>
            <a:ext cx="4967287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F007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U</a:t>
            </a:r>
            <a:r>
              <a:rPr lang="zh-CN" altLang="en-US" sz="2600" b="1" baseline="-25000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opp</a:t>
            </a:r>
            <a:r>
              <a:rPr lang="zh-CN" altLang="en-US" sz="2600" b="1" dirty="0">
                <a:solidFill>
                  <a:srgbClr val="9900CC"/>
                </a:solidFill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=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 14 V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i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A</a:t>
            </a:r>
            <a:r>
              <a:rPr lang="zh-CN" altLang="en-US" sz="2600" b="1" baseline="-25000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od</a:t>
            </a:r>
            <a:r>
              <a:rPr lang="zh-CN" altLang="en-US" sz="2600" b="1" dirty="0">
                <a:solidFill>
                  <a:srgbClr val="9900CC"/>
                </a:solidFill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solidFill>
                  <a:srgbClr val="9900CC"/>
                </a:solidFill>
                <a:latin typeface="Symbol" panose="05050102010706020507" pitchFamily="18" charset="2"/>
                <a:ea typeface="ˎ̥"/>
                <a:sym typeface="Symbol" panose="05050102010706020507" pitchFamily="18" charset="2"/>
              </a:rPr>
              <a:t>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 2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 10</a:t>
            </a:r>
            <a:r>
              <a:rPr lang="zh-CN" altLang="en-US" sz="2600" b="1" baseline="30000" dirty="0">
                <a:solidFill>
                  <a:srgbClr val="9900CC"/>
                </a:solidFill>
                <a:latin typeface="Times New Roman" panose="02020603050405020304" pitchFamily="18" charset="0"/>
                <a:ea typeface="ˎ̥"/>
              </a:rPr>
              <a:t>5</a:t>
            </a:r>
            <a:r>
              <a:rPr lang="zh-CN" altLang="en-US" sz="2600" b="1" dirty="0">
                <a:solidFill>
                  <a:srgbClr val="9900CC"/>
                </a:solidFill>
                <a:latin typeface="Garamond" panose="02020404030301010803" pitchFamily="18" charset="0"/>
                <a:ea typeface="ˎ̥"/>
              </a:rPr>
              <a:t>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，线性区内输入电压范围</a:t>
            </a:r>
            <a:endParaRPr lang="zh-CN" altLang="en-US" sz="2600" b="1" dirty="0">
              <a:solidFill>
                <a:srgbClr val="9900CC"/>
              </a:solidFill>
              <a:latin typeface="Symbol" panose="05050102010706020507" pitchFamily="18" charset="2"/>
              <a:ea typeface="ˎ̥"/>
              <a:sym typeface="Symbol" panose="05050102010706020507" pitchFamily="18" charset="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187450" y="4005263"/>
          <a:ext cx="2424113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425700" imgH="2146300" progId="Equation.3">
                  <p:embed/>
                </p:oleObj>
              </mc:Choice>
              <mc:Fallback>
                <p:oleObj name="" r:id="rId1" imgW="2425700" imgH="2146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005263"/>
                        <a:ext cx="2424113" cy="213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4492625" y="2085975"/>
            <a:ext cx="4330700" cy="3527425"/>
            <a:chOff x="0" y="0"/>
            <a:chExt cx="2728" cy="2222"/>
          </a:xfrm>
        </p:grpSpPr>
        <p:grpSp>
          <p:nvGrpSpPr>
            <p:cNvPr id="6169" name="Group 7"/>
            <p:cNvGrpSpPr/>
            <p:nvPr/>
          </p:nvGrpSpPr>
          <p:grpSpPr>
            <a:xfrm>
              <a:off x="446" y="554"/>
              <a:ext cx="1322" cy="1403"/>
              <a:chOff x="0" y="0"/>
              <a:chExt cx="1322" cy="1403"/>
            </a:xfrm>
          </p:grpSpPr>
          <p:sp>
            <p:nvSpPr>
              <p:cNvPr id="6176" name="Line 7"/>
              <p:cNvSpPr/>
              <p:nvPr/>
            </p:nvSpPr>
            <p:spPr>
              <a:xfrm>
                <a:off x="0" y="1403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7" name="Line 8"/>
              <p:cNvSpPr/>
              <p:nvPr/>
            </p:nvSpPr>
            <p:spPr>
              <a:xfrm>
                <a:off x="650" y="5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8" name="Line 9"/>
              <p:cNvSpPr/>
              <p:nvPr/>
            </p:nvSpPr>
            <p:spPr>
              <a:xfrm>
                <a:off x="657" y="0"/>
                <a:ext cx="0" cy="13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170" name="Group 11"/>
            <p:cNvGrpSpPr/>
            <p:nvPr/>
          </p:nvGrpSpPr>
          <p:grpSpPr>
            <a:xfrm>
              <a:off x="0" y="0"/>
              <a:ext cx="2728" cy="2222"/>
              <a:chOff x="0" y="0"/>
              <a:chExt cx="2728" cy="2222"/>
            </a:xfrm>
          </p:grpSpPr>
          <p:sp>
            <p:nvSpPr>
              <p:cNvPr id="6171" name="Line 11"/>
              <p:cNvSpPr/>
              <p:nvPr/>
            </p:nvSpPr>
            <p:spPr>
              <a:xfrm>
                <a:off x="0" y="1214"/>
                <a:ext cx="2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72" name="Line 12"/>
              <p:cNvSpPr/>
              <p:nvPr/>
            </p:nvSpPr>
            <p:spPr>
              <a:xfrm rot="-5400000">
                <a:off x="77" y="1211"/>
                <a:ext cx="2016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73" name="Text Box 13"/>
              <p:cNvSpPr txBox="1"/>
              <p:nvPr/>
            </p:nvSpPr>
            <p:spPr>
              <a:xfrm>
                <a:off x="701" y="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u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ea typeface="ˎ̥"/>
                  </a:rPr>
                  <a:t>O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4" name="Text Box 14"/>
              <p:cNvSpPr txBox="1"/>
              <p:nvPr/>
            </p:nvSpPr>
            <p:spPr>
              <a:xfrm>
                <a:off x="1971" y="1182"/>
                <a:ext cx="7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u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ea typeface="ˎ̥"/>
                  </a:rPr>
                  <a:t>+</a:t>
                </a:r>
                <a:r>
                  <a:rPr lang="zh-CN" altLang="en-US" sz="2400" b="1" dirty="0">
                    <a:latin typeface="Symbol" panose="05050102010706020507" pitchFamily="18" charset="2"/>
                    <a:ea typeface="ˎ̥"/>
                  </a:rPr>
                  <a:t>-</a:t>
                </a: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u</a:t>
                </a:r>
                <a:r>
                  <a:rPr lang="zh-CN" altLang="en-US" sz="2400" b="1" baseline="-25000" dirty="0">
                    <a:latin typeface="Symbol" panose="05050102010706020507" pitchFamily="18" charset="2"/>
                    <a:ea typeface="ˎ̥"/>
                  </a:rPr>
                  <a:t>-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5" name="Text Box 15"/>
              <p:cNvSpPr txBox="1"/>
              <p:nvPr/>
            </p:nvSpPr>
            <p:spPr>
              <a:xfrm>
                <a:off x="768" y="1166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O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6641" name="Line 16"/>
          <p:cNvSpPr/>
          <p:nvPr/>
        </p:nvSpPr>
        <p:spPr>
          <a:xfrm flipH="1">
            <a:off x="5788025" y="2928938"/>
            <a:ext cx="838200" cy="228600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2" name="Line 17"/>
          <p:cNvSpPr/>
          <p:nvPr/>
        </p:nvSpPr>
        <p:spPr>
          <a:xfrm>
            <a:off x="5237163" y="5197475"/>
            <a:ext cx="5334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3" name="Line 18"/>
          <p:cNvSpPr/>
          <p:nvPr/>
        </p:nvSpPr>
        <p:spPr>
          <a:xfrm>
            <a:off x="6626225" y="2960688"/>
            <a:ext cx="5334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20"/>
          <p:cNvGrpSpPr/>
          <p:nvPr/>
        </p:nvGrpSpPr>
        <p:grpSpPr>
          <a:xfrm>
            <a:off x="6424613" y="3394075"/>
            <a:ext cx="2024062" cy="396875"/>
            <a:chOff x="0" y="0"/>
            <a:chExt cx="1275" cy="250"/>
          </a:xfrm>
        </p:grpSpPr>
        <p:sp>
          <p:nvSpPr>
            <p:cNvPr id="6167" name="Text Box 20"/>
            <p:cNvSpPr txBox="1"/>
            <p:nvPr/>
          </p:nvSpPr>
          <p:spPr>
            <a:xfrm>
              <a:off x="459" y="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实际特性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8" name="Line 21"/>
            <p:cNvSpPr/>
            <p:nvPr/>
          </p:nvSpPr>
          <p:spPr>
            <a:xfrm flipH="1">
              <a:off x="0" y="140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23"/>
          <p:cNvGrpSpPr/>
          <p:nvPr/>
        </p:nvGrpSpPr>
        <p:grpSpPr>
          <a:xfrm>
            <a:off x="4141788" y="5200650"/>
            <a:ext cx="4103687" cy="428625"/>
            <a:chOff x="0" y="0"/>
            <a:chExt cx="2585" cy="270"/>
          </a:xfrm>
        </p:grpSpPr>
        <p:sp>
          <p:nvSpPr>
            <p:cNvPr id="6165" name="Text Box 23"/>
            <p:cNvSpPr txBox="1"/>
            <p:nvPr/>
          </p:nvSpPr>
          <p:spPr>
            <a:xfrm>
              <a:off x="0" y="2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非线性区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6" name="Text Box 24"/>
            <p:cNvSpPr txBox="1"/>
            <p:nvPr/>
          </p:nvSpPr>
          <p:spPr>
            <a:xfrm>
              <a:off x="1817" y="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非线性区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5248275" y="5514975"/>
            <a:ext cx="1905000" cy="422275"/>
            <a:chOff x="0" y="0"/>
            <a:chExt cx="1200" cy="266"/>
          </a:xfrm>
        </p:grpSpPr>
        <p:sp>
          <p:nvSpPr>
            <p:cNvPr id="6162" name="Line 26"/>
            <p:cNvSpPr/>
            <p:nvPr/>
          </p:nvSpPr>
          <p:spPr>
            <a:xfrm>
              <a:off x="0" y="0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163" name="Line 27"/>
            <p:cNvSpPr/>
            <p:nvPr/>
          </p:nvSpPr>
          <p:spPr>
            <a:xfrm rot="10800000">
              <a:off x="864" y="4"/>
              <a:ext cx="336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164" name="Text Box 28"/>
            <p:cNvSpPr txBox="1"/>
            <p:nvPr/>
          </p:nvSpPr>
          <p:spPr>
            <a:xfrm>
              <a:off x="343" y="16"/>
              <a:ext cx="6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线性区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5770563" y="2987675"/>
            <a:ext cx="846137" cy="2701925"/>
            <a:chOff x="0" y="0"/>
            <a:chExt cx="533" cy="1702"/>
          </a:xfrm>
        </p:grpSpPr>
        <p:sp>
          <p:nvSpPr>
            <p:cNvPr id="6160" name="Line 30"/>
            <p:cNvSpPr/>
            <p:nvPr/>
          </p:nvSpPr>
          <p:spPr>
            <a:xfrm>
              <a:off x="0" y="1366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61" name="Line 31"/>
            <p:cNvSpPr/>
            <p:nvPr/>
          </p:nvSpPr>
          <p:spPr>
            <a:xfrm>
              <a:off x="533" y="0"/>
              <a:ext cx="0" cy="170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6158" name="Text Box 32"/>
          <p:cNvSpPr txBox="1"/>
          <p:nvPr/>
        </p:nvSpPr>
        <p:spPr>
          <a:xfrm>
            <a:off x="1258888" y="1773238"/>
            <a:ext cx="4419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但线性区范围很小。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58" name="Text Box 33"/>
          <p:cNvSpPr txBox="1"/>
          <p:nvPr/>
        </p:nvSpPr>
        <p:spPr>
          <a:xfrm>
            <a:off x="4251325" y="6108700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 集成运放的传输特性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971550" y="1989138"/>
            <a:ext cx="7138988" cy="3886200"/>
          </a:xfrm>
          <a:ln/>
        </p:spPr>
        <p:txBody>
          <a:bodyPr vert="horz" wrap="square" lIns="91440" tIns="45720" rIns="91440" bIns="45720" anchor="t"/>
          <a:p>
            <a:pPr marL="6350" indent="-6350" eaLnBrk="1" hangingPunct="1">
              <a:lnSpc>
                <a:spcPct val="120000"/>
              </a:lnSpc>
              <a:buNone/>
            </a:pPr>
            <a:r>
              <a:rPr lang="zh-CN" altLang="en-US" dirty="0"/>
              <a:t>     </a:t>
            </a:r>
            <a:r>
              <a:rPr lang="zh-CN" altLang="en-US" sz="2800" b="1" dirty="0"/>
              <a:t>为了保证集成运放工作在线性区，一般情况下，必须在电路中引入深度负反馈，以减小直接施加在集成运放两个输入端的净输入电压。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1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9635" name="Rectangle 6"/>
          <p:cNvSpPr/>
          <p:nvPr/>
        </p:nvSpPr>
        <p:spPr>
          <a:xfrm>
            <a:off x="714375" y="785813"/>
            <a:ext cx="2714625" cy="6461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知识点：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 txBox="1"/>
          <p:nvPr/>
        </p:nvSpPr>
        <p:spPr>
          <a:xfrm>
            <a:off x="857250" y="1785938"/>
            <a:ext cx="7500938" cy="4019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Arial" panose="020B0604020202020204" pitchFamily="34" charset="0"/>
              </a:rPr>
              <a:t>零点漂移现象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Arial" panose="020B0604020202020204" pitchFamily="34" charset="0"/>
              </a:rPr>
              <a:t>差分放大输入级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Arial" panose="020B0604020202020204" pitchFamily="34" charset="0"/>
              </a:rPr>
              <a:t>理想运放及其特性</a:t>
            </a:r>
            <a:endParaRPr lang="en-US" altLang="x-none" sz="32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x-none" sz="32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x-none" sz="32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123" name="Text Box 30"/>
          <p:cNvSpPr>
            <a:spLocks noGrp="1" noChangeArrowheads="1"/>
          </p:cNvSpPr>
          <p:nvPr>
            <p:ph idx="1"/>
          </p:nvPr>
        </p:nvSpPr>
        <p:spPr>
          <a:xfrm>
            <a:off x="428625" y="928688"/>
            <a:ext cx="8229600" cy="312293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.1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零点漂移  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什么是集成运算放大电路？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实质上是一个具有高放大倍数的多级直接耦合放大电路。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Slide Number Placeholder 2"/>
          <p:cNvSpPr txBox="1">
            <a:spLocks noGrp="1"/>
          </p:cNvSpPr>
          <p:nvPr/>
        </p:nvSpPr>
        <p:spPr>
          <a:xfrm>
            <a:off x="6500813" y="59007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1029" name="Group 3"/>
          <p:cNvGrpSpPr/>
          <p:nvPr/>
        </p:nvGrpSpPr>
        <p:grpSpPr>
          <a:xfrm>
            <a:off x="2173288" y="1443038"/>
            <a:ext cx="5256212" cy="2605087"/>
            <a:chOff x="0" y="0"/>
            <a:chExt cx="3311" cy="1641"/>
          </a:xfrm>
        </p:grpSpPr>
        <p:grpSp>
          <p:nvGrpSpPr>
            <p:cNvPr id="1036" name="Group 4"/>
            <p:cNvGrpSpPr/>
            <p:nvPr/>
          </p:nvGrpSpPr>
          <p:grpSpPr>
            <a:xfrm>
              <a:off x="0" y="105"/>
              <a:ext cx="3311" cy="1514"/>
              <a:chOff x="0" y="0"/>
              <a:chExt cx="3311" cy="1514"/>
            </a:xfrm>
          </p:grpSpPr>
          <p:sp>
            <p:nvSpPr>
              <p:cNvPr id="1038" name="Line 4"/>
              <p:cNvSpPr/>
              <p:nvPr/>
            </p:nvSpPr>
            <p:spPr>
              <a:xfrm>
                <a:off x="643" y="28"/>
                <a:ext cx="0" cy="7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" name="Line 5"/>
              <p:cNvSpPr/>
              <p:nvPr/>
            </p:nvSpPr>
            <p:spPr>
              <a:xfrm>
                <a:off x="1129" y="976"/>
                <a:ext cx="0" cy="44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" name="Line 6"/>
              <p:cNvSpPr/>
              <p:nvPr/>
            </p:nvSpPr>
            <p:spPr>
              <a:xfrm>
                <a:off x="626" y="28"/>
                <a:ext cx="1417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" name="Line 7"/>
              <p:cNvSpPr/>
              <p:nvPr/>
            </p:nvSpPr>
            <p:spPr>
              <a:xfrm>
                <a:off x="922" y="692"/>
                <a:ext cx="0" cy="26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" name="Line 8"/>
              <p:cNvSpPr/>
              <p:nvPr/>
            </p:nvSpPr>
            <p:spPr>
              <a:xfrm flipV="1">
                <a:off x="922" y="648"/>
                <a:ext cx="177" cy="13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" name="Line 9"/>
              <p:cNvSpPr/>
              <p:nvPr/>
            </p:nvSpPr>
            <p:spPr>
              <a:xfrm>
                <a:off x="922" y="870"/>
                <a:ext cx="230" cy="11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044" name="Line 10"/>
              <p:cNvSpPr/>
              <p:nvPr/>
            </p:nvSpPr>
            <p:spPr>
              <a:xfrm flipH="1">
                <a:off x="96" y="820"/>
                <a:ext cx="825" cy="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5" name="Line 11"/>
              <p:cNvSpPr/>
              <p:nvPr/>
            </p:nvSpPr>
            <p:spPr>
              <a:xfrm>
                <a:off x="83" y="1401"/>
                <a:ext cx="289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6" name="Line 12"/>
              <p:cNvSpPr/>
              <p:nvPr/>
            </p:nvSpPr>
            <p:spPr>
              <a:xfrm>
                <a:off x="1099" y="572"/>
                <a:ext cx="354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7" name="Text Box 13"/>
              <p:cNvSpPr txBox="1"/>
              <p:nvPr/>
            </p:nvSpPr>
            <p:spPr>
              <a:xfrm>
                <a:off x="1142" y="103"/>
                <a:ext cx="4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R</a:t>
                </a:r>
                <a:r>
                  <a:rPr lang="zh-CN" altLang="en-US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c1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Text Box 14"/>
              <p:cNvSpPr txBox="1"/>
              <p:nvPr/>
            </p:nvSpPr>
            <p:spPr>
              <a:xfrm>
                <a:off x="253" y="194"/>
                <a:ext cx="4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R</a:t>
                </a:r>
                <a:r>
                  <a:rPr lang="zh-CN" altLang="en-US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b1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Text Box 15"/>
              <p:cNvSpPr txBox="1"/>
              <p:nvPr/>
            </p:nvSpPr>
            <p:spPr>
              <a:xfrm>
                <a:off x="2774" y="19"/>
                <a:ext cx="53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eaLnBrk="0" hangingPunct="0"/>
                <a:r>
                  <a:rPr lang="zh-CN" alt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ˎ̥"/>
                  </a:rPr>
                  <a:t>+V</a:t>
                </a:r>
                <a:r>
                  <a:rPr lang="zh-CN" altLang="en-US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ˎ̥"/>
                  </a:rPr>
                  <a:t>CC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Text Box 16"/>
              <p:cNvSpPr txBox="1"/>
              <p:nvPr/>
            </p:nvSpPr>
            <p:spPr>
              <a:xfrm>
                <a:off x="2832" y="610"/>
                <a:ext cx="264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/>
                  </a:rPr>
                  <a:t>+ </a:t>
                </a:r>
                <a:endParaRPr lang="zh-CN" altLang="en-US" dirty="0">
                  <a:latin typeface="Arial" panose="020B0604020202020204" pitchFamily="34" charset="0"/>
                  <a:ea typeface="ˎ̥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/>
                    <a:sym typeface="Symbol" panose="05050102010706020507" pitchFamily="18" charset="2"/>
                  </a:rPr>
                  <a:t></a:t>
                </a:r>
                <a:r>
                  <a:rPr lang="zh-CN" altLang="en-US" sz="2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/>
                  </a:rPr>
                  <a:t> </a:t>
                </a:r>
                <a:endParaRPr lang="zh-CN" altLang="en-US" sz="2000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/>
                  <a:sym typeface="Symbol" panose="05050102010706020507" pitchFamily="18" charset="2"/>
                </a:endParaRPr>
              </a:p>
            </p:txBody>
          </p:sp>
          <p:sp>
            <p:nvSpPr>
              <p:cNvPr id="1051" name="Text Box 17"/>
              <p:cNvSpPr txBox="1"/>
              <p:nvPr/>
            </p:nvSpPr>
            <p:spPr>
              <a:xfrm>
                <a:off x="408" y="599"/>
                <a:ext cx="11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Line 18"/>
              <p:cNvSpPr/>
              <p:nvPr/>
            </p:nvSpPr>
            <p:spPr>
              <a:xfrm>
                <a:off x="1104" y="28"/>
                <a:ext cx="0" cy="6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" name="Text Box 19"/>
              <p:cNvSpPr txBox="1"/>
              <p:nvPr/>
            </p:nvSpPr>
            <p:spPr>
              <a:xfrm>
                <a:off x="1010" y="701"/>
                <a:ext cx="39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ˎ̥"/>
                  </a:rPr>
                  <a:t>VT</a:t>
                </a:r>
                <a:r>
                  <a:rPr lang="zh-CN" altLang="en-US" sz="20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ˎ̥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20"/>
              <p:cNvSpPr/>
              <p:nvPr/>
            </p:nvSpPr>
            <p:spPr>
              <a:xfrm rot="-5400000">
                <a:off x="497" y="317"/>
                <a:ext cx="288" cy="107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Oval 21"/>
              <p:cNvSpPr/>
              <p:nvPr/>
            </p:nvSpPr>
            <p:spPr>
              <a:xfrm>
                <a:off x="47" y="1378"/>
                <a:ext cx="44" cy="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Oval 22"/>
              <p:cNvSpPr/>
              <p:nvPr/>
            </p:nvSpPr>
            <p:spPr>
              <a:xfrm>
                <a:off x="69" y="794"/>
                <a:ext cx="44" cy="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57" name="Group 24"/>
              <p:cNvGrpSpPr/>
              <p:nvPr/>
            </p:nvGrpSpPr>
            <p:grpSpPr>
              <a:xfrm>
                <a:off x="0" y="664"/>
                <a:ext cx="273" cy="748"/>
                <a:chOff x="0" y="0"/>
                <a:chExt cx="296" cy="811"/>
              </a:xfrm>
            </p:grpSpPr>
            <p:sp>
              <p:nvSpPr>
                <p:cNvPr id="1089" name="Text Box 24"/>
                <p:cNvSpPr txBox="1"/>
                <p:nvPr/>
              </p:nvSpPr>
              <p:spPr>
                <a:xfrm>
                  <a:off x="0" y="0"/>
                  <a:ext cx="296" cy="8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i="1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方正琥珀繁体"/>
                    </a:rPr>
                    <a:t>+ </a:t>
                  </a:r>
                  <a:endParaRPr lang="zh-CN" altLang="en-US" dirty="0">
                    <a:latin typeface="Arial" panose="020B0604020202020204" pitchFamily="34" charset="0"/>
                    <a:ea typeface="ˎ̥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baseline="-250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方正琥珀繁体"/>
                      <a:sym typeface="Symbol" panose="05050102010706020507" pitchFamily="18" charset="2"/>
                    </a:rPr>
                    <a:t></a:t>
                  </a:r>
                  <a:r>
                    <a:rPr lang="zh-CN" altLang="en-US" sz="24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方正琥珀繁体"/>
                    </a:rPr>
                    <a:t> </a:t>
                  </a:r>
                  <a:endParaRPr lang="zh-CN" altLang="en-US" sz="24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/>
                    <a:sym typeface="Symbol" panose="05050102010706020507" pitchFamily="18" charset="2"/>
                  </a:endParaRPr>
                </a:p>
              </p:txBody>
            </p:sp>
            <p:graphicFrame>
              <p:nvGraphicFramePr>
                <p:cNvPr id="1027" name="Object 26"/>
                <p:cNvGraphicFramePr>
                  <a:graphicFrameLocks noChangeAspect="1"/>
                </p:cNvGraphicFramePr>
                <p:nvPr/>
              </p:nvGraphicFramePr>
              <p:xfrm>
                <a:off x="20" y="367"/>
                <a:ext cx="214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" name="" r:id="rId1" imgW="178435" imgH="216535" progId="Equation.3">
                        <p:embed/>
                      </p:oleObj>
                    </mc:Choice>
                    <mc:Fallback>
                      <p:oleObj name="" r:id="rId1" imgW="178435" imgH="216535" progId="Equation.3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" y="367"/>
                              <a:ext cx="214" cy="26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26" name="Object 27"/>
              <p:cNvGraphicFramePr>
                <a:graphicFrameLocks noChangeAspect="1"/>
              </p:cNvGraphicFramePr>
              <p:nvPr/>
            </p:nvGraphicFramePr>
            <p:xfrm>
              <a:off x="2832" y="861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3" imgW="216535" imgH="216535" progId="Equation.3">
                      <p:embed/>
                    </p:oleObj>
                  </mc:Choice>
                  <mc:Fallback>
                    <p:oleObj name="" r:id="rId3" imgW="216535" imgH="21653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832" y="861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58" name="Group 28"/>
              <p:cNvGrpSpPr/>
              <p:nvPr/>
            </p:nvGrpSpPr>
            <p:grpSpPr>
              <a:xfrm>
                <a:off x="2264" y="1418"/>
                <a:ext cx="192" cy="96"/>
                <a:chOff x="0" y="0"/>
                <a:chExt cx="192" cy="96"/>
              </a:xfrm>
            </p:grpSpPr>
            <p:sp>
              <p:nvSpPr>
                <p:cNvPr id="1087" name="Line 28"/>
                <p:cNvSpPr/>
                <p:nvPr/>
              </p:nvSpPr>
              <p:spPr>
                <a:xfrm>
                  <a:off x="96" y="0"/>
                  <a:ext cx="0" cy="96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8" name="Line 29"/>
                <p:cNvSpPr/>
                <p:nvPr/>
              </p:nvSpPr>
              <p:spPr>
                <a:xfrm>
                  <a:off x="0" y="96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59" name="Oval 30"/>
              <p:cNvSpPr/>
              <p:nvPr/>
            </p:nvSpPr>
            <p:spPr>
              <a:xfrm>
                <a:off x="1075" y="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Oval 31"/>
              <p:cNvSpPr/>
              <p:nvPr/>
            </p:nvSpPr>
            <p:spPr>
              <a:xfrm>
                <a:off x="1082" y="5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Oval 32"/>
              <p:cNvSpPr/>
              <p:nvPr/>
            </p:nvSpPr>
            <p:spPr>
              <a:xfrm>
                <a:off x="612" y="79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Oval 33"/>
              <p:cNvSpPr/>
              <p:nvPr/>
            </p:nvSpPr>
            <p:spPr>
              <a:xfrm>
                <a:off x="1102" y="137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Line 34"/>
              <p:cNvSpPr/>
              <p:nvPr/>
            </p:nvSpPr>
            <p:spPr>
              <a:xfrm>
                <a:off x="1738" y="34"/>
                <a:ext cx="0" cy="7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4" name="Line 35"/>
              <p:cNvSpPr/>
              <p:nvPr/>
            </p:nvSpPr>
            <p:spPr>
              <a:xfrm>
                <a:off x="2359" y="982"/>
                <a:ext cx="0" cy="44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" name="Line 36"/>
              <p:cNvSpPr/>
              <p:nvPr/>
            </p:nvSpPr>
            <p:spPr>
              <a:xfrm>
                <a:off x="1889" y="28"/>
                <a:ext cx="1135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" name="Line 37"/>
              <p:cNvSpPr/>
              <p:nvPr/>
            </p:nvSpPr>
            <p:spPr>
              <a:xfrm>
                <a:off x="2152" y="698"/>
                <a:ext cx="0" cy="26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7" name="Line 38"/>
              <p:cNvSpPr/>
              <p:nvPr/>
            </p:nvSpPr>
            <p:spPr>
              <a:xfrm flipV="1">
                <a:off x="2152" y="654"/>
                <a:ext cx="177" cy="13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8" name="Line 39"/>
              <p:cNvSpPr/>
              <p:nvPr/>
            </p:nvSpPr>
            <p:spPr>
              <a:xfrm>
                <a:off x="2152" y="876"/>
                <a:ext cx="230" cy="11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069" name="Line 40"/>
              <p:cNvSpPr/>
              <p:nvPr/>
            </p:nvSpPr>
            <p:spPr>
              <a:xfrm flipH="1">
                <a:off x="1436" y="837"/>
                <a:ext cx="711" cy="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0" name="Line 41"/>
              <p:cNvSpPr/>
              <p:nvPr/>
            </p:nvSpPr>
            <p:spPr>
              <a:xfrm>
                <a:off x="2329" y="532"/>
                <a:ext cx="695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1" name="Text Box 42"/>
              <p:cNvSpPr txBox="1"/>
              <p:nvPr/>
            </p:nvSpPr>
            <p:spPr>
              <a:xfrm>
                <a:off x="2395" y="103"/>
                <a:ext cx="4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R</a:t>
                </a:r>
                <a:r>
                  <a:rPr lang="zh-CN" altLang="en-US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c2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Text Box 43"/>
              <p:cNvSpPr txBox="1"/>
              <p:nvPr/>
            </p:nvSpPr>
            <p:spPr>
              <a:xfrm>
                <a:off x="1759" y="180"/>
                <a:ext cx="4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R</a:t>
                </a:r>
                <a:r>
                  <a:rPr lang="zh-CN" altLang="en-US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ˎ̥"/>
                  </a:rPr>
                  <a:t>b2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Line 44"/>
              <p:cNvSpPr/>
              <p:nvPr/>
            </p:nvSpPr>
            <p:spPr>
              <a:xfrm>
                <a:off x="2334" y="34"/>
                <a:ext cx="0" cy="6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4" name="Text Box 45"/>
              <p:cNvSpPr txBox="1"/>
              <p:nvPr/>
            </p:nvSpPr>
            <p:spPr>
              <a:xfrm>
                <a:off x="2240" y="707"/>
                <a:ext cx="39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ˎ̥"/>
                  </a:rPr>
                  <a:t>VT</a:t>
                </a:r>
                <a:r>
                  <a:rPr lang="zh-CN" altLang="en-US" sz="20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ˎ̥"/>
                  </a:rPr>
                  <a:t>2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Oval 46"/>
              <p:cNvSpPr/>
              <p:nvPr/>
            </p:nvSpPr>
            <p:spPr>
              <a:xfrm>
                <a:off x="2976" y="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Oval 47"/>
              <p:cNvSpPr/>
              <p:nvPr/>
            </p:nvSpPr>
            <p:spPr>
              <a:xfrm>
                <a:off x="2990" y="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Oval 48"/>
              <p:cNvSpPr/>
              <p:nvPr/>
            </p:nvSpPr>
            <p:spPr>
              <a:xfrm>
                <a:off x="2987" y="1373"/>
                <a:ext cx="45" cy="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Oval 49"/>
              <p:cNvSpPr/>
              <p:nvPr/>
            </p:nvSpPr>
            <p:spPr>
              <a:xfrm>
                <a:off x="2311" y="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Oval 50"/>
              <p:cNvSpPr/>
              <p:nvPr/>
            </p:nvSpPr>
            <p:spPr>
              <a:xfrm>
                <a:off x="2306" y="51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Oval 51"/>
              <p:cNvSpPr/>
              <p:nvPr/>
            </p:nvSpPr>
            <p:spPr>
              <a:xfrm>
                <a:off x="2332" y="13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Oval 52"/>
              <p:cNvSpPr/>
              <p:nvPr/>
            </p:nvSpPr>
            <p:spPr>
              <a:xfrm>
                <a:off x="1712" y="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2" name="Rectangle 53"/>
              <p:cNvSpPr/>
              <p:nvPr/>
            </p:nvSpPr>
            <p:spPr>
              <a:xfrm rot="-5400000">
                <a:off x="949" y="272"/>
                <a:ext cx="288" cy="107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Rectangle 54"/>
              <p:cNvSpPr/>
              <p:nvPr/>
            </p:nvSpPr>
            <p:spPr>
              <a:xfrm rot="-5400000">
                <a:off x="1585" y="371"/>
                <a:ext cx="288" cy="107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55"/>
              <p:cNvSpPr/>
              <p:nvPr/>
            </p:nvSpPr>
            <p:spPr>
              <a:xfrm rot="-5400000">
                <a:off x="2188" y="227"/>
                <a:ext cx="288" cy="107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Line 56"/>
              <p:cNvSpPr/>
              <p:nvPr/>
            </p:nvSpPr>
            <p:spPr>
              <a:xfrm>
                <a:off x="1444" y="565"/>
                <a:ext cx="0" cy="27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86" name="Oval 57"/>
              <p:cNvSpPr/>
              <p:nvPr/>
            </p:nvSpPr>
            <p:spPr>
              <a:xfrm>
                <a:off x="1712" y="81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37" name="Line 58"/>
            <p:cNvSpPr/>
            <p:nvPr/>
          </p:nvSpPr>
          <p:spPr>
            <a:xfrm>
              <a:off x="1554" y="0"/>
              <a:ext cx="0" cy="1641"/>
            </a:xfrm>
            <a:prstGeom prst="line">
              <a:avLst/>
            </a:prstGeom>
            <a:ln w="19050" cap="flat" cmpd="sng">
              <a:solidFill>
                <a:srgbClr val="9900FF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6204" name="Text Box 59"/>
          <p:cNvSpPr txBox="1"/>
          <p:nvPr/>
        </p:nvSpPr>
        <p:spPr>
          <a:xfrm>
            <a:off x="1181100" y="3924300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特点：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05" name="Text Box 60"/>
          <p:cNvSpPr txBox="1"/>
          <p:nvPr/>
        </p:nvSpPr>
        <p:spPr>
          <a:xfrm>
            <a:off x="190500" y="4381500"/>
            <a:ext cx="3810000" cy="163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1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可以放大交流和缓慢变化及直流信号； </a:t>
            </a:r>
            <a:endParaRPr lang="zh-CN" altLang="en-US" dirty="0">
              <a:latin typeface="Arial" panose="020B0604020202020204" pitchFamily="34" charset="0"/>
              <a:ea typeface="ˎ̥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2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便于集成化。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06" name="Line 61"/>
          <p:cNvSpPr/>
          <p:nvPr/>
        </p:nvSpPr>
        <p:spPr>
          <a:xfrm>
            <a:off x="4076700" y="4457700"/>
            <a:ext cx="0" cy="1752600"/>
          </a:xfrm>
          <a:prstGeom prst="line">
            <a:avLst/>
          </a:prstGeom>
          <a:ln w="19050" cap="flat" cmpd="sng">
            <a:solidFill>
              <a:srgbClr val="99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207" name="Text Box 62"/>
          <p:cNvSpPr txBox="1"/>
          <p:nvPr/>
        </p:nvSpPr>
        <p:spPr>
          <a:xfrm>
            <a:off x="4229100" y="4378325"/>
            <a:ext cx="47244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3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各级静态工作点互相影响；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ˎ̥"/>
            </a:endParaRPr>
          </a:p>
          <a:p>
            <a:pPr>
              <a:spcBef>
                <a:spcPct val="2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4</a:t>
            </a:r>
            <a:r>
              <a:rPr lang="zh-CN" altLang="en-US" sz="2600" b="1" dirty="0">
                <a:latin typeface="宋体" panose="02010600030101010101" pitchFamily="2" charset="-122"/>
                <a:ea typeface="ˎ̥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零点漂移。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08" name="Text Box 63"/>
          <p:cNvSpPr txBox="1">
            <a:spLocks noChangeArrowheads="1"/>
          </p:cNvSpPr>
          <p:nvPr/>
        </p:nvSpPr>
        <p:spPr bwMode="auto">
          <a:xfrm>
            <a:off x="785813" y="928688"/>
            <a:ext cx="2857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800" b="1" kern="1200" cap="none" spc="0" normalizeH="0" baseline="0" noProof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直接耦合</a:t>
            </a:r>
            <a:endParaRPr kumimoji="0" 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0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05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0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07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4" grpId="0"/>
      <p:bldP spid="6205" grpId="0" build="p"/>
      <p:bldP spid="62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323850" y="1412875"/>
            <a:ext cx="83820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</a:rPr>
              <a:t>　　直接耦合时，输入电压为零，但输出电压离开零点，并缓慢地发生不规则变化的现象。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Text Box 3"/>
          <p:cNvSpPr txBox="1"/>
          <p:nvPr/>
        </p:nvSpPr>
        <p:spPr>
          <a:xfrm>
            <a:off x="323850" y="2636838"/>
            <a:ext cx="8534400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　　原因：</a:t>
            </a:r>
            <a:r>
              <a:rPr lang="zh-CN" altLang="en-US" sz="2600" b="1" dirty="0">
                <a:latin typeface="Times New Roman" panose="02020603050405020304" pitchFamily="18" charset="0"/>
              </a:rPr>
              <a:t>放大器件的参数受温度影响而使</a:t>
            </a:r>
            <a:r>
              <a:rPr lang="zh-CN" altLang="en-US" sz="2600" b="1" dirty="0">
                <a:latin typeface="Times New Roman" panose="02020603050405020304" pitchFamily="18" charset="0"/>
                <a:ea typeface="ˎ̥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ea typeface="ˎ̥"/>
              </a:rPr>
              <a:t>Q </a:t>
            </a:r>
            <a:r>
              <a:rPr lang="zh-CN" altLang="en-US" sz="2600" b="1" dirty="0">
                <a:latin typeface="Times New Roman" panose="02020603050405020304" pitchFamily="18" charset="0"/>
              </a:rPr>
              <a:t>点不稳定。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4876800" y="614045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　零点漂移现象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4" name="未知"/>
          <p:cNvSpPr/>
          <p:nvPr/>
        </p:nvSpPr>
        <p:spPr>
          <a:xfrm>
            <a:off x="5264150" y="4727575"/>
            <a:ext cx="3003550" cy="1282700"/>
          </a:xfrm>
          <a:custGeom>
            <a:avLst/>
            <a:gdLst>
              <a:gd name="txL" fmla="*/ 0 w 1892"/>
              <a:gd name="txT" fmla="*/ 0 h 808"/>
              <a:gd name="txR" fmla="*/ 1892 w 1892"/>
              <a:gd name="txB" fmla="*/ 808 h 80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892" h="808">
                <a:moveTo>
                  <a:pt x="0" y="609"/>
                </a:moveTo>
                <a:cubicBezTo>
                  <a:pt x="16" y="590"/>
                  <a:pt x="69" y="518"/>
                  <a:pt x="96" y="497"/>
                </a:cubicBezTo>
                <a:cubicBezTo>
                  <a:pt x="123" y="476"/>
                  <a:pt x="152" y="497"/>
                  <a:pt x="163" y="484"/>
                </a:cubicBezTo>
                <a:cubicBezTo>
                  <a:pt x="174" y="471"/>
                  <a:pt x="142" y="442"/>
                  <a:pt x="163" y="421"/>
                </a:cubicBezTo>
                <a:cubicBezTo>
                  <a:pt x="183" y="400"/>
                  <a:pt x="244" y="385"/>
                  <a:pt x="285" y="359"/>
                </a:cubicBezTo>
                <a:cubicBezTo>
                  <a:pt x="326" y="332"/>
                  <a:pt x="387" y="296"/>
                  <a:pt x="407" y="264"/>
                </a:cubicBezTo>
                <a:cubicBezTo>
                  <a:pt x="427" y="233"/>
                  <a:pt x="380" y="186"/>
                  <a:pt x="407" y="170"/>
                </a:cubicBezTo>
                <a:cubicBezTo>
                  <a:pt x="434" y="155"/>
                  <a:pt x="536" y="191"/>
                  <a:pt x="570" y="170"/>
                </a:cubicBezTo>
                <a:cubicBezTo>
                  <a:pt x="604" y="149"/>
                  <a:pt x="590" y="66"/>
                  <a:pt x="610" y="45"/>
                </a:cubicBezTo>
                <a:cubicBezTo>
                  <a:pt x="631" y="24"/>
                  <a:pt x="665" y="52"/>
                  <a:pt x="692" y="45"/>
                </a:cubicBezTo>
                <a:cubicBezTo>
                  <a:pt x="719" y="38"/>
                  <a:pt x="740" y="0"/>
                  <a:pt x="774" y="0"/>
                </a:cubicBezTo>
                <a:cubicBezTo>
                  <a:pt x="808" y="0"/>
                  <a:pt x="875" y="27"/>
                  <a:pt x="895" y="45"/>
                </a:cubicBezTo>
                <a:cubicBezTo>
                  <a:pt x="915" y="63"/>
                  <a:pt x="882" y="81"/>
                  <a:pt x="895" y="108"/>
                </a:cubicBezTo>
                <a:cubicBezTo>
                  <a:pt x="909" y="134"/>
                  <a:pt x="950" y="180"/>
                  <a:pt x="977" y="202"/>
                </a:cubicBezTo>
                <a:cubicBezTo>
                  <a:pt x="1004" y="224"/>
                  <a:pt x="1029" y="217"/>
                  <a:pt x="1056" y="238"/>
                </a:cubicBezTo>
                <a:cubicBezTo>
                  <a:pt x="1083" y="259"/>
                  <a:pt x="1109" y="303"/>
                  <a:pt x="1139" y="327"/>
                </a:cubicBezTo>
                <a:cubicBezTo>
                  <a:pt x="1169" y="351"/>
                  <a:pt x="1203" y="358"/>
                  <a:pt x="1237" y="384"/>
                </a:cubicBezTo>
                <a:cubicBezTo>
                  <a:pt x="1271" y="410"/>
                  <a:pt x="1313" y="458"/>
                  <a:pt x="1343" y="484"/>
                </a:cubicBezTo>
                <a:cubicBezTo>
                  <a:pt x="1373" y="510"/>
                  <a:pt x="1384" y="528"/>
                  <a:pt x="1417" y="543"/>
                </a:cubicBezTo>
                <a:cubicBezTo>
                  <a:pt x="1450" y="558"/>
                  <a:pt x="1519" y="572"/>
                  <a:pt x="1542" y="576"/>
                </a:cubicBezTo>
                <a:cubicBezTo>
                  <a:pt x="1565" y="580"/>
                  <a:pt x="1539" y="544"/>
                  <a:pt x="1553" y="565"/>
                </a:cubicBezTo>
                <a:cubicBezTo>
                  <a:pt x="1567" y="586"/>
                  <a:pt x="1609" y="664"/>
                  <a:pt x="1628" y="703"/>
                </a:cubicBezTo>
                <a:cubicBezTo>
                  <a:pt x="1647" y="742"/>
                  <a:pt x="1648" y="787"/>
                  <a:pt x="1669" y="798"/>
                </a:cubicBezTo>
                <a:cubicBezTo>
                  <a:pt x="1689" y="808"/>
                  <a:pt x="1730" y="782"/>
                  <a:pt x="1750" y="766"/>
                </a:cubicBezTo>
                <a:cubicBezTo>
                  <a:pt x="1770" y="751"/>
                  <a:pt x="1767" y="729"/>
                  <a:pt x="1791" y="703"/>
                </a:cubicBezTo>
                <a:cubicBezTo>
                  <a:pt x="1815" y="677"/>
                  <a:pt x="1871" y="630"/>
                  <a:pt x="1892" y="61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2295" name="Group 7"/>
          <p:cNvGrpSpPr/>
          <p:nvPr/>
        </p:nvGrpSpPr>
        <p:grpSpPr>
          <a:xfrm>
            <a:off x="4787900" y="4259263"/>
            <a:ext cx="4203700" cy="1868487"/>
            <a:chOff x="0" y="0"/>
            <a:chExt cx="2648" cy="1177"/>
          </a:xfrm>
        </p:grpSpPr>
        <p:sp>
          <p:nvSpPr>
            <p:cNvPr id="12307" name="Line 7"/>
            <p:cNvSpPr/>
            <p:nvPr/>
          </p:nvSpPr>
          <p:spPr>
            <a:xfrm>
              <a:off x="296" y="904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8" name="Line 8"/>
            <p:cNvSpPr/>
            <p:nvPr/>
          </p:nvSpPr>
          <p:spPr>
            <a:xfrm>
              <a:off x="296" y="144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09" name="Text Box 9"/>
            <p:cNvSpPr txBox="1"/>
            <p:nvPr/>
          </p:nvSpPr>
          <p:spPr>
            <a:xfrm>
              <a:off x="0" y="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O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0" name="Text Box 10"/>
            <p:cNvSpPr txBox="1"/>
            <p:nvPr/>
          </p:nvSpPr>
          <p:spPr>
            <a:xfrm>
              <a:off x="2264" y="889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t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1" name="Text Box 11"/>
            <p:cNvSpPr txBox="1"/>
            <p:nvPr/>
          </p:nvSpPr>
          <p:spPr>
            <a:xfrm>
              <a:off x="59" y="839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O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296" name="Group 13"/>
          <p:cNvGrpSpPr/>
          <p:nvPr/>
        </p:nvGrpSpPr>
        <p:grpSpPr>
          <a:xfrm>
            <a:off x="4787900" y="3168650"/>
            <a:ext cx="4203700" cy="1471613"/>
            <a:chOff x="0" y="0"/>
            <a:chExt cx="2648" cy="927"/>
          </a:xfrm>
        </p:grpSpPr>
        <p:sp>
          <p:nvSpPr>
            <p:cNvPr id="12301" name="Text Box 13"/>
            <p:cNvSpPr txBox="1"/>
            <p:nvPr/>
          </p:nvSpPr>
          <p:spPr>
            <a:xfrm>
              <a:off x="0" y="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  <a:ea typeface="ˎ̥"/>
                </a:rPr>
                <a:t>u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ˎ̥"/>
                </a:rPr>
                <a:t>I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2302" name="Group 15"/>
            <p:cNvGrpSpPr/>
            <p:nvPr/>
          </p:nvGrpSpPr>
          <p:grpSpPr>
            <a:xfrm>
              <a:off x="46" y="111"/>
              <a:ext cx="2602" cy="816"/>
              <a:chOff x="0" y="0"/>
              <a:chExt cx="2602" cy="816"/>
            </a:xfrm>
          </p:grpSpPr>
          <p:sp>
            <p:nvSpPr>
              <p:cNvPr id="12303" name="Line 15"/>
              <p:cNvSpPr/>
              <p:nvPr/>
            </p:nvSpPr>
            <p:spPr>
              <a:xfrm>
                <a:off x="254" y="528"/>
                <a:ext cx="216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04" name="Line 16"/>
              <p:cNvSpPr/>
              <p:nvPr/>
            </p:nvSpPr>
            <p:spPr>
              <a:xfrm>
                <a:off x="254" y="0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05" name="Text Box 17"/>
              <p:cNvSpPr txBox="1"/>
              <p:nvPr/>
            </p:nvSpPr>
            <p:spPr>
              <a:xfrm>
                <a:off x="2218" y="528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t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06" name="Text Box 18"/>
              <p:cNvSpPr txBox="1"/>
              <p:nvPr/>
            </p:nvSpPr>
            <p:spPr>
              <a:xfrm>
                <a:off x="0" y="384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ˎ̥"/>
                  </a:rPr>
                  <a:t>O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188" name="Text Box 19"/>
          <p:cNvSpPr txBox="1"/>
          <p:nvPr/>
        </p:nvSpPr>
        <p:spPr>
          <a:xfrm>
            <a:off x="500063" y="3429000"/>
            <a:ext cx="4267200" cy="1530350"/>
          </a:xfrm>
          <a:prstGeom prst="rect">
            <a:avLst/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　　放大电路级数愈多，放大倍数愈高，零点漂移问题愈严重。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8" name="Line 20"/>
          <p:cNvSpPr/>
          <p:nvPr/>
        </p:nvSpPr>
        <p:spPr>
          <a:xfrm>
            <a:off x="5257800" y="4183063"/>
            <a:ext cx="2362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9" name="Text Box 21"/>
          <p:cNvSpPr txBox="1"/>
          <p:nvPr/>
        </p:nvSpPr>
        <p:spPr>
          <a:xfrm>
            <a:off x="971550" y="836613"/>
            <a:ext cx="1604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零点漂移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191" name="Text Box 5"/>
          <p:cNvSpPr txBox="1"/>
          <p:nvPr/>
        </p:nvSpPr>
        <p:spPr>
          <a:xfrm>
            <a:off x="500063" y="5214938"/>
            <a:ext cx="379095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抑制零点漂移的措施：</a:t>
            </a:r>
            <a:endParaRPr lang="en-US" altLang="x-none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差分输入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88" grpId="0" animBg="1"/>
      <p:bldP spid="719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2"/>
          <p:cNvSpPr txBox="1">
            <a:spLocks noGrp="1"/>
          </p:cNvSpPr>
          <p:nvPr/>
        </p:nvSpPr>
        <p:spPr>
          <a:xfrm>
            <a:off x="6643688" y="6143625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5795963" y="4795838"/>
            <a:ext cx="2714625" cy="1419225"/>
          </a:xfrm>
          <a:prstGeom prst="wedgeEllipseCallout">
            <a:avLst>
              <a:gd name="adj1" fmla="val -65556"/>
              <a:gd name="adj2" fmla="val -16778"/>
            </a:avLst>
          </a:prstGeom>
          <a:solidFill>
            <a:srgbClr val="FF99CC"/>
          </a:solidFill>
          <a:ln w="28575" cmpd="sng">
            <a:solidFill>
              <a:srgbClr val="FF9999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向各放大级提供合适的偏置电流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058863" y="1552575"/>
            <a:ext cx="1943100" cy="1039813"/>
          </a:xfrm>
          <a:prstGeom prst="wedgeEllipseCallout">
            <a:avLst>
              <a:gd name="adj1" fmla="val 13153"/>
              <a:gd name="adj2" fmla="val 113208"/>
            </a:avLst>
          </a:prstGeom>
          <a:solidFill>
            <a:srgbClr val="FFCC00"/>
          </a:solidFill>
          <a:ln w="28575" cmpd="sng">
            <a:solidFill>
              <a:srgbClr val="FF9999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克服零点漂移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5848350" y="1577975"/>
            <a:ext cx="2798763" cy="1227138"/>
          </a:xfrm>
          <a:prstGeom prst="wedgeEllipseCallout">
            <a:avLst>
              <a:gd name="adj1" fmla="val -23116"/>
              <a:gd name="adj2" fmla="val 90880"/>
            </a:avLst>
          </a:prstGeom>
          <a:solidFill>
            <a:srgbClr val="FFCC00"/>
          </a:solidFill>
          <a:ln w="28575" cmpd="sng">
            <a:solidFill>
              <a:srgbClr val="FF9999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提供负载所需功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率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3422650" y="1531938"/>
            <a:ext cx="2038350" cy="1227138"/>
          </a:xfrm>
          <a:prstGeom prst="wedgeEllipseCallout">
            <a:avLst>
              <a:gd name="adj1" fmla="val -11759"/>
              <a:gd name="adj2" fmla="val 84412"/>
            </a:avLst>
          </a:prstGeom>
          <a:solidFill>
            <a:srgbClr val="FF99CC"/>
          </a:solidFill>
          <a:ln w="28575" cmpd="sng">
            <a:solidFill>
              <a:srgbClr val="FF9999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提供电压放大倍数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9" name="Group 7"/>
          <p:cNvGrpSpPr/>
          <p:nvPr/>
        </p:nvGrpSpPr>
        <p:grpSpPr>
          <a:xfrm>
            <a:off x="814388" y="3263900"/>
            <a:ext cx="7162800" cy="2849563"/>
            <a:chOff x="0" y="0"/>
            <a:chExt cx="4512" cy="1795"/>
          </a:xfrm>
        </p:grpSpPr>
        <p:grpSp>
          <p:nvGrpSpPr>
            <p:cNvPr id="13322" name="Group 8"/>
            <p:cNvGrpSpPr/>
            <p:nvPr/>
          </p:nvGrpSpPr>
          <p:grpSpPr>
            <a:xfrm>
              <a:off x="480" y="0"/>
              <a:ext cx="912" cy="601"/>
              <a:chOff x="0" y="0"/>
              <a:chExt cx="912" cy="601"/>
            </a:xfrm>
          </p:grpSpPr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864" cy="6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差分输入级</a:t>
                </a:r>
                <a:endPara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43" name="Rectangle 10"/>
              <p:cNvSpPr/>
              <p:nvPr/>
            </p:nvSpPr>
            <p:spPr>
              <a:xfrm>
                <a:off x="0" y="0"/>
                <a:ext cx="897" cy="55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23" name="Group 11"/>
            <p:cNvGrpSpPr/>
            <p:nvPr/>
          </p:nvGrpSpPr>
          <p:grpSpPr>
            <a:xfrm>
              <a:off x="1824" y="0"/>
              <a:ext cx="864" cy="384"/>
              <a:chOff x="0" y="0"/>
              <a:chExt cx="864" cy="384"/>
            </a:xfrm>
          </p:grpSpPr>
          <p:sp>
            <p:nvSpPr>
              <p:cNvPr id="13340" name="Rectangle 12"/>
              <p:cNvSpPr/>
              <p:nvPr/>
            </p:nvSpPr>
            <p:spPr>
              <a:xfrm>
                <a:off x="0" y="0"/>
                <a:ext cx="864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中间级</a:t>
                </a:r>
                <a:endParaRPr kumimoji="0" 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24" name="Group 14"/>
            <p:cNvGrpSpPr/>
            <p:nvPr/>
          </p:nvGrpSpPr>
          <p:grpSpPr>
            <a:xfrm>
              <a:off x="3168" y="0"/>
              <a:ext cx="864" cy="384"/>
              <a:chOff x="0" y="0"/>
              <a:chExt cx="864" cy="384"/>
            </a:xfrm>
          </p:grpSpPr>
          <p:sp>
            <p:nvSpPr>
              <p:cNvPr id="13338" name="Rectangle 15"/>
              <p:cNvSpPr/>
              <p:nvPr/>
            </p:nvSpPr>
            <p:spPr>
              <a:xfrm>
                <a:off x="0" y="0"/>
                <a:ext cx="864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08" name="Text Box 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输出级</a:t>
                </a:r>
                <a:endParaRPr kumimoji="0" 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25" name="Group 17"/>
            <p:cNvGrpSpPr/>
            <p:nvPr/>
          </p:nvGrpSpPr>
          <p:grpSpPr>
            <a:xfrm>
              <a:off x="1776" y="960"/>
              <a:ext cx="1152" cy="384"/>
              <a:chOff x="0" y="0"/>
              <a:chExt cx="1152" cy="384"/>
            </a:xfrm>
          </p:grpSpPr>
          <p:sp>
            <p:nvSpPr>
              <p:cNvPr id="13336" name="Rectangle 18"/>
              <p:cNvSpPr/>
              <p:nvPr/>
            </p:nvSpPr>
            <p:spPr>
              <a:xfrm>
                <a:off x="0" y="0"/>
                <a:ext cx="1056" cy="38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5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偏置电路</a:t>
                </a:r>
                <a:endParaRPr kumimoji="0" 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326" name="Line 20"/>
            <p:cNvSpPr/>
            <p:nvPr/>
          </p:nvSpPr>
          <p:spPr>
            <a:xfrm>
              <a:off x="0" y="192"/>
              <a:ext cx="48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7" name="Line 21"/>
            <p:cNvSpPr/>
            <p:nvPr/>
          </p:nvSpPr>
          <p:spPr>
            <a:xfrm>
              <a:off x="2688" y="192"/>
              <a:ext cx="480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8" name="Line 22"/>
            <p:cNvSpPr/>
            <p:nvPr/>
          </p:nvSpPr>
          <p:spPr>
            <a:xfrm>
              <a:off x="1344" y="192"/>
              <a:ext cx="480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9" name="Line 23"/>
            <p:cNvSpPr/>
            <p:nvPr/>
          </p:nvSpPr>
          <p:spPr>
            <a:xfrm>
              <a:off x="4032" y="192"/>
              <a:ext cx="48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0" name="Line 24"/>
            <p:cNvSpPr/>
            <p:nvPr/>
          </p:nvSpPr>
          <p:spPr>
            <a:xfrm flipV="1">
              <a:off x="2208" y="384"/>
              <a:ext cx="0" cy="576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Line 25"/>
            <p:cNvSpPr/>
            <p:nvPr/>
          </p:nvSpPr>
          <p:spPr>
            <a:xfrm flipH="1" flipV="1">
              <a:off x="882" y="599"/>
              <a:ext cx="30" cy="553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2" name="Line 26"/>
            <p:cNvSpPr/>
            <p:nvPr/>
          </p:nvSpPr>
          <p:spPr>
            <a:xfrm flipV="1">
              <a:off x="3600" y="384"/>
              <a:ext cx="0" cy="7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3" name="Line 27"/>
            <p:cNvSpPr/>
            <p:nvPr/>
          </p:nvSpPr>
          <p:spPr>
            <a:xfrm>
              <a:off x="2832" y="1152"/>
              <a:ext cx="768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4" name="Line 28"/>
            <p:cNvSpPr/>
            <p:nvPr/>
          </p:nvSpPr>
          <p:spPr>
            <a:xfrm>
              <a:off x="912" y="1152"/>
              <a:ext cx="864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5" name="Text Box 29"/>
            <p:cNvSpPr txBox="1"/>
            <p:nvPr/>
          </p:nvSpPr>
          <p:spPr>
            <a:xfrm>
              <a:off x="670" y="1507"/>
              <a:ext cx="3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集成运放的基本组成</a:t>
              </a:r>
              <a:endPara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222" name="Text Box 7"/>
          <p:cNvSpPr txBox="1">
            <a:spLocks noChangeArrowheads="1"/>
          </p:cNvSpPr>
          <p:nvPr/>
        </p:nvSpPr>
        <p:spPr bwMode="auto">
          <a:xfrm>
            <a:off x="2500313" y="571500"/>
            <a:ext cx="42148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8.2  </a:t>
            </a:r>
            <a:r>
              <a:rPr kumimoji="0" lang="zh-CN" alt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</a:t>
            </a:r>
            <a:r>
              <a:rPr kumimoji="0" lang="zh-CN" altLang="en-US" sz="3600" b="1" kern="120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分输入级</a:t>
            </a: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1" name="Line 20"/>
          <p:cNvSpPr/>
          <p:nvPr/>
        </p:nvSpPr>
        <p:spPr>
          <a:xfrm>
            <a:off x="809625" y="4000500"/>
            <a:ext cx="76200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642938" y="500063"/>
            <a:ext cx="60579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集成运放的符号</a:t>
            </a:r>
            <a:endParaRPr lang="zh-CN" altLang="en-US" sz="3200" b="1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70325" y="3540125"/>
            <a:ext cx="4030663" cy="1371600"/>
            <a:chOff x="0" y="0"/>
            <a:chExt cx="2539" cy="864"/>
          </a:xfrm>
        </p:grpSpPr>
        <p:sp>
          <p:nvSpPr>
            <p:cNvPr id="14346" name="AutoShape 4"/>
            <p:cNvSpPr/>
            <p:nvPr/>
          </p:nvSpPr>
          <p:spPr>
            <a:xfrm rot="5400000">
              <a:off x="936" y="54"/>
              <a:ext cx="864" cy="756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38100" cap="flat" cmpd="sng">
              <a:solidFill>
                <a:srgbClr val="00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213" y="220"/>
              <a:ext cx="4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en-US" sz="28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975" y="492"/>
              <a:ext cx="2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lang="zh-CN" altLang="en-US" sz="2800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1007" y="26"/>
              <a:ext cx="2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lang="zh-CN" altLang="en-US" sz="2800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50" name="Line 8"/>
            <p:cNvSpPr/>
            <p:nvPr/>
          </p:nvSpPr>
          <p:spPr>
            <a:xfrm>
              <a:off x="355" y="215"/>
              <a:ext cx="619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Line 9"/>
            <p:cNvSpPr/>
            <p:nvPr/>
          </p:nvSpPr>
          <p:spPr>
            <a:xfrm>
              <a:off x="366" y="667"/>
              <a:ext cx="619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Line 10"/>
            <p:cNvSpPr/>
            <p:nvPr/>
          </p:nvSpPr>
          <p:spPr>
            <a:xfrm>
              <a:off x="1750" y="435"/>
              <a:ext cx="418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0" y="29"/>
              <a:ext cx="47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i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zh-CN" altLang="en-US" sz="24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9" y="482"/>
              <a:ext cx="52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i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4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1979" y="410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i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zh-CN" altLang="en-US" sz="24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6" name="Oval 14"/>
            <p:cNvSpPr/>
            <p:nvPr/>
          </p:nvSpPr>
          <p:spPr>
            <a:xfrm>
              <a:off x="290" y="186"/>
              <a:ext cx="59" cy="58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57" name="Oval 15"/>
            <p:cNvSpPr/>
            <p:nvPr/>
          </p:nvSpPr>
          <p:spPr>
            <a:xfrm>
              <a:off x="309" y="628"/>
              <a:ext cx="51" cy="67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58" name="Oval 16"/>
            <p:cNvSpPr/>
            <p:nvPr/>
          </p:nvSpPr>
          <p:spPr>
            <a:xfrm>
              <a:off x="2161" y="397"/>
              <a:ext cx="59" cy="67"/>
            </a:xfrm>
            <a:prstGeom prst="ellipse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287338" y="1176338"/>
            <a:ext cx="8621713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由于集成运放的输入级通常由差分放大电路组成，</a:t>
            </a:r>
            <a:endParaRPr kumimoji="0" lang="zh-CN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因此一般具有两个输入端和一个输出端。</a:t>
            </a:r>
            <a:endParaRPr kumimoji="0" lang="zh-CN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5" name="AutoShape 18" descr="90%"/>
          <p:cNvSpPr>
            <a:spLocks noChangeArrowheads="1"/>
          </p:cNvSpPr>
          <p:nvPr/>
        </p:nvSpPr>
        <p:spPr bwMode="auto">
          <a:xfrm>
            <a:off x="793750" y="2662238"/>
            <a:ext cx="2676525" cy="695325"/>
          </a:xfrm>
          <a:prstGeom prst="wedgeRectCallout">
            <a:avLst>
              <a:gd name="adj1" fmla="val 62782"/>
              <a:gd name="adj2" fmla="val 80498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6699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反相输入端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6" name="AutoShape 19" descr="90%"/>
          <p:cNvSpPr>
            <a:spLocks noChangeArrowheads="1"/>
          </p:cNvSpPr>
          <p:nvPr/>
        </p:nvSpPr>
        <p:spPr bwMode="auto">
          <a:xfrm>
            <a:off x="806450" y="4837113"/>
            <a:ext cx="2676525" cy="592138"/>
          </a:xfrm>
          <a:prstGeom prst="wedgeRectCallout">
            <a:avLst>
              <a:gd name="adj1" fmla="val 70946"/>
              <a:gd name="adj2" fmla="val -48491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6699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同相输入端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7" name="AutoShape 20" descr="90%"/>
          <p:cNvSpPr>
            <a:spLocks noChangeArrowheads="1"/>
          </p:cNvSpPr>
          <p:nvPr/>
        </p:nvSpPr>
        <p:spPr bwMode="auto">
          <a:xfrm>
            <a:off x="6677025" y="3016250"/>
            <a:ext cx="1479550" cy="568325"/>
          </a:xfrm>
          <a:prstGeom prst="wedgeRoundRectCallout">
            <a:avLst>
              <a:gd name="adj1" fmla="val -4398"/>
              <a:gd name="adj2" fmla="val 151398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6699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输出端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8" name="AutoShape 21" descr="90%"/>
          <p:cNvSpPr>
            <a:spLocks noChangeArrowheads="1"/>
          </p:cNvSpPr>
          <p:nvPr/>
        </p:nvSpPr>
        <p:spPr bwMode="auto">
          <a:xfrm>
            <a:off x="5932488" y="5235575"/>
            <a:ext cx="2365375" cy="568325"/>
          </a:xfrm>
          <a:prstGeom prst="wedgeRoundRectCallout">
            <a:avLst>
              <a:gd name="adj1" fmla="val -44227"/>
              <a:gd name="adj2" fmla="val -216759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8575" cmpd="sng">
            <a:solidFill>
              <a:srgbClr val="669900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开环放大倍数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34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nimBg="1"/>
      <p:bldP spid="9236" grpId="0" animBg="1"/>
      <p:bldP spid="9237" grpId="0" animBg="1"/>
      <p:bldP spid="9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2"/>
          <p:cNvSpPr txBox="1">
            <a:spLocks noGrp="1"/>
          </p:cNvSpPr>
          <p:nvPr/>
        </p:nvSpPr>
        <p:spPr>
          <a:xfrm>
            <a:off x="6429375" y="618648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642938" y="571500"/>
            <a:ext cx="60579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集成运放的主要技术指标</a:t>
            </a:r>
            <a:endParaRPr lang="zh-CN" altLang="en-US" sz="3200" b="1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19088" y="1435100"/>
            <a:ext cx="5167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3300"/>
                </a:solidFill>
                <a:latin typeface="Times New Roman" panose="02020603050405020304" pitchFamily="18" charset="0"/>
                <a:ea typeface="华文新魏" pitchFamily="2" charset="-122"/>
                <a:cs typeface="+mn-cs"/>
              </a:rPr>
              <a:t>1. 开环差模电压增益</a:t>
            </a:r>
            <a:r>
              <a:rPr kumimoji="0" lang="zh-CN" altLang="en-US" sz="28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endParaRPr kumimoji="0" lang="zh-CN" altLang="en-US" sz="2800" b="1" kern="1200" cap="none" spc="0" normalizeH="0" baseline="-2500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5" name="Group 5"/>
          <p:cNvGrpSpPr/>
          <p:nvPr/>
        </p:nvGrpSpPr>
        <p:grpSpPr>
          <a:xfrm>
            <a:off x="1014413" y="3121025"/>
            <a:ext cx="5153025" cy="887413"/>
            <a:chOff x="0" y="0"/>
            <a:chExt cx="3246" cy="559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0" y="113"/>
              <a:ext cx="232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它的定义是    </a:t>
              </a:r>
              <a:r>
                <a:rPr kumimoji="0" lang="zh-CN" altLang="en-US" sz="2800" b="1" i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1" kern="1200" cap="none" spc="0" normalizeH="0" baseline="-2500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od </a:t>
              </a:r>
              <a:r>
                <a:rPr kumimoji="0" lang="zh-CN" altLang="en-US" sz="2800" b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zh-CN" altLang="en-US" sz="2800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369" name="Group 7"/>
            <p:cNvGrpSpPr/>
            <p:nvPr/>
          </p:nvGrpSpPr>
          <p:grpSpPr>
            <a:xfrm>
              <a:off x="1672" y="0"/>
              <a:ext cx="1574" cy="559"/>
              <a:chOff x="0" y="0"/>
              <a:chExt cx="1574" cy="559"/>
            </a:xfrm>
          </p:grpSpPr>
          <p:sp>
            <p:nvSpPr>
              <p:cNvPr id="10248" name="Text Box 7"/>
              <p:cNvSpPr txBox="1">
                <a:spLocks noChangeArrowheads="1"/>
              </p:cNvSpPr>
              <p:nvPr/>
            </p:nvSpPr>
            <p:spPr bwMode="auto">
              <a:xfrm>
                <a:off x="0" y="131"/>
                <a:ext cx="56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kern="1200" cap="none" spc="0" normalizeH="0" baseline="0" noProof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20lg</a:t>
                </a:r>
                <a:endParaRPr kumimoji="0" lang="zh-CN" altLang="en-US" sz="2800" b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71" name="Line 8"/>
              <p:cNvSpPr/>
              <p:nvPr/>
            </p:nvSpPr>
            <p:spPr>
              <a:xfrm>
                <a:off x="526" y="115"/>
                <a:ext cx="0" cy="395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72" name="Line 9"/>
              <p:cNvSpPr/>
              <p:nvPr/>
            </p:nvSpPr>
            <p:spPr>
              <a:xfrm>
                <a:off x="1508" y="111"/>
                <a:ext cx="0" cy="395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51" name="Text Box 10"/>
              <p:cNvSpPr txBox="1">
                <a:spLocks noChangeArrowheads="1"/>
              </p:cNvSpPr>
              <p:nvPr/>
            </p:nvSpPr>
            <p:spPr bwMode="auto">
              <a:xfrm>
                <a:off x="716" y="0"/>
                <a:ext cx="6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kumimoji="0" lang="zh-CN" altLang="en-US" sz="2400" b="1" i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zh-CN" altLang="en-US" sz="2400" b="1" kern="1200" cap="none" spc="0" normalizeH="0" baseline="-2500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  <a:endPara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2" name="Text Box 11"/>
              <p:cNvSpPr txBox="1">
                <a:spLocks noChangeArrowheads="1"/>
              </p:cNvSpPr>
              <p:nvPr/>
            </p:nvSpPr>
            <p:spPr bwMode="auto">
              <a:xfrm>
                <a:off x="434" y="271"/>
                <a:ext cx="11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kern="1200" cap="none" spc="0" normalizeH="0" baseline="0" noProof="0">
                    <a:solidFill>
                      <a:srgbClr val="66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400" b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kumimoji="0" lang="zh-CN" altLang="en-US" sz="2400" b="1" i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zh-CN" altLang="en-US" sz="2400" b="1" kern="1200" cap="none" spc="0" normalizeH="0" baseline="-2500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  <a:r>
                  <a:rPr kumimoji="0" lang="zh-CN" altLang="en-US" sz="2400" b="1" kern="1200" cap="none" spc="0" normalizeH="0" baseline="0" noProof="0">
                    <a:solidFill>
                      <a:srgbClr val="66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- </a:t>
                </a:r>
                <a:r>
                  <a:rPr kumimoji="0" lang="zh-CN" altLang="en-US" sz="2400" b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kumimoji="0" lang="zh-CN" altLang="en-US" sz="2400" b="1" i="1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zh-CN" altLang="en-US" sz="2400" b="1" kern="1200" cap="none" spc="0" normalizeH="0" baseline="-2500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75" name="Line 12"/>
              <p:cNvSpPr/>
              <p:nvPr/>
            </p:nvSpPr>
            <p:spPr>
              <a:xfrm flipV="1">
                <a:off x="592" y="296"/>
                <a:ext cx="855" cy="0"/>
              </a:xfrm>
              <a:prstGeom prst="line">
                <a:avLst/>
              </a:prstGeom>
              <a:ln w="38100" cap="flat" cmpd="sng">
                <a:solidFill>
                  <a:srgbClr val="66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420688" y="2087563"/>
            <a:ext cx="8186738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是指运放无外加反馈情况下的直流差模增益，一般用对数表示，单位为分贝。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319088" y="4191000"/>
            <a:ext cx="8824913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是决定运放精度的重要因素，理想情况下希望</a:t>
            </a: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为无穷大。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实际集成运放一般</a:t>
            </a: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为100dB左右，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高质量的集成运放</a:t>
            </a:r>
            <a:r>
              <a:rPr kumimoji="0" lang="zh-CN" altLang="en-US" sz="24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可达140dB以上。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2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09613" y="750888"/>
            <a:ext cx="4321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>
                <a:solidFill>
                  <a:srgbClr val="0033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kumimoji="0" lang="zh-CN" altLang="en-US" sz="2800" b="1" kern="1200" cap="none" spc="0" normalizeH="0" baseline="0" noProof="0">
                <a:solidFill>
                  <a:srgbClr val="0033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. 共模抑制比</a:t>
            </a:r>
            <a:r>
              <a:rPr kumimoji="0" lang="zh-CN" altLang="en-US" sz="2800" b="1" i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800" b="1" kern="1200" cap="none" spc="0" normalizeH="0" baseline="-2500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CMR</a:t>
            </a:r>
            <a:endParaRPr kumimoji="0" lang="zh-CN" altLang="en-US" sz="2800" b="1" kern="1200" cap="none" spc="0" normalizeH="0" baseline="-2500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88" name="Group 4"/>
          <p:cNvGrpSpPr/>
          <p:nvPr/>
        </p:nvGrpSpPr>
        <p:grpSpPr>
          <a:xfrm>
            <a:off x="1403350" y="1273175"/>
            <a:ext cx="4924425" cy="954088"/>
            <a:chOff x="0" y="0"/>
            <a:chExt cx="3102" cy="601"/>
          </a:xfrm>
        </p:grpSpPr>
        <p:sp>
          <p:nvSpPr>
            <p:cNvPr id="11269" name="Text Box 6"/>
            <p:cNvSpPr txBox="1">
              <a:spLocks noChangeArrowheads="1"/>
            </p:cNvSpPr>
            <p:nvPr/>
          </p:nvSpPr>
          <p:spPr bwMode="auto">
            <a:xfrm>
              <a:off x="0" y="155"/>
              <a:ext cx="288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它的定义是    </a:t>
              </a:r>
              <a:r>
                <a:rPr kumimoji="0" lang="zh-CN" altLang="en-US" sz="2800" b="1" i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zh-CN" altLang="en-US" sz="2800" b="1" kern="1200" cap="none" spc="0" normalizeH="0" baseline="-2500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CMR</a:t>
              </a: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20lg</a:t>
              </a:r>
              <a:endParaRPr kumimoji="0" lang="zh-CN" altLang="en-US" sz="2800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1" name="Line 7"/>
            <p:cNvSpPr/>
            <p:nvPr/>
          </p:nvSpPr>
          <p:spPr>
            <a:xfrm>
              <a:off x="2410" y="148"/>
              <a:ext cx="0" cy="39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2" name="Line 8"/>
            <p:cNvSpPr/>
            <p:nvPr/>
          </p:nvSpPr>
          <p:spPr>
            <a:xfrm>
              <a:off x="2982" y="144"/>
              <a:ext cx="0" cy="39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2509" y="0"/>
              <a:ext cx="59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i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od</a:t>
              </a:r>
              <a:endParaRPr kumimoji="0" lang="zh-CN" altLang="en-US" sz="24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2444" y="313"/>
              <a:ext cx="62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>
                  <a:solidFill>
                    <a:srgbClr val="66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400" b="1" i="1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2400" b="1" kern="1200" cap="none" spc="0" normalizeH="0" baseline="-2500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cd</a:t>
              </a:r>
              <a:endParaRPr kumimoji="0" lang="zh-CN" altLang="en-US" sz="2400" b="1" kern="1200" cap="none" spc="0" normalizeH="0" baseline="-2500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5" name="Line 11"/>
            <p:cNvSpPr/>
            <p:nvPr/>
          </p:nvSpPr>
          <p:spPr>
            <a:xfrm flipV="1">
              <a:off x="2476" y="329"/>
              <a:ext cx="41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755650" y="2352675"/>
            <a:ext cx="8388350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用以衡量集成运放抑制温漂的能力。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多数集成运放的</a:t>
            </a:r>
            <a:r>
              <a:rPr kumimoji="0" lang="zh-CN" altLang="en-US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CMR</a:t>
            </a: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在80dB以上，高质量的可达160dB。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2779</Words>
  <Application>WPS 演示</Application>
  <PresentationFormat/>
  <Paragraphs>695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27</vt:i4>
      </vt:variant>
    </vt:vector>
  </HeadingPairs>
  <TitlesOfParts>
    <vt:vector size="60" baseType="lpstr">
      <vt:lpstr>Arial</vt:lpstr>
      <vt:lpstr>宋体</vt:lpstr>
      <vt:lpstr>Wingdings</vt:lpstr>
      <vt:lpstr>Arial Black</vt:lpstr>
      <vt:lpstr>Times New Roman</vt:lpstr>
      <vt:lpstr>楷体_GB2312</vt:lpstr>
      <vt:lpstr>ˎ̥</vt:lpstr>
      <vt:lpstr>方正琥珀繁体</vt:lpstr>
      <vt:lpstr>Symbol</vt:lpstr>
      <vt:lpstr>黑体</vt:lpstr>
      <vt:lpstr>华文行楷</vt:lpstr>
      <vt:lpstr>华文新魏</vt:lpstr>
      <vt:lpstr>Garamond</vt:lpstr>
      <vt:lpstr>新宋体</vt:lpstr>
      <vt:lpstr>Segoe Print</vt:lpstr>
      <vt:lpstr>Arial Unicode MS</vt:lpstr>
      <vt:lpstr>微软雅黑</vt:lpstr>
      <vt:lpstr>Pixel</vt:lpstr>
      <vt:lpstr>1_Pixel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集成运算放大电路</dc:title>
  <dc:creator>limin</dc:creator>
  <cp:lastModifiedBy>hhu</cp:lastModifiedBy>
  <cp:revision>76</cp:revision>
  <dcterms:created xsi:type="dcterms:W3CDTF">2010-09-16T15:46:34Z</dcterms:created>
  <dcterms:modified xsi:type="dcterms:W3CDTF">2018-11-01T02:27:43Z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