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661" r:id="rId3"/>
    <p:sldId id="662" r:id="rId4"/>
    <p:sldId id="663" r:id="rId5"/>
    <p:sldId id="704" r:id="rId6"/>
    <p:sldId id="705" r:id="rId7"/>
    <p:sldId id="669" r:id="rId8"/>
    <p:sldId id="670" r:id="rId9"/>
    <p:sldId id="671" r:id="rId10"/>
    <p:sldId id="672" r:id="rId11"/>
    <p:sldId id="706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1" r:id="rId21"/>
    <p:sldId id="682" r:id="rId22"/>
    <p:sldId id="683" r:id="rId23"/>
    <p:sldId id="684" r:id="rId24"/>
    <p:sldId id="685" r:id="rId25"/>
    <p:sldId id="686" r:id="rId26"/>
    <p:sldId id="687" r:id="rId27"/>
    <p:sldId id="688" r:id="rId28"/>
    <p:sldId id="689" r:id="rId29"/>
    <p:sldId id="690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14" r:id="rId38"/>
    <p:sldId id="715" r:id="rId39"/>
    <p:sldId id="716" r:id="rId40"/>
    <p:sldId id="717" r:id="rId41"/>
    <p:sldId id="718" r:id="rId42"/>
    <p:sldId id="719" r:id="rId43"/>
    <p:sldId id="720" r:id="rId44"/>
    <p:sldId id="721" r:id="rId45"/>
    <p:sldId id="722" r:id="rId46"/>
    <p:sldId id="723" r:id="rId47"/>
    <p:sldId id="659" r:id="rId4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FFFF99"/>
    <a:srgbClr val="99FF99"/>
    <a:srgbClr val="009900"/>
    <a:srgbClr val="33CC33"/>
    <a:srgbClr val="246E24"/>
    <a:srgbClr val="006600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1944" autoAdjust="0"/>
  </p:normalViewPr>
  <p:slideViewPr>
    <p:cSldViewPr>
      <p:cViewPr>
        <p:scale>
          <a:sx n="67" d="100"/>
          <a:sy n="67" d="100"/>
        </p:scale>
        <p:origin x="-124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429941"/>
            <a:ext cx="9144000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ts val="3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17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讲：树的遍历与实现</a:t>
            </a:r>
            <a:endParaRPr kumimoji="1" lang="en-US" altLang="zh-CN" sz="36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1600201" y="3733800"/>
          <a:ext cx="7467599" cy="2590802"/>
        </p:xfrm>
        <a:graphic>
          <a:graphicData uri="http://schemas.openxmlformats.org/drawingml/2006/table">
            <a:tbl>
              <a:tblPr/>
              <a:tblGrid>
                <a:gridCol w="1406824"/>
                <a:gridCol w="370217"/>
                <a:gridCol w="5690558"/>
              </a:tblGrid>
              <a:tr h="61861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讲解人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王彦芳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97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单位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计信院，勤学楼</a:t>
                      </a: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4511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61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电话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15150561295</a:t>
                      </a:r>
                    </a:p>
                  </a:txBody>
                  <a:tcPr marT="90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61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邮箱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20140056@hhu.edu.cn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228600" y="1066800"/>
            <a:ext cx="8915400" cy="548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结点的度：</a:t>
            </a:r>
            <a:r>
              <a:rPr lang="zh-CN" altLang="en-US" sz="3200" dirty="0" smtClean="0">
                <a:latin typeface="+mj-lt"/>
              </a:rPr>
              <a:t>该结点的孩子个数；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树的度：</a:t>
            </a:r>
            <a:r>
              <a:rPr lang="zh-CN" altLang="en-US" sz="3200" dirty="0" smtClean="0">
                <a:latin typeface="+mj-lt"/>
              </a:rPr>
              <a:t>树中结点度的最大值；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兄弟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zh-CN" altLang="en-US" sz="3200" dirty="0" smtClean="0">
                <a:latin typeface="+mj-lt"/>
              </a:rPr>
              <a:t>有共同的父结点；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无序树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zh-CN" altLang="en-US" sz="3200" dirty="0" smtClean="0">
                <a:latin typeface="+mj-lt"/>
              </a:rPr>
              <a:t>兄弟间无左右次序；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有序树：</a:t>
            </a:r>
            <a:r>
              <a:rPr lang="zh-CN" altLang="en-US" sz="3200" dirty="0" smtClean="0">
                <a:latin typeface="+mj-lt"/>
              </a:rPr>
              <a:t>兄弟分左右；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长子：</a:t>
            </a:r>
            <a:r>
              <a:rPr lang="zh-CN" altLang="en-US" sz="3200" dirty="0" smtClean="0">
                <a:latin typeface="+mj-lt"/>
              </a:rPr>
              <a:t>最左子结点；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次子：</a:t>
            </a:r>
            <a:r>
              <a:rPr lang="zh-CN" altLang="en-US" sz="3200" dirty="0" smtClean="0">
                <a:latin typeface="+mj-lt"/>
              </a:rPr>
              <a:t>长子的右邻；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左、右兄弟</a:t>
            </a:r>
            <a:endParaRPr lang="en-US" altLang="zh-CN" sz="32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常用术语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5976934" y="2954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6832800" y="1981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7751400" y="2954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4424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4" idx="3"/>
            <a:endCxn id="23" idx="0"/>
          </p:cNvCxnSpPr>
          <p:nvPr/>
        </p:nvCxnSpPr>
        <p:spPr bwMode="auto">
          <a:xfrm rot="5400000">
            <a:off x="6241968" y="2300902"/>
            <a:ext cx="605064" cy="703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4" idx="5"/>
            <a:endCxn id="27" idx="0"/>
          </p:cNvCxnSpPr>
          <p:nvPr/>
        </p:nvCxnSpPr>
        <p:spPr bwMode="auto">
          <a:xfrm rot="16200000" flipH="1">
            <a:off x="7281935" y="2269534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7442700" y="3539435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019800" y="396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3" idx="4"/>
            <a:endCxn id="33" idx="0"/>
          </p:cNvCxnSpPr>
          <p:nvPr/>
        </p:nvCxnSpPr>
        <p:spPr bwMode="auto">
          <a:xfrm rot="16200000" flipH="1">
            <a:off x="5926667" y="3653266"/>
            <a:ext cx="5754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705600" y="397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3" idx="5"/>
            <a:endCxn id="35" idx="0"/>
          </p:cNvCxnSpPr>
          <p:nvPr/>
        </p:nvCxnSpPr>
        <p:spPr bwMode="auto">
          <a:xfrm rot="16200000" flipH="1">
            <a:off x="6307701" y="3361701"/>
            <a:ext cx="6518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81534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27" idx="5"/>
            <a:endCxn id="37" idx="0"/>
          </p:cNvCxnSpPr>
          <p:nvPr/>
        </p:nvCxnSpPr>
        <p:spPr bwMode="auto">
          <a:xfrm rot="16200000" flipH="1">
            <a:off x="7950934" y="3492934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702400" y="491359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3" idx="3"/>
            <a:endCxn id="39" idx="0"/>
          </p:cNvCxnSpPr>
          <p:nvPr/>
        </p:nvCxnSpPr>
        <p:spPr bwMode="auto">
          <a:xfrm rot="5400000">
            <a:off x="5709503" y="4540033"/>
            <a:ext cx="582460" cy="16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53340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23" idx="3"/>
            <a:endCxn id="41" idx="0"/>
          </p:cNvCxnSpPr>
          <p:nvPr/>
        </p:nvCxnSpPr>
        <p:spPr bwMode="auto">
          <a:xfrm rot="5400000">
            <a:off x="5463167" y="3410568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6464400" y="491359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35" idx="3"/>
            <a:endCxn id="22" idx="0"/>
          </p:cNvCxnSpPr>
          <p:nvPr/>
        </p:nvCxnSpPr>
        <p:spPr bwMode="auto">
          <a:xfrm rot="5400000">
            <a:off x="6440003" y="4584733"/>
            <a:ext cx="569260" cy="88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073999" y="492492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5" idx="5"/>
            <a:endCxn id="43" idx="0"/>
          </p:cNvCxnSpPr>
          <p:nvPr/>
        </p:nvCxnSpPr>
        <p:spPr bwMode="auto">
          <a:xfrm rot="16200000" flipH="1">
            <a:off x="6891872" y="4526798"/>
            <a:ext cx="580590" cy="2156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椭圆 48"/>
          <p:cNvSpPr/>
          <p:nvPr/>
        </p:nvSpPr>
        <p:spPr bwMode="auto">
          <a:xfrm rot="5400000">
            <a:off x="6990600" y="3256800"/>
            <a:ext cx="1980000" cy="12600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953000" y="5715000"/>
            <a:ext cx="3886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32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及其子树的右边</a:t>
            </a:r>
            <a:endParaRPr lang="en-US" altLang="zh-CN" sz="3200" dirty="0" smtClean="0">
              <a:solidFill>
                <a:srgbClr val="008A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1" name="直接箭头连接符 50"/>
          <p:cNvCxnSpPr>
            <a:stCxn id="49" idx="6"/>
          </p:cNvCxnSpPr>
          <p:nvPr/>
        </p:nvCxnSpPr>
        <p:spPr bwMode="auto">
          <a:xfrm rot="5400000">
            <a:off x="7457400" y="5191800"/>
            <a:ext cx="838200" cy="208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228600" y="1066800"/>
            <a:ext cx="8915400" cy="548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结点的度：</a:t>
            </a:r>
            <a:r>
              <a:rPr lang="zh-CN" altLang="en-US" sz="3200" dirty="0" smtClean="0">
                <a:latin typeface="+mj-lt"/>
              </a:rPr>
              <a:t>该结点的孩子个数；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00CC"/>
                </a:solidFill>
              </a:rPr>
              <a:t> 树的度：</a:t>
            </a:r>
            <a:r>
              <a:rPr lang="zh-CN" altLang="en-US" sz="3200" dirty="0" smtClean="0"/>
              <a:t>树中结点度的最大值；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zh-CN" altLang="en-US" sz="3200" dirty="0" smtClean="0">
                <a:latin typeface="+mj-lt"/>
              </a:rPr>
              <a:t>  例：</a:t>
            </a:r>
            <a:r>
              <a:rPr lang="zh-CN" altLang="zh-CN" sz="3200" dirty="0" smtClean="0"/>
              <a:t>已知一棵度为</a:t>
            </a:r>
            <a:r>
              <a:rPr lang="en-US" altLang="zh-CN" sz="3200" dirty="0" smtClean="0"/>
              <a:t>3</a:t>
            </a:r>
            <a:r>
              <a:rPr lang="zh-CN" altLang="zh-CN" sz="3200" dirty="0" smtClean="0"/>
              <a:t>的树，</a:t>
            </a:r>
            <a:endParaRPr lang="en-US" altLang="zh-CN" sz="3200" dirty="0" smtClean="0"/>
          </a:p>
          <a:p>
            <a:pPr marL="72000" lvl="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dirty="0" smtClean="0"/>
              <a:t>         </a:t>
            </a:r>
            <a:r>
              <a:rPr lang="zh-CN" altLang="zh-CN" sz="3200" dirty="0" smtClean="0"/>
              <a:t>度为</a:t>
            </a:r>
            <a:r>
              <a:rPr lang="en-US" altLang="zh-CN" sz="3200" dirty="0" smtClean="0"/>
              <a:t>0</a:t>
            </a:r>
            <a:r>
              <a:rPr lang="zh-CN" altLang="zh-CN" sz="3200" dirty="0" smtClean="0"/>
              <a:t>的结点有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0</a:t>
            </a:r>
            <a:r>
              <a:rPr lang="zh-CN" altLang="zh-CN" sz="3200" dirty="0" smtClean="0"/>
              <a:t>个、度为</a:t>
            </a:r>
            <a:r>
              <a:rPr lang="en-US" altLang="zh-CN" sz="3200" dirty="0" smtClean="0"/>
              <a:t>3</a:t>
            </a:r>
            <a:r>
              <a:rPr lang="zh-CN" altLang="zh-CN" sz="3200" dirty="0" smtClean="0"/>
              <a:t>的结点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3</a:t>
            </a:r>
            <a:r>
              <a:rPr lang="zh-CN" altLang="zh-CN" sz="3200" dirty="0" smtClean="0"/>
              <a:t>个，</a:t>
            </a:r>
            <a:r>
              <a:rPr lang="en-US" altLang="zh-CN" sz="3200" dirty="0" smtClean="0"/>
              <a:t> </a:t>
            </a:r>
          </a:p>
          <a:p>
            <a:pPr marL="72000" lvl="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则度为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的结点有</a:t>
            </a:r>
            <a:r>
              <a:rPr lang="en-US" altLang="zh-CN" sz="3200" dirty="0" smtClean="0"/>
              <a:t>______________</a:t>
            </a:r>
            <a:r>
              <a:rPr lang="zh-CN" altLang="en-US" sz="3200" dirty="0" smtClean="0"/>
              <a:t>个</a:t>
            </a:r>
            <a:r>
              <a:rPr lang="en-US" altLang="zh-CN" sz="3200" dirty="0" smtClean="0"/>
              <a:t>.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常用术语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40472" y="4038600"/>
            <a:ext cx="2246128" cy="716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rgbClr val="990099"/>
                </a:solidFill>
              </a:rPr>
              <a:t>n</a:t>
            </a:r>
            <a:r>
              <a:rPr lang="en-US" altLang="zh-CN" sz="3600" baseline="-25000" dirty="0" smtClean="0">
                <a:solidFill>
                  <a:srgbClr val="990099"/>
                </a:solidFill>
              </a:rPr>
              <a:t>0</a:t>
            </a:r>
            <a:r>
              <a:rPr lang="en-US" altLang="zh-CN" sz="3600" dirty="0" smtClean="0">
                <a:solidFill>
                  <a:srgbClr val="990099"/>
                </a:solidFill>
              </a:rPr>
              <a:t> - 2n</a:t>
            </a:r>
            <a:r>
              <a:rPr lang="en-US" altLang="zh-CN" sz="3600" baseline="-25000" dirty="0" smtClean="0">
                <a:solidFill>
                  <a:srgbClr val="990099"/>
                </a:solidFill>
              </a:rPr>
              <a:t>3</a:t>
            </a:r>
            <a:r>
              <a:rPr lang="en-US" altLang="zh-CN" sz="3600" dirty="0" smtClean="0">
                <a:solidFill>
                  <a:srgbClr val="990099"/>
                </a:solidFill>
              </a:rPr>
              <a:t> -1</a:t>
            </a:r>
            <a:endParaRPr lang="zh-CN" altLang="en-US" sz="36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81000" y="1143000"/>
            <a:ext cx="8763000" cy="533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设：树类型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Tree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，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结点类型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Node</a:t>
            </a:r>
          </a:p>
          <a:p>
            <a:pPr marL="36000" lvl="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/>
              <a:t> Tree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consTree</a:t>
            </a:r>
            <a:r>
              <a:rPr lang="en-US" altLang="zh-CN" sz="3200" dirty="0" smtClean="0"/>
              <a:t>(Node p, Tree 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…, Tree 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smtClean="0"/>
              <a:t>)  </a:t>
            </a:r>
          </a:p>
          <a:p>
            <a:pPr marL="36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 smtClean="0">
                <a:solidFill>
                  <a:srgbClr val="008A00"/>
                </a:solidFill>
              </a:rPr>
              <a:t>   </a:t>
            </a: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以</a:t>
            </a:r>
            <a:r>
              <a:rPr lang="en-US" altLang="zh-CN" dirty="0" smtClean="0">
                <a:solidFill>
                  <a:srgbClr val="009900"/>
                </a:solidFill>
              </a:rPr>
              <a:t>p</a:t>
            </a:r>
            <a:r>
              <a:rPr lang="zh-CN" altLang="en-US" dirty="0" smtClean="0">
                <a:solidFill>
                  <a:srgbClr val="009900"/>
                </a:solidFill>
              </a:rPr>
              <a:t>为根，</a:t>
            </a:r>
            <a:r>
              <a:rPr lang="en-US" altLang="zh-CN" dirty="0" smtClean="0">
                <a:solidFill>
                  <a:srgbClr val="009900"/>
                </a:solidFill>
              </a:rPr>
              <a:t>t1, …, </a:t>
            </a:r>
            <a:r>
              <a:rPr lang="en-US" altLang="zh-CN" dirty="0" err="1" smtClean="0">
                <a:solidFill>
                  <a:srgbClr val="009900"/>
                </a:solidFill>
              </a:rPr>
              <a:t>t</a:t>
            </a:r>
            <a:r>
              <a:rPr lang="en-US" altLang="zh-CN" baseline="-25000" dirty="0" err="1" smtClean="0">
                <a:solidFill>
                  <a:srgbClr val="009900"/>
                </a:solidFill>
              </a:rPr>
              <a:t>i</a:t>
            </a:r>
            <a:r>
              <a:rPr lang="zh-CN" altLang="en-US" dirty="0" smtClean="0">
                <a:solidFill>
                  <a:srgbClr val="009900"/>
                </a:solidFill>
              </a:rPr>
              <a:t>为子树，建树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360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isNull</a:t>
            </a:r>
            <a:r>
              <a:rPr lang="en-US" altLang="zh-CN" sz="3200" dirty="0" smtClean="0"/>
              <a:t>(Tree t)  </a:t>
            </a: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判空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36000" lvl="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 Node </a:t>
            </a:r>
            <a:r>
              <a:rPr lang="en-US" altLang="zh-CN" sz="3200" dirty="0" smtClean="0">
                <a:solidFill>
                  <a:srgbClr val="C00000"/>
                </a:solidFill>
              </a:rPr>
              <a:t>root</a:t>
            </a:r>
            <a:r>
              <a:rPr lang="en-US" altLang="zh-CN" sz="3200" dirty="0" smtClean="0"/>
              <a:t>(Tree t) 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返回树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的根结点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60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 Node </a:t>
            </a:r>
            <a:r>
              <a:rPr lang="en-US" altLang="zh-CN" sz="3200" dirty="0" smtClean="0">
                <a:solidFill>
                  <a:srgbClr val="C00000"/>
                </a:solidFill>
              </a:rPr>
              <a:t>parent</a:t>
            </a:r>
            <a:r>
              <a:rPr lang="en-US" altLang="zh-CN" sz="3200" dirty="0" smtClean="0"/>
              <a:t>(Node p)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求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的父亲结点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60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 Tree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leftChild</a:t>
            </a:r>
            <a:r>
              <a:rPr lang="en-US" altLang="zh-CN" sz="3200" dirty="0" smtClean="0"/>
              <a:t>(Tree t)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求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的长子树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6000" lvl="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 Tree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rightSibling</a:t>
            </a:r>
            <a:r>
              <a:rPr lang="en-US" altLang="zh-CN" sz="3200" dirty="0" smtClean="0"/>
              <a:t>(Tree t)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求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的右邻兄弟树</a:t>
            </a:r>
            <a:endParaRPr lang="en-US" altLang="zh-CN" dirty="0" smtClean="0">
              <a:latin typeface="+mj-lt"/>
            </a:endParaRPr>
          </a:p>
          <a:p>
            <a:pPr marL="3600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zh-CN" altLang="en-US" sz="3200" dirty="0" smtClean="0">
                <a:latin typeface="+mj-lt"/>
              </a:rPr>
              <a:t> 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抽象数据类型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7196134" y="2438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7239000" y="32284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5" idx="4"/>
            <a:endCxn id="6" idx="0"/>
          </p:cNvCxnSpPr>
          <p:nvPr/>
        </p:nvCxnSpPr>
        <p:spPr bwMode="auto">
          <a:xfrm>
            <a:off x="7412134" y="2870400"/>
            <a:ext cx="42866" cy="358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924800" y="32416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5" idx="5"/>
            <a:endCxn id="10" idx="0"/>
          </p:cNvCxnSpPr>
          <p:nvPr/>
        </p:nvCxnSpPr>
        <p:spPr bwMode="auto">
          <a:xfrm>
            <a:off x="7564869" y="2807135"/>
            <a:ext cx="575931" cy="434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6553200" y="32536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5" idx="3"/>
            <a:endCxn id="14" idx="0"/>
          </p:cNvCxnSpPr>
          <p:nvPr/>
        </p:nvCxnSpPr>
        <p:spPr bwMode="auto">
          <a:xfrm flipH="1">
            <a:off x="6769200" y="2807135"/>
            <a:ext cx="490199" cy="446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658399" y="408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0" idx="3"/>
            <a:endCxn id="16" idx="0"/>
          </p:cNvCxnSpPr>
          <p:nvPr/>
        </p:nvCxnSpPr>
        <p:spPr bwMode="auto">
          <a:xfrm flipH="1">
            <a:off x="7874399" y="3610410"/>
            <a:ext cx="113666" cy="479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8293199" y="41009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0" idx="5"/>
            <a:endCxn id="18" idx="0"/>
          </p:cNvCxnSpPr>
          <p:nvPr/>
        </p:nvCxnSpPr>
        <p:spPr bwMode="auto">
          <a:xfrm>
            <a:off x="8293535" y="3610410"/>
            <a:ext cx="215664" cy="49052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62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深度优先遍历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    --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中根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中序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遍历；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 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00CC"/>
                </a:solidFill>
              </a:rPr>
              <a:t> 广度优先遍历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endParaRPr lang="en-US" altLang="zh-CN" sz="3200" dirty="0" smtClean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836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915046" y="416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677046" y="40997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1"/>
          </p:cNvCxnSpPr>
          <p:nvPr/>
        </p:nvCxnSpPr>
        <p:spPr bwMode="auto">
          <a:xfrm rot="16200000" flipH="1">
            <a:off x="7118339" y="2101014"/>
            <a:ext cx="862818" cy="7215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11"/>
          <p:cNvCxnSpPr>
            <a:cxnSpLocks noChangeShapeType="1"/>
            <a:stCxn id="19" idx="5"/>
            <a:endCxn id="10" idx="0"/>
          </p:cNvCxnSpPr>
          <p:nvPr/>
        </p:nvCxnSpPr>
        <p:spPr bwMode="auto">
          <a:xfrm rot="16200000" flipH="1">
            <a:off x="6242637" y="3413328"/>
            <a:ext cx="7890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9" idx="4"/>
            <a:endCxn id="9" idx="0"/>
          </p:cNvCxnSpPr>
          <p:nvPr/>
        </p:nvCxnSpPr>
        <p:spPr bwMode="auto">
          <a:xfrm rot="5400000">
            <a:off x="5774521" y="3777063"/>
            <a:ext cx="7850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5487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5" name="直接连接符 30"/>
          <p:cNvCxnSpPr>
            <a:cxnSpLocks noChangeShapeType="1"/>
            <a:stCxn id="9" idx="3"/>
            <a:endCxn id="14" idx="0"/>
          </p:cNvCxnSpPr>
          <p:nvPr/>
        </p:nvCxnSpPr>
        <p:spPr bwMode="auto">
          <a:xfrm rot="5400000">
            <a:off x="5552503" y="4786523"/>
            <a:ext cx="623096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1"/>
          <p:cNvCxnSpPr>
            <a:cxnSpLocks noChangeShapeType="1"/>
            <a:stCxn id="17" idx="0"/>
            <a:endCxn id="9" idx="5"/>
          </p:cNvCxnSpPr>
          <p:nvPr/>
        </p:nvCxnSpPr>
        <p:spPr bwMode="auto">
          <a:xfrm rot="16200000" flipV="1">
            <a:off x="6173194" y="4771822"/>
            <a:ext cx="623096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372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6758771" y="1600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150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6074740" y="2122697"/>
            <a:ext cx="850147" cy="665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35200" y="405052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6" idx="5"/>
            <a:endCxn id="21" idx="0"/>
          </p:cNvCxnSpPr>
          <p:nvPr/>
        </p:nvCxnSpPr>
        <p:spPr bwMode="auto">
          <a:xfrm rot="16200000" flipH="1">
            <a:off x="8026591" y="3489916"/>
            <a:ext cx="800935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439046" y="4079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cxnSpLocks noChangeShapeType="1"/>
            <a:stCxn id="6" idx="3"/>
            <a:endCxn id="23" idx="0"/>
          </p:cNvCxnSpPr>
          <p:nvPr/>
        </p:nvCxnSpPr>
        <p:spPr bwMode="auto">
          <a:xfrm rot="5400000">
            <a:off x="7385648" y="3554989"/>
            <a:ext cx="830284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5182446" y="4134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9" idx="3"/>
            <a:endCxn id="25" idx="0"/>
          </p:cNvCxnSpPr>
          <p:nvPr/>
        </p:nvCxnSpPr>
        <p:spPr bwMode="auto">
          <a:xfrm rot="5400000">
            <a:off x="5299684" y="3445492"/>
            <a:ext cx="823934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27"/>
          <p:cNvCxnSpPr/>
          <p:nvPr/>
        </p:nvCxnSpPr>
        <p:spPr bwMode="auto">
          <a:xfrm>
            <a:off x="1143000" y="3048000"/>
            <a:ext cx="3352800" cy="0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5366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先根遍历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后根遍历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  <a:endParaRPr lang="en-US" altLang="zh-CN" sz="3200" dirty="0" smtClean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34200" y="1978041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7" idx="3"/>
            <a:endCxn id="30" idx="3"/>
          </p:cNvCxnSpPr>
          <p:nvPr/>
        </p:nvCxnSpPr>
        <p:spPr bwMode="auto">
          <a:xfrm rot="5400000">
            <a:off x="6113392" y="2492408"/>
            <a:ext cx="826058" cy="1026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3" idx="3"/>
            <a:endCxn id="27" idx="5"/>
          </p:cNvCxnSpPr>
          <p:nvPr/>
        </p:nvCxnSpPr>
        <p:spPr bwMode="auto">
          <a:xfrm rot="16200000" flipV="1">
            <a:off x="7610989" y="2530370"/>
            <a:ext cx="791581" cy="9160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云形 29"/>
          <p:cNvSpPr/>
          <p:nvPr/>
        </p:nvSpPr>
        <p:spPr bwMode="auto">
          <a:xfrm>
            <a:off x="5473200" y="3367200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67056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stCxn id="31" idx="3"/>
            <a:endCxn id="27" idx="4"/>
          </p:cNvCxnSpPr>
          <p:nvPr/>
        </p:nvCxnSpPr>
        <p:spPr bwMode="auto">
          <a:xfrm rot="5400000" flipH="1" flipV="1">
            <a:off x="6926830" y="3016811"/>
            <a:ext cx="686140" cy="4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云形 32"/>
          <p:cNvSpPr/>
          <p:nvPr/>
        </p:nvSpPr>
        <p:spPr bwMode="auto">
          <a:xfrm>
            <a:off x="79248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228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先根遍历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22" idx="5"/>
            <a:endCxn id="12" idx="1"/>
          </p:cNvCxnSpPr>
          <p:nvPr/>
        </p:nvCxnSpPr>
        <p:spPr bwMode="auto">
          <a:xfrm rot="16200000" flipH="1">
            <a:off x="7434653" y="2294328"/>
            <a:ext cx="681018" cy="516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23" idx="5"/>
            <a:endCxn id="14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23" idx="4"/>
            <a:endCxn id="13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9" name="直接连接符 30"/>
          <p:cNvCxnSpPr>
            <a:cxnSpLocks noChangeShapeType="1"/>
            <a:stCxn id="13" idx="3"/>
            <a:endCxn id="18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31"/>
          <p:cNvCxnSpPr>
            <a:cxnSpLocks noChangeShapeType="1"/>
            <a:stCxn id="21" idx="0"/>
            <a:endCxn id="13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0866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cxnSpLocks noChangeShapeType="1"/>
            <a:stCxn id="22" idx="3"/>
            <a:endCxn id="23" idx="0"/>
          </p:cNvCxnSpPr>
          <p:nvPr/>
        </p:nvCxnSpPr>
        <p:spPr bwMode="auto">
          <a:xfrm rot="5400000">
            <a:off x="6558155" y="22782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2" idx="5"/>
            <a:endCxn id="25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cxnSpLocks noChangeShapeType="1"/>
            <a:stCxn id="12" idx="3"/>
            <a:endCxn id="34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23" idx="3"/>
            <a:endCxn id="36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33400" y="3700200"/>
            <a:ext cx="4800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2" name="下箭头 41"/>
          <p:cNvSpPr/>
          <p:nvPr/>
        </p:nvSpPr>
        <p:spPr bwMode="auto">
          <a:xfrm>
            <a:off x="2819400" y="33528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0600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1447194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533400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1958152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2415352" y="4191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I,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2887723" y="4195221"/>
            <a:ext cx="61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3810000" y="4195221"/>
            <a:ext cx="708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4320352" y="4195221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4807894" y="4195221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33400" y="4843200"/>
            <a:ext cx="4800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‘根’在序列的最左侧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3352800" y="4191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609600" y="1206000"/>
            <a:ext cx="4572000" cy="553998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// </a:t>
            </a:r>
            <a:r>
              <a:rPr lang="zh-CN" altLang="en-US" sz="3000" dirty="0" smtClean="0">
                <a:solidFill>
                  <a:srgbClr val="008A00"/>
                </a:solidFill>
              </a:rPr>
              <a:t>先根遍历 </a:t>
            </a:r>
            <a:r>
              <a:rPr lang="en-US" altLang="zh-CN" sz="3000" dirty="0" smtClean="0">
                <a:solidFill>
                  <a:srgbClr val="008A00"/>
                </a:solidFill>
              </a:rPr>
              <a:t>-- </a:t>
            </a:r>
            <a:r>
              <a:rPr lang="zh-CN" altLang="en-US" sz="3000" dirty="0" smtClean="0">
                <a:solidFill>
                  <a:srgbClr val="008A00"/>
                </a:solidFill>
              </a:rPr>
              <a:t>递归算法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609600" y="1714750"/>
            <a:ext cx="8534400" cy="43765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void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preOrder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0000CC"/>
                </a:solidFill>
              </a:rPr>
              <a:t>Tree</a:t>
            </a:r>
            <a:r>
              <a:rPr lang="en-US" altLang="zh-CN" sz="3200" dirty="0" smtClean="0"/>
              <a:t> t)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smtClean="0">
                <a:solidFill>
                  <a:srgbClr val="C00000"/>
                </a:solidFill>
              </a:rPr>
              <a:t>visit</a:t>
            </a:r>
            <a:r>
              <a:rPr lang="en-US" altLang="zh-CN" sz="3200" dirty="0" smtClean="0"/>
              <a:t>( </a:t>
            </a:r>
            <a:r>
              <a:rPr lang="en-US" altLang="zh-CN" sz="3200" dirty="0" smtClean="0">
                <a:solidFill>
                  <a:srgbClr val="C00000"/>
                </a:solidFill>
              </a:rPr>
              <a:t>root</a:t>
            </a:r>
            <a:r>
              <a:rPr lang="en-US" altLang="zh-CN" sz="3200" dirty="0" smtClean="0"/>
              <a:t>(t) );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>
                <a:solidFill>
                  <a:srgbClr val="0000CC"/>
                </a:solidFill>
              </a:rPr>
              <a:t>Tree</a:t>
            </a:r>
            <a:r>
              <a:rPr lang="en-US" altLang="zh-CN" sz="3200" dirty="0" smtClean="0"/>
              <a:t> c =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leftChild</a:t>
            </a:r>
            <a:r>
              <a:rPr lang="en-US" altLang="zh-CN" sz="3200" dirty="0" smtClean="0"/>
              <a:t>(t); 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while(c != Null)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preOrder</a:t>
            </a:r>
            <a:r>
              <a:rPr lang="en-US" altLang="zh-CN" sz="3200" dirty="0" smtClean="0"/>
              <a:t>(c);  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c=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rightSibling</a:t>
            </a:r>
            <a:r>
              <a:rPr lang="en-US" altLang="zh-CN" sz="3200" dirty="0" smtClean="0"/>
              <a:t>(c);</a:t>
            </a:r>
          </a:p>
          <a:p>
            <a:pPr marL="108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71" name="矩形 70"/>
          <p:cNvSpPr/>
          <p:nvPr/>
        </p:nvSpPr>
        <p:spPr>
          <a:xfrm>
            <a:off x="3505200" y="2438400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//</a:t>
            </a:r>
            <a:r>
              <a:rPr lang="zh-CN" altLang="en-US" dirty="0" smtClean="0">
                <a:solidFill>
                  <a:srgbClr val="990099"/>
                </a:solidFill>
              </a:rPr>
              <a:t>访问根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191000" y="43434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先根遍历当前子树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572000" y="31028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去根的长子树处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105400" y="5007858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去当前子树的右兄弟处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5800" y="22860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1431049" y="42672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 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4859076" y="49151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648200" y="1788004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假设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不空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00" y="1715393"/>
            <a:ext cx="8610600" cy="46320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(1) p</a:t>
            </a:r>
            <a:r>
              <a:rPr lang="zh-CN" altLang="en-US" sz="3200" dirty="0" smtClean="0"/>
              <a:t>从根开始，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     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</a:t>
            </a:r>
            <a:r>
              <a:rPr lang="zh-CN" altLang="en-US" sz="3200" dirty="0" smtClean="0">
                <a:solidFill>
                  <a:srgbClr val="003399"/>
                </a:solidFill>
              </a:rPr>
              <a:t>其长子，</a:t>
            </a:r>
            <a:r>
              <a:rPr lang="zh-CN" altLang="en-US" sz="3200" dirty="0" smtClean="0"/>
              <a:t>重复，直到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为空；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(2)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为栈顶的</a:t>
            </a:r>
            <a:r>
              <a:rPr lang="zh-CN" altLang="en-US" sz="3200" dirty="0" smtClean="0">
                <a:solidFill>
                  <a:srgbClr val="003399"/>
                </a:solidFill>
              </a:rPr>
              <a:t>右兄弟，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栈顶退栈；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(3)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(1)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(2)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空且栈空。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4495800" cy="584775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000"/>
                </a:solidFill>
              </a:rPr>
              <a:t>非递归，借助</a:t>
            </a:r>
            <a:endParaRPr lang="en-US" altLang="zh-CN" sz="3200" dirty="0" smtClean="0">
              <a:solidFill>
                <a:srgbClr val="008000"/>
              </a:solidFill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959725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249246" y="49665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963600" y="49530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44" idx="5"/>
            <a:endCxn id="34" idx="1"/>
          </p:cNvCxnSpPr>
          <p:nvPr/>
        </p:nvCxnSpPr>
        <p:spPr bwMode="auto">
          <a:xfrm rot="16200000" flipH="1">
            <a:off x="7483886" y="3410361"/>
            <a:ext cx="528618" cy="5706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5" idx="5"/>
            <a:endCxn id="36" idx="0"/>
          </p:cNvCxnSpPr>
          <p:nvPr/>
        </p:nvCxnSpPr>
        <p:spPr bwMode="auto">
          <a:xfrm rot="16200000" flipH="1">
            <a:off x="6659757" y="4397208"/>
            <a:ext cx="575522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45" idx="4"/>
            <a:endCxn id="35" idx="0"/>
          </p:cNvCxnSpPr>
          <p:nvPr/>
        </p:nvCxnSpPr>
        <p:spPr bwMode="auto">
          <a:xfrm rot="5400000">
            <a:off x="6243659" y="4708925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5821446" y="57912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1" name="直接连接符 30"/>
          <p:cNvCxnSpPr>
            <a:cxnSpLocks noChangeShapeType="1"/>
            <a:stCxn id="35" idx="3"/>
            <a:endCxn id="40" idx="0"/>
          </p:cNvCxnSpPr>
          <p:nvPr/>
        </p:nvCxnSpPr>
        <p:spPr bwMode="auto">
          <a:xfrm rot="5400000">
            <a:off x="6000978" y="5469173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1"/>
          <p:cNvCxnSpPr>
            <a:cxnSpLocks noChangeShapeType="1"/>
            <a:stCxn id="43" idx="0"/>
            <a:endCxn id="35" idx="5"/>
          </p:cNvCxnSpPr>
          <p:nvPr/>
        </p:nvCxnSpPr>
        <p:spPr bwMode="auto">
          <a:xfrm rot="16200000" flipV="1">
            <a:off x="6621669" y="5454473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6706446" y="57912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7032666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6249246" y="3947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6" name="直接连接符 45"/>
          <p:cNvCxnSpPr>
            <a:cxnSpLocks noChangeShapeType="1"/>
            <a:stCxn id="44" idx="3"/>
            <a:endCxn id="45" idx="0"/>
          </p:cNvCxnSpPr>
          <p:nvPr/>
        </p:nvCxnSpPr>
        <p:spPr bwMode="auto">
          <a:xfrm rot="5400000">
            <a:off x="6545888" y="3386750"/>
            <a:ext cx="515947" cy="6052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8335200" y="48768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34" idx="5"/>
            <a:endCxn id="47" idx="0"/>
          </p:cNvCxnSpPr>
          <p:nvPr/>
        </p:nvCxnSpPr>
        <p:spPr bwMode="auto">
          <a:xfrm rot="16200000" flipH="1">
            <a:off x="8208328" y="4497979"/>
            <a:ext cx="560460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6200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34" idx="3"/>
            <a:endCxn id="49" idx="0"/>
          </p:cNvCxnSpPr>
          <p:nvPr/>
        </p:nvCxnSpPr>
        <p:spPr bwMode="auto">
          <a:xfrm rot="5400000">
            <a:off x="7672563" y="4515828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545200" y="4931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5" idx="3"/>
            <a:endCxn id="51" idx="0"/>
          </p:cNvCxnSpPr>
          <p:nvPr/>
        </p:nvCxnSpPr>
        <p:spPr bwMode="auto">
          <a:xfrm rot="5400000">
            <a:off x="5783099" y="4391631"/>
            <a:ext cx="554059" cy="525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箭头连接符 24"/>
          <p:cNvCxnSpPr/>
          <p:nvPr/>
        </p:nvCxnSpPr>
        <p:spPr bwMode="auto">
          <a:xfrm rot="10800000" flipV="1">
            <a:off x="7337466" y="2895599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7413666" y="2687157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27" name="矩形 26"/>
          <p:cNvSpPr/>
          <p:nvPr/>
        </p:nvSpPr>
        <p:spPr>
          <a:xfrm>
            <a:off x="3124200" y="11430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栈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29000" y="1719139"/>
            <a:ext cx="351250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访问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并让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进栈；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1294656"/>
            <a:ext cx="876300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置树根为当前结点</a:t>
            </a:r>
            <a:r>
              <a:rPr lang="en-US" altLang="zh-CN" sz="3000" dirty="0" smtClean="0"/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</a:t>
            </a:r>
            <a:r>
              <a:rPr lang="en-US" altLang="zh-CN" sz="3000" dirty="0" smtClean="0">
                <a:solidFill>
                  <a:srgbClr val="C00000"/>
                </a:solidFill>
              </a:rPr>
              <a:t>,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的长子；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3)</a:t>
            </a:r>
            <a:r>
              <a:rPr lang="zh-CN" altLang="en-US" sz="3000" dirty="0" smtClean="0"/>
              <a:t> 若栈不空，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p=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栈顶的右兄弟，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栈顶退栈，</a:t>
            </a:r>
            <a:r>
              <a:rPr lang="zh-CN" altLang="en-US" sz="3000" dirty="0" smtClean="0"/>
              <a:t>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740658"/>
            <a:ext cx="5791200" cy="553998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树的非递归先根遍历：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689004"/>
          <a:ext cx="1905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648200" y="2220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18534" y="17210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18534" y="121920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81600" y="1709916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53000" y="11978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62600" y="1176516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257800" y="12192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19800" y="11978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7883525" y="31033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733246" y="41836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6582600" y="41701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36" idx="5"/>
            <a:endCxn id="20" idx="1"/>
          </p:cNvCxnSpPr>
          <p:nvPr/>
        </p:nvCxnSpPr>
        <p:spPr bwMode="auto">
          <a:xfrm rot="16200000" flipH="1">
            <a:off x="7331486" y="2551260"/>
            <a:ext cx="452419" cy="7992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直接连接符 29"/>
          <p:cNvCxnSpPr>
            <a:cxnSpLocks noChangeShapeType="1"/>
            <a:stCxn id="37" idx="5"/>
            <a:endCxn id="22" idx="0"/>
          </p:cNvCxnSpPr>
          <p:nvPr/>
        </p:nvCxnSpPr>
        <p:spPr bwMode="auto">
          <a:xfrm rot="16200000" flipH="1">
            <a:off x="6211257" y="3546808"/>
            <a:ext cx="575522" cy="671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0"/>
          <p:cNvCxnSpPr>
            <a:cxnSpLocks noChangeShapeType="1"/>
            <a:stCxn id="37" idx="4"/>
            <a:endCxn id="21" idx="0"/>
          </p:cNvCxnSpPr>
          <p:nvPr/>
        </p:nvCxnSpPr>
        <p:spPr bwMode="auto">
          <a:xfrm rot="5400000">
            <a:off x="5727659" y="3926025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305446" y="50083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33" name="直接连接符 30"/>
          <p:cNvCxnSpPr>
            <a:cxnSpLocks noChangeShapeType="1"/>
            <a:stCxn id="21" idx="3"/>
            <a:endCxn id="32" idx="0"/>
          </p:cNvCxnSpPr>
          <p:nvPr/>
        </p:nvCxnSpPr>
        <p:spPr bwMode="auto">
          <a:xfrm rot="5400000">
            <a:off x="5484978" y="4686273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31"/>
          <p:cNvCxnSpPr>
            <a:cxnSpLocks noChangeShapeType="1"/>
            <a:stCxn id="35" idx="0"/>
            <a:endCxn id="21" idx="5"/>
          </p:cNvCxnSpPr>
          <p:nvPr/>
        </p:nvCxnSpPr>
        <p:spPr bwMode="auto">
          <a:xfrm rot="16200000" flipV="1">
            <a:off x="6105669" y="4671573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190446" y="50083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727866" y="22944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5733246" y="31644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6" idx="3"/>
            <a:endCxn id="37" idx="0"/>
          </p:cNvCxnSpPr>
          <p:nvPr/>
        </p:nvCxnSpPr>
        <p:spPr bwMode="auto">
          <a:xfrm rot="5400000">
            <a:off x="6173587" y="2536350"/>
            <a:ext cx="439748" cy="8164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8335200" y="40939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cxnSpLocks noChangeShapeType="1"/>
            <a:stCxn id="20" idx="5"/>
            <a:endCxn id="39" idx="0"/>
          </p:cNvCxnSpPr>
          <p:nvPr/>
        </p:nvCxnSpPr>
        <p:spPr bwMode="auto">
          <a:xfrm rot="16200000" flipH="1">
            <a:off x="8170228" y="3676979"/>
            <a:ext cx="560460" cy="2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7543800" y="40939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cxnSpLocks noChangeShapeType="1"/>
            <a:stCxn id="20" idx="3"/>
            <a:endCxn id="41" idx="0"/>
          </p:cNvCxnSpPr>
          <p:nvPr/>
        </p:nvCxnSpPr>
        <p:spPr bwMode="auto">
          <a:xfrm rot="5400000">
            <a:off x="7596363" y="3732928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4800600" y="41486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cxnSpLocks noChangeShapeType="1"/>
            <a:stCxn id="37" idx="3"/>
            <a:endCxn id="43" idx="0"/>
          </p:cNvCxnSpPr>
          <p:nvPr/>
        </p:nvCxnSpPr>
        <p:spPr bwMode="auto">
          <a:xfrm rot="5400000">
            <a:off x="5152799" y="3494431"/>
            <a:ext cx="554059" cy="7544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箭头连接符 44"/>
          <p:cNvCxnSpPr/>
          <p:nvPr/>
        </p:nvCxnSpPr>
        <p:spPr bwMode="auto">
          <a:xfrm rot="10800000" flipV="1">
            <a:off x="7032666" y="2188898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7108866" y="1980456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81000" y="5866656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49" name="矩形 48"/>
          <p:cNvSpPr/>
          <p:nvPr/>
        </p:nvSpPr>
        <p:spPr>
          <a:xfrm>
            <a:off x="2438400" y="584605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 bwMode="auto">
          <a:xfrm rot="10800000" flipV="1">
            <a:off x="6096000" y="3026657"/>
            <a:ext cx="381000" cy="1686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2895600" y="58460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rot="10800000" flipV="1">
            <a:off x="5181600" y="3941059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/>
          <p:cNvSpPr/>
          <p:nvPr/>
        </p:nvSpPr>
        <p:spPr>
          <a:xfrm>
            <a:off x="3310286" y="584605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 rot="5400000">
            <a:off x="4610101" y="4588758"/>
            <a:ext cx="30479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019801" y="3941059"/>
            <a:ext cx="304800" cy="30479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746648" y="58460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 bwMode="auto">
          <a:xfrm rot="10800000" flipV="1">
            <a:off x="5638801" y="47792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4148486" y="5846058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049948" y="664458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 bwMode="auto">
          <a:xfrm rot="5400000">
            <a:off x="5143500" y="542695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0800000" flipV="1">
            <a:off x="6629400" y="49316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4440348" y="5846058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274598" y="664458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 bwMode="auto">
          <a:xfrm rot="5400000">
            <a:off x="6096000" y="554125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>
            <a:off x="6705600" y="5388858"/>
            <a:ext cx="3048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6926080" y="3872978"/>
            <a:ext cx="321041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4817398" y="5846058"/>
            <a:ext cx="4042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 bwMode="auto">
          <a:xfrm rot="5400000">
            <a:off x="6591300" y="4588757"/>
            <a:ext cx="30480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7010400" y="44744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0800000" flipV="1">
            <a:off x="8229600" y="28742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802380" y="3834878"/>
            <a:ext cx="3210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5234522" y="58460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651648" y="5846058"/>
            <a:ext cx="46358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 bwMode="auto">
          <a:xfrm rot="5400000">
            <a:off x="7505700" y="458875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 rot="5400000">
            <a:off x="8526280" y="3872978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6165812" y="58460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 bwMode="auto">
          <a:xfrm rot="5400000">
            <a:off x="8145279" y="4558779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8686800" y="43982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8305800" y="33314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>
            <a:off x="7162800" y="2567870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6629400" y="827038"/>
            <a:ext cx="25146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栈的高度？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46" grpId="0"/>
      <p:bldP spid="49" grpId="0"/>
      <p:bldP spid="52" grpId="0"/>
      <p:bldP spid="54" grpId="0"/>
      <p:bldP spid="57" grpId="0"/>
      <p:bldP spid="59" grpId="0"/>
      <p:bldP spid="60" grpId="0"/>
      <p:bldP spid="60" grpId="1"/>
      <p:bldP spid="63" grpId="0"/>
      <p:bldP spid="64" grpId="0"/>
      <p:bldP spid="64" grpId="1"/>
      <p:bldP spid="69" grpId="0"/>
      <p:bldP spid="78" grpId="0"/>
      <p:bldP spid="79" grpId="0"/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787598"/>
            <a:ext cx="8763000" cy="57554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/>
              <a:t>nPreOrder</a:t>
            </a:r>
            <a:r>
              <a:rPr lang="en-US" altLang="zh-CN" sz="3200" dirty="0" smtClean="0"/>
              <a:t>(Tree t); </a:t>
            </a:r>
            <a:endParaRPr lang="en-US" altLang="zh-CN" sz="3200" dirty="0"/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Node p = </a:t>
            </a:r>
            <a:r>
              <a:rPr lang="en-US" altLang="zh-CN" sz="3200" dirty="0" smtClean="0">
                <a:solidFill>
                  <a:srgbClr val="C00000"/>
                </a:solidFill>
              </a:rPr>
              <a:t>root</a:t>
            </a:r>
            <a:r>
              <a:rPr lang="en-US" altLang="zh-CN" sz="3200" dirty="0" smtClean="0"/>
              <a:t>(t);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Stack s = 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createEmptyStack</a:t>
            </a:r>
            <a:r>
              <a:rPr lang="en-US" altLang="zh-CN" sz="3200" dirty="0" smtClean="0"/>
              <a:t>();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while(p!=Null)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{ </a:t>
            </a:r>
            <a:r>
              <a:rPr lang="en-US" altLang="zh-CN" sz="3200" dirty="0" smtClean="0">
                <a:solidFill>
                  <a:srgbClr val="C00000"/>
                </a:solidFill>
              </a:rPr>
              <a:t>visit</a:t>
            </a:r>
            <a:r>
              <a:rPr lang="en-US" altLang="zh-CN" sz="3200" dirty="0" smtClean="0"/>
              <a:t>(p);  </a:t>
            </a:r>
            <a:r>
              <a:rPr lang="en-US" altLang="zh-CN" sz="3200" dirty="0" smtClean="0">
                <a:solidFill>
                  <a:srgbClr val="990099"/>
                </a:solidFill>
              </a:rPr>
              <a:t>push</a:t>
            </a:r>
            <a:r>
              <a:rPr lang="en-US" altLang="zh-CN" sz="3200" dirty="0" smtClean="0"/>
              <a:t>(s, p);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p =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leftChild</a:t>
            </a:r>
            <a:r>
              <a:rPr lang="en-US" altLang="zh-CN" sz="3200" dirty="0" smtClean="0"/>
              <a:t>(p); }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if( !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isEmptyStack</a:t>
            </a:r>
            <a:r>
              <a:rPr lang="en-US" altLang="zh-CN" sz="3200" dirty="0" smtClean="0"/>
              <a:t>(s) )  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{   p=</a:t>
            </a:r>
            <a:r>
              <a:rPr lang="en-US" altLang="zh-CN" sz="3200" dirty="0" smtClean="0">
                <a:solidFill>
                  <a:srgbClr val="990099"/>
                </a:solidFill>
              </a:rPr>
              <a:t>top</a:t>
            </a:r>
            <a:r>
              <a:rPr lang="en-US" altLang="zh-CN" sz="3200" dirty="0" smtClean="0"/>
              <a:t>(s);  p=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rightSibling</a:t>
            </a:r>
            <a:r>
              <a:rPr lang="en-US" altLang="zh-CN" sz="3200" dirty="0" smtClean="0"/>
              <a:t>(p);  </a:t>
            </a:r>
            <a:r>
              <a:rPr lang="en-US" altLang="zh-CN" sz="3200" dirty="0" smtClean="0">
                <a:solidFill>
                  <a:srgbClr val="990099"/>
                </a:solidFill>
              </a:rPr>
              <a:t>pop</a:t>
            </a:r>
            <a:r>
              <a:rPr lang="en-US" altLang="zh-CN" sz="3200" dirty="0" smtClean="0"/>
              <a:t>(s); }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}while( !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isEmptyStack</a:t>
            </a:r>
            <a:r>
              <a:rPr lang="en-US" altLang="zh-CN" sz="3200" dirty="0" smtClean="0"/>
              <a:t>(s) || p!=Null)</a:t>
            </a:r>
            <a:endParaRPr lang="en-US" altLang="zh-CN" sz="3200" dirty="0"/>
          </a:p>
          <a:p>
            <a:pPr marL="108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12" name="矩形 11"/>
          <p:cNvSpPr/>
          <p:nvPr/>
        </p:nvSpPr>
        <p:spPr>
          <a:xfrm>
            <a:off x="6324600" y="2020425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10000" y="1451621"/>
            <a:ext cx="166103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</a:t>
            </a:r>
            <a:r>
              <a:rPr lang="zh-CN" altLang="en-US" dirty="0" smtClean="0">
                <a:solidFill>
                  <a:srgbClr val="008A00"/>
                </a:solidFill>
              </a:rPr>
              <a:t>为树根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3600" y="3737621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//p=p</a:t>
            </a:r>
            <a:r>
              <a:rPr lang="zh-CN" altLang="en-US" dirty="0" smtClean="0">
                <a:solidFill>
                  <a:srgbClr val="008A00"/>
                </a:solidFill>
              </a:rPr>
              <a:t>的长子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53968" y="2594621"/>
            <a:ext cx="16610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</a:t>
            </a:r>
            <a:r>
              <a:rPr lang="zh-CN" altLang="en-US" dirty="0" smtClean="0">
                <a:solidFill>
                  <a:srgbClr val="0000CC"/>
                </a:solidFill>
              </a:rPr>
              <a:t>当</a:t>
            </a:r>
            <a:r>
              <a:rPr lang="en-US" altLang="zh-CN" dirty="0" smtClean="0">
                <a:solidFill>
                  <a:srgbClr val="0000CC"/>
                </a:solidFill>
              </a:rPr>
              <a:t>p</a:t>
            </a:r>
            <a:r>
              <a:rPr lang="zh-CN" altLang="en-US" dirty="0" smtClean="0">
                <a:solidFill>
                  <a:srgbClr val="0000CC"/>
                </a:solidFill>
              </a:rPr>
              <a:t>不空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8400" y="3204221"/>
            <a:ext cx="24192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访问</a:t>
            </a:r>
            <a:r>
              <a:rPr lang="en-US" altLang="zh-CN" dirty="0" smtClean="0">
                <a:solidFill>
                  <a:srgbClr val="008A00"/>
                </a:solidFill>
              </a:rPr>
              <a:t>p, p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4000" y="43434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</a:t>
            </a:r>
            <a:r>
              <a:rPr lang="zh-CN" altLang="en-US" dirty="0" smtClean="0">
                <a:solidFill>
                  <a:srgbClr val="0000CC"/>
                </a:solidFill>
              </a:rPr>
              <a:t>若栈不空，则</a:t>
            </a:r>
            <a:r>
              <a:rPr lang="en-US" altLang="zh-CN" dirty="0" smtClean="0">
                <a:solidFill>
                  <a:srgbClr val="0000CC"/>
                </a:solidFill>
              </a:rPr>
              <a:t>…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32932" y="5933420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直到栈空且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空，结束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609" y="2518421"/>
            <a:ext cx="89159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do{ </a:t>
            </a:r>
            <a:endParaRPr lang="zh-CN" altLang="en-US" sz="3200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876800" y="5334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树的非递归先根遍历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回顾：哈夫曼树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latin typeface="+mj-lt"/>
              </a:rPr>
              <a:t>给定</a:t>
            </a:r>
            <a:r>
              <a:rPr lang="en-US" altLang="zh-CN" sz="3000" dirty="0" smtClean="0">
                <a:latin typeface="+mj-lt"/>
              </a:rPr>
              <a:t>m</a:t>
            </a:r>
            <a:r>
              <a:rPr lang="zh-CN" altLang="en-US" sz="3000" dirty="0" smtClean="0">
                <a:latin typeface="+mj-lt"/>
              </a:rPr>
              <a:t>个带权的结点，</a:t>
            </a:r>
            <a:endParaRPr lang="en-US" altLang="zh-CN" sz="3000" dirty="0" smtClean="0">
              <a:latin typeface="+mj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以其为</a:t>
            </a:r>
            <a:r>
              <a:rPr lang="zh-CN" altLang="en-US" sz="3000" dirty="0" smtClean="0">
                <a:solidFill>
                  <a:srgbClr val="003399"/>
                </a:solidFill>
              </a:rPr>
              <a:t>外部结点</a:t>
            </a:r>
            <a:r>
              <a:rPr lang="en-US" altLang="zh-CN" sz="3000" dirty="0" smtClean="0">
                <a:solidFill>
                  <a:srgbClr val="003399"/>
                </a:solidFill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</a:rPr>
              <a:t>叶子</a:t>
            </a:r>
            <a:r>
              <a:rPr lang="en-US" altLang="zh-CN" sz="3000" dirty="0" smtClean="0">
                <a:solidFill>
                  <a:srgbClr val="003399"/>
                </a:solidFill>
              </a:rPr>
              <a:t>)</a:t>
            </a:r>
            <a:r>
              <a:rPr lang="zh-CN" altLang="en-US" sz="3000" dirty="0" smtClean="0"/>
              <a:t>建立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扩充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二叉树，其中</a:t>
            </a:r>
            <a:endParaRPr lang="en-US" altLang="zh-CN" sz="300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带权外部路径长度</a:t>
            </a:r>
            <a:r>
              <a:rPr lang="en-US" altLang="zh-CN" sz="3000" dirty="0" smtClean="0"/>
              <a:t>WPL</a:t>
            </a:r>
            <a:r>
              <a:rPr lang="zh-CN" altLang="en-US" sz="3000" dirty="0" smtClean="0"/>
              <a:t>最小的是</a:t>
            </a:r>
            <a:endParaRPr lang="en-US" altLang="zh-CN" sz="3000" dirty="0" smtClean="0"/>
          </a:p>
        </p:txBody>
      </p:sp>
      <p:sp>
        <p:nvSpPr>
          <p:cNvPr id="32" name="矩形 31"/>
          <p:cNvSpPr/>
          <p:nvPr/>
        </p:nvSpPr>
        <p:spPr bwMode="auto">
          <a:xfrm>
            <a:off x="47244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7150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056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6962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77000" y="2341602"/>
            <a:ext cx="2438400" cy="553998"/>
          </a:xfrm>
          <a:prstGeom prst="rect">
            <a:avLst/>
          </a:prstGeom>
          <a:solidFill>
            <a:srgbClr val="246E24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哈夫曼树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13248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19050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39" name="直接连接符 38"/>
          <p:cNvCxnSpPr>
            <a:stCxn id="38" idx="3"/>
            <a:endCxn id="37" idx="0"/>
          </p:cNvCxnSpPr>
          <p:nvPr/>
        </p:nvCxnSpPr>
        <p:spPr bwMode="auto">
          <a:xfrm rot="5400000">
            <a:off x="1596001" y="33615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8" idx="5"/>
            <a:endCxn id="44" idx="0"/>
          </p:cNvCxnSpPr>
          <p:nvPr/>
        </p:nvCxnSpPr>
        <p:spPr bwMode="auto">
          <a:xfrm rot="16200000" flipH="1">
            <a:off x="22953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7" idx="3"/>
            <a:endCxn id="45" idx="0"/>
          </p:cNvCxnSpPr>
          <p:nvPr/>
        </p:nvCxnSpPr>
        <p:spPr bwMode="auto">
          <a:xfrm rot="5400000">
            <a:off x="10524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17820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43" name="直接连接符 42"/>
          <p:cNvCxnSpPr>
            <a:stCxn id="37" idx="5"/>
            <a:endCxn id="42" idx="0"/>
          </p:cNvCxnSpPr>
          <p:nvPr/>
        </p:nvCxnSpPr>
        <p:spPr bwMode="auto">
          <a:xfrm rot="16200000" flipH="1">
            <a:off x="16872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23622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620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42" idx="3"/>
            <a:endCxn id="48" idx="0"/>
          </p:cNvCxnSpPr>
          <p:nvPr/>
        </p:nvCxnSpPr>
        <p:spPr bwMode="auto">
          <a:xfrm rot="5400000">
            <a:off x="15681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2" idx="5"/>
            <a:endCxn id="49" idx="0"/>
          </p:cNvCxnSpPr>
          <p:nvPr/>
        </p:nvCxnSpPr>
        <p:spPr bwMode="auto">
          <a:xfrm rot="16200000" flipH="1">
            <a:off x="20829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13710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0952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2204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48006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52" name="直接连接符 51"/>
          <p:cNvCxnSpPr>
            <a:stCxn id="51" idx="3"/>
            <a:endCxn id="50" idx="0"/>
          </p:cNvCxnSpPr>
          <p:nvPr/>
        </p:nvCxnSpPr>
        <p:spPr bwMode="auto">
          <a:xfrm rot="5400000">
            <a:off x="4491601" y="33615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51" idx="5"/>
            <a:endCxn id="57" idx="0"/>
          </p:cNvCxnSpPr>
          <p:nvPr/>
        </p:nvCxnSpPr>
        <p:spPr bwMode="auto">
          <a:xfrm rot="16200000" flipH="1">
            <a:off x="51909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0" idx="3"/>
            <a:endCxn id="58" idx="0"/>
          </p:cNvCxnSpPr>
          <p:nvPr/>
        </p:nvCxnSpPr>
        <p:spPr bwMode="auto">
          <a:xfrm rot="5400000">
            <a:off x="39480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6776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56" name="直接连接符 55"/>
          <p:cNvCxnSpPr>
            <a:stCxn id="50" idx="5"/>
            <a:endCxn id="55" idx="0"/>
          </p:cNvCxnSpPr>
          <p:nvPr/>
        </p:nvCxnSpPr>
        <p:spPr bwMode="auto">
          <a:xfrm rot="16200000" flipH="1">
            <a:off x="45828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52578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6576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连接符 58"/>
          <p:cNvCxnSpPr>
            <a:stCxn id="55" idx="3"/>
            <a:endCxn id="61" idx="0"/>
          </p:cNvCxnSpPr>
          <p:nvPr/>
        </p:nvCxnSpPr>
        <p:spPr bwMode="auto">
          <a:xfrm rot="5400000">
            <a:off x="44637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5" idx="5"/>
            <a:endCxn id="62" idx="0"/>
          </p:cNvCxnSpPr>
          <p:nvPr/>
        </p:nvCxnSpPr>
        <p:spPr bwMode="auto">
          <a:xfrm rot="16200000" flipH="1">
            <a:off x="49785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矩形 60"/>
          <p:cNvSpPr/>
          <p:nvPr/>
        </p:nvSpPr>
        <p:spPr bwMode="auto">
          <a:xfrm>
            <a:off x="42666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9908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71136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76962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65" name="直接连接符 64"/>
          <p:cNvCxnSpPr>
            <a:stCxn id="64" idx="3"/>
            <a:endCxn id="63" idx="0"/>
          </p:cNvCxnSpPr>
          <p:nvPr/>
        </p:nvCxnSpPr>
        <p:spPr bwMode="auto">
          <a:xfrm rot="5400000">
            <a:off x="7386001" y="3360335"/>
            <a:ext cx="317065" cy="429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4" idx="5"/>
            <a:endCxn id="70" idx="0"/>
          </p:cNvCxnSpPr>
          <p:nvPr/>
        </p:nvCxnSpPr>
        <p:spPr bwMode="auto">
          <a:xfrm rot="16200000" flipH="1">
            <a:off x="80865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3"/>
            <a:endCxn id="71" idx="0"/>
          </p:cNvCxnSpPr>
          <p:nvPr/>
        </p:nvCxnSpPr>
        <p:spPr bwMode="auto">
          <a:xfrm rot="5400000">
            <a:off x="68412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75708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69" name="直接连接符 68"/>
          <p:cNvCxnSpPr>
            <a:stCxn id="63" idx="5"/>
            <a:endCxn id="68" idx="0"/>
          </p:cNvCxnSpPr>
          <p:nvPr/>
        </p:nvCxnSpPr>
        <p:spPr bwMode="auto">
          <a:xfrm rot="16200000" flipH="1">
            <a:off x="74760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矩形 69"/>
          <p:cNvSpPr/>
          <p:nvPr/>
        </p:nvSpPr>
        <p:spPr bwMode="auto">
          <a:xfrm>
            <a:off x="81534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5508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2" name="直接连接符 71"/>
          <p:cNvCxnSpPr>
            <a:stCxn id="68" idx="3"/>
            <a:endCxn id="74" idx="0"/>
          </p:cNvCxnSpPr>
          <p:nvPr/>
        </p:nvCxnSpPr>
        <p:spPr bwMode="auto">
          <a:xfrm rot="5400000">
            <a:off x="73569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8" idx="5"/>
            <a:endCxn id="75" idx="0"/>
          </p:cNvCxnSpPr>
          <p:nvPr/>
        </p:nvCxnSpPr>
        <p:spPr bwMode="auto">
          <a:xfrm rot="16200000" flipH="1">
            <a:off x="78717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矩形 73"/>
          <p:cNvSpPr/>
          <p:nvPr/>
        </p:nvSpPr>
        <p:spPr bwMode="auto">
          <a:xfrm>
            <a:off x="71598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8840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3810000" y="57150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9+3*2+6*3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=33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838200" y="5715000"/>
            <a:ext cx="2514600" cy="838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2+3*2+13*3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=47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6629400" y="57150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9+4*2+5*3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=32</a:t>
            </a:r>
          </a:p>
        </p:txBody>
      </p:sp>
      <p:sp>
        <p:nvSpPr>
          <p:cNvPr id="79" name="Rectangle 2"/>
          <p:cNvSpPr txBox="1">
            <a:spLocks noChangeArrowheads="1"/>
          </p:cNvSpPr>
          <p:nvPr/>
        </p:nvSpPr>
        <p:spPr bwMode="auto">
          <a:xfrm>
            <a:off x="72390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0" name="Rectangle 2"/>
          <p:cNvSpPr txBox="1">
            <a:spLocks noChangeArrowheads="1"/>
          </p:cNvSpPr>
          <p:nvPr/>
        </p:nvSpPr>
        <p:spPr bwMode="auto">
          <a:xfrm>
            <a:off x="83058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67056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 bwMode="auto">
          <a:xfrm>
            <a:off x="76962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3" name="Rectangle 2"/>
          <p:cNvSpPr txBox="1">
            <a:spLocks noChangeArrowheads="1"/>
          </p:cNvSpPr>
          <p:nvPr/>
        </p:nvSpPr>
        <p:spPr bwMode="auto">
          <a:xfrm>
            <a:off x="72390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81534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/>
        </p:nvSpPr>
        <p:spPr bwMode="auto">
          <a:xfrm>
            <a:off x="43434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 bwMode="auto">
          <a:xfrm>
            <a:off x="54102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38100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48006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9" name="Rectangle 2"/>
          <p:cNvSpPr txBox="1">
            <a:spLocks noChangeArrowheads="1"/>
          </p:cNvSpPr>
          <p:nvPr/>
        </p:nvSpPr>
        <p:spPr bwMode="auto">
          <a:xfrm>
            <a:off x="43434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0" name="Rectangle 2"/>
          <p:cNvSpPr txBox="1">
            <a:spLocks noChangeArrowheads="1"/>
          </p:cNvSpPr>
          <p:nvPr/>
        </p:nvSpPr>
        <p:spPr bwMode="auto">
          <a:xfrm>
            <a:off x="52578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 bwMode="auto">
          <a:xfrm>
            <a:off x="14478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25146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 bwMode="auto">
          <a:xfrm>
            <a:off x="9144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4" name="Rectangle 2"/>
          <p:cNvSpPr txBox="1">
            <a:spLocks noChangeArrowheads="1"/>
          </p:cNvSpPr>
          <p:nvPr/>
        </p:nvSpPr>
        <p:spPr bwMode="auto">
          <a:xfrm>
            <a:off x="19050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4478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6" name="Rectangle 2"/>
          <p:cNvSpPr txBox="1">
            <a:spLocks noChangeArrowheads="1"/>
          </p:cNvSpPr>
          <p:nvPr/>
        </p:nvSpPr>
        <p:spPr bwMode="auto">
          <a:xfrm>
            <a:off x="23622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33400" y="3526405"/>
            <a:ext cx="5638800" cy="1274195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1229601"/>
            <a:ext cx="8229600" cy="204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沿长子方向，边访问边进栈，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走不动时，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去栈顶的右兄弟处，栈顶退栈；</a:t>
            </a:r>
            <a:endParaRPr lang="en-US" altLang="zh-CN" sz="3200" dirty="0" smtClean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5105400" cy="62895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1, 2, 3, 5, 8, 9, 6, 10, 4, 7</a:t>
            </a:r>
          </a:p>
        </p:txBody>
      </p:sp>
      <p:sp>
        <p:nvSpPr>
          <p:cNvPr id="35" name="下箭头 34"/>
          <p:cNvSpPr/>
          <p:nvPr/>
        </p:nvSpPr>
        <p:spPr bwMode="auto">
          <a:xfrm>
            <a:off x="2895600" y="3225600"/>
            <a:ext cx="3048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668200" y="377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995475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285925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6231000" y="46149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5</a:t>
            </a:r>
            <a:endParaRPr lang="en-US" altLang="zh-CN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6026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cxnSpLocks noChangeShapeType="1"/>
            <a:stCxn id="50" idx="3"/>
            <a:endCxn id="36" idx="7"/>
          </p:cNvCxnSpPr>
          <p:nvPr/>
        </p:nvCxnSpPr>
        <p:spPr bwMode="auto">
          <a:xfrm rot="5400000">
            <a:off x="6153954" y="3117828"/>
            <a:ext cx="675493" cy="786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41"/>
          <p:cNvCxnSpPr>
            <a:cxnSpLocks noChangeShapeType="1"/>
            <a:stCxn id="50" idx="5"/>
            <a:endCxn id="37" idx="1"/>
          </p:cNvCxnSpPr>
          <p:nvPr/>
        </p:nvCxnSpPr>
        <p:spPr bwMode="auto">
          <a:xfrm rot="16200000" flipH="1">
            <a:off x="7338228" y="3076553"/>
            <a:ext cx="634218" cy="82789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42"/>
          <p:cNvCxnSpPr>
            <a:cxnSpLocks noChangeShapeType="1"/>
            <a:stCxn id="40" idx="3"/>
            <a:endCxn id="38" idx="0"/>
          </p:cNvCxnSpPr>
          <p:nvPr/>
        </p:nvCxnSpPr>
        <p:spPr bwMode="auto">
          <a:xfrm rot="5400000">
            <a:off x="7350363" y="5265953"/>
            <a:ext cx="513609" cy="138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43"/>
          <p:cNvCxnSpPr>
            <a:cxnSpLocks noChangeShapeType="1"/>
            <a:stCxn id="51" idx="5"/>
            <a:endCxn id="40" idx="0"/>
          </p:cNvCxnSpPr>
          <p:nvPr/>
        </p:nvCxnSpPr>
        <p:spPr bwMode="auto">
          <a:xfrm rot="16200000" flipH="1">
            <a:off x="7347166" y="4140766"/>
            <a:ext cx="442934" cy="571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连接符 44"/>
          <p:cNvCxnSpPr>
            <a:cxnSpLocks noChangeShapeType="1"/>
            <a:stCxn id="51" idx="3"/>
            <a:endCxn id="39" idx="0"/>
          </p:cNvCxnSpPr>
          <p:nvPr/>
        </p:nvCxnSpPr>
        <p:spPr bwMode="auto">
          <a:xfrm rot="5400000">
            <a:off x="6499819" y="4188447"/>
            <a:ext cx="409647" cy="443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850000" y="558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47" name="直接连接符 30"/>
          <p:cNvCxnSpPr>
            <a:cxnSpLocks noChangeShapeType="1"/>
            <a:stCxn id="39" idx="3"/>
            <a:endCxn id="46" idx="0"/>
          </p:cNvCxnSpPr>
          <p:nvPr/>
        </p:nvCxnSpPr>
        <p:spPr bwMode="auto">
          <a:xfrm rot="5400000">
            <a:off x="5932720" y="5214385"/>
            <a:ext cx="541371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直接连接符 31"/>
          <p:cNvCxnSpPr>
            <a:cxnSpLocks noChangeShapeType="1"/>
            <a:stCxn id="49" idx="0"/>
            <a:endCxn id="39" idx="5"/>
          </p:cNvCxnSpPr>
          <p:nvPr/>
        </p:nvCxnSpPr>
        <p:spPr bwMode="auto">
          <a:xfrm rot="16200000" flipV="1">
            <a:off x="6491911" y="5214385"/>
            <a:ext cx="541371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12000" y="558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11200" y="2743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852475" y="377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cxnSp>
        <p:nvCxnSpPr>
          <p:cNvPr id="52" name="直接连接符 51"/>
          <p:cNvCxnSpPr>
            <a:cxnSpLocks noChangeShapeType="1"/>
            <a:stCxn id="50" idx="4"/>
            <a:endCxn id="51" idx="0"/>
          </p:cNvCxnSpPr>
          <p:nvPr/>
        </p:nvCxnSpPr>
        <p:spPr bwMode="auto">
          <a:xfrm rot="16200000" flipH="1">
            <a:off x="6819900" y="3490499"/>
            <a:ext cx="527875" cy="412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84582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cxnSpLocks noChangeShapeType="1"/>
            <a:stCxn id="37" idx="5"/>
            <a:endCxn id="72" idx="0"/>
          </p:cNvCxnSpPr>
          <p:nvPr/>
        </p:nvCxnSpPr>
        <p:spPr bwMode="auto">
          <a:xfrm rot="16200000" flipH="1">
            <a:off x="8363929" y="4225728"/>
            <a:ext cx="408009" cy="284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5366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先根遍历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后根遍历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  <a:endParaRPr lang="en-US" altLang="zh-CN" sz="3200" dirty="0" smtClean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34200" y="1978041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7" idx="3"/>
            <a:endCxn id="30" idx="3"/>
          </p:cNvCxnSpPr>
          <p:nvPr/>
        </p:nvCxnSpPr>
        <p:spPr bwMode="auto">
          <a:xfrm rot="5400000">
            <a:off x="6113392" y="2492408"/>
            <a:ext cx="826058" cy="1026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3" idx="3"/>
            <a:endCxn id="27" idx="5"/>
          </p:cNvCxnSpPr>
          <p:nvPr/>
        </p:nvCxnSpPr>
        <p:spPr bwMode="auto">
          <a:xfrm rot="16200000" flipV="1">
            <a:off x="7610989" y="2530370"/>
            <a:ext cx="791581" cy="9160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云形 29"/>
          <p:cNvSpPr/>
          <p:nvPr/>
        </p:nvSpPr>
        <p:spPr bwMode="auto">
          <a:xfrm>
            <a:off x="5473200" y="3367200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67056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stCxn id="31" idx="3"/>
            <a:endCxn id="27" idx="4"/>
          </p:cNvCxnSpPr>
          <p:nvPr/>
        </p:nvCxnSpPr>
        <p:spPr bwMode="auto">
          <a:xfrm rot="5400000" flipH="1" flipV="1">
            <a:off x="6926830" y="3016811"/>
            <a:ext cx="686140" cy="4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云形 32"/>
          <p:cNvSpPr/>
          <p:nvPr/>
        </p:nvSpPr>
        <p:spPr bwMode="auto">
          <a:xfrm>
            <a:off x="79248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9182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后根遍历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33400" y="3700200"/>
            <a:ext cx="4800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2" name="下箭头 41"/>
          <p:cNvSpPr/>
          <p:nvPr/>
        </p:nvSpPr>
        <p:spPr bwMode="auto">
          <a:xfrm>
            <a:off x="2819400" y="33528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94994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533400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4800600" y="41910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1905000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974480" y="4211782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I,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439923" y="4191000"/>
            <a:ext cx="61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4320352" y="4191000"/>
            <a:ext cx="708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3352800" y="41910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3886200" y="4191000"/>
            <a:ext cx="59503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</a:t>
            </a:r>
            <a:endParaRPr lang="zh-CN" altLang="en-US" sz="3200" dirty="0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33400" y="4843200"/>
            <a:ext cx="4800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‘根’在序列的最右侧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438400" y="4191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77" idx="5"/>
            <a:endCxn id="67" idx="0"/>
          </p:cNvCxnSpPr>
          <p:nvPr/>
        </p:nvCxnSpPr>
        <p:spPr bwMode="auto">
          <a:xfrm rot="16200000" flipH="1">
            <a:off x="7613454" y="2221128"/>
            <a:ext cx="607209" cy="589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70"/>
          <p:cNvCxnSpPr>
            <a:cxnSpLocks noChangeShapeType="1"/>
            <a:stCxn id="78" idx="5"/>
            <a:endCxn id="69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直接连接符 71"/>
          <p:cNvCxnSpPr>
            <a:cxnSpLocks noChangeShapeType="1"/>
            <a:stCxn id="78" idx="4"/>
            <a:endCxn id="68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74" name="直接连接符 30"/>
          <p:cNvCxnSpPr>
            <a:cxnSpLocks noChangeShapeType="1"/>
            <a:stCxn id="68" idx="3"/>
            <a:endCxn id="73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直接连接符 31"/>
          <p:cNvCxnSpPr>
            <a:cxnSpLocks noChangeShapeType="1"/>
            <a:stCxn id="76" idx="0"/>
            <a:endCxn id="68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77" name="Oval 27"/>
          <p:cNvSpPr>
            <a:spLocks noChangeArrowheads="1"/>
          </p:cNvSpPr>
          <p:nvPr/>
        </p:nvSpPr>
        <p:spPr bwMode="auto">
          <a:xfrm>
            <a:off x="71922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79" name="直接连接符 78"/>
          <p:cNvCxnSpPr>
            <a:cxnSpLocks noChangeShapeType="1"/>
            <a:stCxn id="77" idx="3"/>
            <a:endCxn id="78" idx="0"/>
          </p:cNvCxnSpPr>
          <p:nvPr/>
        </p:nvCxnSpPr>
        <p:spPr bwMode="auto">
          <a:xfrm rot="5400000">
            <a:off x="6610955" y="2225483"/>
            <a:ext cx="668347" cy="6417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cxnSpLocks noChangeShapeType="1"/>
            <a:stCxn id="67" idx="5"/>
            <a:endCxn id="80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cxnSpLocks noChangeShapeType="1"/>
            <a:stCxn id="67" idx="3"/>
            <a:endCxn id="82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cxnSpLocks noChangeShapeType="1"/>
            <a:stCxn id="78" idx="3"/>
            <a:endCxn id="84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609600" y="122938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 </a:t>
            </a:r>
            <a:r>
              <a:rPr lang="zh-CN" altLang="en-US" dirty="0" smtClean="0">
                <a:solidFill>
                  <a:srgbClr val="008A00"/>
                </a:solidFill>
              </a:rPr>
              <a:t>先根遍历 </a:t>
            </a:r>
            <a:r>
              <a:rPr lang="en-US" altLang="zh-CN" dirty="0" smtClean="0">
                <a:solidFill>
                  <a:srgbClr val="008A00"/>
                </a:solidFill>
              </a:rPr>
              <a:t>-- </a:t>
            </a:r>
            <a:r>
              <a:rPr lang="zh-CN" altLang="en-US" dirty="0" smtClean="0">
                <a:solidFill>
                  <a:srgbClr val="008A00"/>
                </a:solidFill>
              </a:rPr>
              <a:t>递归算法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609600" y="1752600"/>
            <a:ext cx="8534400" cy="43273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postOrder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0000CC"/>
                </a:solidFill>
              </a:rPr>
              <a:t>Tree</a:t>
            </a:r>
            <a:r>
              <a:rPr lang="en-US" altLang="zh-CN" sz="3200" dirty="0" smtClean="0"/>
              <a:t> t)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smtClean="0">
                <a:solidFill>
                  <a:srgbClr val="0000CC"/>
                </a:solidFill>
              </a:rPr>
              <a:t>Tree</a:t>
            </a:r>
            <a:r>
              <a:rPr lang="en-US" altLang="zh-CN" sz="3200" dirty="0" smtClean="0"/>
              <a:t> c=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leftChild</a:t>
            </a:r>
            <a:r>
              <a:rPr lang="en-US" altLang="zh-CN" sz="3200" dirty="0" smtClean="0"/>
              <a:t>(t); 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while(c </a:t>
            </a:r>
            <a:r>
              <a:rPr lang="en-US" altLang="zh-CN" sz="3200" dirty="0"/>
              <a:t>!= </a:t>
            </a:r>
            <a:r>
              <a:rPr lang="en-US" altLang="zh-CN" sz="3200" dirty="0" smtClean="0"/>
              <a:t>Null)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postOrder</a:t>
            </a:r>
            <a:r>
              <a:rPr lang="en-US" altLang="zh-CN" sz="3200" dirty="0" smtClean="0"/>
              <a:t>(c); 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c=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rightSibling</a:t>
            </a:r>
            <a:r>
              <a:rPr lang="en-US" altLang="zh-CN" sz="3200" dirty="0" smtClean="0"/>
              <a:t>(c);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smtClean="0">
                <a:solidFill>
                  <a:srgbClr val="C00000"/>
                </a:solidFill>
              </a:rPr>
              <a:t>visit</a:t>
            </a:r>
            <a:r>
              <a:rPr lang="en-US" altLang="zh-CN" sz="3200" dirty="0" smtClean="0"/>
              <a:t>( </a:t>
            </a:r>
            <a:r>
              <a:rPr lang="en-US" altLang="zh-CN" sz="3200" dirty="0" smtClean="0">
                <a:solidFill>
                  <a:srgbClr val="C00000"/>
                </a:solidFill>
              </a:rPr>
              <a:t>root</a:t>
            </a:r>
            <a:r>
              <a:rPr lang="en-US" altLang="zh-CN" sz="3200" dirty="0" smtClean="0"/>
              <a:t>(t) );</a:t>
            </a:r>
            <a:endParaRPr lang="en-US" altLang="zh-CN" sz="3200" dirty="0"/>
          </a:p>
          <a:p>
            <a:pPr marL="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55" name="矩形 54"/>
          <p:cNvSpPr/>
          <p:nvPr/>
        </p:nvSpPr>
        <p:spPr>
          <a:xfrm>
            <a:off x="5105400" y="1828800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假设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不空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644744" y="5064604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访问根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76800" y="3733800"/>
            <a:ext cx="36150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“后序”遍历长子树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800600" y="24384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去根的长子树处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410200" y="4398258"/>
            <a:ext cx="39637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去长子树的右兄弟处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905000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5240076" y="43055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4495800" cy="523220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后根遍历，非递归思想：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" y="1116000"/>
            <a:ext cx="4495800" cy="523220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先根遍历，非递归思想：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33400" y="4140600"/>
            <a:ext cx="8229600" cy="195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沿长子方向，</a:t>
            </a:r>
            <a:r>
              <a:rPr lang="zh-CN" altLang="en-US" sz="3000" dirty="0" smtClean="0">
                <a:solidFill>
                  <a:srgbClr val="0000CC"/>
                </a:solidFill>
              </a:rPr>
              <a:t>进栈，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走不动时，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去栈顶的右兄弟处，栈顶退栈；</a:t>
            </a:r>
            <a:endParaRPr lang="en-US" altLang="zh-CN" sz="3000" dirty="0" smtClean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8229600" cy="190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沿长子方向，</a:t>
            </a:r>
            <a:r>
              <a:rPr lang="zh-CN" altLang="en-US" sz="3000" dirty="0" smtClean="0">
                <a:solidFill>
                  <a:srgbClr val="0000CC"/>
                </a:solidFill>
              </a:rPr>
              <a:t>边访问边进栈，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走不动时（</a:t>
            </a:r>
            <a:r>
              <a:rPr lang="zh-CN" altLang="en-US" sz="3000" dirty="0" smtClean="0">
                <a:solidFill>
                  <a:srgbClr val="990099"/>
                </a:solidFill>
              </a:rPr>
              <a:t>即栈顶没有孩子时</a:t>
            </a:r>
            <a:r>
              <a:rPr lang="zh-CN" altLang="en-US" sz="3000" dirty="0" smtClean="0"/>
              <a:t>），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去栈顶的右兄弟处，栈顶退栈；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非递归后根遍历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05725" y="3104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6495246" y="418435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209600" y="41708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cxnSpLocks noChangeShapeType="1"/>
            <a:stCxn id="25" idx="5"/>
            <a:endCxn id="15" idx="1"/>
          </p:cNvCxnSpPr>
          <p:nvPr/>
        </p:nvCxnSpPr>
        <p:spPr bwMode="auto">
          <a:xfrm rot="16200000" flipH="1">
            <a:off x="7729886" y="2628204"/>
            <a:ext cx="528618" cy="5706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26" idx="5"/>
            <a:endCxn id="17" idx="0"/>
          </p:cNvCxnSpPr>
          <p:nvPr/>
        </p:nvCxnSpPr>
        <p:spPr bwMode="auto">
          <a:xfrm rot="16200000" flipH="1">
            <a:off x="6905757" y="3615051"/>
            <a:ext cx="575522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19"/>
          <p:cNvCxnSpPr>
            <a:cxnSpLocks noChangeShapeType="1"/>
            <a:stCxn id="26" idx="4"/>
            <a:endCxn id="16" idx="0"/>
          </p:cNvCxnSpPr>
          <p:nvPr/>
        </p:nvCxnSpPr>
        <p:spPr bwMode="auto">
          <a:xfrm rot="5400000">
            <a:off x="6489659" y="3926768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067446" y="5009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22" name="直接连接符 30"/>
          <p:cNvCxnSpPr>
            <a:cxnSpLocks noChangeShapeType="1"/>
            <a:stCxn id="16" idx="3"/>
            <a:endCxn id="21" idx="0"/>
          </p:cNvCxnSpPr>
          <p:nvPr/>
        </p:nvCxnSpPr>
        <p:spPr bwMode="auto">
          <a:xfrm rot="5400000">
            <a:off x="6246978" y="4687016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31"/>
          <p:cNvCxnSpPr>
            <a:cxnSpLocks noChangeShapeType="1"/>
            <a:stCxn id="24" idx="0"/>
            <a:endCxn id="16" idx="5"/>
          </p:cNvCxnSpPr>
          <p:nvPr/>
        </p:nvCxnSpPr>
        <p:spPr bwMode="auto">
          <a:xfrm rot="16200000" flipV="1">
            <a:off x="6867669" y="4672316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952446" y="5009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7278666" y="2219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495246" y="316518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cxnSpLocks noChangeShapeType="1"/>
            <a:stCxn id="25" idx="3"/>
            <a:endCxn id="26" idx="0"/>
          </p:cNvCxnSpPr>
          <p:nvPr/>
        </p:nvCxnSpPr>
        <p:spPr bwMode="auto">
          <a:xfrm rot="5400000">
            <a:off x="6791888" y="2604593"/>
            <a:ext cx="515947" cy="6052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8534400" y="4094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15" idx="5"/>
            <a:endCxn id="28" idx="0"/>
          </p:cNvCxnSpPr>
          <p:nvPr/>
        </p:nvCxnSpPr>
        <p:spPr bwMode="auto">
          <a:xfrm rot="16200000" flipH="1">
            <a:off x="8430928" y="3739222"/>
            <a:ext cx="560460" cy="150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66000" y="409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cxnSpLocks noChangeShapeType="1"/>
            <a:stCxn id="15" idx="3"/>
            <a:endCxn id="30" idx="0"/>
          </p:cNvCxnSpPr>
          <p:nvPr/>
        </p:nvCxnSpPr>
        <p:spPr bwMode="auto">
          <a:xfrm rot="5400000">
            <a:off x="7918563" y="3733671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5791200" y="414943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cxnSpLocks noChangeShapeType="1"/>
            <a:stCxn id="26" idx="3"/>
            <a:endCxn id="32" idx="0"/>
          </p:cNvCxnSpPr>
          <p:nvPr/>
        </p:nvCxnSpPr>
        <p:spPr bwMode="auto">
          <a:xfrm rot="5400000">
            <a:off x="6029099" y="3609474"/>
            <a:ext cx="554059" cy="525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箭头连接符 33"/>
          <p:cNvCxnSpPr/>
          <p:nvPr/>
        </p:nvCxnSpPr>
        <p:spPr bwMode="auto">
          <a:xfrm rot="10800000" flipV="1">
            <a:off x="7583466" y="211344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7659666" y="190500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41" name="矩形 40"/>
          <p:cNvSpPr/>
          <p:nvPr/>
        </p:nvSpPr>
        <p:spPr>
          <a:xfrm>
            <a:off x="2945090" y="4750200"/>
            <a:ext cx="210826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访问栈顶，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81000" y="1270980"/>
            <a:ext cx="876300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置树根为当前结点</a:t>
            </a:r>
            <a:r>
              <a:rPr lang="en-US" altLang="zh-CN" sz="3000" dirty="0" smtClean="0"/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</a:t>
            </a:r>
            <a:r>
              <a:rPr lang="en-US" altLang="zh-CN" sz="3000" dirty="0" smtClean="0">
                <a:solidFill>
                  <a:srgbClr val="C00000"/>
                </a:solidFill>
              </a:rPr>
              <a:t>,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的长子；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3)</a:t>
            </a:r>
            <a:r>
              <a:rPr lang="zh-CN" altLang="en-US" sz="3000" dirty="0" smtClean="0"/>
              <a:t> 若栈不空，</a:t>
            </a:r>
            <a:r>
              <a:rPr lang="zh-CN" altLang="en-US" sz="3000" dirty="0" smtClean="0">
                <a:solidFill>
                  <a:srgbClr val="0000CC"/>
                </a:solidFill>
              </a:rPr>
              <a:t>访问栈顶，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    p=</a:t>
            </a:r>
            <a:r>
              <a:rPr lang="zh-CN" altLang="en-US" sz="3000" dirty="0" smtClean="0">
                <a:solidFill>
                  <a:srgbClr val="0000CC"/>
                </a:solidFill>
              </a:rPr>
              <a:t>栈顶的右兄弟，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>
                <a:solidFill>
                  <a:srgbClr val="0000CC"/>
                </a:solidFill>
              </a:rPr>
              <a:t>栈顶退栈，</a:t>
            </a:r>
            <a:r>
              <a:rPr lang="zh-CN" altLang="en-US" sz="3000" dirty="0" smtClean="0"/>
              <a:t>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81000" y="716982"/>
            <a:ext cx="5791200" cy="553998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树的非递归后根遍历：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4572000" y="665328"/>
          <a:ext cx="1905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4648200" y="219633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18534" y="16973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618534" y="1195524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575448" y="168624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953000" y="11741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62600" y="1152840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257800" y="119552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19800" y="11741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883525" y="30796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733246" y="41599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582600" y="414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cxnSpLocks noChangeShapeType="1"/>
            <a:stCxn id="62" idx="5"/>
            <a:endCxn id="52" idx="1"/>
          </p:cNvCxnSpPr>
          <p:nvPr/>
        </p:nvCxnSpPr>
        <p:spPr bwMode="auto">
          <a:xfrm rot="16200000" flipH="1">
            <a:off x="7331486" y="2527584"/>
            <a:ext cx="452419" cy="7992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直接连接符 55"/>
          <p:cNvCxnSpPr>
            <a:cxnSpLocks noChangeShapeType="1"/>
            <a:stCxn id="63" idx="5"/>
            <a:endCxn id="54" idx="0"/>
          </p:cNvCxnSpPr>
          <p:nvPr/>
        </p:nvCxnSpPr>
        <p:spPr bwMode="auto">
          <a:xfrm rot="16200000" flipH="1">
            <a:off x="6211257" y="3523132"/>
            <a:ext cx="575522" cy="671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  <a:stCxn id="63" idx="4"/>
            <a:endCxn id="53" idx="0"/>
          </p:cNvCxnSpPr>
          <p:nvPr/>
        </p:nvCxnSpPr>
        <p:spPr bwMode="auto">
          <a:xfrm rot="5400000">
            <a:off x="5727659" y="3902349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5305446" y="498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9" name="直接连接符 30"/>
          <p:cNvCxnSpPr>
            <a:cxnSpLocks noChangeShapeType="1"/>
            <a:stCxn id="53" idx="3"/>
            <a:endCxn id="58" idx="0"/>
          </p:cNvCxnSpPr>
          <p:nvPr/>
        </p:nvCxnSpPr>
        <p:spPr bwMode="auto">
          <a:xfrm rot="5400000">
            <a:off x="5484978" y="4662597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31"/>
          <p:cNvCxnSpPr>
            <a:cxnSpLocks noChangeShapeType="1"/>
            <a:stCxn id="61" idx="0"/>
            <a:endCxn id="53" idx="5"/>
          </p:cNvCxnSpPr>
          <p:nvPr/>
        </p:nvCxnSpPr>
        <p:spPr bwMode="auto">
          <a:xfrm rot="16200000" flipV="1">
            <a:off x="6105669" y="4647897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190446" y="498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6727866" y="227082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5733246" y="31407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4" name="直接连接符 63"/>
          <p:cNvCxnSpPr>
            <a:cxnSpLocks noChangeShapeType="1"/>
            <a:stCxn id="62" idx="3"/>
            <a:endCxn id="63" idx="0"/>
          </p:cNvCxnSpPr>
          <p:nvPr/>
        </p:nvCxnSpPr>
        <p:spPr bwMode="auto">
          <a:xfrm rot="5400000">
            <a:off x="6173587" y="2512674"/>
            <a:ext cx="439748" cy="8164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335200" y="4070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52" idx="5"/>
            <a:endCxn id="65" idx="0"/>
          </p:cNvCxnSpPr>
          <p:nvPr/>
        </p:nvCxnSpPr>
        <p:spPr bwMode="auto">
          <a:xfrm rot="16200000" flipH="1">
            <a:off x="8170228" y="3653303"/>
            <a:ext cx="560460" cy="2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543800" y="40702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cxnSpLocks noChangeShapeType="1"/>
            <a:stCxn id="52" idx="3"/>
            <a:endCxn id="67" idx="0"/>
          </p:cNvCxnSpPr>
          <p:nvPr/>
        </p:nvCxnSpPr>
        <p:spPr bwMode="auto">
          <a:xfrm rot="5400000">
            <a:off x="7596363" y="3709252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800600" y="41250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63" idx="3"/>
            <a:endCxn id="69" idx="0"/>
          </p:cNvCxnSpPr>
          <p:nvPr/>
        </p:nvCxnSpPr>
        <p:spPr bwMode="auto">
          <a:xfrm rot="5400000">
            <a:off x="5152799" y="3470755"/>
            <a:ext cx="554059" cy="7544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箭头连接符 70"/>
          <p:cNvCxnSpPr/>
          <p:nvPr/>
        </p:nvCxnSpPr>
        <p:spPr bwMode="auto">
          <a:xfrm rot="10800000" flipV="1">
            <a:off x="7032666" y="216522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7108866" y="195678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381000" y="5842980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510686" y="5822382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 bwMode="auto">
          <a:xfrm rot="10800000" flipV="1">
            <a:off x="6096000" y="3002981"/>
            <a:ext cx="381000" cy="1686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4572000" y="58223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 bwMode="auto">
          <a:xfrm rot="10800000" flipV="1">
            <a:off x="5181600" y="3917383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2438400" y="582238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 bwMode="auto">
          <a:xfrm rot="5400000">
            <a:off x="4610101" y="4565082"/>
            <a:ext cx="30479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rot="5400000">
            <a:off x="6019801" y="3917383"/>
            <a:ext cx="304800" cy="30479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3691286" y="58223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82" name="直接箭头连接符 81"/>
          <p:cNvCxnSpPr/>
          <p:nvPr/>
        </p:nvCxnSpPr>
        <p:spPr bwMode="auto">
          <a:xfrm rot="10800000" flipV="1">
            <a:off x="5638801" y="47555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2916348" y="5822382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049948" y="640782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 bwMode="auto">
          <a:xfrm rot="5400000">
            <a:off x="5143500" y="540328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10800000" flipV="1">
            <a:off x="6629400" y="49079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3276600" y="5822382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5274598" y="640782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 bwMode="auto">
          <a:xfrm rot="5400000">
            <a:off x="6096000" y="5517582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6705600" y="5365182"/>
            <a:ext cx="3048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5400000">
            <a:off x="6926080" y="3849302"/>
            <a:ext cx="321041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4191000" y="5822382"/>
            <a:ext cx="4042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 bwMode="auto">
          <a:xfrm rot="5400000">
            <a:off x="6591300" y="4565081"/>
            <a:ext cx="30480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7010400" y="44507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10800000" flipV="1">
            <a:off x="8229600" y="28505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802380" y="3811202"/>
            <a:ext cx="3210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019800" y="58223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029200" y="5822382"/>
            <a:ext cx="46358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99" name="直接箭头连接符 98"/>
          <p:cNvCxnSpPr/>
          <p:nvPr/>
        </p:nvCxnSpPr>
        <p:spPr bwMode="auto">
          <a:xfrm rot="5400000">
            <a:off x="7505700" y="456508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rot="5400000">
            <a:off x="8526280" y="3849302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5562600" y="58223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 bwMode="auto">
          <a:xfrm rot="5400000">
            <a:off x="8145279" y="4535103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>
            <a:off x="8686800" y="43745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>
            <a:off x="8305800" y="33077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7162800" y="2544194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629400" y="803362"/>
            <a:ext cx="25146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栈的高度？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72" grpId="0"/>
      <p:bldP spid="74" grpId="0"/>
      <p:bldP spid="76" grpId="0"/>
      <p:bldP spid="78" grpId="0"/>
      <p:bldP spid="81" grpId="0"/>
      <p:bldP spid="83" grpId="0"/>
      <p:bldP spid="84" grpId="0"/>
      <p:bldP spid="84" grpId="1"/>
      <p:bldP spid="87" grpId="0"/>
      <p:bldP spid="88" grpId="0"/>
      <p:bldP spid="88" grpId="1"/>
      <p:bldP spid="92" grpId="0"/>
      <p:bldP spid="97" grpId="0"/>
      <p:bldP spid="98" grpId="0"/>
      <p:bldP spid="1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381000" y="2950800"/>
            <a:ext cx="8229600" cy="1295400"/>
          </a:xfrm>
          <a:prstGeom prst="rect">
            <a:avLst/>
          </a:prstGeom>
          <a:solidFill>
            <a:srgbClr val="D4EEF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000" dirty="0" smtClean="0"/>
              <a:t>例，后根中，</a:t>
            </a:r>
            <a:r>
              <a:rPr lang="en-US" altLang="zh-CN" sz="3000" dirty="0" smtClean="0"/>
              <a:t>x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y</a:t>
            </a:r>
            <a:r>
              <a:rPr lang="zh-CN" altLang="en-US" sz="3000" dirty="0" smtClean="0"/>
              <a:t>的子孙的充要条件：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post(y) – </a:t>
            </a:r>
            <a:r>
              <a:rPr lang="en-US" altLang="zh-CN" sz="3000" dirty="0" err="1" smtClean="0"/>
              <a:t>desc</a:t>
            </a:r>
            <a:r>
              <a:rPr lang="en-US" altLang="zh-CN" sz="3000" dirty="0" smtClean="0"/>
              <a:t>(y) ≤post(x) &lt;post(y)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219200" y="4419600"/>
            <a:ext cx="4876800" cy="18928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4568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先根序列 ：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A, B, D, E, I, J, F, C, G, H</a:t>
            </a:r>
          </a:p>
          <a:p>
            <a:pPr marL="18000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后根序列 ：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D, I, J, E, F, B, G, H, C, 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11240"/>
            <a:ext cx="8229600" cy="1708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9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小结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先根序列中，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后根序列中，</a:t>
            </a:r>
            <a:endParaRPr lang="en-US" altLang="zh-CN" sz="3000" dirty="0" smtClean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8217725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6812046" y="5177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403400" y="516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22" idx="5"/>
            <a:endCxn id="12" idx="0"/>
          </p:cNvCxnSpPr>
          <p:nvPr/>
        </p:nvCxnSpPr>
        <p:spPr bwMode="auto">
          <a:xfrm rot="16200000" flipH="1">
            <a:off x="7909554" y="3431628"/>
            <a:ext cx="607209" cy="5131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23" idx="5"/>
            <a:endCxn id="14" idx="0"/>
          </p:cNvCxnSpPr>
          <p:nvPr/>
        </p:nvCxnSpPr>
        <p:spPr bwMode="auto">
          <a:xfrm rot="16200000" flipH="1">
            <a:off x="7108283" y="46170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23" idx="4"/>
            <a:endCxn id="13" idx="0"/>
          </p:cNvCxnSpPr>
          <p:nvPr/>
        </p:nvCxnSpPr>
        <p:spPr bwMode="auto">
          <a:xfrm rot="5400000">
            <a:off x="6753684" y="48673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384246" y="612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9" name="直接连接符 30"/>
          <p:cNvCxnSpPr>
            <a:cxnSpLocks noChangeShapeType="1"/>
            <a:stCxn id="13" idx="3"/>
            <a:endCxn id="18" idx="0"/>
          </p:cNvCxnSpPr>
          <p:nvPr/>
        </p:nvCxnSpPr>
        <p:spPr bwMode="auto">
          <a:xfrm rot="5400000">
            <a:off x="6502278" y="57418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31"/>
          <p:cNvCxnSpPr>
            <a:cxnSpLocks noChangeShapeType="1"/>
            <a:stCxn id="21" idx="0"/>
            <a:endCxn id="13" idx="5"/>
          </p:cNvCxnSpPr>
          <p:nvPr/>
        </p:nvCxnSpPr>
        <p:spPr bwMode="auto">
          <a:xfrm rot="16200000" flipV="1">
            <a:off x="7122969" y="57271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7269246" y="612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526400" y="295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812046" y="40529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cxnSpLocks noChangeShapeType="1"/>
            <a:stCxn id="22" idx="3"/>
            <a:endCxn id="23" idx="0"/>
          </p:cNvCxnSpPr>
          <p:nvPr/>
        </p:nvCxnSpPr>
        <p:spPr bwMode="auto">
          <a:xfrm rot="5400000">
            <a:off x="6997955" y="34506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563800" y="508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2" idx="5"/>
            <a:endCxn id="25" idx="0"/>
          </p:cNvCxnSpPr>
          <p:nvPr/>
        </p:nvCxnSpPr>
        <p:spPr bwMode="auto">
          <a:xfrm rot="16200000" flipH="1">
            <a:off x="8398854" y="4671053"/>
            <a:ext cx="666009" cy="1678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983600" y="50879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cxnSpLocks noChangeShapeType="1"/>
            <a:stCxn id="12" idx="3"/>
            <a:endCxn id="34" idx="0"/>
          </p:cNvCxnSpPr>
          <p:nvPr/>
        </p:nvCxnSpPr>
        <p:spPr bwMode="auto">
          <a:xfrm rot="5400000">
            <a:off x="7930588" y="4727003"/>
            <a:ext cx="665958" cy="55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184200" y="51427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23" idx="3"/>
            <a:endCxn id="36" idx="0"/>
          </p:cNvCxnSpPr>
          <p:nvPr/>
        </p:nvCxnSpPr>
        <p:spPr bwMode="auto">
          <a:xfrm rot="5400000">
            <a:off x="6331224" y="4588106"/>
            <a:ext cx="659608" cy="4496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下箭头 72"/>
          <p:cNvSpPr/>
          <p:nvPr/>
        </p:nvSpPr>
        <p:spPr bwMode="auto">
          <a:xfrm>
            <a:off x="4267200" y="26670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24200" y="1586963"/>
            <a:ext cx="4416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子孙紧密排列在结点右侧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54751" y="2140763"/>
            <a:ext cx="4489049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子孙</a:t>
            </a:r>
            <a:r>
              <a:rPr lang="en-US" altLang="zh-CN" sz="3000" dirty="0" smtClean="0">
                <a:solidFill>
                  <a:srgbClr val="003399"/>
                </a:solidFill>
              </a:rPr>
              <a:t>…………………</a:t>
            </a:r>
            <a:r>
              <a:rPr lang="zh-CN" altLang="en-US" sz="3000" dirty="0" smtClean="0">
                <a:solidFill>
                  <a:srgbClr val="003399"/>
                </a:solidFill>
              </a:rPr>
              <a:t>左侧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11240"/>
            <a:ext cx="8229600" cy="20128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广度优先遍历：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   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层开始，逐层向下；</a:t>
            </a:r>
            <a:endParaRPr lang="en-US" altLang="zh-CN" sz="32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每层内部，从左向右遍历；</a:t>
            </a:r>
            <a:endParaRPr lang="en-US" altLang="zh-CN" sz="3200" dirty="0" smtClean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43" idx="5"/>
            <a:endCxn id="29" idx="1"/>
          </p:cNvCxnSpPr>
          <p:nvPr/>
        </p:nvCxnSpPr>
        <p:spPr bwMode="auto">
          <a:xfrm rot="16200000" flipH="1">
            <a:off x="7434653" y="2294328"/>
            <a:ext cx="681018" cy="516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2"/>
          <p:cNvCxnSpPr>
            <a:cxnSpLocks noChangeShapeType="1"/>
            <a:stCxn id="44" idx="5"/>
            <a:endCxn id="31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4" idx="4"/>
            <a:endCxn id="30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0" name="直接连接符 30"/>
          <p:cNvCxnSpPr>
            <a:cxnSpLocks noChangeShapeType="1"/>
            <a:stCxn id="30" idx="3"/>
            <a:endCxn id="39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1"/>
          <p:cNvCxnSpPr>
            <a:cxnSpLocks noChangeShapeType="1"/>
            <a:stCxn id="42" idx="0"/>
            <a:endCxn id="30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0866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3" idx="3"/>
            <a:endCxn id="44" idx="0"/>
          </p:cNvCxnSpPr>
          <p:nvPr/>
        </p:nvCxnSpPr>
        <p:spPr bwMode="auto">
          <a:xfrm rot="5400000">
            <a:off x="6558155" y="22782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29" idx="5"/>
            <a:endCxn id="46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29" idx="3"/>
            <a:endCxn id="49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4" idx="3"/>
            <a:endCxn id="51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3624000"/>
            <a:ext cx="48006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64" name="下箭头 63"/>
          <p:cNvSpPr/>
          <p:nvPr/>
        </p:nvSpPr>
        <p:spPr bwMode="auto">
          <a:xfrm>
            <a:off x="2895600" y="3200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1194" y="41148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09600" y="41148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4876800" y="4114800"/>
            <a:ext cx="38985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1981200" y="41148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990600" y="4135582"/>
            <a:ext cx="8002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B,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1516123" y="41148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4503094" y="4114800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3429000" y="41148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3962400" y="4114800"/>
            <a:ext cx="59503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2514600" y="41148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79" name="云形 78"/>
          <p:cNvSpPr/>
          <p:nvPr/>
        </p:nvSpPr>
        <p:spPr bwMode="auto">
          <a:xfrm>
            <a:off x="609600" y="5244600"/>
            <a:ext cx="5040000" cy="1080000"/>
          </a:xfrm>
          <a:prstGeom prst="cloud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/>
              <a:t>非递归，借助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下箭头 79"/>
          <p:cNvSpPr/>
          <p:nvPr/>
        </p:nvSpPr>
        <p:spPr bwMode="auto">
          <a:xfrm>
            <a:off x="2895600" y="4897800"/>
            <a:ext cx="360000" cy="360000"/>
          </a:xfrm>
          <a:prstGeom prst="downArrow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92989" y="539355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  <p:bldP spid="77" grpId="0"/>
      <p:bldP spid="78" grpId="0"/>
      <p:bldP spid="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1306989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</a:tr>
            </a:tbl>
          </a:graphicData>
        </a:graphic>
      </p:graphicFrame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33400" y="1219201"/>
            <a:ext cx="8610600" cy="31700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根结点进队；</a:t>
            </a:r>
            <a:endParaRPr lang="en-US" altLang="zh-CN" sz="3000" dirty="0" smtClean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000" dirty="0" smtClean="0"/>
              <a:t>2)</a:t>
            </a:r>
            <a:r>
              <a:rPr lang="zh-CN" altLang="en-US" sz="3000" dirty="0" smtClean="0"/>
              <a:t> 当队不空，访问队头，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队头的孩子</a:t>
            </a:r>
            <a:r>
              <a:rPr lang="zh-CN" altLang="en-US" sz="3000" dirty="0" smtClean="0">
                <a:solidFill>
                  <a:srgbClr val="C00000"/>
                </a:solidFill>
              </a:rPr>
              <a:t>从左至右</a:t>
            </a:r>
            <a:r>
              <a:rPr lang="zh-CN" altLang="en-US" sz="3000" dirty="0" smtClean="0"/>
              <a:t>依次进队，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直到队空；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8112125" y="2254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24646" y="33488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7116000" y="333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43" idx="5"/>
            <a:endCxn id="29" idx="1"/>
          </p:cNvCxnSpPr>
          <p:nvPr/>
        </p:nvCxnSpPr>
        <p:spPr bwMode="auto">
          <a:xfrm rot="16200000" flipH="1">
            <a:off x="7717222" y="1859359"/>
            <a:ext cx="496880" cy="4405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2"/>
          <p:cNvCxnSpPr>
            <a:cxnSpLocks noChangeShapeType="1"/>
            <a:stCxn id="44" idx="5"/>
            <a:endCxn id="31" idx="0"/>
          </p:cNvCxnSpPr>
          <p:nvPr/>
        </p:nvCxnSpPr>
        <p:spPr bwMode="auto">
          <a:xfrm rot="16200000" flipH="1">
            <a:off x="6866514" y="2833913"/>
            <a:ext cx="589809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4" idx="4"/>
            <a:endCxn id="30" idx="0"/>
          </p:cNvCxnSpPr>
          <p:nvPr/>
        </p:nvCxnSpPr>
        <p:spPr bwMode="auto">
          <a:xfrm rot="5400000">
            <a:off x="6511915" y="3084131"/>
            <a:ext cx="5294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6096846" y="419792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0" name="直接连接符 30"/>
          <p:cNvCxnSpPr>
            <a:cxnSpLocks noChangeShapeType="1"/>
            <a:stCxn id="30" idx="3"/>
            <a:endCxn id="39" idx="0"/>
          </p:cNvCxnSpPr>
          <p:nvPr/>
        </p:nvCxnSpPr>
        <p:spPr bwMode="auto">
          <a:xfrm rot="5400000">
            <a:off x="6264214" y="3863686"/>
            <a:ext cx="418875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1"/>
          <p:cNvCxnSpPr>
            <a:cxnSpLocks noChangeShapeType="1"/>
            <a:stCxn id="42" idx="0"/>
            <a:endCxn id="30" idx="5"/>
          </p:cNvCxnSpPr>
          <p:nvPr/>
        </p:nvCxnSpPr>
        <p:spPr bwMode="auto">
          <a:xfrm rot="16200000" flipV="1">
            <a:off x="6884905" y="3848986"/>
            <a:ext cx="418875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981846" y="419792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315200" y="140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524646" y="231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3" idx="3"/>
            <a:endCxn id="44" idx="0"/>
          </p:cNvCxnSpPr>
          <p:nvPr/>
        </p:nvCxnSpPr>
        <p:spPr bwMode="auto">
          <a:xfrm rot="5400000">
            <a:off x="6840724" y="1767114"/>
            <a:ext cx="484209" cy="6123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8487600" y="325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29" idx="5"/>
            <a:endCxn id="46" idx="0"/>
          </p:cNvCxnSpPr>
          <p:nvPr/>
        </p:nvCxnSpPr>
        <p:spPr bwMode="auto">
          <a:xfrm rot="16200000" flipH="1">
            <a:off x="8353585" y="2873184"/>
            <a:ext cx="574747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772400" y="32591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29" idx="3"/>
            <a:endCxn id="49" idx="0"/>
          </p:cNvCxnSpPr>
          <p:nvPr/>
        </p:nvCxnSpPr>
        <p:spPr bwMode="auto">
          <a:xfrm rot="5400000">
            <a:off x="7817819" y="2891034"/>
            <a:ext cx="574696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867400" y="33139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4" idx="3"/>
            <a:endCxn id="51" idx="0"/>
          </p:cNvCxnSpPr>
          <p:nvPr/>
        </p:nvCxnSpPr>
        <p:spPr bwMode="auto">
          <a:xfrm rot="5400000">
            <a:off x="6074755" y="2790237"/>
            <a:ext cx="568346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7581900" y="1181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896100" y="213996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2103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8199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6418119" y="4000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277100" y="40074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4295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343900" y="206376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8115300" y="3039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8724900" y="3039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矩形 72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79" name="矩形 78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81" name="矩形 80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7474894" y="5266086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611789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87" name="矩形 86"/>
          <p:cNvSpPr/>
          <p:nvPr/>
        </p:nvSpPr>
        <p:spPr>
          <a:xfrm>
            <a:off x="480378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402989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068989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2526189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3035567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3492767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4002751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4407797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948467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504309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5873720" y="4626114"/>
            <a:ext cx="389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7817308" y="5257800"/>
            <a:ext cx="50366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76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6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04800" y="533400"/>
            <a:ext cx="8839200" cy="624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levelOrder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 Tree t)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Node p</a:t>
            </a:r>
            <a:r>
              <a:rPr lang="en-US" altLang="zh-CN" sz="3000" kern="0" dirty="0" smtClean="0">
                <a:latin typeface="+mj-lt"/>
              </a:rPr>
              <a:t> =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root</a:t>
            </a:r>
            <a:r>
              <a:rPr lang="en-US" altLang="zh-CN" sz="3000" kern="0" dirty="0" smtClean="0">
                <a:latin typeface="+mj-lt"/>
              </a:rPr>
              <a:t>(t);</a:t>
            </a:r>
            <a:r>
              <a:rPr lang="zh-CN" altLang="en-US" sz="3000" kern="0" dirty="0" smtClean="0">
                <a:latin typeface="+mj-lt"/>
              </a:rPr>
              <a:t>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Queue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Q =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createEmptyQueue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();</a:t>
            </a: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(Q, p);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while(!</a:t>
            </a:r>
            <a:r>
              <a:rPr lang="en-US" altLang="zh-CN" sz="3000" dirty="0" err="1" smtClean="0">
                <a:latin typeface="+mj-lt"/>
              </a:rPr>
              <a:t>isEmptyQueue</a:t>
            </a:r>
            <a:r>
              <a:rPr lang="en-US" altLang="zh-CN" sz="3000" dirty="0" smtClean="0">
                <a:latin typeface="+mj-lt"/>
              </a:rPr>
              <a:t>(Q))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p = </a:t>
            </a:r>
            <a:r>
              <a:rPr lang="en-US" altLang="zh-CN" sz="3000" dirty="0" err="1" smtClean="0">
                <a:solidFill>
                  <a:srgbClr val="990099"/>
                </a:solidFill>
                <a:latin typeface="+mj-lt"/>
              </a:rPr>
              <a:t>frontQueue</a:t>
            </a:r>
            <a:r>
              <a:rPr lang="en-US" altLang="zh-CN" sz="3000" dirty="0" smtClean="0">
                <a:latin typeface="+mj-lt"/>
              </a:rPr>
              <a:t>(Q); 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</a:t>
            </a:r>
            <a:r>
              <a:rPr lang="en-US" altLang="zh-CN" sz="3000" dirty="0" smtClean="0">
                <a:solidFill>
                  <a:srgbClr val="C00000"/>
                </a:solidFill>
              </a:rPr>
              <a:t>visit</a:t>
            </a:r>
            <a:r>
              <a:rPr lang="en-US" altLang="zh-CN" sz="3000" dirty="0" smtClean="0"/>
              <a:t>(p);</a:t>
            </a:r>
            <a:r>
              <a:rPr lang="zh-CN" altLang="en-US" sz="3000" dirty="0" smtClean="0"/>
              <a:t>  </a:t>
            </a:r>
            <a:r>
              <a:rPr lang="en-US" altLang="zh-CN" sz="3000" dirty="0" err="1" smtClean="0">
                <a:solidFill>
                  <a:srgbClr val="990099"/>
                </a:solidFill>
                <a:latin typeface="+mj-lt"/>
              </a:rPr>
              <a:t>deQueue</a:t>
            </a:r>
            <a:r>
              <a:rPr lang="en-US" altLang="zh-CN" sz="3000" dirty="0" smtClean="0">
                <a:latin typeface="+mj-lt"/>
              </a:rPr>
              <a:t>(Q);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p= 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leftChild</a:t>
            </a:r>
            <a:r>
              <a:rPr lang="en-US" altLang="zh-CN" sz="3000" dirty="0" smtClean="0">
                <a:latin typeface="+mj-lt"/>
              </a:rPr>
              <a:t>(p);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while(p != Null)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        { </a:t>
            </a:r>
            <a:r>
              <a:rPr lang="en-US" altLang="zh-CN" sz="3000" dirty="0" err="1" smtClean="0">
                <a:solidFill>
                  <a:srgbClr val="990099"/>
                </a:solidFill>
                <a:latin typeface="+mj-lt"/>
              </a:rPr>
              <a:t>enQueue</a:t>
            </a:r>
            <a:r>
              <a:rPr lang="en-US" altLang="zh-CN" sz="3000" dirty="0" smtClean="0">
                <a:latin typeface="+mj-lt"/>
              </a:rPr>
              <a:t>(Q, p);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          p= 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rightSibling</a:t>
            </a:r>
            <a:r>
              <a:rPr lang="en-US" altLang="zh-CN" sz="3000" dirty="0" smtClean="0">
                <a:latin typeface="+mj-lt"/>
              </a:rPr>
              <a:t>(p);}</a:t>
            </a:r>
          </a:p>
          <a:p>
            <a:pPr marL="144000" algn="just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} 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2744" y="15788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1400" y="20928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树根进队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0180" y="47244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所有孩子依次进队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19600" y="4169658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从队头的长子开始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24077" y="2645658"/>
            <a:ext cx="4272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当队不空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则访问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出队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…</a:t>
            </a:r>
            <a:endParaRPr lang="zh-CN" altLang="en-US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1091" y="3048000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 </a:t>
            </a:r>
            <a:endParaRPr lang="zh-CN" altLang="en-US" sz="30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15000" y="457200"/>
            <a:ext cx="3429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树的广度优先遍历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29200" y="3159604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取队头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10200" y="3657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访问队头，出队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回顾：哈夫曼树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04800" y="1143000"/>
            <a:ext cx="8839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ts val="0"/>
              </a:spcBef>
            </a:pPr>
            <a:r>
              <a:rPr lang="zh-CN" altLang="en-US" sz="3200" dirty="0" smtClean="0">
                <a:latin typeface="+mj-lt"/>
              </a:rPr>
              <a:t>哈夫曼树一定是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树（结点度只能是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、</a:t>
            </a:r>
            <a:r>
              <a:rPr lang="en-US" altLang="zh-CN" sz="3200" dirty="0" smtClean="0">
                <a:latin typeface="+mj-lt"/>
              </a:rPr>
              <a:t>0</a:t>
            </a:r>
            <a:r>
              <a:rPr lang="zh-CN" altLang="en-US" sz="3200" dirty="0" smtClean="0">
                <a:latin typeface="+mj-lt"/>
              </a:rPr>
              <a:t>）；</a:t>
            </a:r>
            <a:endParaRPr lang="en-US" altLang="zh-CN" sz="3200" dirty="0" smtClean="0">
              <a:latin typeface="+mj-lt"/>
            </a:endParaRPr>
          </a:p>
          <a:p>
            <a:pPr marL="342900" indent="-342900">
              <a:lnSpc>
                <a:spcPct val="145000"/>
              </a:lnSpc>
              <a:spcBef>
                <a:spcPts val="0"/>
              </a:spcBef>
            </a:pPr>
            <a:r>
              <a:rPr lang="zh-CN" altLang="en-US" sz="3200" dirty="0" smtClean="0">
                <a:latin typeface="+mj-lt"/>
              </a:rPr>
              <a:t>给定</a:t>
            </a:r>
            <a:r>
              <a:rPr lang="en-US" altLang="zh-CN" sz="3200" dirty="0" smtClean="0">
                <a:latin typeface="+mj-lt"/>
              </a:rPr>
              <a:t>m</a:t>
            </a:r>
            <a:r>
              <a:rPr lang="zh-CN" altLang="en-US" sz="3200" dirty="0" smtClean="0">
                <a:latin typeface="+mj-lt"/>
              </a:rPr>
              <a:t>个外部结点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叶子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哈夫曼树结点总数：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   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常用存储方式：</a:t>
            </a:r>
            <a:endParaRPr lang="en-US" altLang="zh-CN" sz="3200" dirty="0" smtClean="0">
              <a:latin typeface="+mj-lt"/>
              <a:ea typeface="黑体" pitchFamily="2" charset="-122"/>
              <a:sym typeface="Wingdings" pitchFamily="2" charset="2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建立哈夫曼树过程：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前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m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、后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m-1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个结点</a:t>
            </a:r>
            <a:endParaRPr lang="en-US" altLang="zh-CN" sz="3200" dirty="0" smtClean="0">
              <a:solidFill>
                <a:srgbClr val="0000CC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53000" y="2633539"/>
            <a:ext cx="147187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  <a:sym typeface="Wingdings" pitchFamily="2" charset="2"/>
              </a:rPr>
              <a:t>m+m-1</a:t>
            </a:r>
            <a:endParaRPr lang="en-US" altLang="zh-CN" sz="320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901673" y="4953000"/>
          <a:ext cx="755652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81200"/>
                <a:gridCol w="1703705"/>
                <a:gridCol w="1966622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lindex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左子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ww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rindex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右子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父亲的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4191000" y="3352800"/>
            <a:ext cx="141577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00CC"/>
                </a:solidFill>
              </a:rPr>
              <a:t>顺序表</a:t>
            </a:r>
            <a:endParaRPr lang="en-US" altLang="zh-CN" sz="32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22366"/>
            <a:ext cx="8077200" cy="2992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</a:t>
            </a:r>
            <a:r>
              <a:rPr lang="zh-CN" altLang="en-US" sz="3000" dirty="0" smtClean="0">
                <a:solidFill>
                  <a:srgbClr val="003399"/>
                </a:solidFill>
              </a:rPr>
              <a:t>父亲数组表示法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(</a:t>
            </a:r>
            <a:r>
              <a:rPr lang="zh-CN" altLang="en-US" sz="3000" dirty="0" smtClean="0"/>
              <a:t>双亲表示法，父指针表示法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孩子链表表示法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</a:t>
            </a:r>
            <a:r>
              <a:rPr lang="zh-CN" altLang="en-US" sz="3000" dirty="0" smtClean="0">
                <a:solidFill>
                  <a:srgbClr val="003399"/>
                </a:solidFill>
              </a:rPr>
              <a:t>长子</a:t>
            </a:r>
            <a:r>
              <a:rPr lang="en-US" altLang="zh-CN" sz="3000" dirty="0" smtClean="0">
                <a:solidFill>
                  <a:srgbClr val="003399"/>
                </a:solidFill>
              </a:rPr>
              <a:t>-</a:t>
            </a:r>
            <a:r>
              <a:rPr lang="zh-CN" altLang="en-US" sz="3000" dirty="0" smtClean="0">
                <a:solidFill>
                  <a:srgbClr val="003399"/>
                </a:solidFill>
              </a:rPr>
              <a:t>兄弟表示法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07974"/>
            <a:ext cx="5410200" cy="18928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需反映的关系：</a:t>
            </a:r>
            <a:endParaRPr lang="en-US" altLang="zh-CN" sz="3000" dirty="0" smtClean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右兄弟；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37588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52629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棵树</a:t>
            </a:r>
            <a:r>
              <a:rPr lang="en-US" altLang="zh-CN" sz="32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数组，</a:t>
            </a:r>
            <a:r>
              <a:rPr lang="zh-CN" altLang="en-US" sz="3200" dirty="0" smtClean="0">
                <a:sym typeface="Wingdings" pitchFamily="2" charset="2"/>
              </a:rPr>
              <a:t>元素类型：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2142530"/>
          <a:ext cx="7391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070"/>
                <a:gridCol w="4467330"/>
              </a:tblGrid>
              <a:tr h="12954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父亲在数组中的</a:t>
                      </a:r>
                      <a:r>
                        <a:rPr lang="zh-CN" altLang="en-US" sz="3200" b="0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>
                        <a:alpha val="6313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3810000"/>
            <a:ext cx="7543800" cy="230832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ParTreeNode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info;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结点数据信息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parent; </a:t>
            </a:r>
            <a:r>
              <a:rPr lang="zh-CN" altLang="en-US" sz="3200" dirty="0" smtClean="0">
                <a:latin typeface="+mj-lt"/>
              </a:rPr>
              <a:t>}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父亲的下标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3580" y="39624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数组元素结构类型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43001"/>
            <a:ext cx="87630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棵树</a:t>
            </a:r>
            <a:r>
              <a:rPr lang="en-US" altLang="zh-CN" sz="32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数组，</a:t>
            </a:r>
            <a:r>
              <a:rPr lang="zh-CN" altLang="en-US" sz="3200" dirty="0" smtClean="0">
                <a:sym typeface="Wingdings" pitchFamily="2" charset="2"/>
              </a:rPr>
              <a:t>元素类型：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360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 </a:t>
            </a:r>
            <a:r>
              <a:rPr lang="en-US" altLang="zh-CN" sz="3200" dirty="0" smtClean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200" dirty="0" smtClean="0">
                <a:solidFill>
                  <a:srgbClr val="008000"/>
                </a:solidFill>
                <a:sym typeface="Wingdings" pitchFamily="2" charset="2"/>
              </a:rPr>
              <a:t>直接关系：父亲</a:t>
            </a:r>
            <a:r>
              <a:rPr lang="en-US" altLang="zh-CN" sz="3200" dirty="0" smtClean="0">
                <a:solidFill>
                  <a:srgbClr val="008000"/>
                </a:solidFill>
                <a:sym typeface="Wingdings" pitchFamily="2" charset="2"/>
              </a:rPr>
              <a:t>--</a:t>
            </a:r>
            <a:r>
              <a:rPr lang="zh-CN" altLang="en-US" sz="3200" dirty="0" smtClean="0">
                <a:solidFill>
                  <a:srgbClr val="008000"/>
                </a:solidFill>
                <a:sym typeface="Wingdings" pitchFamily="2" charset="2"/>
              </a:rPr>
              <a:t>孩子关系，</a:t>
            </a:r>
            <a:endParaRPr lang="en-US" altLang="zh-CN" sz="3200" dirty="0" smtClean="0">
              <a:solidFill>
                <a:srgbClr val="008000"/>
              </a:solidFill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     </a:t>
            </a:r>
            <a:r>
              <a:rPr lang="zh-CN" altLang="en-US" sz="3200" dirty="0" smtClean="0">
                <a:sym typeface="Wingdings" pitchFamily="2" charset="2"/>
              </a:rPr>
              <a:t>兄弟之间的‘左右关系’，如何体现？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 </a:t>
            </a:r>
            <a:r>
              <a:rPr lang="en-US" altLang="zh-CN" sz="3200" dirty="0" smtClean="0">
                <a:solidFill>
                  <a:srgbClr val="0000CC"/>
                </a:solidFill>
                <a:sym typeface="Wingdings" pitchFamily="2" charset="2"/>
              </a:rPr>
              <a:t></a:t>
            </a: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按照某种遍历顺序，依次存放各结点。</a:t>
            </a:r>
            <a:endParaRPr lang="en-US" altLang="zh-CN" sz="3200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2142530"/>
          <a:ext cx="7391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070"/>
                <a:gridCol w="4467330"/>
              </a:tblGrid>
              <a:tr h="12954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父亲在数组中的</a:t>
                      </a:r>
                      <a:r>
                        <a:rPr lang="zh-CN" altLang="en-US" sz="3200" b="0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>
                        <a:alpha val="6313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左大括号 9"/>
          <p:cNvSpPr/>
          <p:nvPr/>
        </p:nvSpPr>
        <p:spPr bwMode="auto">
          <a:xfrm rot="16200000">
            <a:off x="3884400" y="2770200"/>
            <a:ext cx="432000" cy="1800000"/>
          </a:xfrm>
          <a:prstGeom prst="leftBrac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ym typeface="Wingdings" pitchFamily="2" charset="2"/>
              </a:rPr>
              <a:t>基于先根顺序：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3798125" y="3159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363046" y="43767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3002046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cxnSpLocks noChangeShapeType="1"/>
            <a:stCxn id="19" idx="5"/>
            <a:endCxn id="9" idx="0"/>
          </p:cNvCxnSpPr>
          <p:nvPr/>
        </p:nvCxnSpPr>
        <p:spPr bwMode="auto">
          <a:xfrm rot="16200000" flipH="1">
            <a:off x="3290691" y="2399691"/>
            <a:ext cx="671534" cy="847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0" idx="5"/>
            <a:endCxn id="11" idx="0"/>
          </p:cNvCxnSpPr>
          <p:nvPr/>
        </p:nvCxnSpPr>
        <p:spPr bwMode="auto">
          <a:xfrm rot="16200000" flipH="1">
            <a:off x="2707325" y="48928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  <a:stCxn id="20" idx="5"/>
            <a:endCxn id="10" idx="0"/>
          </p:cNvCxnSpPr>
          <p:nvPr/>
        </p:nvCxnSpPr>
        <p:spPr bwMode="auto">
          <a:xfrm rot="16200000" flipH="1">
            <a:off x="2050457" y="3812187"/>
            <a:ext cx="726322" cy="402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706646" y="5410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" name="直接连接符 30"/>
          <p:cNvCxnSpPr>
            <a:cxnSpLocks noChangeShapeType="1"/>
            <a:stCxn id="10" idx="3"/>
            <a:endCxn id="15" idx="0"/>
          </p:cNvCxnSpPr>
          <p:nvPr/>
        </p:nvCxnSpPr>
        <p:spPr bwMode="auto">
          <a:xfrm rot="5400000">
            <a:off x="1896135" y="4869479"/>
            <a:ext cx="603233" cy="478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1"/>
          <p:cNvCxnSpPr>
            <a:cxnSpLocks noChangeShapeType="1"/>
            <a:stCxn id="18" idx="0"/>
            <a:endCxn id="10" idx="4"/>
          </p:cNvCxnSpPr>
          <p:nvPr/>
        </p:nvCxnSpPr>
        <p:spPr bwMode="auto">
          <a:xfrm rot="5400000" flipH="1" flipV="1">
            <a:off x="2325703" y="5140720"/>
            <a:ext cx="549287" cy="2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333646" y="5430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2772600" y="2057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1782000" y="3220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1" name="直接连接符 20"/>
          <p:cNvCxnSpPr>
            <a:cxnSpLocks noChangeShapeType="1"/>
            <a:stCxn id="19" idx="3"/>
            <a:endCxn id="20" idx="0"/>
          </p:cNvCxnSpPr>
          <p:nvPr/>
        </p:nvCxnSpPr>
        <p:spPr bwMode="auto">
          <a:xfrm rot="5400000">
            <a:off x="2073869" y="2447723"/>
            <a:ext cx="732672" cy="812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4296600" y="42577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9" idx="5"/>
            <a:endCxn id="22" idx="0"/>
          </p:cNvCxnSpPr>
          <p:nvPr/>
        </p:nvCxnSpPr>
        <p:spPr bwMode="auto">
          <a:xfrm rot="16200000" flipH="1">
            <a:off x="4054259" y="3763373"/>
            <a:ext cx="668398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400446" y="4287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9" idx="3"/>
            <a:endCxn id="24" idx="0"/>
          </p:cNvCxnSpPr>
          <p:nvPr/>
        </p:nvCxnSpPr>
        <p:spPr bwMode="auto">
          <a:xfrm rot="5400000">
            <a:off x="3413317" y="3828445"/>
            <a:ext cx="697747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143846" y="43418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cxnSpLocks noChangeShapeType="1"/>
            <a:stCxn id="20" idx="3"/>
            <a:endCxn id="26" idx="0"/>
          </p:cNvCxnSpPr>
          <p:nvPr/>
        </p:nvCxnSpPr>
        <p:spPr bwMode="auto">
          <a:xfrm rot="5400000">
            <a:off x="1280130" y="3766171"/>
            <a:ext cx="691397" cy="4599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400801" y="1524000"/>
          <a:ext cx="20573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1"/>
                <a:gridCol w="112221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-1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486400" y="1524000"/>
          <a:ext cx="914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410200" y="9906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 smtClean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477000" y="9906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info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7391400" y="990600"/>
            <a:ext cx="1295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+mj-lt"/>
              </a:rPr>
              <a:t>parent</a:t>
            </a:r>
            <a:endParaRPr lang="en-US" altLang="zh-CN" dirty="0" smtClean="0">
              <a:solidFill>
                <a:srgbClr val="C000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915400" cy="58046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棵树</a:t>
            </a:r>
            <a:r>
              <a:rPr lang="en-US" altLang="zh-CN" sz="32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数组，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3816000"/>
            <a:ext cx="8686800" cy="249408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08000" algn="just"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parTree</a:t>
            </a:r>
            <a:endParaRPr lang="en-US" altLang="zh-CN" sz="3200" dirty="0" smtClean="0">
              <a:solidFill>
                <a:schemeClr val="tx2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MaxNum</a:t>
            </a:r>
            <a:r>
              <a:rPr lang="en-US" altLang="zh-CN" sz="3200" dirty="0" smtClean="0">
                <a:latin typeface="+mj-lt"/>
              </a:rPr>
              <a:t>, n;   </a:t>
            </a:r>
          </a:p>
          <a:p>
            <a:pPr marL="108000" algn="just"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struct</a:t>
            </a: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ParTreeNode</a:t>
            </a:r>
            <a:r>
              <a:rPr lang="en-US" altLang="zh-CN" sz="3200" dirty="0" smtClean="0">
                <a:solidFill>
                  <a:srgbClr val="0000CC"/>
                </a:solidFill>
              </a:rPr>
              <a:t> * </a:t>
            </a:r>
            <a:r>
              <a:rPr lang="en-US" altLang="zh-CN" sz="3200" dirty="0" err="1" smtClean="0"/>
              <a:t>nodelist</a:t>
            </a:r>
            <a:r>
              <a:rPr lang="en-US" altLang="zh-CN" sz="3200" dirty="0" smtClean="0"/>
              <a:t>;</a:t>
            </a:r>
            <a:r>
              <a:rPr lang="zh-CN" altLang="en-US" sz="3200" dirty="0" smtClean="0">
                <a:latin typeface="+mj-lt"/>
              </a:rPr>
              <a:t>};</a:t>
            </a:r>
          </a:p>
          <a:p>
            <a:pPr marL="108000" algn="just"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ParTree</a:t>
            </a:r>
            <a:r>
              <a:rPr lang="en-US" altLang="zh-CN" sz="3200" dirty="0" smtClean="0">
                <a:latin typeface="+mj-lt"/>
              </a:rPr>
              <a:t> *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PParTree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14671" y="5160258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结点数组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88998" y="5769858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树指针类型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63744" y="3886200"/>
            <a:ext cx="241925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树类型</a:t>
            </a:r>
            <a:r>
              <a:rPr lang="en-US" altLang="zh-CN" dirty="0" smtClean="0">
                <a:solidFill>
                  <a:srgbClr val="003399"/>
                </a:solidFill>
              </a:rPr>
              <a:t>(</a:t>
            </a:r>
            <a:r>
              <a:rPr lang="zh-CN" altLang="en-US" dirty="0" smtClean="0">
                <a:solidFill>
                  <a:srgbClr val="003399"/>
                </a:solidFill>
              </a:rPr>
              <a:t>结构</a:t>
            </a:r>
            <a:r>
              <a:rPr lang="en-US" altLang="zh-CN" dirty="0" smtClean="0">
                <a:solidFill>
                  <a:srgbClr val="003399"/>
                </a:solidFill>
              </a:rPr>
              <a:t>)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0200" y="1855272"/>
            <a:ext cx="7543800" cy="195472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ParTreeNode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info;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结点数据信息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parent; </a:t>
            </a:r>
            <a:r>
              <a:rPr lang="zh-CN" altLang="en-US" sz="3200" dirty="0" smtClean="0">
                <a:latin typeface="+mj-lt"/>
              </a:rPr>
              <a:t>}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父亲的下标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57800" y="18288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数组元素结构类型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09600"/>
            <a:ext cx="9144000" cy="1040285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例，“父亲数组” 表示的树中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先根顺序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求下标为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的结点的右兄弟。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1637534"/>
            <a:ext cx="9144000" cy="4839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00CC"/>
                </a:solidFill>
              </a:rPr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rightSibling_partree</a:t>
            </a:r>
            <a:r>
              <a:rPr lang="en-US" altLang="zh-CN" sz="3200" dirty="0"/>
              <a:t>(</a:t>
            </a:r>
            <a:r>
              <a:rPr lang="en-US" altLang="zh-CN" sz="3200" dirty="0" err="1">
                <a:solidFill>
                  <a:srgbClr val="0000CC"/>
                </a:solidFill>
              </a:rPr>
              <a:t>PParTree</a:t>
            </a:r>
            <a:r>
              <a:rPr lang="en-US" altLang="zh-CN" sz="3200" dirty="0"/>
              <a:t> t, </a:t>
            </a:r>
            <a:r>
              <a:rPr lang="en-US" altLang="zh-CN" sz="3200" dirty="0" err="1">
                <a:solidFill>
                  <a:srgbClr val="0000CC"/>
                </a:solidFill>
              </a:rPr>
              <a:t>int</a:t>
            </a:r>
            <a:r>
              <a:rPr lang="en-US" altLang="zh-CN" sz="3200" dirty="0"/>
              <a:t> p)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if(p&gt;=0 </a:t>
            </a:r>
            <a:r>
              <a:rPr lang="en-US" altLang="zh-CN" sz="3200" dirty="0"/>
              <a:t>&amp;&amp; </a:t>
            </a:r>
            <a:r>
              <a:rPr lang="en-US" altLang="zh-CN" sz="3200" dirty="0" smtClean="0"/>
              <a:t>p&lt; </a:t>
            </a:r>
            <a:r>
              <a:rPr lang="en-US" altLang="zh-CN" sz="3200" dirty="0"/>
              <a:t>t-&gt;n </a:t>
            </a:r>
            <a:r>
              <a:rPr lang="en-US" altLang="zh-CN" sz="3200" dirty="0" smtClean="0"/>
              <a:t>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en-US" altLang="zh-CN" sz="3200" dirty="0" smtClean="0"/>
              <a:t> for(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=p+1</a:t>
            </a:r>
            <a:r>
              <a:rPr lang="en-US" altLang="zh-CN" sz="3200" dirty="0"/>
              <a:t>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 </a:t>
            </a:r>
            <a:r>
              <a:rPr lang="en-US" altLang="zh-CN" sz="3200" dirty="0"/>
              <a:t>t-&gt;n; </a:t>
            </a:r>
            <a:r>
              <a:rPr lang="en-US" altLang="zh-CN" sz="3200" dirty="0" err="1"/>
              <a:t>i</a:t>
            </a:r>
            <a:r>
              <a:rPr lang="en-US" altLang="zh-CN" sz="3200" dirty="0" smtClean="0"/>
              <a:t>++)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if(t-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].</a:t>
            </a:r>
            <a:r>
              <a:rPr lang="en-US" altLang="zh-CN" sz="3200" dirty="0" smtClean="0"/>
              <a:t>parent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==</a:t>
            </a:r>
            <a:r>
              <a:rPr lang="en-US" altLang="zh-CN" sz="3200" dirty="0" smtClean="0"/>
              <a:t>t-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[p].parent)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</a:t>
            </a:r>
            <a:r>
              <a:rPr lang="en-US" altLang="zh-CN" sz="3200" dirty="0" smtClean="0"/>
              <a:t>    return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}</a:t>
            </a:r>
            <a:endParaRPr lang="en-US" altLang="zh-CN" sz="3200" dirty="0"/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return(-1</a:t>
            </a:r>
            <a:r>
              <a:rPr lang="en-US" altLang="zh-CN" sz="3200" dirty="0" smtClean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</a:p>
        </p:txBody>
      </p:sp>
      <p:sp>
        <p:nvSpPr>
          <p:cNvPr id="7" name="矩形 6"/>
          <p:cNvSpPr/>
          <p:nvPr/>
        </p:nvSpPr>
        <p:spPr>
          <a:xfrm>
            <a:off x="4097823" y="2853563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当下标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有意义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从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之后查找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24400" y="3441821"/>
            <a:ext cx="46262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先根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则右兄弟下标比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69703" y="4661021"/>
            <a:ext cx="51122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 </a:t>
            </a:r>
            <a:r>
              <a:rPr lang="en-US" altLang="zh-CN" dirty="0" err="1" smtClean="0">
                <a:solidFill>
                  <a:srgbClr val="003399"/>
                </a:solidFill>
              </a:rPr>
              <a:t>i</a:t>
            </a:r>
            <a:r>
              <a:rPr lang="en-US" altLang="zh-CN" dirty="0" smtClean="0">
                <a:solidFill>
                  <a:srgbClr val="003399"/>
                </a:solidFill>
              </a:rPr>
              <a:t>: </a:t>
            </a:r>
            <a:r>
              <a:rPr lang="zh-CN" altLang="en-US" dirty="0" smtClean="0">
                <a:solidFill>
                  <a:srgbClr val="003399"/>
                </a:solidFill>
              </a:rPr>
              <a:t>第</a:t>
            </a: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个与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有相同父亲的结点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400" y="213059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457200" y="3924579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788515"/>
            <a:ext cx="9144000" cy="1040285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例， “父亲数组” 表示的树中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先根顺序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求下标为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的结点的长子。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1841235"/>
            <a:ext cx="9144000" cy="36451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00CC"/>
                </a:solidFill>
              </a:rPr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leftChild_partree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PParTree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t, </a:t>
            </a:r>
            <a:r>
              <a:rPr lang="en-US" altLang="zh-CN" sz="3200" dirty="0" err="1">
                <a:solidFill>
                  <a:srgbClr val="0000CC"/>
                </a:solidFill>
              </a:rPr>
              <a:t>int</a:t>
            </a:r>
            <a:r>
              <a:rPr lang="en-US" altLang="zh-CN" sz="3200" dirty="0"/>
              <a:t> p)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if(t-&gt;</a:t>
            </a:r>
            <a:r>
              <a:rPr lang="en-US" altLang="zh-CN" sz="3200" dirty="0" err="1" smtClean="0"/>
              <a:t>nodelist</a:t>
            </a:r>
            <a:r>
              <a:rPr lang="en-US" altLang="zh-CN" sz="3200" dirty="0" smtClean="0"/>
              <a:t>[</a:t>
            </a:r>
            <a:r>
              <a:rPr lang="en-US" altLang="zh-CN" sz="3200" dirty="0" smtClean="0">
                <a:solidFill>
                  <a:srgbClr val="0000CC"/>
                </a:solidFill>
              </a:rPr>
              <a:t>p+1</a:t>
            </a:r>
            <a:r>
              <a:rPr lang="en-US" altLang="zh-CN" sz="3200" dirty="0" smtClean="0"/>
              <a:t>].parent ==p) 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return (p+1);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else 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/>
              <a:t>return(-1</a:t>
            </a:r>
            <a:r>
              <a:rPr lang="en-US" altLang="zh-CN" sz="3200" dirty="0" smtClean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324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</a:p>
        </p:txBody>
      </p:sp>
      <p:sp>
        <p:nvSpPr>
          <p:cNvPr id="13" name="矩形 12"/>
          <p:cNvSpPr/>
          <p:nvPr/>
        </p:nvSpPr>
        <p:spPr>
          <a:xfrm>
            <a:off x="3276600" y="3209235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如果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有长子，则会在哪？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0" y="4267200"/>
            <a:ext cx="3505200" cy="630942"/>
          </a:xfrm>
          <a:prstGeom prst="rect">
            <a:avLst/>
          </a:prstGeom>
          <a:solidFill>
            <a:srgbClr val="FFE9A3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必是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的下一位置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276" y="2437614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cxnSp>
        <p:nvCxnSpPr>
          <p:cNvPr id="8" name="直接箭头连接符 7"/>
          <p:cNvCxnSpPr>
            <a:endCxn id="14" idx="0"/>
          </p:cNvCxnSpPr>
          <p:nvPr/>
        </p:nvCxnSpPr>
        <p:spPr bwMode="auto">
          <a:xfrm>
            <a:off x="6781800" y="3733800"/>
            <a:ext cx="304800" cy="533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22366"/>
            <a:ext cx="8077200" cy="2992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</a:t>
            </a:r>
            <a:r>
              <a:rPr lang="zh-CN" altLang="en-US" sz="3000" dirty="0" smtClean="0">
                <a:solidFill>
                  <a:srgbClr val="003399"/>
                </a:solidFill>
              </a:rPr>
              <a:t>父亲数组表示法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(</a:t>
            </a:r>
            <a:r>
              <a:rPr lang="zh-CN" altLang="en-US" sz="3000" dirty="0" smtClean="0"/>
              <a:t>双亲表示法，父指针表示法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孩子链表表示法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</a:t>
            </a:r>
            <a:r>
              <a:rPr lang="zh-CN" altLang="en-US" sz="3000" dirty="0" smtClean="0">
                <a:solidFill>
                  <a:srgbClr val="003399"/>
                </a:solidFill>
              </a:rPr>
              <a:t>长子</a:t>
            </a:r>
            <a:r>
              <a:rPr lang="en-US" altLang="zh-CN" sz="3000" dirty="0" smtClean="0">
                <a:solidFill>
                  <a:srgbClr val="003399"/>
                </a:solidFill>
              </a:rPr>
              <a:t>-</a:t>
            </a:r>
            <a:r>
              <a:rPr lang="zh-CN" altLang="en-US" sz="3000" dirty="0" smtClean="0">
                <a:solidFill>
                  <a:srgbClr val="003399"/>
                </a:solidFill>
              </a:rPr>
              <a:t>兄弟表示法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07974"/>
            <a:ext cx="5410200" cy="18928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需反映的关系：</a:t>
            </a:r>
            <a:endParaRPr lang="en-US" altLang="zh-CN" sz="3000" dirty="0" smtClean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右兄弟；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37588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08252"/>
            <a:ext cx="8763000" cy="54938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一棵树</a:t>
            </a:r>
            <a:r>
              <a:rPr lang="en-US" altLang="zh-CN" sz="30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结点表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+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子表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buSzPct val="100000"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子表：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>
                <a:sym typeface="Wingdings" pitchFamily="2" charset="2"/>
              </a:rPr>
              <a:t>             </a:t>
            </a:r>
            <a:r>
              <a:rPr lang="zh-CN" altLang="en-US" sz="3000" dirty="0" smtClean="0">
                <a:sym typeface="Wingdings" pitchFamily="2" charset="2"/>
              </a:rPr>
              <a:t>按从左至右的顺序组成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个单链表；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1200"/>
              </a:spcBef>
              <a:buSzPct val="100000"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结点表：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zh-CN" altLang="en-US" sz="3000" dirty="0" smtClean="0">
                <a:sym typeface="Wingdings" pitchFamily="2" charset="2"/>
              </a:rPr>
              <a:t>包含</a:t>
            </a:r>
            <a:r>
              <a:rPr lang="en-US" altLang="zh-CN" sz="3000" dirty="0" smtClean="0">
                <a:sym typeface="Wingdings" pitchFamily="2" charset="2"/>
              </a:rPr>
              <a:t>n</a:t>
            </a:r>
            <a:r>
              <a:rPr lang="zh-CN" altLang="en-US" sz="3000" dirty="0" smtClean="0">
                <a:sym typeface="Wingdings" pitchFamily="2" charset="2"/>
              </a:rPr>
              <a:t>个元素，每个元素的组成为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 smtClean="0">
                <a:solidFill>
                  <a:srgbClr val="990099"/>
                </a:solidFill>
                <a:sym typeface="Wingdings" pitchFamily="2" charset="2"/>
              </a:rPr>
              <a:t> </a:t>
            </a: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endParaRPr lang="en-US" altLang="zh-CN" sz="3000" dirty="0" smtClean="0">
              <a:solidFill>
                <a:srgbClr val="9900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endParaRPr lang="en-US" altLang="zh-CN" sz="3000" dirty="0" smtClean="0">
              <a:solidFill>
                <a:srgbClr val="990099"/>
              </a:solidFill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1981200"/>
            <a:ext cx="48768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ym typeface="Wingdings" pitchFamily="2" charset="2"/>
              </a:rPr>
              <a:t>一个结点的所有孩子、</a:t>
            </a:r>
            <a:endParaRPr lang="zh-CN" altLang="en-US" sz="30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356200" y="4459862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7396799" y="5296462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928400" y="61212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cxnSpLocks noChangeShapeType="1"/>
            <a:stCxn id="19" idx="5"/>
            <a:endCxn id="6" idx="0"/>
          </p:cNvCxnSpPr>
          <p:nvPr/>
        </p:nvCxnSpPr>
        <p:spPr bwMode="auto">
          <a:xfrm rot="16200000" flipH="1">
            <a:off x="8166904" y="4054565"/>
            <a:ext cx="408327" cy="4022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0" idx="5"/>
            <a:endCxn id="11" idx="0"/>
          </p:cNvCxnSpPr>
          <p:nvPr/>
        </p:nvCxnSpPr>
        <p:spPr bwMode="auto">
          <a:xfrm rot="16200000" flipH="1">
            <a:off x="7726966" y="5703765"/>
            <a:ext cx="456003" cy="3788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  <a:stCxn id="20" idx="5"/>
            <a:endCxn id="10" idx="0"/>
          </p:cNvCxnSpPr>
          <p:nvPr/>
        </p:nvCxnSpPr>
        <p:spPr bwMode="auto">
          <a:xfrm rot="16200000" flipH="1">
            <a:off x="7297881" y="4981543"/>
            <a:ext cx="406727" cy="22311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886800" y="60918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" name="直接连接符 30"/>
          <p:cNvCxnSpPr>
            <a:cxnSpLocks noChangeShapeType="1"/>
            <a:stCxn id="10" idx="3"/>
            <a:endCxn id="15" idx="0"/>
          </p:cNvCxnSpPr>
          <p:nvPr/>
        </p:nvCxnSpPr>
        <p:spPr bwMode="auto">
          <a:xfrm rot="5400000">
            <a:off x="7068131" y="5699866"/>
            <a:ext cx="426603" cy="35726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1"/>
          <p:cNvCxnSpPr>
            <a:cxnSpLocks noChangeShapeType="1"/>
            <a:stCxn id="18" idx="0"/>
            <a:endCxn id="10" idx="4"/>
          </p:cNvCxnSpPr>
          <p:nvPr/>
        </p:nvCxnSpPr>
        <p:spPr bwMode="auto">
          <a:xfrm rot="16200000" flipV="1">
            <a:off x="7424200" y="5917062"/>
            <a:ext cx="383201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7402800" y="6111663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801200" y="36828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7020954" y="45210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1" name="直接连接符 20"/>
          <p:cNvCxnSpPr>
            <a:cxnSpLocks noChangeShapeType="1"/>
            <a:stCxn id="19" idx="3"/>
            <a:endCxn id="20" idx="0"/>
          </p:cNvCxnSpPr>
          <p:nvPr/>
        </p:nvCxnSpPr>
        <p:spPr bwMode="auto">
          <a:xfrm rot="5400000">
            <a:off x="7315978" y="3972512"/>
            <a:ext cx="469465" cy="6275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8712000" y="51774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6" idx="5"/>
            <a:endCxn id="22" idx="0"/>
          </p:cNvCxnSpPr>
          <p:nvPr/>
        </p:nvCxnSpPr>
        <p:spPr bwMode="auto">
          <a:xfrm rot="16200000" flipH="1">
            <a:off x="8652066" y="4901465"/>
            <a:ext cx="348803" cy="2030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080800" y="5206749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6" idx="3"/>
            <a:endCxn id="24" idx="0"/>
          </p:cNvCxnSpPr>
          <p:nvPr/>
        </p:nvCxnSpPr>
        <p:spPr bwMode="auto">
          <a:xfrm rot="5400000">
            <a:off x="8169057" y="4956341"/>
            <a:ext cx="378152" cy="1226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6658200" y="5261537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cxnSpLocks noChangeShapeType="1"/>
            <a:stCxn id="20" idx="3"/>
            <a:endCxn id="26" idx="0"/>
          </p:cNvCxnSpPr>
          <p:nvPr/>
        </p:nvCxnSpPr>
        <p:spPr bwMode="auto">
          <a:xfrm rot="5400000">
            <a:off x="6793309" y="4970627"/>
            <a:ext cx="371802" cy="21001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矩形 27"/>
          <p:cNvSpPr/>
          <p:nvPr/>
        </p:nvSpPr>
        <p:spPr>
          <a:xfrm>
            <a:off x="2286000" y="34300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ym typeface="Wingdings" pitchFamily="2" charset="2"/>
              </a:rPr>
              <a:t>是一个顺序表</a:t>
            </a:r>
            <a:endParaRPr lang="zh-CN" altLang="en-US" sz="30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914400" y="4800600"/>
          <a:ext cx="5029200" cy="103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749"/>
                <a:gridCol w="2587451"/>
              </a:tblGrid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children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子表头指针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>
                        <a:alpha val="63137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648201" y="1295400"/>
          <a:ext cx="11429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72"/>
                <a:gridCol w="56572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4038600" y="1295400"/>
          <a:ext cx="60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657600" y="6858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477000" y="685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子表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53" name="Rectangle 86"/>
          <p:cNvSpPr>
            <a:spLocks noChangeArrowheads="1"/>
          </p:cNvSpPr>
          <p:nvPr/>
        </p:nvSpPr>
        <p:spPr bwMode="auto">
          <a:xfrm>
            <a:off x="6324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87"/>
          <p:cNvSpPr>
            <a:spLocks noChangeArrowheads="1"/>
          </p:cNvSpPr>
          <p:nvPr/>
        </p:nvSpPr>
        <p:spPr bwMode="auto">
          <a:xfrm>
            <a:off x="6019800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" name="Line 88"/>
          <p:cNvSpPr>
            <a:spLocks noChangeShapeType="1"/>
          </p:cNvSpPr>
          <p:nvPr/>
        </p:nvSpPr>
        <p:spPr bwMode="auto">
          <a:xfrm>
            <a:off x="5519737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89"/>
          <p:cNvSpPr>
            <a:spLocks noChangeArrowheads="1"/>
          </p:cNvSpPr>
          <p:nvPr/>
        </p:nvSpPr>
        <p:spPr bwMode="auto">
          <a:xfrm>
            <a:off x="7467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90"/>
          <p:cNvSpPr>
            <a:spLocks noChangeArrowheads="1"/>
          </p:cNvSpPr>
          <p:nvPr/>
        </p:nvSpPr>
        <p:spPr bwMode="auto">
          <a:xfrm>
            <a:off x="7102475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6602412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8559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8196263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" name="Line 94"/>
          <p:cNvSpPr>
            <a:spLocks noChangeShapeType="1"/>
          </p:cNvSpPr>
          <p:nvPr/>
        </p:nvSpPr>
        <p:spPr bwMode="auto">
          <a:xfrm>
            <a:off x="7696200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2" name="Rectangle 89"/>
          <p:cNvSpPr>
            <a:spLocks noChangeArrowheads="1"/>
          </p:cNvSpPr>
          <p:nvPr/>
        </p:nvSpPr>
        <p:spPr bwMode="auto">
          <a:xfrm>
            <a:off x="6324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Rectangle 90"/>
          <p:cNvSpPr>
            <a:spLocks noChangeArrowheads="1"/>
          </p:cNvSpPr>
          <p:nvPr/>
        </p:nvSpPr>
        <p:spPr bwMode="auto">
          <a:xfrm>
            <a:off x="6019800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>
            <a:off x="5519737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92"/>
          <p:cNvSpPr>
            <a:spLocks noChangeArrowheads="1"/>
          </p:cNvSpPr>
          <p:nvPr/>
        </p:nvSpPr>
        <p:spPr bwMode="auto">
          <a:xfrm>
            <a:off x="7467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6" name="Rectangle 93"/>
          <p:cNvSpPr>
            <a:spLocks noChangeArrowheads="1"/>
          </p:cNvSpPr>
          <p:nvPr/>
        </p:nvSpPr>
        <p:spPr bwMode="auto">
          <a:xfrm>
            <a:off x="7102475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Line 94"/>
          <p:cNvSpPr>
            <a:spLocks noChangeShapeType="1"/>
          </p:cNvSpPr>
          <p:nvPr/>
        </p:nvSpPr>
        <p:spPr bwMode="auto">
          <a:xfrm>
            <a:off x="6602412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8" name="Rectangle 89"/>
          <p:cNvSpPr>
            <a:spLocks noChangeArrowheads="1"/>
          </p:cNvSpPr>
          <p:nvPr/>
        </p:nvSpPr>
        <p:spPr bwMode="auto">
          <a:xfrm>
            <a:off x="6324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6019800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0" name="Line 91"/>
          <p:cNvSpPr>
            <a:spLocks noChangeShapeType="1"/>
          </p:cNvSpPr>
          <p:nvPr/>
        </p:nvSpPr>
        <p:spPr bwMode="auto">
          <a:xfrm>
            <a:off x="5519737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7467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7102475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3" name="Line 94"/>
          <p:cNvSpPr>
            <a:spLocks noChangeShapeType="1"/>
          </p:cNvSpPr>
          <p:nvPr/>
        </p:nvSpPr>
        <p:spPr bwMode="auto">
          <a:xfrm>
            <a:off x="6602412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4" name="Rectangle 89"/>
          <p:cNvSpPr>
            <a:spLocks noChangeArrowheads="1"/>
          </p:cNvSpPr>
          <p:nvPr/>
        </p:nvSpPr>
        <p:spPr bwMode="auto">
          <a:xfrm>
            <a:off x="6477000" y="50292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90"/>
          <p:cNvSpPr>
            <a:spLocks noChangeArrowheads="1"/>
          </p:cNvSpPr>
          <p:nvPr/>
        </p:nvSpPr>
        <p:spPr bwMode="auto">
          <a:xfrm>
            <a:off x="6172200" y="50292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>
            <a:off x="5672137" y="52816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92"/>
          <p:cNvSpPr>
            <a:spLocks noChangeArrowheads="1"/>
          </p:cNvSpPr>
          <p:nvPr/>
        </p:nvSpPr>
        <p:spPr bwMode="auto">
          <a:xfrm>
            <a:off x="7620000" y="50292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7254875" y="50292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9" name="Line 94"/>
          <p:cNvSpPr>
            <a:spLocks noChangeShapeType="1"/>
          </p:cNvSpPr>
          <p:nvPr/>
        </p:nvSpPr>
        <p:spPr bwMode="auto">
          <a:xfrm>
            <a:off x="6754812" y="52578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4572000" y="762000"/>
            <a:ext cx="1371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结点表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490537" y="846233"/>
            <a:ext cx="3048000" cy="1643527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设，结点按照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先根遍历</a:t>
            </a:r>
            <a:r>
              <a:rPr lang="zh-CN" altLang="en-US" dirty="0" smtClean="0">
                <a:solidFill>
                  <a:schemeClr val="bg1"/>
                </a:solidFill>
              </a:rPr>
              <a:t>顺序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放在结点表中：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2746416" y="3549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1533936" y="46815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2172936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cxnSpLocks noChangeShapeType="1"/>
            <a:stCxn id="112" idx="5"/>
            <a:endCxn id="82" idx="0"/>
          </p:cNvCxnSpPr>
          <p:nvPr/>
        </p:nvCxnSpPr>
        <p:spPr bwMode="auto">
          <a:xfrm rot="16200000" flipH="1">
            <a:off x="2415205" y="2966451"/>
            <a:ext cx="595334" cy="5710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" name="直接连接符 105"/>
          <p:cNvCxnSpPr>
            <a:cxnSpLocks noChangeShapeType="1"/>
            <a:stCxn id="83" idx="5"/>
            <a:endCxn id="103" idx="0"/>
          </p:cNvCxnSpPr>
          <p:nvPr/>
        </p:nvCxnSpPr>
        <p:spPr bwMode="auto">
          <a:xfrm rot="16200000" flipH="1">
            <a:off x="1878215" y="51976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" name="直接连接符 106"/>
          <p:cNvCxnSpPr>
            <a:cxnSpLocks noChangeShapeType="1"/>
            <a:stCxn id="113" idx="5"/>
            <a:endCxn id="83" idx="0"/>
          </p:cNvCxnSpPr>
          <p:nvPr/>
        </p:nvCxnSpPr>
        <p:spPr bwMode="auto">
          <a:xfrm rot="16200000" flipH="1">
            <a:off x="1366817" y="4262456"/>
            <a:ext cx="640585" cy="1976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0337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09" name="直接连接符 30"/>
          <p:cNvCxnSpPr>
            <a:cxnSpLocks noChangeShapeType="1"/>
            <a:stCxn id="83" idx="3"/>
            <a:endCxn id="108" idx="0"/>
          </p:cNvCxnSpPr>
          <p:nvPr/>
        </p:nvCxnSpPr>
        <p:spPr bwMode="auto">
          <a:xfrm rot="5400000">
            <a:off x="1093425" y="5200679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31"/>
          <p:cNvCxnSpPr>
            <a:cxnSpLocks noChangeShapeType="1"/>
            <a:stCxn id="111" idx="0"/>
            <a:endCxn id="83" idx="4"/>
          </p:cNvCxnSpPr>
          <p:nvPr/>
        </p:nvCxnSpPr>
        <p:spPr bwMode="auto">
          <a:xfrm rot="16200000" flipV="1">
            <a:off x="1514294" y="5457219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539937" y="5734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12" name="Oval 27"/>
          <p:cNvSpPr>
            <a:spLocks noChangeArrowheads="1"/>
          </p:cNvSpPr>
          <p:nvPr/>
        </p:nvSpPr>
        <p:spPr bwMode="auto">
          <a:xfrm>
            <a:off x="1997137" y="25241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3" name="Oval 26"/>
          <p:cNvSpPr>
            <a:spLocks noChangeArrowheads="1"/>
          </p:cNvSpPr>
          <p:nvPr/>
        </p:nvSpPr>
        <p:spPr bwMode="auto">
          <a:xfrm>
            <a:off x="1158091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14" name="直接连接符 113"/>
          <p:cNvCxnSpPr>
            <a:cxnSpLocks noChangeShapeType="1"/>
            <a:stCxn id="112" idx="3"/>
            <a:endCxn id="113" idx="0"/>
          </p:cNvCxnSpPr>
          <p:nvPr/>
        </p:nvCxnSpPr>
        <p:spPr bwMode="auto">
          <a:xfrm rot="5400000">
            <a:off x="1412283" y="2952137"/>
            <a:ext cx="656472" cy="660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3186937" y="45625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cxnSpLocks noChangeShapeType="1"/>
            <a:stCxn id="82" idx="5"/>
            <a:endCxn id="115" idx="0"/>
          </p:cNvCxnSpPr>
          <p:nvPr/>
        </p:nvCxnSpPr>
        <p:spPr bwMode="auto">
          <a:xfrm rot="16200000" flipH="1">
            <a:off x="3016442" y="4140018"/>
            <a:ext cx="582661" cy="2623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2348737" y="459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8" name="直接连接符 117"/>
          <p:cNvCxnSpPr>
            <a:cxnSpLocks noChangeShapeType="1"/>
            <a:stCxn id="82" idx="3"/>
            <a:endCxn id="117" idx="0"/>
          </p:cNvCxnSpPr>
          <p:nvPr/>
        </p:nvCxnSpPr>
        <p:spPr bwMode="auto">
          <a:xfrm rot="5400000">
            <a:off x="2404476" y="4176114"/>
            <a:ext cx="612010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701737" y="46466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20" name="直接连接符 119"/>
          <p:cNvCxnSpPr>
            <a:cxnSpLocks noChangeShapeType="1"/>
            <a:stCxn id="113" idx="3"/>
            <a:endCxn id="119" idx="0"/>
          </p:cNvCxnSpPr>
          <p:nvPr/>
        </p:nvCxnSpPr>
        <p:spPr bwMode="auto">
          <a:xfrm rot="5400000">
            <a:off x="789989" y="4204740"/>
            <a:ext cx="605660" cy="278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214400"/>
            <a:ext cx="44196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例：已知一组权值</a:t>
            </a:r>
            <a:endParaRPr lang="en-US" altLang="zh-CN" dirty="0" smtClean="0">
              <a:latin typeface="+mj-lt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{2,3,5,7,11}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构造哈夫曼树的过程：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01" y="1828800"/>
          <a:ext cx="35051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419600" y="1828800"/>
          <a:ext cx="914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246E24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419600" y="139164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400" dirty="0" smtClean="0">
                <a:solidFill>
                  <a:srgbClr val="246E24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sz="2400" dirty="0" smtClean="0">
              <a:solidFill>
                <a:srgbClr val="246E24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257800" y="139164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400" dirty="0" smtClean="0">
                <a:latin typeface="+mj-lt"/>
              </a:rPr>
              <a:t>权值</a:t>
            </a:r>
            <a:endParaRPr lang="en-US" altLang="zh-CN" sz="2400" dirty="0" smtClean="0">
              <a:latin typeface="+mj-lt"/>
              <a:ea typeface="黑体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019800" y="106680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400" dirty="0" smtClean="0">
                <a:latin typeface="+mj-lt"/>
              </a:rPr>
              <a:t>parent</a:t>
            </a:r>
            <a:endParaRPr lang="en-US" altLang="zh-CN" sz="2400" dirty="0" smtClean="0">
              <a:latin typeface="+mj-lt"/>
              <a:ea typeface="黑体" pitchFamily="2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34200" y="139164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400" dirty="0" err="1" smtClean="0">
                <a:latin typeface="+mj-lt"/>
              </a:rPr>
              <a:t>lindex</a:t>
            </a:r>
            <a:endParaRPr lang="en-US" altLang="zh-CN" sz="2400" dirty="0" smtClean="0">
              <a:latin typeface="+mj-lt"/>
              <a:ea typeface="黑体" pitchFamily="2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848600" y="108684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400" dirty="0" err="1" smtClean="0">
                <a:latin typeface="+mj-lt"/>
              </a:rPr>
              <a:t>rindex</a:t>
            </a:r>
            <a:endParaRPr lang="en-US" altLang="zh-CN" sz="2400" dirty="0" smtClean="0">
              <a:latin typeface="+mj-lt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10200" y="44628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48400" y="18540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248400" y="23874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162800" y="44628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0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038800" y="44628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410200" y="49848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10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48400" y="28956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6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248400" y="44628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6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62800" y="49848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077200" y="49848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10200" y="55068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248400" y="34290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248400" y="49848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62800" y="55068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3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077200" y="55068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6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410200" y="6028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28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162800" y="6028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077200" y="6028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248400" y="3958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8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248400" y="5506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8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552800" y="44241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2169600" y="36621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17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8" idx="3"/>
            <a:endCxn id="57" idx="0"/>
          </p:cNvCxnSpPr>
          <p:nvPr/>
        </p:nvCxnSpPr>
        <p:spPr bwMode="auto">
          <a:xfrm rot="5400000">
            <a:off x="1885201" y="4060694"/>
            <a:ext cx="301081" cy="42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8" idx="5"/>
            <a:endCxn id="64" idx="0"/>
          </p:cNvCxnSpPr>
          <p:nvPr/>
        </p:nvCxnSpPr>
        <p:spPr bwMode="auto">
          <a:xfrm rot="16200000" flipH="1">
            <a:off x="2652119" y="4101493"/>
            <a:ext cx="335281" cy="378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992400" y="526958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7" idx="3"/>
            <a:endCxn id="62" idx="0"/>
          </p:cNvCxnSpPr>
          <p:nvPr/>
        </p:nvCxnSpPr>
        <p:spPr bwMode="auto">
          <a:xfrm rot="5400000">
            <a:off x="1254896" y="4892599"/>
            <a:ext cx="384491" cy="36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2703000" y="445837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62" idx="3"/>
            <a:endCxn id="68" idx="0"/>
          </p:cNvCxnSpPr>
          <p:nvPr/>
        </p:nvCxnSpPr>
        <p:spPr bwMode="auto">
          <a:xfrm rot="5400000">
            <a:off x="796093" y="5850012"/>
            <a:ext cx="394896" cy="15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2" idx="5"/>
            <a:endCxn id="69" idx="0"/>
          </p:cNvCxnSpPr>
          <p:nvPr/>
        </p:nvCxnSpPr>
        <p:spPr bwMode="auto">
          <a:xfrm rot="16200000" flipH="1">
            <a:off x="1366811" y="5817011"/>
            <a:ext cx="394896" cy="221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609600" y="61254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369200" y="61254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连接符 70"/>
          <p:cNvCxnSpPr>
            <a:stCxn id="57" idx="5"/>
            <a:endCxn id="72" idx="0"/>
          </p:cNvCxnSpPr>
          <p:nvPr/>
        </p:nvCxnSpPr>
        <p:spPr bwMode="auto">
          <a:xfrm rot="16200000" flipH="1">
            <a:off x="1929306" y="4969506"/>
            <a:ext cx="402106" cy="233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1941000" y="52872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Oval 27"/>
          <p:cNvSpPr>
            <a:spLocks noChangeArrowheads="1"/>
          </p:cNvSpPr>
          <p:nvPr/>
        </p:nvSpPr>
        <p:spPr bwMode="auto">
          <a:xfrm>
            <a:off x="2893200" y="28908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28</a:t>
            </a:r>
            <a:endParaRPr lang="en-US" altLang="zh-CN" sz="3200" dirty="0"/>
          </a:p>
        </p:txBody>
      </p:sp>
      <p:cxnSp>
        <p:nvCxnSpPr>
          <p:cNvPr id="74" name="直接连接符 73"/>
          <p:cNvCxnSpPr>
            <a:stCxn id="73" idx="3"/>
            <a:endCxn id="58" idx="0"/>
          </p:cNvCxnSpPr>
          <p:nvPr/>
        </p:nvCxnSpPr>
        <p:spPr bwMode="auto">
          <a:xfrm rot="5400000">
            <a:off x="2550713" y="3240607"/>
            <a:ext cx="310456" cy="532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3" idx="5"/>
            <a:endCxn id="76" idx="0"/>
          </p:cNvCxnSpPr>
          <p:nvPr/>
        </p:nvCxnSpPr>
        <p:spPr bwMode="auto">
          <a:xfrm rot="16200000" flipH="1">
            <a:off x="3402719" y="3303118"/>
            <a:ext cx="335281" cy="43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 bwMode="auto">
          <a:xfrm>
            <a:off x="3426600" y="3687000"/>
            <a:ext cx="720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回顾：哈夫曼树的实现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7" grpId="0" animBg="1"/>
      <p:bldP spid="58" grpId="0" animBg="1"/>
      <p:bldP spid="62" grpId="0" animBg="1"/>
      <p:bldP spid="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995737" y="1295400"/>
          <a:ext cx="60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4605337" y="1295400"/>
          <a:ext cx="1143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45"/>
                <a:gridCol w="62345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4" name="Rectangle 86"/>
          <p:cNvSpPr>
            <a:spLocks noChangeArrowheads="1"/>
          </p:cNvSpPr>
          <p:nvPr/>
        </p:nvSpPr>
        <p:spPr bwMode="auto">
          <a:xfrm>
            <a:off x="6281737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Rectangle 87"/>
          <p:cNvSpPr>
            <a:spLocks noChangeArrowheads="1"/>
          </p:cNvSpPr>
          <p:nvPr/>
        </p:nvSpPr>
        <p:spPr bwMode="auto">
          <a:xfrm>
            <a:off x="5976937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6" name="Line 88"/>
          <p:cNvSpPr>
            <a:spLocks noChangeShapeType="1"/>
          </p:cNvSpPr>
          <p:nvPr/>
        </p:nvSpPr>
        <p:spPr bwMode="auto">
          <a:xfrm>
            <a:off x="5476874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7348537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90"/>
          <p:cNvSpPr>
            <a:spLocks noChangeArrowheads="1"/>
          </p:cNvSpPr>
          <p:nvPr/>
        </p:nvSpPr>
        <p:spPr bwMode="auto">
          <a:xfrm>
            <a:off x="7043737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>
            <a:off x="6543674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 dirty="0"/>
          </a:p>
        </p:txBody>
      </p:sp>
      <p:sp>
        <p:nvSpPr>
          <p:cNvPr id="90" name="Rectangle 92"/>
          <p:cNvSpPr>
            <a:spLocks noChangeArrowheads="1"/>
          </p:cNvSpPr>
          <p:nvPr/>
        </p:nvSpPr>
        <p:spPr bwMode="auto">
          <a:xfrm>
            <a:off x="8483400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1" name="Rectangle 93"/>
          <p:cNvSpPr>
            <a:spLocks noChangeArrowheads="1"/>
          </p:cNvSpPr>
          <p:nvPr/>
        </p:nvSpPr>
        <p:spPr bwMode="auto">
          <a:xfrm>
            <a:off x="8153400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2" name="Line 94"/>
          <p:cNvSpPr>
            <a:spLocks noChangeShapeType="1"/>
          </p:cNvSpPr>
          <p:nvPr/>
        </p:nvSpPr>
        <p:spPr bwMode="auto">
          <a:xfrm>
            <a:off x="7653337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 dirty="0"/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6281737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5976937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>
            <a:off x="5476874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7416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7086600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>
            <a:off x="6586537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9" name="Rectangle 89"/>
          <p:cNvSpPr>
            <a:spLocks noChangeArrowheads="1"/>
          </p:cNvSpPr>
          <p:nvPr/>
        </p:nvSpPr>
        <p:spPr bwMode="auto">
          <a:xfrm>
            <a:off x="6281737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Rectangle 90"/>
          <p:cNvSpPr>
            <a:spLocks noChangeArrowheads="1"/>
          </p:cNvSpPr>
          <p:nvPr/>
        </p:nvSpPr>
        <p:spPr bwMode="auto">
          <a:xfrm>
            <a:off x="5976937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>
            <a:off x="5476874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92"/>
          <p:cNvSpPr>
            <a:spLocks noChangeArrowheads="1"/>
          </p:cNvSpPr>
          <p:nvPr/>
        </p:nvSpPr>
        <p:spPr bwMode="auto">
          <a:xfrm>
            <a:off x="7467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03" name="Rectangle 93"/>
          <p:cNvSpPr>
            <a:spLocks noChangeArrowheads="1"/>
          </p:cNvSpPr>
          <p:nvPr/>
        </p:nvSpPr>
        <p:spPr bwMode="auto">
          <a:xfrm>
            <a:off x="7086600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4" name="Line 94"/>
          <p:cNvSpPr>
            <a:spLocks noChangeShapeType="1"/>
          </p:cNvSpPr>
          <p:nvPr/>
        </p:nvSpPr>
        <p:spPr bwMode="auto">
          <a:xfrm>
            <a:off x="6586537" y="21336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5" name="Rectangle 89"/>
          <p:cNvSpPr>
            <a:spLocks noChangeArrowheads="1"/>
          </p:cNvSpPr>
          <p:nvPr/>
        </p:nvSpPr>
        <p:spPr bwMode="auto">
          <a:xfrm>
            <a:off x="6357937" y="2438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" name="Rectangle 90"/>
          <p:cNvSpPr>
            <a:spLocks noChangeArrowheads="1"/>
          </p:cNvSpPr>
          <p:nvPr/>
        </p:nvSpPr>
        <p:spPr bwMode="auto">
          <a:xfrm>
            <a:off x="6019800" y="2438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7" name="Line 91"/>
          <p:cNvSpPr>
            <a:spLocks noChangeShapeType="1"/>
          </p:cNvSpPr>
          <p:nvPr/>
        </p:nvSpPr>
        <p:spPr bwMode="auto">
          <a:xfrm>
            <a:off x="5519737" y="2690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Rectangle 92"/>
          <p:cNvSpPr>
            <a:spLocks noChangeArrowheads="1"/>
          </p:cNvSpPr>
          <p:nvPr/>
        </p:nvSpPr>
        <p:spPr bwMode="auto">
          <a:xfrm>
            <a:off x="7449937" y="2438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09" name="Rectangle 93"/>
          <p:cNvSpPr>
            <a:spLocks noChangeArrowheads="1"/>
          </p:cNvSpPr>
          <p:nvPr/>
        </p:nvSpPr>
        <p:spPr bwMode="auto">
          <a:xfrm>
            <a:off x="7111800" y="2438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0" name="Line 94"/>
          <p:cNvSpPr>
            <a:spLocks noChangeShapeType="1"/>
          </p:cNvSpPr>
          <p:nvPr/>
        </p:nvSpPr>
        <p:spPr bwMode="auto">
          <a:xfrm>
            <a:off x="6611737" y="26670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90537" y="846233"/>
            <a:ext cx="3048000" cy="1643527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设，结点按照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广度遍历</a:t>
            </a:r>
            <a:r>
              <a:rPr lang="zh-CN" altLang="en-US" dirty="0" smtClean="0">
                <a:solidFill>
                  <a:schemeClr val="bg1"/>
                </a:solidFill>
              </a:rPr>
              <a:t>顺序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放在结点表中：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3614737" y="6858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6434137" y="685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子表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4529137" y="762000"/>
            <a:ext cx="1371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结点表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2746416" y="3549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1533936" y="46815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2172936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cxnSpLocks noChangeShapeType="1"/>
            <a:stCxn id="71" idx="5"/>
            <a:endCxn id="61" idx="0"/>
          </p:cNvCxnSpPr>
          <p:nvPr/>
        </p:nvCxnSpPr>
        <p:spPr bwMode="auto">
          <a:xfrm rot="16200000" flipH="1">
            <a:off x="2415205" y="2966451"/>
            <a:ext cx="595334" cy="5710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62" idx="5"/>
            <a:endCxn id="63" idx="0"/>
          </p:cNvCxnSpPr>
          <p:nvPr/>
        </p:nvCxnSpPr>
        <p:spPr bwMode="auto">
          <a:xfrm rot="16200000" flipH="1">
            <a:off x="1878215" y="51976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  <a:stCxn id="72" idx="5"/>
            <a:endCxn id="62" idx="0"/>
          </p:cNvCxnSpPr>
          <p:nvPr/>
        </p:nvCxnSpPr>
        <p:spPr bwMode="auto">
          <a:xfrm rot="16200000" flipH="1">
            <a:off x="1366817" y="4262456"/>
            <a:ext cx="640585" cy="1976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930337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68" name="直接连接符 30"/>
          <p:cNvCxnSpPr>
            <a:cxnSpLocks noChangeShapeType="1"/>
            <a:stCxn id="62" idx="3"/>
            <a:endCxn id="67" idx="0"/>
          </p:cNvCxnSpPr>
          <p:nvPr/>
        </p:nvCxnSpPr>
        <p:spPr bwMode="auto">
          <a:xfrm rot="5400000">
            <a:off x="1093425" y="5200679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31"/>
          <p:cNvCxnSpPr>
            <a:cxnSpLocks noChangeShapeType="1"/>
            <a:stCxn id="70" idx="0"/>
            <a:endCxn id="62" idx="4"/>
          </p:cNvCxnSpPr>
          <p:nvPr/>
        </p:nvCxnSpPr>
        <p:spPr bwMode="auto">
          <a:xfrm rot="16200000" flipV="1">
            <a:off x="1514294" y="5457219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1539937" y="5734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1997137" y="25241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1158091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73" name="直接连接符 72"/>
          <p:cNvCxnSpPr>
            <a:cxnSpLocks noChangeShapeType="1"/>
            <a:stCxn id="71" idx="3"/>
            <a:endCxn id="72" idx="0"/>
          </p:cNvCxnSpPr>
          <p:nvPr/>
        </p:nvCxnSpPr>
        <p:spPr bwMode="auto">
          <a:xfrm rot="5400000">
            <a:off x="1412283" y="2952137"/>
            <a:ext cx="656472" cy="660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3186937" y="45625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cxnSpLocks noChangeShapeType="1"/>
            <a:stCxn id="61" idx="5"/>
            <a:endCxn id="74" idx="0"/>
          </p:cNvCxnSpPr>
          <p:nvPr/>
        </p:nvCxnSpPr>
        <p:spPr bwMode="auto">
          <a:xfrm rot="16200000" flipH="1">
            <a:off x="3016442" y="4140018"/>
            <a:ext cx="582661" cy="2623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2348737" y="459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cxnSpLocks noChangeShapeType="1"/>
            <a:stCxn id="61" idx="3"/>
            <a:endCxn id="76" idx="0"/>
          </p:cNvCxnSpPr>
          <p:nvPr/>
        </p:nvCxnSpPr>
        <p:spPr bwMode="auto">
          <a:xfrm rot="5400000">
            <a:off x="2404476" y="4176114"/>
            <a:ext cx="612010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01737" y="46466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cxnSpLocks noChangeShapeType="1"/>
            <a:stCxn id="72" idx="3"/>
            <a:endCxn id="78" idx="0"/>
          </p:cNvCxnSpPr>
          <p:nvPr/>
        </p:nvCxnSpPr>
        <p:spPr bwMode="auto">
          <a:xfrm rot="5400000">
            <a:off x="789989" y="4204740"/>
            <a:ext cx="605660" cy="278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182809"/>
            <a:ext cx="86868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EdgeNode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nodePosition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EdgeNode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* </a:t>
            </a:r>
            <a:r>
              <a:rPr lang="en-US" altLang="zh-CN" sz="3200" dirty="0" smtClean="0">
                <a:latin typeface="+mj-lt"/>
              </a:rPr>
              <a:t>link;</a:t>
            </a:r>
            <a:r>
              <a:rPr lang="zh-CN" altLang="en-US" sz="3200" dirty="0" smtClean="0">
                <a:latin typeface="+mj-lt"/>
              </a:rPr>
              <a:t>}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0742" y="2298005"/>
            <a:ext cx="421461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子表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zh-CN" altLang="en-US" dirty="0" smtClean="0">
                <a:solidFill>
                  <a:srgbClr val="008000"/>
                </a:solidFill>
              </a:rPr>
              <a:t>单链表</a:t>
            </a:r>
            <a:r>
              <a:rPr lang="en-US" altLang="zh-CN" dirty="0" smtClean="0">
                <a:solidFill>
                  <a:srgbClr val="008000"/>
                </a:solidFill>
              </a:rPr>
              <a:t>)</a:t>
            </a:r>
            <a:r>
              <a:rPr lang="zh-CN" altLang="en-US" dirty="0" smtClean="0">
                <a:solidFill>
                  <a:srgbClr val="008000"/>
                </a:solidFill>
              </a:rPr>
              <a:t>中结点结构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3400" y="4325112"/>
          <a:ext cx="8458200" cy="184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267200"/>
              </a:tblGrid>
              <a:tr h="18470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nodePosition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该子结点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在结点表中的</a:t>
                      </a:r>
                      <a:r>
                        <a:rPr lang="zh-CN" altLang="en-US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link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指向“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该子表中的</a:t>
                      </a:r>
                      <a:endParaRPr lang="en-US" altLang="zh-CN" sz="30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下一个元素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”的</a:t>
                      </a:r>
                      <a:r>
                        <a:rPr lang="zh-CN" altLang="en-US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3137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143000"/>
            <a:ext cx="4081462" cy="98489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" y="2182809"/>
            <a:ext cx="86868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ChiTreeNode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DataType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info; 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EdgeNode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* </a:t>
            </a:r>
            <a:r>
              <a:rPr lang="en-US" altLang="zh-CN" sz="3200" dirty="0" smtClean="0">
                <a:latin typeface="+mj-lt"/>
              </a:rPr>
              <a:t>children;</a:t>
            </a:r>
            <a:r>
              <a:rPr lang="zh-CN" altLang="en-US" sz="3200" dirty="0" smtClean="0">
                <a:latin typeface="+mj-lt"/>
              </a:rPr>
              <a:t>}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67200" y="2284145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结点表中元素结构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43000" y="4343400"/>
          <a:ext cx="7162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385"/>
                <a:gridCol w="3762415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children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子表的头指针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  <a:alpha val="63137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116009"/>
            <a:ext cx="4081462" cy="98489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4800" y="1447800"/>
            <a:ext cx="8839200" cy="408727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ChiTree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{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MaxNum</a:t>
            </a:r>
            <a:r>
              <a:rPr lang="en-US" altLang="zh-CN" sz="3200" dirty="0" smtClean="0">
                <a:latin typeface="+mj-lt"/>
              </a:rPr>
              <a:t>;</a:t>
            </a:r>
          </a:p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int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 root; </a:t>
            </a:r>
          </a:p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n; 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ChiTreeNode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 * </a:t>
            </a:r>
            <a:r>
              <a:rPr lang="en-US" altLang="zh-CN" sz="3200" dirty="0" err="1" smtClean="0">
                <a:latin typeface="+mj-lt"/>
              </a:rPr>
              <a:t>nodelist</a:t>
            </a:r>
            <a:r>
              <a:rPr lang="en-US" altLang="zh-CN" sz="3200" dirty="0" smtClean="0">
                <a:latin typeface="+mj-lt"/>
              </a:rPr>
              <a:t>;</a:t>
            </a:r>
            <a:r>
              <a:rPr lang="zh-CN" altLang="en-US" sz="3200" dirty="0" smtClean="0">
                <a:latin typeface="+mj-lt"/>
              </a:rPr>
              <a:t>}</a:t>
            </a:r>
            <a:endParaRPr lang="en-US" altLang="zh-CN" sz="3200" dirty="0" smtClean="0">
              <a:latin typeface="+mj-lt"/>
            </a:endParaRPr>
          </a:p>
          <a:p>
            <a:pPr marL="36000" algn="just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7030A0"/>
                </a:solidFill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ChiTree</a:t>
            </a:r>
            <a:r>
              <a:rPr lang="en-US" altLang="zh-CN" sz="3200" dirty="0" smtClean="0">
                <a:latin typeface="+mj-lt"/>
              </a:rPr>
              <a:t> *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PChiTree</a:t>
            </a:r>
            <a:r>
              <a:rPr lang="en-US" altLang="zh-CN" sz="3200" dirty="0" smtClean="0">
                <a:latin typeface="+mj-lt"/>
              </a:rPr>
              <a:t>;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9000" y="1524000"/>
            <a:ext cx="5638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树的类型（顺序表结构）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0800" y="2778604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树根在数组中的下标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85426" y="4140842"/>
            <a:ext cx="2529974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数组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结点表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9400" y="4902842"/>
            <a:ext cx="2590800" cy="53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树指针类型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" y="1066801"/>
            <a:ext cx="8686800" cy="52045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小结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：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（对于下标为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p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的结点）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3200" dirty="0" smtClean="0">
                <a:latin typeface="+mj-lt"/>
              </a:rPr>
              <a:t> 方便找：长子、所有孩子；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1200"/>
              </a:spcBef>
              <a:buFontTx/>
              <a:buAutoNum type="arabicPeriod"/>
            </a:pP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 找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的父亲？</a:t>
            </a:r>
            <a:endParaRPr lang="en-US" altLang="zh-CN" sz="320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-- </a:t>
            </a:r>
            <a:r>
              <a:rPr lang="zh-CN" altLang="en-US" sz="3200" dirty="0" smtClean="0">
                <a:latin typeface="+mj-lt"/>
              </a:rPr>
              <a:t>依次检查各子表，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在其中，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        则返回“所对应结点表中元素”；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3. 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找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200" dirty="0" smtClean="0">
                <a:solidFill>
                  <a:srgbClr val="0000CC"/>
                </a:solidFill>
                <a:latin typeface="+mj-lt"/>
              </a:rPr>
              <a:t>的右兄弟？</a:t>
            </a:r>
            <a:endParaRPr lang="en-US" altLang="zh-CN" sz="320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-- </a:t>
            </a:r>
            <a:r>
              <a:rPr lang="zh-CN" altLang="en-US" sz="3200" dirty="0" smtClean="0">
                <a:latin typeface="+mj-lt"/>
              </a:rPr>
              <a:t>依次检查各子表，若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在其中，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</a:t>
            </a:r>
            <a:r>
              <a:rPr lang="zh-CN" altLang="en-US" sz="3200" dirty="0" smtClean="0">
                <a:latin typeface="+mj-lt"/>
              </a:rPr>
              <a:t>则该子表中，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的下一个结点即是。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0686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parent_chitree</a:t>
            </a:r>
            <a:r>
              <a:rPr lang="en-US" altLang="zh-CN" sz="3200" dirty="0">
                <a:latin typeface="+mj-lt"/>
                <a:ea typeface="黑体" pitchFamily="2" charset="-122"/>
              </a:rPr>
              <a:t>(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PChiTree</a:t>
            </a:r>
            <a:r>
              <a:rPr lang="en-US" altLang="zh-CN" sz="3200" dirty="0">
                <a:latin typeface="+mj-lt"/>
                <a:ea typeface="黑体" pitchFamily="2" charset="-122"/>
              </a:rPr>
              <a:t> t,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p)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{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黑体" pitchFamily="2" charset="-122"/>
              </a:rPr>
              <a:t>struct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EdgeNode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ea typeface="黑体" pitchFamily="2" charset="-122"/>
              </a:rPr>
              <a:t>*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v; </a:t>
            </a:r>
            <a:endParaRPr lang="en-US" altLang="zh-CN" sz="3200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  for(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=0;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&lt; t-&gt;n;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++)</a:t>
            </a:r>
            <a:endParaRPr lang="en-US" altLang="zh-CN" sz="3200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        v= 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t-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&gt;</a:t>
            </a:r>
            <a:r>
              <a:rPr lang="en-US" altLang="zh-CN" sz="3200" dirty="0" err="1">
                <a:solidFill>
                  <a:srgbClr val="C00000"/>
                </a:solidFill>
                <a:latin typeface="+mj-lt"/>
                <a:ea typeface="黑体" pitchFamily="2" charset="-122"/>
              </a:rPr>
              <a:t>nodelist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[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]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.</a:t>
            </a:r>
            <a:r>
              <a:rPr lang="en-US" altLang="zh-CN" sz="32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children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while(v != Null )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     if( v-&gt;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nodeposition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==p)   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return </a:t>
            </a:r>
            <a:r>
              <a:rPr lang="en-US" altLang="zh-CN" sz="3200" dirty="0">
                <a:latin typeface="+mj-lt"/>
                <a:ea typeface="黑体" pitchFamily="2" charset="-122"/>
              </a:rPr>
              <a:t>(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latin typeface="+mj-lt"/>
                <a:ea typeface="黑体" pitchFamily="2" charset="-122"/>
              </a:rPr>
              <a:t>);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     else  v= v-&gt;link;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return </a:t>
            </a:r>
            <a:r>
              <a:rPr lang="en-US" altLang="zh-CN" sz="3200" dirty="0">
                <a:latin typeface="+mj-lt"/>
                <a:ea typeface="黑体" pitchFamily="2" charset="-122"/>
              </a:rPr>
              <a:t>(-1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); }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 找结点表中“下标为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的”结点的父亲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572000" y="2247004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//</a:t>
            </a:r>
            <a:r>
              <a:rPr lang="zh-CN" altLang="en-US" dirty="0" smtClean="0">
                <a:solidFill>
                  <a:srgbClr val="990099"/>
                </a:solidFill>
              </a:rPr>
              <a:t>依次在各子表中找</a:t>
            </a:r>
            <a:r>
              <a:rPr lang="en-US" altLang="zh-CN" dirty="0" smtClean="0">
                <a:solidFill>
                  <a:srgbClr val="990099"/>
                </a:solidFill>
              </a:rPr>
              <a:t>p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54309" y="4019058"/>
            <a:ext cx="2286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//</a:t>
            </a:r>
            <a:r>
              <a:rPr lang="zh-CN" altLang="en-US" dirty="0" smtClean="0">
                <a:solidFill>
                  <a:srgbClr val="990099"/>
                </a:solidFill>
              </a:rPr>
              <a:t>若找到</a:t>
            </a:r>
            <a:r>
              <a:rPr lang="en-US" altLang="zh-CN" dirty="0" smtClean="0">
                <a:solidFill>
                  <a:srgbClr val="990099"/>
                </a:solidFill>
              </a:rPr>
              <a:t>p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00600" y="4609204"/>
            <a:ext cx="357770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则返回父亲下标</a:t>
            </a:r>
            <a:r>
              <a:rPr lang="en-US" altLang="zh-CN" dirty="0" err="1" smtClean="0">
                <a:solidFill>
                  <a:srgbClr val="008A00"/>
                </a:solidFill>
              </a:rPr>
              <a:t>i</a:t>
            </a:r>
            <a:r>
              <a:rPr lang="en-US" altLang="zh-CN" dirty="0" smtClean="0">
                <a:solidFill>
                  <a:srgbClr val="008A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24200" y="5793000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从未找到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5800" y="2707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 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5562600" y="5069379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}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495800" y="3409458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顺着子表向后查找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67400" y="1656858"/>
            <a:ext cx="297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//v</a:t>
            </a:r>
            <a:r>
              <a:rPr lang="zh-CN" altLang="en-US" dirty="0" smtClean="0">
                <a:solidFill>
                  <a:srgbClr val="008A00"/>
                </a:solidFill>
              </a:rPr>
              <a:t>用于取子表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96000" y="28212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取子表头指针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67400" y="5183400"/>
            <a:ext cx="3505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//</a:t>
            </a:r>
            <a:r>
              <a:rPr lang="zh-CN" altLang="en-US" dirty="0" smtClean="0">
                <a:solidFill>
                  <a:srgbClr val="990099"/>
                </a:solidFill>
              </a:rPr>
              <a:t>未找到</a:t>
            </a:r>
            <a:r>
              <a:rPr lang="en-US" altLang="zh-CN" dirty="0" smtClean="0">
                <a:solidFill>
                  <a:srgbClr val="990099"/>
                </a:solidFill>
              </a:rPr>
              <a:t>p, </a:t>
            </a:r>
            <a:r>
              <a:rPr lang="zh-CN" altLang="en-US" dirty="0" smtClean="0">
                <a:solidFill>
                  <a:srgbClr val="990099"/>
                </a:solidFill>
              </a:rPr>
              <a:t>继续向后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11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28600" y="467380"/>
            <a:ext cx="89154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 找结点表中下标为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的节点的右兄弟</a:t>
            </a:r>
            <a:endParaRPr lang="en-US" altLang="zh-CN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dirty="0" err="1">
                <a:latin typeface="+mn-lt"/>
              </a:rPr>
              <a:t>rightSibling_chitree</a:t>
            </a:r>
            <a:r>
              <a:rPr lang="en-US" altLang="zh-CN" sz="3000" dirty="0">
                <a:latin typeface="+mn-lt"/>
              </a:rPr>
              <a:t>(</a:t>
            </a: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PChiTree</a:t>
            </a:r>
            <a:r>
              <a:rPr lang="en-US" altLang="zh-CN" sz="3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dirty="0">
                <a:latin typeface="+mn-lt"/>
              </a:rPr>
              <a:t>t, </a:t>
            </a: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dirty="0">
                <a:latin typeface="+mn-lt"/>
              </a:rPr>
              <a:t> p)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</a:t>
            </a:r>
            <a:r>
              <a:rPr lang="en-US" altLang="zh-CN" sz="300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dirty="0" smtClean="0">
                <a:latin typeface="+mn-lt"/>
              </a:rPr>
              <a:t> i;   </a:t>
            </a: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struct</a:t>
            </a:r>
            <a:r>
              <a:rPr lang="en-US" altLang="zh-CN" sz="3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EdgeNode</a:t>
            </a:r>
            <a:r>
              <a:rPr lang="en-US" altLang="zh-CN" sz="3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dirty="0" smtClean="0">
                <a:solidFill>
                  <a:srgbClr val="0000CC"/>
                </a:solidFill>
                <a:latin typeface="+mn-lt"/>
              </a:rPr>
              <a:t>* </a:t>
            </a:r>
            <a:r>
              <a:rPr lang="en-US" altLang="zh-CN" sz="3000" dirty="0" smtClean="0">
                <a:latin typeface="+mn-lt"/>
              </a:rPr>
              <a:t>v; 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</a:t>
            </a:r>
            <a:r>
              <a:rPr lang="en-US" altLang="zh-CN" sz="3000" dirty="0" smtClean="0">
                <a:latin typeface="+mn-lt"/>
              </a:rPr>
              <a:t>for(</a:t>
            </a:r>
            <a:r>
              <a:rPr lang="en-US" altLang="zh-CN" sz="3000" dirty="0" err="1" smtClean="0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=0</a:t>
            </a:r>
            <a:r>
              <a:rPr lang="en-US" altLang="zh-CN" sz="3000" dirty="0">
                <a:latin typeface="+mn-lt"/>
              </a:rPr>
              <a:t>; </a:t>
            </a:r>
            <a:r>
              <a:rPr lang="en-US" altLang="zh-CN" sz="3000" dirty="0" err="1" smtClean="0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&lt; </a:t>
            </a:r>
            <a:r>
              <a:rPr lang="en-US" altLang="zh-CN" sz="3000" dirty="0">
                <a:latin typeface="+mn-lt"/>
              </a:rPr>
              <a:t>t-&gt;n; 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++)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     v= t-</a:t>
            </a:r>
            <a:r>
              <a:rPr lang="en-US" altLang="zh-CN" sz="3000" dirty="0">
                <a:latin typeface="+mn-lt"/>
              </a:rPr>
              <a:t>&gt;</a:t>
            </a:r>
            <a:r>
              <a:rPr lang="en-US" altLang="zh-CN" sz="3000" dirty="0" err="1">
                <a:solidFill>
                  <a:srgbClr val="C00000"/>
                </a:solidFill>
                <a:latin typeface="+mn-lt"/>
              </a:rPr>
              <a:t>nodelist</a:t>
            </a:r>
            <a:r>
              <a:rPr lang="en-US" altLang="zh-CN" sz="3000" dirty="0">
                <a:latin typeface="+mn-lt"/>
              </a:rPr>
              <a:t>[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]</a:t>
            </a:r>
            <a:r>
              <a:rPr lang="en-US" altLang="zh-CN" sz="3000" dirty="0" smtClean="0">
                <a:solidFill>
                  <a:srgbClr val="C00000"/>
                </a:solidFill>
                <a:latin typeface="+mn-lt"/>
              </a:rPr>
              <a:t>.children</a:t>
            </a:r>
            <a:r>
              <a:rPr lang="en-US" altLang="zh-CN" sz="3000" dirty="0" smtClean="0">
                <a:latin typeface="+mn-lt"/>
              </a:rPr>
              <a:t>; 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</a:t>
            </a:r>
            <a:r>
              <a:rPr lang="en-US" altLang="zh-CN" sz="3000" dirty="0" smtClean="0">
                <a:latin typeface="+mn-lt"/>
              </a:rPr>
              <a:t>while(v != Null </a:t>
            </a:r>
            <a:r>
              <a:rPr lang="en-US" altLang="zh-CN" sz="3000" dirty="0">
                <a:latin typeface="+mn-lt"/>
              </a:rPr>
              <a:t>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</a:t>
            </a:r>
            <a:r>
              <a:rPr lang="en-US" altLang="zh-CN" sz="3000" dirty="0" smtClean="0">
                <a:latin typeface="+mn-lt"/>
              </a:rPr>
              <a:t>        if(v-&gt;</a:t>
            </a:r>
            <a:r>
              <a:rPr lang="en-US" altLang="zh-CN" sz="3000" dirty="0" err="1" smtClean="0">
                <a:latin typeface="+mn-lt"/>
              </a:rPr>
              <a:t>nodeposition</a:t>
            </a:r>
            <a:r>
              <a:rPr lang="en-US" altLang="zh-CN" sz="3000" dirty="0" smtClean="0">
                <a:latin typeface="+mn-lt"/>
              </a:rPr>
              <a:t> ==p)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</a:t>
            </a:r>
            <a:r>
              <a:rPr lang="en-US" altLang="zh-CN" sz="3000" dirty="0" smtClean="0">
                <a:latin typeface="+mn-lt"/>
              </a:rPr>
              <a:t>         if(v-&gt;link </a:t>
            </a:r>
            <a:r>
              <a:rPr lang="en-US" altLang="zh-CN" sz="3000" dirty="0">
                <a:latin typeface="+mn-lt"/>
              </a:rPr>
              <a:t>== </a:t>
            </a:r>
            <a:r>
              <a:rPr lang="en-US" altLang="zh-CN" sz="3000" dirty="0" smtClean="0">
                <a:latin typeface="+mn-lt"/>
              </a:rPr>
              <a:t>Null)</a:t>
            </a:r>
          </a:p>
          <a:p>
            <a:pPr marL="144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                            return  -1;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</a:t>
            </a:r>
            <a:r>
              <a:rPr lang="en-US" altLang="zh-CN" sz="3000" dirty="0" smtClean="0">
                <a:latin typeface="+mn-lt"/>
              </a:rPr>
              <a:t>         else  return(v-</a:t>
            </a:r>
            <a:r>
              <a:rPr lang="en-US" altLang="zh-CN" sz="3000" dirty="0">
                <a:latin typeface="+mn-lt"/>
              </a:rPr>
              <a:t>&gt;link-&gt;</a:t>
            </a:r>
            <a:r>
              <a:rPr lang="en-US" altLang="zh-CN" sz="3000" dirty="0" err="1">
                <a:latin typeface="+mn-lt"/>
              </a:rPr>
              <a:t>nodeposition</a:t>
            </a:r>
            <a:r>
              <a:rPr lang="en-US" altLang="zh-CN" sz="3000" dirty="0">
                <a:latin typeface="+mn-lt"/>
              </a:rPr>
              <a:t>);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</a:t>
            </a:r>
            <a:r>
              <a:rPr lang="en-US" altLang="zh-CN" sz="3000" dirty="0" smtClean="0">
                <a:latin typeface="+mn-lt"/>
              </a:rPr>
              <a:t>      else   v=v-&gt;link; 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return  -1; }</a:t>
            </a:r>
            <a:endParaRPr lang="en-US" altLang="zh-CN" sz="300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8600" y="1998000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依次在各子表中找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67400" y="35052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//</a:t>
            </a:r>
            <a:r>
              <a:rPr lang="zh-CN" altLang="en-US" dirty="0" smtClean="0">
                <a:solidFill>
                  <a:srgbClr val="990099"/>
                </a:solidFill>
              </a:rPr>
              <a:t>若找到</a:t>
            </a:r>
            <a:r>
              <a:rPr lang="en-US" altLang="zh-CN" dirty="0" smtClean="0">
                <a:solidFill>
                  <a:srgbClr val="990099"/>
                </a:solidFill>
              </a:rPr>
              <a:t>p, </a:t>
            </a:r>
            <a:r>
              <a:rPr lang="zh-CN" altLang="en-US" dirty="0" smtClean="0">
                <a:solidFill>
                  <a:srgbClr val="990099"/>
                </a:solidFill>
              </a:rPr>
              <a:t>则取后继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29200" y="5521804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//</a:t>
            </a:r>
            <a:r>
              <a:rPr lang="zh-CN" altLang="en-US" dirty="0" smtClean="0">
                <a:solidFill>
                  <a:srgbClr val="990099"/>
                </a:solidFill>
              </a:rPr>
              <a:t>未找到</a:t>
            </a:r>
            <a:r>
              <a:rPr lang="en-US" altLang="zh-CN" dirty="0" smtClean="0">
                <a:solidFill>
                  <a:srgbClr val="990099"/>
                </a:solidFill>
              </a:rPr>
              <a:t>p, </a:t>
            </a:r>
            <a:r>
              <a:rPr lang="zh-CN" altLang="en-US" dirty="0" smtClean="0">
                <a:solidFill>
                  <a:srgbClr val="990099"/>
                </a:solidFill>
              </a:rPr>
              <a:t>则继续向后找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600" y="13716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4800600" y="5483332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} 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457200" y="2362200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</a:t>
            </a:r>
            <a:endParaRPr lang="zh-CN" altLang="en-US" sz="3000" dirty="0"/>
          </a:p>
        </p:txBody>
      </p:sp>
      <p:sp>
        <p:nvSpPr>
          <p:cNvPr id="26" name="矩形 25"/>
          <p:cNvSpPr/>
          <p:nvPr/>
        </p:nvSpPr>
        <p:spPr>
          <a:xfrm>
            <a:off x="2743200" y="6019800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从未找到</a:t>
            </a:r>
            <a:r>
              <a:rPr lang="en-US" altLang="zh-CN" dirty="0" smtClean="0">
                <a:solidFill>
                  <a:srgbClr val="008A00"/>
                </a:solidFill>
              </a:rPr>
              <a:t>p, </a:t>
            </a:r>
            <a:r>
              <a:rPr lang="zh-CN" altLang="en-US" dirty="0" smtClean="0">
                <a:solidFill>
                  <a:srgbClr val="008A00"/>
                </a:solidFill>
              </a:rPr>
              <a:t>或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无右兄弟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57800" y="1447800"/>
            <a:ext cx="297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//v</a:t>
            </a:r>
            <a:r>
              <a:rPr lang="zh-CN" altLang="en-US" dirty="0" smtClean="0">
                <a:solidFill>
                  <a:srgbClr val="008A00"/>
                </a:solidFill>
              </a:rPr>
              <a:t>用于取子表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52814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2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掌握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25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1. </a:t>
            </a:r>
            <a:r>
              <a:rPr lang="zh-CN" altLang="en-US" sz="3200" dirty="0" smtClean="0">
                <a:solidFill>
                  <a:srgbClr val="990099"/>
                </a:solidFill>
              </a:rPr>
              <a:t>树的度，结点个数计算方法；</a:t>
            </a:r>
            <a:endParaRPr lang="en-US" altLang="zh-CN" sz="3200" dirty="0" smtClean="0">
              <a:solidFill>
                <a:srgbClr val="990099"/>
              </a:solidFill>
            </a:endParaRPr>
          </a:p>
          <a:p>
            <a:pPr marL="25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 2. </a:t>
            </a:r>
            <a:r>
              <a:rPr lang="zh-CN" altLang="en-US" sz="3200" dirty="0" smtClean="0">
                <a:solidFill>
                  <a:srgbClr val="990099"/>
                </a:solidFill>
              </a:rPr>
              <a:t>树的遍历</a:t>
            </a:r>
            <a:endParaRPr lang="en-US" altLang="zh-CN" sz="3200" dirty="0" smtClean="0">
              <a:solidFill>
                <a:srgbClr val="9900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2.1 </a:t>
            </a:r>
            <a:r>
              <a:rPr lang="zh-CN" altLang="en-US" sz="3200" dirty="0" smtClean="0"/>
              <a:t>树的先根、后根遍历；</a:t>
            </a:r>
            <a:endParaRPr lang="en-US" altLang="zh-CN" sz="3200" dirty="0" smtClean="0"/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2.2 </a:t>
            </a:r>
            <a:r>
              <a:rPr lang="zh-CN" altLang="en-US" sz="3200" dirty="0" smtClean="0"/>
              <a:t>树的广度优先遍历；</a:t>
            </a:r>
            <a:endParaRPr lang="en-US" altLang="zh-CN" sz="3200" dirty="0" smtClean="0"/>
          </a:p>
          <a:p>
            <a:pPr marL="25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 3. </a:t>
            </a:r>
            <a:r>
              <a:rPr lang="zh-CN" altLang="en-US" sz="3200" dirty="0" smtClean="0">
                <a:solidFill>
                  <a:srgbClr val="990099"/>
                </a:solidFill>
              </a:rPr>
              <a:t>树的表示（存储）：</a:t>
            </a:r>
            <a:endParaRPr lang="en-US" altLang="zh-CN" sz="3200" dirty="0" smtClean="0">
              <a:solidFill>
                <a:srgbClr val="9900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3.1 </a:t>
            </a:r>
            <a:r>
              <a:rPr lang="zh-CN" altLang="en-US" sz="3200" dirty="0" smtClean="0"/>
              <a:t>父亲数组表示法</a:t>
            </a:r>
            <a:endParaRPr lang="en-US" altLang="zh-CN" sz="3200" dirty="0" smtClean="0"/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3.2 </a:t>
            </a:r>
            <a:r>
              <a:rPr lang="zh-CN" altLang="en-US" sz="3200" dirty="0" smtClean="0"/>
              <a:t>子表表示法；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09600" y="1170562"/>
            <a:ext cx="8153400" cy="19536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堆：</a:t>
            </a:r>
            <a:r>
              <a:rPr lang="zh-CN" altLang="en-US" sz="3000" dirty="0" smtClean="0"/>
              <a:t>一棵完全二叉树，且具有</a:t>
            </a:r>
            <a:r>
              <a:rPr lang="zh-CN" altLang="en-US" sz="3000" dirty="0" smtClean="0">
                <a:solidFill>
                  <a:srgbClr val="008A00"/>
                </a:solidFill>
              </a:rPr>
              <a:t>堆序性：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342900" indent="-342900" eaLnBrk="1" hangingPunct="1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</a:t>
            </a:r>
            <a:r>
              <a:rPr lang="zh-CN" altLang="en-US" sz="3000" dirty="0" smtClean="0"/>
              <a:t>每个非叶子结点均 </a:t>
            </a:r>
            <a:r>
              <a:rPr lang="zh-CN" altLang="en-US" sz="3000" b="1" dirty="0" smtClean="0">
                <a:solidFill>
                  <a:srgbClr val="008A00"/>
                </a:solidFill>
                <a:latin typeface="黑体" pitchFamily="2" charset="-122"/>
              </a:rPr>
              <a:t>≤</a:t>
            </a:r>
            <a:r>
              <a:rPr lang="zh-CN" altLang="en-US" sz="3000" dirty="0" smtClean="0">
                <a:latin typeface="黑体" pitchFamily="2" charset="-122"/>
              </a:rPr>
              <a:t>其左、右孩子；</a:t>
            </a:r>
            <a:endParaRPr lang="en-US" altLang="zh-CN" sz="3000" dirty="0" smtClean="0">
              <a:latin typeface="黑体" pitchFamily="2" charset="-122"/>
            </a:endParaRPr>
          </a:p>
          <a:p>
            <a:pPr marL="342900" indent="-342900" eaLnBrk="1" hangingPunct="1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黑体" pitchFamily="2" charset="-122"/>
              </a:rPr>
              <a:t>   </a:t>
            </a:r>
            <a:r>
              <a:rPr lang="en-US" altLang="zh-CN" sz="3000" dirty="0" smtClean="0">
                <a:latin typeface="+mj-lt"/>
              </a:rPr>
              <a:t>or  </a:t>
            </a:r>
            <a:r>
              <a:rPr lang="zh-CN" altLang="en-US" sz="3000" dirty="0" smtClean="0">
                <a:latin typeface="+mj-lt"/>
              </a:rPr>
              <a:t>每</a:t>
            </a:r>
            <a:r>
              <a:rPr lang="zh-CN" altLang="en-US" sz="3000" dirty="0" smtClean="0"/>
              <a:t>个非叶子结点均 </a:t>
            </a:r>
            <a:r>
              <a:rPr lang="zh-CN" altLang="en-US" sz="3000" b="1" dirty="0" smtClean="0">
                <a:solidFill>
                  <a:srgbClr val="008A00"/>
                </a:solidFill>
                <a:latin typeface="黑体" pitchFamily="2" charset="-122"/>
              </a:rPr>
              <a:t>≥</a:t>
            </a:r>
            <a:r>
              <a:rPr lang="zh-CN" altLang="en-US" sz="3000" dirty="0" smtClean="0">
                <a:latin typeface="黑体" pitchFamily="2" charset="-122"/>
              </a:rPr>
              <a:t>其左、右孩子；</a:t>
            </a:r>
            <a:endParaRPr lang="en-US" altLang="zh-CN" sz="3000" dirty="0" smtClean="0"/>
          </a:p>
        </p:txBody>
      </p:sp>
      <p:sp>
        <p:nvSpPr>
          <p:cNvPr id="37" name="矩形 36"/>
          <p:cNvSpPr/>
          <p:nvPr/>
        </p:nvSpPr>
        <p:spPr>
          <a:xfrm>
            <a:off x="7010400" y="33528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大根堆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4200" y="33528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小根堆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133600" y="34811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2863200" y="4217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482800" y="49985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9" idx="3"/>
            <a:endCxn id="47" idx="0"/>
          </p:cNvCxnSpPr>
          <p:nvPr/>
        </p:nvCxnSpPr>
        <p:spPr bwMode="auto">
          <a:xfrm rot="5400000">
            <a:off x="1839867" y="38710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9" idx="5"/>
            <a:endCxn id="40" idx="0"/>
          </p:cNvCxnSpPr>
          <p:nvPr/>
        </p:nvCxnSpPr>
        <p:spPr bwMode="auto">
          <a:xfrm rot="16200000" flipH="1">
            <a:off x="2725919" y="38106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0" idx="3"/>
            <a:endCxn id="41" idx="0"/>
          </p:cNvCxnSpPr>
          <p:nvPr/>
        </p:nvCxnSpPr>
        <p:spPr bwMode="auto">
          <a:xfrm rot="5400000">
            <a:off x="2687701" y="47439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3270000" y="50226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0" idx="5"/>
            <a:endCxn id="45" idx="0"/>
          </p:cNvCxnSpPr>
          <p:nvPr/>
        </p:nvCxnSpPr>
        <p:spPr bwMode="auto">
          <a:xfrm rot="16200000" flipH="1">
            <a:off x="3260200" y="47427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1498800" y="42438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143000" y="50226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3"/>
            <a:endCxn id="48" idx="0"/>
          </p:cNvCxnSpPr>
          <p:nvPr/>
        </p:nvCxnSpPr>
        <p:spPr bwMode="auto">
          <a:xfrm rot="5400000">
            <a:off x="1336515" y="47812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815866" y="50226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7" idx="5"/>
            <a:endCxn id="50" idx="0"/>
          </p:cNvCxnSpPr>
          <p:nvPr/>
        </p:nvCxnSpPr>
        <p:spPr bwMode="auto">
          <a:xfrm rot="16200000" flipH="1">
            <a:off x="1863866" y="48006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762000" y="5860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3"/>
            <a:endCxn id="52" idx="0"/>
          </p:cNvCxnSpPr>
          <p:nvPr/>
        </p:nvCxnSpPr>
        <p:spPr bwMode="auto">
          <a:xfrm rot="5400000">
            <a:off x="938401" y="55771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1549200" y="5860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48" idx="5"/>
            <a:endCxn id="54" idx="0"/>
          </p:cNvCxnSpPr>
          <p:nvPr/>
        </p:nvCxnSpPr>
        <p:spPr bwMode="auto">
          <a:xfrm rot="16200000" flipH="1">
            <a:off x="1522919" y="55645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6019800" y="3429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30</a:t>
            </a:r>
            <a:endParaRPr lang="en-US" altLang="zh-CN" sz="3200" dirty="0"/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6749400" y="4165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369000" y="4946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stCxn id="56" idx="3"/>
            <a:endCxn id="64" idx="0"/>
          </p:cNvCxnSpPr>
          <p:nvPr/>
        </p:nvCxnSpPr>
        <p:spPr bwMode="auto">
          <a:xfrm rot="5400000">
            <a:off x="5726067" y="3818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6" idx="5"/>
            <a:endCxn id="57" idx="0"/>
          </p:cNvCxnSpPr>
          <p:nvPr/>
        </p:nvCxnSpPr>
        <p:spPr bwMode="auto">
          <a:xfrm rot="16200000" flipH="1">
            <a:off x="6612119" y="3758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7" idx="3"/>
            <a:endCxn id="58" idx="0"/>
          </p:cNvCxnSpPr>
          <p:nvPr/>
        </p:nvCxnSpPr>
        <p:spPr bwMode="auto">
          <a:xfrm rot="5400000">
            <a:off x="6573901" y="4691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7156200" y="4970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7" idx="5"/>
            <a:endCxn id="62" idx="0"/>
          </p:cNvCxnSpPr>
          <p:nvPr/>
        </p:nvCxnSpPr>
        <p:spPr bwMode="auto">
          <a:xfrm rot="16200000" flipH="1">
            <a:off x="7146400" y="4690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5385000" y="4191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029200" y="4970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4" idx="3"/>
            <a:endCxn id="65" idx="0"/>
          </p:cNvCxnSpPr>
          <p:nvPr/>
        </p:nvCxnSpPr>
        <p:spPr bwMode="auto">
          <a:xfrm rot="5400000">
            <a:off x="5222715" y="4729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5702066" y="4970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4" idx="5"/>
            <a:endCxn id="67" idx="0"/>
          </p:cNvCxnSpPr>
          <p:nvPr/>
        </p:nvCxnSpPr>
        <p:spPr bwMode="auto">
          <a:xfrm rot="16200000" flipH="1">
            <a:off x="5750066" y="4748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648200" y="5808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5" idx="3"/>
            <a:endCxn id="69" idx="0"/>
          </p:cNvCxnSpPr>
          <p:nvPr/>
        </p:nvCxnSpPr>
        <p:spPr bwMode="auto">
          <a:xfrm rot="5400000">
            <a:off x="4824601" y="5524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5435400" y="5808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5" idx="5"/>
            <a:endCxn id="71" idx="0"/>
          </p:cNvCxnSpPr>
          <p:nvPr/>
        </p:nvCxnSpPr>
        <p:spPr bwMode="auto">
          <a:xfrm rot="16200000" flipH="1">
            <a:off x="5409119" y="55123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62" grpId="0" animBg="1"/>
      <p:bldP spid="64" grpId="0" animBg="1"/>
      <p:bldP spid="65" grpId="0" animBg="1"/>
      <p:bldP spid="67" grpId="0" animBg="1"/>
      <p:bldP spid="69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回顾：优先队列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2296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00CC"/>
                </a:solidFill>
              </a:rPr>
              <a:t> 优先队列：</a:t>
            </a:r>
            <a:endParaRPr lang="en-US" altLang="zh-CN" sz="32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209800"/>
            <a:ext cx="8229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 逻辑结构：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物理结构：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4419600" y="1828800"/>
            <a:ext cx="4320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4200" y="32004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小根堆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2133600" y="33287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2863200" y="40655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2482800" y="48461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11" idx="3"/>
            <a:endCxn id="19" idx="0"/>
          </p:cNvCxnSpPr>
          <p:nvPr/>
        </p:nvCxnSpPr>
        <p:spPr bwMode="auto">
          <a:xfrm rot="5400000">
            <a:off x="1839867" y="37186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1" idx="5"/>
            <a:endCxn id="12" idx="0"/>
          </p:cNvCxnSpPr>
          <p:nvPr/>
        </p:nvCxnSpPr>
        <p:spPr bwMode="auto">
          <a:xfrm rot="16200000" flipH="1">
            <a:off x="2725919" y="36582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2" idx="3"/>
            <a:endCxn id="13" idx="0"/>
          </p:cNvCxnSpPr>
          <p:nvPr/>
        </p:nvCxnSpPr>
        <p:spPr bwMode="auto">
          <a:xfrm rot="5400000">
            <a:off x="2687701" y="45915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3270000" y="4870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2" idx="5"/>
            <a:endCxn id="17" idx="0"/>
          </p:cNvCxnSpPr>
          <p:nvPr/>
        </p:nvCxnSpPr>
        <p:spPr bwMode="auto">
          <a:xfrm rot="16200000" flipH="1">
            <a:off x="3260200" y="45903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1498800" y="40914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1143000" y="4870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9" idx="3"/>
            <a:endCxn id="20" idx="0"/>
          </p:cNvCxnSpPr>
          <p:nvPr/>
        </p:nvCxnSpPr>
        <p:spPr bwMode="auto">
          <a:xfrm rot="5400000">
            <a:off x="1336515" y="46288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1815866" y="4870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9" idx="5"/>
            <a:endCxn id="22" idx="0"/>
          </p:cNvCxnSpPr>
          <p:nvPr/>
        </p:nvCxnSpPr>
        <p:spPr bwMode="auto">
          <a:xfrm rot="16200000" flipH="1">
            <a:off x="1863866" y="46482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62000" y="5708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3"/>
            <a:endCxn id="24" idx="0"/>
          </p:cNvCxnSpPr>
          <p:nvPr/>
        </p:nvCxnSpPr>
        <p:spPr bwMode="auto">
          <a:xfrm rot="5400000">
            <a:off x="938401" y="54247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549200" y="5708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stCxn id="20" idx="5"/>
            <a:endCxn id="26" idx="0"/>
          </p:cNvCxnSpPr>
          <p:nvPr/>
        </p:nvCxnSpPr>
        <p:spPr bwMode="auto">
          <a:xfrm rot="16200000" flipH="1">
            <a:off x="1522919" y="54121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2745859" y="2209800"/>
            <a:ext cx="182614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00CC"/>
                </a:solidFill>
                <a:latin typeface="黑体" pitchFamily="2" charset="-122"/>
              </a:rPr>
              <a:t>小顶堆；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78890" y="2209800"/>
            <a:ext cx="223651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00CC"/>
                </a:solidFill>
                <a:latin typeface="黑体" pitchFamily="2" charset="-122"/>
              </a:rPr>
              <a:t>顺序存储；</a:t>
            </a:r>
            <a:endParaRPr lang="en-US" altLang="zh-CN" sz="3200" dirty="0" smtClean="0">
              <a:solidFill>
                <a:srgbClr val="0000C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6600" y="1219200"/>
            <a:ext cx="55194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最高优先级（最小元素）先出</a:t>
            </a:r>
            <a:endParaRPr lang="en-US" altLang="zh-CN" sz="3200" dirty="0" smtClean="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5334000" y="3276600"/>
            <a:ext cx="38100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向优先队列中</a:t>
            </a:r>
            <a:endParaRPr lang="en-US" altLang="zh-CN" sz="32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>
                <a:solidFill>
                  <a:srgbClr val="0000CC"/>
                </a:solidFill>
              </a:rPr>
              <a:t>插入、删除</a:t>
            </a:r>
            <a:r>
              <a:rPr lang="zh-CN" altLang="en-US" sz="3200" dirty="0" smtClean="0"/>
              <a:t>元素</a:t>
            </a:r>
            <a:endParaRPr lang="en-US" altLang="zh-CN" sz="3200" dirty="0" smtClean="0"/>
          </a:p>
        </p:txBody>
      </p:sp>
      <p:sp>
        <p:nvSpPr>
          <p:cNvPr id="32" name="下箭头 31"/>
          <p:cNvSpPr/>
          <p:nvPr/>
        </p:nvSpPr>
        <p:spPr bwMode="auto">
          <a:xfrm>
            <a:off x="6858000" y="2895600"/>
            <a:ext cx="4320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47800" y="1600200"/>
            <a:ext cx="6705600" cy="23175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600" dirty="0" smtClean="0"/>
              <a:t> 树及其抽象数据类型；</a:t>
            </a:r>
            <a:endParaRPr lang="en-US" altLang="zh-CN" sz="3600" dirty="0" smtClean="0"/>
          </a:p>
          <a:p>
            <a:pPr marL="108000">
              <a:lnSpc>
                <a:spcPct val="180000"/>
              </a:lnSpc>
              <a:spcBef>
                <a:spcPts val="1800"/>
              </a:spcBef>
              <a:buFontTx/>
              <a:buAutoNum type="arabicParenBoth"/>
            </a:pPr>
            <a:r>
              <a:rPr lang="en-US" altLang="zh-CN" sz="3600" dirty="0" smtClean="0"/>
              <a:t> </a:t>
            </a:r>
            <a:r>
              <a:rPr lang="zh-CN" altLang="en-US" sz="3600" dirty="0" smtClean="0"/>
              <a:t>树的遍历；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839200" cy="46782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树的特点：</a:t>
            </a:r>
            <a:r>
              <a:rPr lang="en-US" altLang="zh-CN" sz="3200" dirty="0" smtClean="0"/>
              <a:t> </a:t>
            </a:r>
          </a:p>
          <a:p>
            <a:pPr marL="108000">
              <a:lnSpc>
                <a:spcPct val="16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现实中的树结构：</a:t>
            </a:r>
            <a:endParaRPr lang="en-US" altLang="zh-CN" sz="3200" dirty="0" smtClean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课本目录</a:t>
            </a:r>
            <a:endParaRPr lang="en-US" altLang="zh-CN" sz="3200" dirty="0" smtClean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家族成员</a:t>
            </a:r>
            <a:endParaRPr lang="en-US" altLang="zh-CN" sz="3200" dirty="0" smtClean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行政区划分</a:t>
            </a:r>
            <a:endParaRPr lang="en-US" altLang="zh-CN" sz="3200" dirty="0" smtClean="0"/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5443534" y="3335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6400800" y="2362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319400" y="3335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0104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5" idx="0"/>
          </p:cNvCxnSpPr>
          <p:nvPr/>
        </p:nvCxnSpPr>
        <p:spPr bwMode="auto">
          <a:xfrm rot="5400000">
            <a:off x="5759268" y="2631202"/>
            <a:ext cx="605064" cy="804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" idx="5"/>
            <a:endCxn id="10" idx="0"/>
          </p:cNvCxnSpPr>
          <p:nvPr/>
        </p:nvCxnSpPr>
        <p:spPr bwMode="auto">
          <a:xfrm rot="16200000" flipH="1">
            <a:off x="6849935" y="2650534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0" idx="3"/>
            <a:endCxn id="11" idx="0"/>
          </p:cNvCxnSpPr>
          <p:nvPr/>
        </p:nvCxnSpPr>
        <p:spPr bwMode="auto">
          <a:xfrm rot="5400000">
            <a:off x="7010700" y="3920435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5544934" y="434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5" idx="4"/>
            <a:endCxn id="15" idx="0"/>
          </p:cNvCxnSpPr>
          <p:nvPr/>
        </p:nvCxnSpPr>
        <p:spPr bwMode="auto">
          <a:xfrm rot="16200000" flipH="1">
            <a:off x="5422534" y="4004999"/>
            <a:ext cx="575401" cy="101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281734" y="435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5" idx="5"/>
            <a:endCxn id="17" idx="0"/>
          </p:cNvCxnSpPr>
          <p:nvPr/>
        </p:nvCxnSpPr>
        <p:spPr bwMode="auto">
          <a:xfrm rot="16200000" flipH="1">
            <a:off x="5829068" y="3687934"/>
            <a:ext cx="651866" cy="68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7214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5"/>
            <a:endCxn id="19" idx="0"/>
          </p:cNvCxnSpPr>
          <p:nvPr/>
        </p:nvCxnSpPr>
        <p:spPr bwMode="auto">
          <a:xfrm rot="16200000" flipH="1">
            <a:off x="7518934" y="3873934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5181600" y="520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5" idx="3"/>
            <a:endCxn id="21" idx="0"/>
          </p:cNvCxnSpPr>
          <p:nvPr/>
        </p:nvCxnSpPr>
        <p:spPr bwMode="auto">
          <a:xfrm rot="5400000">
            <a:off x="5255568" y="4854168"/>
            <a:ext cx="494665" cy="2105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800600" y="4368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5" idx="3"/>
            <a:endCxn id="25" idx="0"/>
          </p:cNvCxnSpPr>
          <p:nvPr/>
        </p:nvCxnSpPr>
        <p:spPr bwMode="auto">
          <a:xfrm rot="5400000">
            <a:off x="4929767" y="3791568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971800" y="1295400"/>
            <a:ext cx="369524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00CC"/>
                </a:solidFill>
              </a:rPr>
              <a:t>逻辑上，可以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r>
              <a:rPr lang="zh-CN" altLang="en-US" sz="3200" dirty="0" smtClean="0">
                <a:solidFill>
                  <a:srgbClr val="0000CC"/>
                </a:solidFill>
              </a:rPr>
              <a:t>对多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基本概念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2400" y="1143000"/>
            <a:ext cx="8991600" cy="502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5000"/>
              </a:lnSpc>
              <a:spcBef>
                <a:spcPts val="0"/>
              </a:spcBef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树：</a:t>
            </a:r>
            <a:r>
              <a:rPr lang="zh-CN" altLang="en-US" sz="3200" dirty="0" smtClean="0"/>
              <a:t>有限个结点及其关系的集合，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     </a:t>
            </a:r>
            <a:r>
              <a:rPr lang="zh-CN" altLang="en-US" sz="3200" dirty="0" smtClean="0">
                <a:solidFill>
                  <a:srgbClr val="0000CC"/>
                </a:solidFill>
              </a:rPr>
              <a:t>可以为空，</a:t>
            </a:r>
            <a:r>
              <a:rPr lang="zh-CN" altLang="en-US" sz="3200" dirty="0" smtClean="0"/>
              <a:t>否则满足：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(1) </a:t>
            </a:r>
            <a:r>
              <a:rPr lang="zh-CN" altLang="en-US" sz="3200" dirty="0" smtClean="0"/>
              <a:t>有且仅有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个根；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(2) </a:t>
            </a:r>
            <a:r>
              <a:rPr lang="zh-CN" altLang="en-US" sz="3200" dirty="0" smtClean="0"/>
              <a:t>除根外，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其余结点分为</a:t>
            </a:r>
            <a:r>
              <a:rPr lang="zh-CN" altLang="en-US" sz="3200" dirty="0" smtClean="0">
                <a:solidFill>
                  <a:srgbClr val="008000"/>
                </a:solidFill>
              </a:rPr>
              <a:t>若干不相交的集合</a:t>
            </a:r>
            <a:endParaRPr lang="en-US" altLang="zh-CN" sz="3200" dirty="0" smtClean="0">
              <a:solidFill>
                <a:srgbClr val="008000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……, T</a:t>
            </a:r>
            <a:r>
              <a:rPr lang="en-US" altLang="zh-CN" sz="3200" baseline="-25000" dirty="0" smtClean="0"/>
              <a:t>m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>
                <a:solidFill>
                  <a:srgbClr val="008000"/>
                </a:solidFill>
              </a:rPr>
              <a:t>每个集合是</a:t>
            </a:r>
            <a:r>
              <a:rPr lang="en-US" altLang="zh-CN" sz="3200" dirty="0" smtClean="0">
                <a:solidFill>
                  <a:srgbClr val="008000"/>
                </a:solidFill>
              </a:rPr>
              <a:t>1</a:t>
            </a:r>
            <a:r>
              <a:rPr lang="zh-CN" altLang="en-US" sz="3200" dirty="0" smtClean="0">
                <a:solidFill>
                  <a:srgbClr val="008000"/>
                </a:solidFill>
              </a:rPr>
              <a:t>棵树，称为根的子树。</a:t>
            </a:r>
            <a:endParaRPr lang="en-US" altLang="zh-CN" sz="3200" dirty="0" smtClean="0">
              <a:solidFill>
                <a:srgbClr val="008000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205534" y="24093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61400" y="143553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7980000" y="24093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671000" y="3365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4" idx="3"/>
            <a:endCxn id="23" idx="0"/>
          </p:cNvCxnSpPr>
          <p:nvPr/>
        </p:nvCxnSpPr>
        <p:spPr bwMode="auto">
          <a:xfrm rot="5400000">
            <a:off x="6470568" y="1755237"/>
            <a:ext cx="605064" cy="703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4" idx="5"/>
            <a:endCxn id="27" idx="0"/>
          </p:cNvCxnSpPr>
          <p:nvPr/>
        </p:nvCxnSpPr>
        <p:spPr bwMode="auto">
          <a:xfrm rot="16200000" flipH="1">
            <a:off x="7510535" y="1723869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7671300" y="2993770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48400" y="3416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3" idx="4"/>
            <a:endCxn id="33" idx="0"/>
          </p:cNvCxnSpPr>
          <p:nvPr/>
        </p:nvCxnSpPr>
        <p:spPr bwMode="auto">
          <a:xfrm rot="16200000" flipH="1">
            <a:off x="6155267" y="3107601"/>
            <a:ext cx="5754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934200" y="3429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3" idx="5"/>
            <a:endCxn id="35" idx="0"/>
          </p:cNvCxnSpPr>
          <p:nvPr/>
        </p:nvCxnSpPr>
        <p:spPr bwMode="auto">
          <a:xfrm rot="16200000" flipH="1">
            <a:off x="6536301" y="2816036"/>
            <a:ext cx="6518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8382000" y="3365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27" idx="5"/>
            <a:endCxn id="37" idx="0"/>
          </p:cNvCxnSpPr>
          <p:nvPr/>
        </p:nvCxnSpPr>
        <p:spPr bwMode="auto">
          <a:xfrm rot="16200000" flipH="1">
            <a:off x="8179534" y="2947269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7378799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28" idx="3"/>
            <a:endCxn id="39" idx="0"/>
          </p:cNvCxnSpPr>
          <p:nvPr/>
        </p:nvCxnSpPr>
        <p:spPr bwMode="auto">
          <a:xfrm rot="5400000">
            <a:off x="7385567" y="3943702"/>
            <a:ext cx="557930" cy="1394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5562600" y="3441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23" idx="3"/>
            <a:endCxn id="41" idx="0"/>
          </p:cNvCxnSpPr>
          <p:nvPr/>
        </p:nvCxnSpPr>
        <p:spPr bwMode="auto">
          <a:xfrm rot="5400000">
            <a:off x="5691767" y="2864903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13016</TotalTime>
  <Words>3679</Words>
  <Application>Microsoft Office PowerPoint</Application>
  <PresentationFormat>全屏显示(4:3)</PresentationFormat>
  <Paragraphs>1080</Paragraphs>
  <Slides>47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默认设计模板</vt:lpstr>
      <vt:lpstr>幻灯片 1</vt:lpstr>
      <vt:lpstr>回顾：哈夫曼树</vt:lpstr>
      <vt:lpstr>回顾：哈夫曼树</vt:lpstr>
      <vt:lpstr>回顾：哈夫曼树的实现</vt:lpstr>
      <vt:lpstr>回顾：堆</vt:lpstr>
      <vt:lpstr>回顾：优先队列</vt:lpstr>
      <vt:lpstr>5.5 树</vt:lpstr>
      <vt:lpstr>5.5 树</vt:lpstr>
      <vt:lpstr>树--基本概念</vt:lpstr>
      <vt:lpstr>树--常用术语</vt:lpstr>
      <vt:lpstr>树--常用术语</vt:lpstr>
      <vt:lpstr>树--抽象数据类型</vt:lpstr>
      <vt:lpstr>树的遍历</vt:lpstr>
      <vt:lpstr>树--深度优先遍历</vt:lpstr>
      <vt:lpstr>树--先根遍历</vt:lpstr>
      <vt:lpstr>树--先根遍历</vt:lpstr>
      <vt:lpstr>树--非递归先根遍历</vt:lpstr>
      <vt:lpstr>幻灯片 18</vt:lpstr>
      <vt:lpstr>幻灯片 19</vt:lpstr>
      <vt:lpstr>树--非递归先根遍历</vt:lpstr>
      <vt:lpstr>树--深度优先遍历</vt:lpstr>
      <vt:lpstr>树--后根遍历</vt:lpstr>
      <vt:lpstr>树--后根遍历</vt:lpstr>
      <vt:lpstr>树--非递归后根遍历</vt:lpstr>
      <vt:lpstr>幻灯片 25</vt:lpstr>
      <vt:lpstr>树--深度优先遍历</vt:lpstr>
      <vt:lpstr>树--广度优先遍历</vt:lpstr>
      <vt:lpstr>树--广度优先遍历</vt:lpstr>
      <vt:lpstr>幻灯片 29</vt:lpstr>
      <vt:lpstr>5.6 树的实现</vt:lpstr>
      <vt:lpstr>1.父亲数组表示法</vt:lpstr>
      <vt:lpstr>1.父亲数组表示法</vt:lpstr>
      <vt:lpstr>1.父亲数组表示法</vt:lpstr>
      <vt:lpstr>1.父亲数组表示法</vt:lpstr>
      <vt:lpstr>幻灯片 35</vt:lpstr>
      <vt:lpstr>幻灯片 36</vt:lpstr>
      <vt:lpstr>5.6 树的实现</vt:lpstr>
      <vt:lpstr>2.子表表示法</vt:lpstr>
      <vt:lpstr>幻灯片 39</vt:lpstr>
      <vt:lpstr>幻灯片 40</vt:lpstr>
      <vt:lpstr>2.子表表示法</vt:lpstr>
      <vt:lpstr>2.子表表示法</vt:lpstr>
      <vt:lpstr>2.子表表示法</vt:lpstr>
      <vt:lpstr>2.子表表示法</vt:lpstr>
      <vt:lpstr>幻灯片 45</vt:lpstr>
      <vt:lpstr>幻灯片 46</vt:lpstr>
      <vt:lpstr>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lenovo-</cp:lastModifiedBy>
  <cp:revision>2362</cp:revision>
  <cp:lastPrinted>1601-01-01T00:00:00Z</cp:lastPrinted>
  <dcterms:created xsi:type="dcterms:W3CDTF">1601-01-01T00:00:00Z</dcterms:created>
  <dcterms:modified xsi:type="dcterms:W3CDTF">2018-04-23T06:32:36Z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