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670" r:id="rId3"/>
    <p:sldId id="726" r:id="rId4"/>
    <p:sldId id="709" r:id="rId5"/>
    <p:sldId id="710" r:id="rId6"/>
    <p:sldId id="711" r:id="rId7"/>
    <p:sldId id="727" r:id="rId8"/>
    <p:sldId id="728" r:id="rId9"/>
    <p:sldId id="767" r:id="rId10"/>
    <p:sldId id="729" r:id="rId11"/>
    <p:sldId id="768" r:id="rId12"/>
    <p:sldId id="769" r:id="rId13"/>
    <p:sldId id="730" r:id="rId14"/>
    <p:sldId id="731" r:id="rId15"/>
    <p:sldId id="732" r:id="rId16"/>
    <p:sldId id="771" r:id="rId17"/>
    <p:sldId id="772" r:id="rId18"/>
    <p:sldId id="733" r:id="rId19"/>
    <p:sldId id="774" r:id="rId20"/>
    <p:sldId id="776" r:id="rId21"/>
    <p:sldId id="778" r:id="rId22"/>
    <p:sldId id="779" r:id="rId23"/>
    <p:sldId id="781" r:id="rId24"/>
    <p:sldId id="784" r:id="rId25"/>
    <p:sldId id="785" r:id="rId26"/>
    <p:sldId id="783" r:id="rId27"/>
    <p:sldId id="712" r:id="rId28"/>
    <p:sldId id="786" r:id="rId29"/>
    <p:sldId id="734" r:id="rId30"/>
    <p:sldId id="736" r:id="rId31"/>
    <p:sldId id="738" r:id="rId32"/>
    <p:sldId id="739" r:id="rId33"/>
    <p:sldId id="741" r:id="rId34"/>
    <p:sldId id="753" r:id="rId35"/>
    <p:sldId id="757" r:id="rId36"/>
    <p:sldId id="754" r:id="rId37"/>
    <p:sldId id="755" r:id="rId38"/>
    <p:sldId id="744" r:id="rId39"/>
    <p:sldId id="747" r:id="rId40"/>
    <p:sldId id="749" r:id="rId41"/>
    <p:sldId id="750" r:id="rId42"/>
    <p:sldId id="748" r:id="rId43"/>
    <p:sldId id="765" r:id="rId44"/>
    <p:sldId id="751" r:id="rId45"/>
    <p:sldId id="761" r:id="rId46"/>
    <p:sldId id="762" r:id="rId47"/>
    <p:sldId id="763" r:id="rId48"/>
    <p:sldId id="764" r:id="rId4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0000CC"/>
    <a:srgbClr val="990099"/>
    <a:srgbClr val="008000"/>
    <a:srgbClr val="003399"/>
    <a:srgbClr val="FFFF99"/>
    <a:srgbClr val="FF3300"/>
    <a:srgbClr val="000099"/>
    <a:srgbClr val="CCFFCC"/>
    <a:srgbClr val="FFE9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 varScale="1">
        <p:scale>
          <a:sx n="65" d="100"/>
          <a:sy n="65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36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讲：树，二叉树，树林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" y="1143000"/>
            <a:ext cx="8686800" cy="48813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棵树，通过长子</a:t>
            </a:r>
            <a:r>
              <a:rPr lang="en-US" altLang="zh-CN" sz="3200" dirty="0" smtClean="0">
                <a:latin typeface="+mj-lt"/>
              </a:rPr>
              <a:t>--</a:t>
            </a:r>
            <a:r>
              <a:rPr lang="zh-CN" altLang="en-US" sz="3200" dirty="0" smtClean="0">
                <a:latin typeface="+mj-lt"/>
              </a:rPr>
              <a:t>兄弟表示法，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唯一的二叉树，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且</a:t>
            </a:r>
            <a:r>
              <a:rPr lang="zh-CN" altLang="en-US" sz="3200" dirty="0" smtClean="0">
                <a:solidFill>
                  <a:srgbClr val="990099"/>
                </a:solidFill>
                <a:latin typeface="+mj-lt"/>
                <a:sym typeface="Wingdings" pitchFamily="2" charset="2"/>
              </a:rPr>
              <a:t>该二叉树根的右子树为空；</a:t>
            </a:r>
            <a:endParaRPr lang="en-US" altLang="zh-CN" sz="3200" dirty="0" smtClean="0">
              <a:solidFill>
                <a:srgbClr val="990099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latin typeface="+mj-lt"/>
              </a:rPr>
              <a:t>2.  1</a:t>
            </a:r>
            <a:r>
              <a:rPr lang="zh-CN" altLang="en-US" sz="3200" dirty="0" smtClean="0">
                <a:latin typeface="+mj-lt"/>
              </a:rPr>
              <a:t>棵树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棵树？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                   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也可能是树林；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7800" y="4687669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×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6993000" y="38044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3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cxnSpLocks noChangeShapeType="1"/>
            <a:stCxn id="15" idx="3"/>
            <a:endCxn id="6" idx="0"/>
          </p:cNvCxnSpPr>
          <p:nvPr/>
        </p:nvCxnSpPr>
        <p:spPr bwMode="auto">
          <a:xfrm rot="5400000">
            <a:off x="7259463" y="3311329"/>
            <a:ext cx="478685" cy="507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  <a:stCxn id="15" idx="5"/>
            <a:endCxn id="9" idx="0"/>
          </p:cNvCxnSpPr>
          <p:nvPr/>
        </p:nvCxnSpPr>
        <p:spPr bwMode="auto">
          <a:xfrm rot="16200000" flipH="1">
            <a:off x="8091291" y="3343490"/>
            <a:ext cx="513609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3740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" name="直接连接符 30"/>
          <p:cNvCxnSpPr>
            <a:cxnSpLocks noChangeShapeType="1"/>
            <a:stCxn id="17" idx="3"/>
            <a:endCxn id="12" idx="0"/>
          </p:cNvCxnSpPr>
          <p:nvPr/>
        </p:nvCxnSpPr>
        <p:spPr bwMode="auto">
          <a:xfrm rot="5400000">
            <a:off x="7494038" y="4389629"/>
            <a:ext cx="390534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1"/>
          <p:cNvCxnSpPr>
            <a:cxnSpLocks noChangeShapeType="1"/>
            <a:stCxn id="16" idx="0"/>
            <a:endCxn id="17" idx="5"/>
          </p:cNvCxnSpPr>
          <p:nvPr/>
        </p:nvCxnSpPr>
        <p:spPr bwMode="auto">
          <a:xfrm rot="16200000" flipV="1">
            <a:off x="8015129" y="4351528"/>
            <a:ext cx="390534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678800" y="289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598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678800" y="38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15" idx="4"/>
            <a:endCxn id="17" idx="0"/>
          </p:cNvCxnSpPr>
          <p:nvPr/>
        </p:nvCxnSpPr>
        <p:spPr bwMode="auto">
          <a:xfrm rot="5400000">
            <a:off x="7716863" y="3613537"/>
            <a:ext cx="4278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31"/>
          <p:cNvCxnSpPr>
            <a:cxnSpLocks noChangeShapeType="1"/>
            <a:stCxn id="22" idx="0"/>
            <a:endCxn id="16" idx="4"/>
          </p:cNvCxnSpPr>
          <p:nvPr/>
        </p:nvCxnSpPr>
        <p:spPr bwMode="auto">
          <a:xfrm rot="5400000" flipH="1" flipV="1">
            <a:off x="8065737" y="5392738"/>
            <a:ext cx="486600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8054275" y="563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55584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树林：由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个或多个不相交的树组成的集合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 </a:t>
            </a:r>
            <a:r>
              <a:rPr lang="en-US" altLang="zh-CN" sz="3200" dirty="0" smtClean="0">
                <a:solidFill>
                  <a:srgbClr val="008A00"/>
                </a:solidFill>
              </a:rPr>
              <a:t> -- </a:t>
            </a:r>
            <a:r>
              <a:rPr lang="zh-CN" altLang="en-US" sz="3200" dirty="0" smtClean="0">
                <a:solidFill>
                  <a:srgbClr val="008A00"/>
                </a:solidFill>
              </a:rPr>
              <a:t>树林中，树之间也有左右次序，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  </a:t>
            </a:r>
            <a:r>
              <a:rPr lang="zh-CN" altLang="en-US" sz="3200" dirty="0" smtClean="0">
                <a:solidFill>
                  <a:srgbClr val="008A00"/>
                </a:solidFill>
              </a:rPr>
              <a:t>互称兄弟树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例：删除树的根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树林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6699"/>
              </a:solidFill>
              <a:sym typeface="Wingdings" pitchFamily="2" charset="2"/>
            </a:endParaRP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442800" y="2590800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" name="直接连接符 7"/>
          <p:cNvCxnSpPr>
            <a:stCxn id="7" idx="3"/>
            <a:endCxn id="11" idx="3"/>
          </p:cNvCxnSpPr>
          <p:nvPr/>
        </p:nvCxnSpPr>
        <p:spPr bwMode="auto">
          <a:xfrm rot="5400000">
            <a:off x="5467816" y="2995343"/>
            <a:ext cx="870411" cy="1290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3"/>
            <a:endCxn id="7" idx="5"/>
          </p:cNvCxnSpPr>
          <p:nvPr/>
        </p:nvCxnSpPr>
        <p:spPr bwMode="auto">
          <a:xfrm rot="16200000" flipV="1">
            <a:off x="7073112" y="3189605"/>
            <a:ext cx="835934" cy="867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云形 10"/>
          <p:cNvSpPr/>
          <p:nvPr/>
        </p:nvSpPr>
        <p:spPr bwMode="auto">
          <a:xfrm>
            <a:off x="4648200" y="4014159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云形 11"/>
          <p:cNvSpPr/>
          <p:nvPr/>
        </p:nvSpPr>
        <p:spPr bwMode="auto">
          <a:xfrm>
            <a:off x="6019800" y="3979682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7" idx="4"/>
          </p:cNvCxnSpPr>
          <p:nvPr/>
        </p:nvCxnSpPr>
        <p:spPr bwMode="auto">
          <a:xfrm rot="5400000" flipH="1" flipV="1">
            <a:off x="6350854" y="3589347"/>
            <a:ext cx="730493" cy="17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云形 15"/>
          <p:cNvSpPr/>
          <p:nvPr/>
        </p:nvSpPr>
        <p:spPr bwMode="auto">
          <a:xfrm>
            <a:off x="7315200" y="3979682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棵</a:t>
            </a:r>
            <a:endParaRPr lang="en-US" altLang="zh-CN" sz="3200" dirty="0" smtClean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0198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棵</a:t>
            </a:r>
            <a:endParaRPr lang="en-US" altLang="zh-CN" sz="3200" dirty="0" smtClean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3914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棵</a:t>
            </a:r>
            <a:endParaRPr lang="en-US" altLang="zh-CN" sz="3200" dirty="0" smtClean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6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3080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树林可以分解为三部分：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   (1) </a:t>
            </a: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r>
              <a:rPr lang="zh-CN" altLang="en-US" sz="3200" dirty="0" smtClean="0">
                <a:solidFill>
                  <a:srgbClr val="0000CC"/>
                </a:solidFill>
              </a:rPr>
              <a:t>棵树的根；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FF3300"/>
                </a:solidFill>
              </a:rPr>
              <a:t>   (2) </a:t>
            </a:r>
            <a:r>
              <a:rPr lang="zh-CN" altLang="en-US" sz="3200" dirty="0" smtClean="0">
                <a:solidFill>
                  <a:srgbClr val="FF3300"/>
                </a:solidFill>
              </a:rPr>
              <a:t>第</a:t>
            </a:r>
            <a:r>
              <a:rPr lang="en-US" altLang="zh-CN" sz="3200" dirty="0" smtClean="0">
                <a:solidFill>
                  <a:srgbClr val="FF3300"/>
                </a:solidFill>
              </a:rPr>
              <a:t>1</a:t>
            </a:r>
            <a:r>
              <a:rPr lang="zh-CN" altLang="en-US" sz="3200" dirty="0" smtClean="0">
                <a:solidFill>
                  <a:srgbClr val="FF3300"/>
                </a:solidFill>
              </a:rPr>
              <a:t>棵树的子树森林；</a:t>
            </a:r>
            <a:endParaRPr lang="en-US" altLang="zh-CN" sz="3200" dirty="0" smtClean="0">
              <a:solidFill>
                <a:srgbClr val="FF3300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</a:t>
            </a:r>
            <a:r>
              <a:rPr lang="en-US" altLang="zh-CN" sz="3200" dirty="0" smtClean="0"/>
              <a:t>(3) </a:t>
            </a:r>
            <a:r>
              <a:rPr lang="zh-CN" altLang="en-US" sz="3200" dirty="0" smtClean="0"/>
              <a:t>由第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棵树的“兄弟树”组成的树林；</a:t>
            </a:r>
            <a:endParaRPr lang="en-US" altLang="zh-CN" sz="3200" dirty="0" smtClean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0292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3246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cxnSpLocks noChangeShapeType="1"/>
            <a:stCxn id="69" idx="3"/>
            <a:endCxn id="65" idx="7"/>
          </p:cNvCxnSpPr>
          <p:nvPr/>
        </p:nvCxnSpPr>
        <p:spPr bwMode="auto">
          <a:xfrm flipH="1">
            <a:off x="5459391" y="1889970"/>
            <a:ext cx="28814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  <a:stCxn id="69" idx="5"/>
            <a:endCxn id="66" idx="1"/>
          </p:cNvCxnSpPr>
          <p:nvPr/>
        </p:nvCxnSpPr>
        <p:spPr bwMode="auto">
          <a:xfrm>
            <a:off x="6103916" y="1889970"/>
            <a:ext cx="29449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673725" y="14597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673725" y="2297979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>
            <a:cxnSpLocks noChangeShapeType="1"/>
            <a:stCxn id="69" idx="4"/>
            <a:endCxn id="72" idx="0"/>
          </p:cNvCxnSpPr>
          <p:nvPr/>
        </p:nvCxnSpPr>
        <p:spPr bwMode="auto">
          <a:xfrm>
            <a:off x="5925725" y="1963779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0104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7004050" y="235675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4" idx="4"/>
            <a:endCxn id="75" idx="0"/>
          </p:cNvCxnSpPr>
          <p:nvPr/>
        </p:nvCxnSpPr>
        <p:spPr bwMode="auto">
          <a:xfrm flipH="1">
            <a:off x="7256050" y="1963779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702550" y="23218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8" name="直接连接符 77"/>
          <p:cNvCxnSpPr>
            <a:cxnSpLocks noChangeShapeType="1"/>
            <a:stCxn id="81" idx="3"/>
            <a:endCxn id="77" idx="0"/>
          </p:cNvCxnSpPr>
          <p:nvPr/>
        </p:nvCxnSpPr>
        <p:spPr bwMode="auto">
          <a:xfrm flipH="1">
            <a:off x="7954550" y="1889970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8340725" y="3153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0" name="直接连接符 30"/>
          <p:cNvCxnSpPr>
            <a:cxnSpLocks noChangeShapeType="1"/>
            <a:stCxn id="82" idx="4"/>
            <a:endCxn id="79" idx="0"/>
          </p:cNvCxnSpPr>
          <p:nvPr/>
        </p:nvCxnSpPr>
        <p:spPr bwMode="auto">
          <a:xfrm>
            <a:off x="8592725" y="2801979"/>
            <a:ext cx="0" cy="351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Oval 27"/>
          <p:cNvSpPr>
            <a:spLocks noChangeArrowheads="1"/>
          </p:cNvSpPr>
          <p:nvPr/>
        </p:nvSpPr>
        <p:spPr bwMode="auto">
          <a:xfrm>
            <a:off x="80010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8340725" y="22979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81" idx="5"/>
            <a:endCxn id="82" idx="0"/>
          </p:cNvCxnSpPr>
          <p:nvPr/>
        </p:nvCxnSpPr>
        <p:spPr bwMode="auto">
          <a:xfrm>
            <a:off x="8431191" y="1889970"/>
            <a:ext cx="161534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698875" y="430993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cxnSpLocks noChangeShapeType="1"/>
            <a:stCxn id="84" idx="4"/>
            <a:endCxn id="86" idx="0"/>
          </p:cNvCxnSpPr>
          <p:nvPr/>
        </p:nvCxnSpPr>
        <p:spPr bwMode="auto">
          <a:xfrm flipH="1">
            <a:off x="3962400" y="4860760"/>
            <a:ext cx="20638" cy="515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矩形 85"/>
          <p:cNvSpPr/>
          <p:nvPr/>
        </p:nvSpPr>
        <p:spPr bwMode="auto">
          <a:xfrm>
            <a:off x="1905000" y="5376739"/>
            <a:ext cx="4114800" cy="719261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的子树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: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172200" y="4267200"/>
            <a:ext cx="22098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62200" y="4267200"/>
            <a:ext cx="7620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：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123248"/>
            <a:ext cx="8763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1) </a:t>
            </a:r>
            <a:r>
              <a:rPr lang="zh-CN" altLang="en-US" sz="3200" dirty="0" smtClean="0">
                <a:solidFill>
                  <a:srgbClr val="008A00"/>
                </a:solidFill>
              </a:rPr>
              <a:t>将树林中所有树转成二叉树；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6040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18994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2" idx="3"/>
            <a:endCxn id="68" idx="0"/>
          </p:cNvCxnSpPr>
          <p:nvPr/>
        </p:nvCxnSpPr>
        <p:spPr bwMode="auto">
          <a:xfrm rot="5400000">
            <a:off x="882021" y="2776836"/>
            <a:ext cx="414442" cy="466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2" idx="5"/>
            <a:endCxn id="69" idx="0"/>
          </p:cNvCxnSpPr>
          <p:nvPr/>
        </p:nvCxnSpPr>
        <p:spPr bwMode="auto">
          <a:xfrm rot="16200000" flipH="1">
            <a:off x="1707912" y="2773661"/>
            <a:ext cx="414442" cy="472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248600" y="2372591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248600" y="321079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2" idx="4"/>
            <a:endCxn id="73" idx="0"/>
          </p:cNvCxnSpPr>
          <p:nvPr/>
        </p:nvCxnSpPr>
        <p:spPr bwMode="auto">
          <a:xfrm rot="5400000">
            <a:off x="1333500" y="3043691"/>
            <a:ext cx="334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2585275" y="23725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578925" y="326957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75" idx="4"/>
            <a:endCxn id="76" idx="0"/>
          </p:cNvCxnSpPr>
          <p:nvPr/>
        </p:nvCxnSpPr>
        <p:spPr bwMode="auto">
          <a:xfrm rot="5400000">
            <a:off x="2637611" y="3069905"/>
            <a:ext cx="392979" cy="63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3277425" y="323464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82" idx="3"/>
            <a:endCxn id="78" idx="0"/>
          </p:cNvCxnSpPr>
          <p:nvPr/>
        </p:nvCxnSpPr>
        <p:spPr bwMode="auto">
          <a:xfrm rot="5400000">
            <a:off x="3373624" y="2958584"/>
            <a:ext cx="431863" cy="120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3915600" y="40664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1" name="直接连接符 30"/>
          <p:cNvCxnSpPr>
            <a:cxnSpLocks noChangeShapeType="1"/>
            <a:stCxn id="83" idx="4"/>
            <a:endCxn id="80" idx="0"/>
          </p:cNvCxnSpPr>
          <p:nvPr/>
        </p:nvCxnSpPr>
        <p:spPr bwMode="auto">
          <a:xfrm rot="5400000">
            <a:off x="3991790" y="3890601"/>
            <a:ext cx="35162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3575875" y="23725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3915600" y="32107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cxnSpLocks noChangeShapeType="1"/>
            <a:stCxn id="82" idx="5"/>
            <a:endCxn id="83" idx="0"/>
          </p:cNvCxnSpPr>
          <p:nvPr/>
        </p:nvCxnSpPr>
        <p:spPr bwMode="auto">
          <a:xfrm rot="16200000" flipH="1">
            <a:off x="3882829" y="2926019"/>
            <a:ext cx="4080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43" grpId="0" animBg="1"/>
      <p:bldP spid="44" grpId="0" animBg="1"/>
      <p:bldP spid="60" grpId="0" animBg="1"/>
      <p:bldP spid="62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81000" y="1070474"/>
            <a:ext cx="87630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2) </a:t>
            </a:r>
            <a:r>
              <a:rPr lang="zh-CN" altLang="en-US" sz="3200" dirty="0" smtClean="0">
                <a:solidFill>
                  <a:srgbClr val="008A00"/>
                </a:solidFill>
              </a:rPr>
              <a:t>第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棵不动，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将后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 作为前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棵的右子树；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1219200" y="3094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45" idx="3"/>
            <a:endCxn id="41" idx="0"/>
          </p:cNvCxnSpPr>
          <p:nvPr/>
        </p:nvCxnSpPr>
        <p:spPr bwMode="auto">
          <a:xfrm rot="5400000">
            <a:off x="1573801" y="2537391"/>
            <a:ext cx="454809" cy="660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057400" y="22098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1553400" y="3856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41" idx="4"/>
            <a:endCxn id="46" idx="0"/>
          </p:cNvCxnSpPr>
          <p:nvPr/>
        </p:nvCxnSpPr>
        <p:spPr bwMode="auto">
          <a:xfrm rot="16200000" flipH="1">
            <a:off x="1509300" y="3560700"/>
            <a:ext cx="2580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905000" y="4618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16200000" flipH="1">
            <a:off x="1852200" y="4314000"/>
            <a:ext cx="2580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2925000" y="3018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2362200" y="378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0" idx="3"/>
            <a:endCxn id="51" idx="0"/>
          </p:cNvCxnSpPr>
          <p:nvPr/>
        </p:nvCxnSpPr>
        <p:spPr bwMode="auto">
          <a:xfrm rot="5400000">
            <a:off x="2640601" y="3422391"/>
            <a:ext cx="3318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048000" y="4618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7" idx="3"/>
            <a:endCxn id="53" idx="0"/>
          </p:cNvCxnSpPr>
          <p:nvPr/>
        </p:nvCxnSpPr>
        <p:spPr bwMode="auto">
          <a:xfrm rot="5400000">
            <a:off x="3288301" y="4222491"/>
            <a:ext cx="4080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3077400" y="617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56" name="直接连接符 30"/>
          <p:cNvCxnSpPr>
            <a:cxnSpLocks noChangeShapeType="1"/>
            <a:stCxn id="58" idx="4"/>
            <a:endCxn id="55" idx="0"/>
          </p:cNvCxnSpPr>
          <p:nvPr/>
        </p:nvCxnSpPr>
        <p:spPr bwMode="auto">
          <a:xfrm rot="5400000">
            <a:off x="3414300" y="5829300"/>
            <a:ext cx="258000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3610800" y="378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3505200" y="541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3384900" y="5037900"/>
            <a:ext cx="287400" cy="457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85"/>
          <p:cNvCxnSpPr>
            <a:cxnSpLocks noChangeShapeType="1"/>
            <a:stCxn id="45" idx="5"/>
            <a:endCxn id="50" idx="0"/>
          </p:cNvCxnSpPr>
          <p:nvPr/>
        </p:nvCxnSpPr>
        <p:spPr bwMode="auto">
          <a:xfrm rot="16200000" flipH="1">
            <a:off x="2642991" y="2484590"/>
            <a:ext cx="378609" cy="6894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" name="直接连接符 86"/>
          <p:cNvCxnSpPr>
            <a:cxnSpLocks noChangeShapeType="1"/>
            <a:stCxn id="50" idx="5"/>
            <a:endCxn id="57" idx="0"/>
          </p:cNvCxnSpPr>
          <p:nvPr/>
        </p:nvCxnSpPr>
        <p:spPr bwMode="auto">
          <a:xfrm rot="16200000" flipH="1">
            <a:off x="3443091" y="3360890"/>
            <a:ext cx="331809" cy="5076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5105400" cy="498598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转换过程：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1)</a:t>
            </a:r>
            <a:r>
              <a:rPr lang="zh-CN" altLang="en-US" sz="3000" dirty="0" smtClean="0">
                <a:solidFill>
                  <a:srgbClr val="0000CC"/>
                </a:solidFill>
              </a:rPr>
              <a:t>加边：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结点与 </a:t>
            </a:r>
            <a:r>
              <a:rPr lang="zh-CN" altLang="en-US" sz="3000" dirty="0" smtClean="0">
                <a:solidFill>
                  <a:srgbClr val="0000CC"/>
                </a:solidFill>
              </a:rPr>
              <a:t>其左孩子的右孩子</a:t>
            </a:r>
            <a:r>
              <a:rPr lang="zh-CN" altLang="en-US" sz="3000" dirty="0" smtClean="0"/>
              <a:t>、</a:t>
            </a:r>
            <a:r>
              <a:rPr lang="zh-CN" altLang="en-US" sz="3000" dirty="0" smtClean="0">
                <a:solidFill>
                  <a:srgbClr val="0000CC"/>
                </a:solidFill>
              </a:rPr>
              <a:t>该右孩子的右孩子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相连；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2) </a:t>
            </a:r>
            <a:r>
              <a:rPr lang="zh-CN" altLang="en-US" sz="3000" dirty="0" smtClean="0">
                <a:solidFill>
                  <a:srgbClr val="C00000"/>
                </a:solidFill>
              </a:rPr>
              <a:t>删边：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删除所有</a:t>
            </a:r>
            <a:r>
              <a:rPr lang="zh-CN" altLang="en-US" sz="3000" dirty="0" smtClean="0">
                <a:solidFill>
                  <a:srgbClr val="C00000"/>
                </a:solidFill>
              </a:rPr>
              <a:t>父亲</a:t>
            </a:r>
            <a:r>
              <a:rPr lang="en-US" altLang="zh-CN" sz="3000" dirty="0" smtClean="0">
                <a:solidFill>
                  <a:srgbClr val="C00000"/>
                </a:solidFill>
              </a:rPr>
              <a:t>--</a:t>
            </a:r>
            <a:r>
              <a:rPr lang="zh-CN" altLang="en-US" sz="3000" dirty="0" smtClean="0">
                <a:solidFill>
                  <a:srgbClr val="C00000"/>
                </a:solidFill>
              </a:rPr>
              <a:t>右孩子</a:t>
            </a:r>
            <a:r>
              <a:rPr lang="zh-CN" altLang="en-US" sz="3000" dirty="0" smtClean="0"/>
              <a:t>之间的边；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3) </a:t>
            </a:r>
            <a:r>
              <a:rPr lang="zh-CN" altLang="en-US" sz="3000" dirty="0" smtClean="0">
                <a:solidFill>
                  <a:srgbClr val="003399"/>
                </a:solidFill>
              </a:rPr>
              <a:t>整理树林；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二叉树转换为树林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 rot="5400000">
            <a:off x="1486694" y="3694906"/>
            <a:ext cx="5104606" cy="794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62000" y="22860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cxnSpLocks noChangeShapeType="1"/>
            <a:stCxn id="72" idx="3"/>
            <a:endCxn id="70" idx="0"/>
          </p:cNvCxnSpPr>
          <p:nvPr/>
        </p:nvCxnSpPr>
        <p:spPr bwMode="auto">
          <a:xfrm rot="5400000">
            <a:off x="1142674" y="1745244"/>
            <a:ext cx="444245" cy="637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600200" y="1371600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066800" y="32591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0" idx="4"/>
            <a:endCxn id="73" idx="0"/>
          </p:cNvCxnSpPr>
          <p:nvPr/>
        </p:nvCxnSpPr>
        <p:spPr bwMode="auto">
          <a:xfrm rot="16200000" flipH="1">
            <a:off x="987384" y="2895600"/>
            <a:ext cx="422358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1447800" y="42672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3" idx="4"/>
            <a:endCxn id="75" idx="0"/>
          </p:cNvCxnSpPr>
          <p:nvPr/>
        </p:nvCxnSpPr>
        <p:spPr bwMode="auto">
          <a:xfrm rot="16200000" flipH="1">
            <a:off x="1312863" y="3848100"/>
            <a:ext cx="457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479675" y="22685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009775" y="32591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2168199" y="2864473"/>
            <a:ext cx="520445" cy="2689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2514600" y="42672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81" name="直接连接符 80"/>
          <p:cNvCxnSpPr>
            <a:cxnSpLocks noChangeShapeType="1"/>
            <a:stCxn id="84" idx="3"/>
            <a:endCxn id="80" idx="0"/>
          </p:cNvCxnSpPr>
          <p:nvPr/>
        </p:nvCxnSpPr>
        <p:spPr bwMode="auto">
          <a:xfrm rot="5400000">
            <a:off x="2734163" y="3870134"/>
            <a:ext cx="461666" cy="3324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2619375" y="60198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3" name="直接连接符 30"/>
          <p:cNvCxnSpPr>
            <a:cxnSpLocks noChangeShapeType="1"/>
            <a:stCxn id="88" idx="4"/>
            <a:endCxn id="82" idx="0"/>
          </p:cNvCxnSpPr>
          <p:nvPr/>
        </p:nvCxnSpPr>
        <p:spPr bwMode="auto">
          <a:xfrm rot="5400000">
            <a:off x="2988449" y="5571310"/>
            <a:ext cx="363579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048000" y="33353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3152775" y="51054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80" idx="4"/>
            <a:endCxn id="88" idx="0"/>
          </p:cNvCxnSpPr>
          <p:nvPr/>
        </p:nvCxnSpPr>
        <p:spPr bwMode="auto">
          <a:xfrm rot="16200000" flipH="1">
            <a:off x="2974161" y="4642622"/>
            <a:ext cx="287379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直接连接符 89"/>
          <p:cNvCxnSpPr>
            <a:cxnSpLocks noChangeShapeType="1"/>
            <a:stCxn id="72" idx="5"/>
            <a:endCxn id="77" idx="0"/>
          </p:cNvCxnSpPr>
          <p:nvPr/>
        </p:nvCxnSpPr>
        <p:spPr bwMode="auto">
          <a:xfrm rot="16200000" flipH="1">
            <a:off x="2211155" y="1715896"/>
            <a:ext cx="426824" cy="67854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" name="直接连接符 90"/>
          <p:cNvCxnSpPr>
            <a:cxnSpLocks noChangeShapeType="1"/>
            <a:stCxn id="77" idx="5"/>
            <a:endCxn id="84" idx="0"/>
          </p:cNvCxnSpPr>
          <p:nvPr/>
        </p:nvCxnSpPr>
        <p:spPr bwMode="auto">
          <a:xfrm rot="16200000" flipH="1">
            <a:off x="2850145" y="2853360"/>
            <a:ext cx="596645" cy="36739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" name="直接连接符 91"/>
          <p:cNvCxnSpPr>
            <a:stCxn id="72" idx="4"/>
            <a:endCxn id="73" idx="0"/>
          </p:cNvCxnSpPr>
          <p:nvPr/>
        </p:nvCxnSpPr>
        <p:spPr bwMode="auto">
          <a:xfrm rot="5400000">
            <a:off x="949284" y="2324100"/>
            <a:ext cx="1336758" cy="533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72" idx="4"/>
            <a:endCxn id="75" idx="0"/>
          </p:cNvCxnSpPr>
          <p:nvPr/>
        </p:nvCxnSpPr>
        <p:spPr bwMode="auto">
          <a:xfrm rot="5400000">
            <a:off x="635774" y="3018610"/>
            <a:ext cx="2344779" cy="152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4" idx="4"/>
            <a:endCxn id="88" idx="0"/>
          </p:cNvCxnSpPr>
          <p:nvPr/>
        </p:nvCxnSpPr>
        <p:spPr bwMode="auto">
          <a:xfrm rot="16200000" flipH="1">
            <a:off x="2774950" y="4443412"/>
            <a:ext cx="1219200" cy="104775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720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3000" dirty="0" smtClean="0"/>
              <a:t> 二叉树根</a:t>
            </a:r>
            <a:r>
              <a:rPr lang="en-US" altLang="zh-CN" sz="3000" dirty="0" err="1" smtClean="0"/>
              <a:t>bt</a:t>
            </a:r>
            <a:r>
              <a:rPr lang="zh-CN" altLang="en-US" sz="3000" dirty="0" smtClean="0"/>
              <a:t>进队，作为树的根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C00000"/>
                </a:solidFill>
              </a:rPr>
              <a:t> 若队头的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lc</a:t>
            </a:r>
            <a:r>
              <a:rPr lang="zh-CN" altLang="en-US" sz="3000" dirty="0" smtClean="0">
                <a:solidFill>
                  <a:srgbClr val="C00000"/>
                </a:solidFill>
              </a:rPr>
              <a:t>不空，</a:t>
            </a:r>
            <a:r>
              <a:rPr lang="zh-CN" altLang="en-US" sz="3000" dirty="0" smtClean="0"/>
              <a:t>则该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lc</a:t>
            </a:r>
            <a:r>
              <a:rPr lang="zh-CN" altLang="en-US" sz="3000" dirty="0" smtClean="0"/>
              <a:t>所指结点为队头的长子，</a:t>
            </a:r>
            <a:r>
              <a:rPr lang="en-US" altLang="zh-CN" sz="3000" dirty="0" smtClean="0"/>
              <a:t>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该结点进队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-- 2.1 </a:t>
            </a:r>
            <a:r>
              <a:rPr lang="zh-CN" altLang="en-US" sz="3000" dirty="0" smtClean="0"/>
              <a:t>若队尾的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/>
              <a:t>不空，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则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/>
              <a:t>所指为队头的孩子，该结点进队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-- 2.2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2.1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008000"/>
                </a:solidFill>
              </a:rPr>
              <a:t>直到队尾的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>
                <a:solidFill>
                  <a:srgbClr val="008000"/>
                </a:solidFill>
              </a:rPr>
              <a:t>为空，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  则，队头再无孩子，队头出队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    否则，队头无孩子，队头出队；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3.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，直到</a:t>
            </a:r>
            <a:r>
              <a:rPr lang="zh-CN" altLang="en-US" sz="3000" dirty="0" smtClean="0">
                <a:solidFill>
                  <a:srgbClr val="990099"/>
                </a:solidFill>
              </a:rPr>
              <a:t>队空，</a:t>
            </a:r>
            <a:r>
              <a:rPr lang="zh-CN" altLang="en-US" sz="3000" dirty="0" smtClean="0"/>
              <a:t>则结束；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二叉树转换成树，算法：</a:t>
            </a:r>
            <a:endParaRPr lang="en-US" altLang="zh-CN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/>
                <a:gridCol w="785813"/>
                <a:gridCol w="1766887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467600" y="294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8047800" y="513480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27" idx="3"/>
            <a:endCxn id="19" idx="0"/>
          </p:cNvCxnSpPr>
          <p:nvPr/>
        </p:nvCxnSpPr>
        <p:spPr bwMode="auto">
          <a:xfrm rot="5400000">
            <a:off x="7707901" y="25754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22"/>
          <p:cNvCxnSpPr>
            <a:cxnSpLocks noChangeShapeType="1"/>
            <a:stCxn id="24" idx="5"/>
            <a:endCxn id="21" idx="0"/>
          </p:cNvCxnSpPr>
          <p:nvPr/>
        </p:nvCxnSpPr>
        <p:spPr bwMode="auto">
          <a:xfrm rot="16200000" flipH="1">
            <a:off x="8005918" y="48409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549325" y="443712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25" name="直接连接符 30"/>
          <p:cNvCxnSpPr>
            <a:cxnSpLocks noChangeShapeType="1"/>
            <a:stCxn id="29" idx="3"/>
            <a:endCxn id="24" idx="0"/>
          </p:cNvCxnSpPr>
          <p:nvPr/>
        </p:nvCxnSpPr>
        <p:spPr bwMode="auto">
          <a:xfrm rot="5400000">
            <a:off x="7786453" y="40670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31"/>
          <p:cNvCxnSpPr>
            <a:cxnSpLocks noChangeShapeType="1"/>
            <a:stCxn id="28" idx="0"/>
            <a:endCxn id="29" idx="5"/>
          </p:cNvCxnSpPr>
          <p:nvPr/>
        </p:nvCxnSpPr>
        <p:spPr bwMode="auto">
          <a:xfrm flipH="1" flipV="1">
            <a:off x="8512916" y="4052175"/>
            <a:ext cx="273484" cy="3849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80010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8534400" y="443713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082725" y="3621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9" idx="5"/>
            <a:endCxn id="29" idx="1"/>
          </p:cNvCxnSpPr>
          <p:nvPr/>
        </p:nvCxnSpPr>
        <p:spPr bwMode="auto">
          <a:xfrm rot="16200000" flipH="1">
            <a:off x="7865561" y="34048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713600" y="594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1" idx="4"/>
            <a:endCxn id="31" idx="0"/>
          </p:cNvCxnSpPr>
          <p:nvPr/>
        </p:nvCxnSpPr>
        <p:spPr bwMode="auto">
          <a:xfrm rot="5400000">
            <a:off x="7980301" y="56241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72000">
              <a:lnSpc>
                <a:spcPct val="17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200" dirty="0" smtClean="0"/>
              <a:t> 断开二叉树根的右分枝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右分枝的右分枝</a:t>
            </a:r>
            <a:r>
              <a:rPr lang="en-US" altLang="zh-CN" sz="3200" dirty="0" smtClean="0"/>
              <a:t>, …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 2. </a:t>
            </a:r>
            <a:r>
              <a:rPr lang="zh-CN" altLang="en-US" sz="3200" dirty="0" smtClean="0"/>
              <a:t>得到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棵独立的二叉树，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分别记录其根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… T</a:t>
            </a:r>
            <a:r>
              <a:rPr lang="en-US" altLang="zh-CN" sz="3200" baseline="-25000" dirty="0" smtClean="0"/>
              <a:t>m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依次将所有二叉树</a:t>
            </a:r>
            <a:r>
              <a:rPr lang="en-US" altLang="zh-CN" sz="3200" dirty="0" smtClean="0"/>
              <a:t>{T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… T</a:t>
            </a:r>
            <a:r>
              <a:rPr lang="en-US" altLang="zh-CN" sz="3200" baseline="-25000" dirty="0" smtClean="0"/>
              <a:t>m</a:t>
            </a:r>
            <a:r>
              <a:rPr lang="en-US" altLang="zh-CN" sz="3200" dirty="0" smtClean="0"/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转换为树；</a:t>
            </a: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AutoNum type="arabicPeriod"/>
            </a:pP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二叉树转换成树，算法：</a:t>
            </a:r>
            <a:endParaRPr lang="en-US" altLang="zh-CN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/>
                <a:gridCol w="785813"/>
                <a:gridCol w="1766887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289675" y="27257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34" idx="3"/>
            <a:endCxn id="18" idx="0"/>
          </p:cNvCxnSpPr>
          <p:nvPr/>
        </p:nvCxnSpPr>
        <p:spPr bwMode="auto">
          <a:xfrm flipH="1">
            <a:off x="6573838" y="2281534"/>
            <a:ext cx="532491" cy="44424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023100" y="181137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594475" y="34877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cxnSpLocks noChangeShapeType="1"/>
            <a:stCxn id="18" idx="4"/>
            <a:endCxn id="35" idx="0"/>
          </p:cNvCxnSpPr>
          <p:nvPr/>
        </p:nvCxnSpPr>
        <p:spPr bwMode="auto">
          <a:xfrm>
            <a:off x="6573838" y="3276600"/>
            <a:ext cx="3048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975475" y="43259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35" idx="4"/>
            <a:endCxn id="37" idx="0"/>
          </p:cNvCxnSpPr>
          <p:nvPr/>
        </p:nvCxnSpPr>
        <p:spPr bwMode="auto">
          <a:xfrm>
            <a:off x="6878638" y="4038600"/>
            <a:ext cx="381000" cy="2873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7902575" y="2708358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432675" y="34877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39" idx="3"/>
            <a:endCxn id="40" idx="0"/>
          </p:cNvCxnSpPr>
          <p:nvPr/>
        </p:nvCxnSpPr>
        <p:spPr bwMode="auto">
          <a:xfrm flipH="1">
            <a:off x="7716838" y="3178513"/>
            <a:ext cx="268966" cy="309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7978775" y="4325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46" idx="3"/>
            <a:endCxn id="42" idx="0"/>
          </p:cNvCxnSpPr>
          <p:nvPr/>
        </p:nvCxnSpPr>
        <p:spPr bwMode="auto">
          <a:xfrm flipH="1">
            <a:off x="8262938" y="4034134"/>
            <a:ext cx="291191" cy="29184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18475" y="5849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45" name="直接连接符 30"/>
          <p:cNvCxnSpPr>
            <a:cxnSpLocks noChangeShapeType="1"/>
            <a:stCxn id="47" idx="4"/>
            <a:endCxn id="44" idx="0"/>
          </p:cNvCxnSpPr>
          <p:nvPr/>
        </p:nvCxnSpPr>
        <p:spPr bwMode="auto">
          <a:xfrm flipH="1">
            <a:off x="8402638" y="5638800"/>
            <a:ext cx="3810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8470900" y="3563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499475" y="5087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8262938" y="4876800"/>
            <a:ext cx="5207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34" idx="5"/>
            <a:endCxn id="39" idx="0"/>
          </p:cNvCxnSpPr>
          <p:nvPr/>
        </p:nvCxnSpPr>
        <p:spPr bwMode="auto">
          <a:xfrm rot="16200000" flipH="1">
            <a:off x="7634055" y="2155675"/>
            <a:ext cx="426824" cy="67854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  <a:stCxn id="39" idx="5"/>
            <a:endCxn id="46" idx="0"/>
          </p:cNvCxnSpPr>
          <p:nvPr/>
        </p:nvCxnSpPr>
        <p:spPr bwMode="auto">
          <a:xfrm>
            <a:off x="8387671" y="3178513"/>
            <a:ext cx="367392" cy="385466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二叉树、树林之间的转换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" y="1143000"/>
            <a:ext cx="86868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  基于树的长子</a:t>
            </a:r>
            <a:r>
              <a:rPr lang="en-US" altLang="zh-CN" sz="3000" dirty="0" smtClean="0">
                <a:latin typeface="+mj-lt"/>
              </a:rPr>
              <a:t>--</a:t>
            </a:r>
            <a:r>
              <a:rPr lang="zh-CN" altLang="en-US" sz="3000" dirty="0" smtClean="0">
                <a:latin typeface="+mj-lt"/>
              </a:rPr>
              <a:t>兄弟表示法，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</a:t>
            </a:r>
            <a:r>
              <a:rPr lang="zh-CN" altLang="en-US" sz="3000" dirty="0" smtClean="0">
                <a:latin typeface="+mj-lt"/>
              </a:rPr>
              <a:t>树、树林转换为</a:t>
            </a:r>
            <a:r>
              <a:rPr lang="en-US" altLang="zh-CN" sz="3000" dirty="0" smtClean="0">
                <a:latin typeface="+mj-lt"/>
              </a:rPr>
              <a:t>1</a:t>
            </a:r>
            <a:r>
              <a:rPr lang="zh-CN" altLang="en-US" sz="3000" dirty="0" smtClean="0">
                <a:latin typeface="+mj-lt"/>
              </a:rPr>
              <a:t>棵二叉树，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(1)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左子树由第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棵树的所有子树组成；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(2)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棵树的兄弟树组成；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1946275" y="4538539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cxnSpLocks noChangeShapeType="1"/>
            <a:stCxn id="44" idx="4"/>
            <a:endCxn id="46" idx="0"/>
          </p:cNvCxnSpPr>
          <p:nvPr/>
        </p:nvCxnSpPr>
        <p:spPr bwMode="auto">
          <a:xfrm rot="16200000" flipH="1">
            <a:off x="1981180" y="5338618"/>
            <a:ext cx="515979" cy="174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 bwMode="auto">
          <a:xfrm>
            <a:off x="990600" y="5605339"/>
            <a:ext cx="2514600" cy="707886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48000" y="4495800"/>
            <a:ext cx="19812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90600" y="4419600"/>
            <a:ext cx="762000" cy="70788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6899275" y="4444238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0" name="等腰三角形 49"/>
          <p:cNvSpPr/>
          <p:nvPr/>
        </p:nvSpPr>
        <p:spPr bwMode="auto">
          <a:xfrm>
            <a:off x="5881800" y="5452259"/>
            <a:ext cx="900000" cy="900000"/>
          </a:xfrm>
          <a:prstGeom prst="triangle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7634400" y="5452259"/>
            <a:ext cx="900000" cy="900000"/>
          </a:xfrm>
          <a:prstGeom prst="triangle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cxnSpLocks noChangeShapeType="1"/>
            <a:stCxn id="49" idx="3"/>
            <a:endCxn id="50" idx="0"/>
          </p:cNvCxnSpPr>
          <p:nvPr/>
        </p:nvCxnSpPr>
        <p:spPr bwMode="auto">
          <a:xfrm rot="5400000">
            <a:off x="6388219" y="4857974"/>
            <a:ext cx="537866" cy="65070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49" idx="5"/>
            <a:endCxn id="51" idx="0"/>
          </p:cNvCxnSpPr>
          <p:nvPr/>
        </p:nvCxnSpPr>
        <p:spPr bwMode="auto">
          <a:xfrm rot="16200000" flipH="1">
            <a:off x="7465452" y="4833311"/>
            <a:ext cx="537866" cy="7000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53"/>
          <p:cNvCxnSpPr/>
          <p:nvPr/>
        </p:nvCxnSpPr>
        <p:spPr bwMode="auto">
          <a:xfrm rot="5400000">
            <a:off x="4381897" y="5447109"/>
            <a:ext cx="2209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3080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树林可以分解为三部分：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   (1) </a:t>
            </a: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r>
              <a:rPr lang="zh-CN" altLang="en-US" sz="3200" dirty="0" smtClean="0">
                <a:solidFill>
                  <a:srgbClr val="0000CC"/>
                </a:solidFill>
              </a:rPr>
              <a:t>棵树的根；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FF3300"/>
                </a:solidFill>
              </a:rPr>
              <a:t>   (2) </a:t>
            </a:r>
            <a:r>
              <a:rPr lang="zh-CN" altLang="en-US" sz="3200" dirty="0" smtClean="0">
                <a:solidFill>
                  <a:srgbClr val="FF3300"/>
                </a:solidFill>
              </a:rPr>
              <a:t>第</a:t>
            </a:r>
            <a:r>
              <a:rPr lang="en-US" altLang="zh-CN" sz="3200" dirty="0" smtClean="0">
                <a:solidFill>
                  <a:srgbClr val="FF3300"/>
                </a:solidFill>
              </a:rPr>
              <a:t>1</a:t>
            </a:r>
            <a:r>
              <a:rPr lang="zh-CN" altLang="en-US" sz="3200" dirty="0" smtClean="0">
                <a:solidFill>
                  <a:srgbClr val="FF3300"/>
                </a:solidFill>
              </a:rPr>
              <a:t>棵树的子树森林；</a:t>
            </a:r>
            <a:endParaRPr lang="en-US" altLang="zh-CN" sz="3200" dirty="0" smtClean="0">
              <a:solidFill>
                <a:srgbClr val="FF3300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</a:t>
            </a:r>
            <a:r>
              <a:rPr lang="en-US" altLang="zh-CN" sz="3200" dirty="0" smtClean="0"/>
              <a:t>(3) </a:t>
            </a:r>
            <a:r>
              <a:rPr lang="zh-CN" altLang="en-US" sz="3200" dirty="0" smtClean="0"/>
              <a:t>由第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棵树的“兄弟树”组成的树林；</a:t>
            </a:r>
            <a:endParaRPr lang="en-US" altLang="zh-CN" sz="3200" dirty="0" smtClean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0292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3246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cxnSpLocks noChangeShapeType="1"/>
            <a:stCxn id="69" idx="3"/>
            <a:endCxn id="65" idx="7"/>
          </p:cNvCxnSpPr>
          <p:nvPr/>
        </p:nvCxnSpPr>
        <p:spPr bwMode="auto">
          <a:xfrm flipH="1">
            <a:off x="5459391" y="1889970"/>
            <a:ext cx="28814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  <a:stCxn id="69" idx="5"/>
            <a:endCxn id="66" idx="1"/>
          </p:cNvCxnSpPr>
          <p:nvPr/>
        </p:nvCxnSpPr>
        <p:spPr bwMode="auto">
          <a:xfrm>
            <a:off x="6103916" y="1889970"/>
            <a:ext cx="29449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673725" y="14597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673725" y="2297979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>
            <a:cxnSpLocks noChangeShapeType="1"/>
            <a:stCxn id="69" idx="4"/>
            <a:endCxn id="72" idx="0"/>
          </p:cNvCxnSpPr>
          <p:nvPr/>
        </p:nvCxnSpPr>
        <p:spPr bwMode="auto">
          <a:xfrm>
            <a:off x="5925725" y="1963779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0104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7004050" y="235675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4" idx="4"/>
            <a:endCxn id="75" idx="0"/>
          </p:cNvCxnSpPr>
          <p:nvPr/>
        </p:nvCxnSpPr>
        <p:spPr bwMode="auto">
          <a:xfrm flipH="1">
            <a:off x="7256050" y="1963779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702550" y="23218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8" name="直接连接符 77"/>
          <p:cNvCxnSpPr>
            <a:cxnSpLocks noChangeShapeType="1"/>
            <a:stCxn id="81" idx="3"/>
            <a:endCxn id="77" idx="0"/>
          </p:cNvCxnSpPr>
          <p:nvPr/>
        </p:nvCxnSpPr>
        <p:spPr bwMode="auto">
          <a:xfrm flipH="1">
            <a:off x="7954550" y="1889970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8340725" y="3153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0" name="直接连接符 30"/>
          <p:cNvCxnSpPr>
            <a:cxnSpLocks noChangeShapeType="1"/>
            <a:stCxn id="82" idx="4"/>
            <a:endCxn id="79" idx="0"/>
          </p:cNvCxnSpPr>
          <p:nvPr/>
        </p:nvCxnSpPr>
        <p:spPr bwMode="auto">
          <a:xfrm>
            <a:off x="8592725" y="2801979"/>
            <a:ext cx="0" cy="351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Oval 27"/>
          <p:cNvSpPr>
            <a:spLocks noChangeArrowheads="1"/>
          </p:cNvSpPr>
          <p:nvPr/>
        </p:nvSpPr>
        <p:spPr bwMode="auto">
          <a:xfrm>
            <a:off x="80010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8340725" y="22979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81" idx="5"/>
            <a:endCxn id="82" idx="0"/>
          </p:cNvCxnSpPr>
          <p:nvPr/>
        </p:nvCxnSpPr>
        <p:spPr bwMode="auto">
          <a:xfrm>
            <a:off x="8431191" y="1889970"/>
            <a:ext cx="161534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698875" y="430993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cxnSpLocks noChangeShapeType="1"/>
            <a:stCxn id="84" idx="4"/>
            <a:endCxn id="86" idx="0"/>
          </p:cNvCxnSpPr>
          <p:nvPr/>
        </p:nvCxnSpPr>
        <p:spPr bwMode="auto">
          <a:xfrm flipH="1">
            <a:off x="3962400" y="4860760"/>
            <a:ext cx="20638" cy="515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矩形 85"/>
          <p:cNvSpPr/>
          <p:nvPr/>
        </p:nvSpPr>
        <p:spPr bwMode="auto">
          <a:xfrm>
            <a:off x="1905000" y="5376739"/>
            <a:ext cx="4114800" cy="719261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的子树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: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172200" y="4267200"/>
            <a:ext cx="22098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62200" y="4267200"/>
            <a:ext cx="7620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：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62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深度优先遍历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 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83479" y="266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761800" y="40171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523800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6965093" y="19486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089391" y="32609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621275" y="36246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334000" y="5070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399257" y="46341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019948" y="46194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219000" y="5070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605525" y="144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1800" y="27281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5921494" y="19702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181954" y="38981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7873345" y="33375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285800" y="39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232402" y="34025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029200" y="3982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146438" y="32930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2850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树林的</a:t>
            </a:r>
            <a:r>
              <a:rPr lang="zh-CN" altLang="en-US" sz="3200" dirty="0" smtClean="0">
                <a:solidFill>
                  <a:srgbClr val="C00000"/>
                </a:solidFill>
              </a:rPr>
              <a:t>先序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008A00"/>
                </a:solidFill>
              </a:rPr>
              <a:t>1) 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访问第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棵树的根；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2) </a:t>
            </a:r>
            <a:r>
              <a:rPr lang="zh-CN" altLang="en-US" sz="3200" dirty="0" smtClean="0">
                <a:solidFill>
                  <a:srgbClr val="008A00"/>
                </a:solidFill>
              </a:rPr>
              <a:t>先序遍历第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棵树的子树林；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3) </a:t>
            </a:r>
            <a:r>
              <a:rPr lang="zh-CN" altLang="en-US" sz="3200" dirty="0" smtClean="0">
                <a:solidFill>
                  <a:srgbClr val="008A00"/>
                </a:solidFill>
              </a:rPr>
              <a:t>先序遍历其余树组成的树林；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4953000" cy="1295400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即：</a:t>
            </a:r>
            <a:r>
              <a:rPr lang="zh-CN" altLang="en-US" sz="3200" dirty="0" smtClean="0">
                <a:solidFill>
                  <a:srgbClr val="003399"/>
                </a:solidFill>
              </a:rPr>
              <a:t>从左至右，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     先序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先根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遍历每棵树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4191000" cy="1274195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先序序列：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 B C D E F G H I K J</a:t>
            </a: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5785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1" name="Oval 28"/>
          <p:cNvSpPr>
            <a:spLocks noChangeArrowheads="1"/>
          </p:cNvSpPr>
          <p:nvPr/>
        </p:nvSpPr>
        <p:spPr bwMode="auto">
          <a:xfrm>
            <a:off x="627780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4" idx="3"/>
            <a:endCxn id="50" idx="0"/>
          </p:cNvCxnSpPr>
          <p:nvPr/>
        </p:nvCxnSpPr>
        <p:spPr bwMode="auto">
          <a:xfrm flipH="1">
            <a:off x="5409850" y="43925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54" idx="5"/>
            <a:endCxn id="51" idx="0"/>
          </p:cNvCxnSpPr>
          <p:nvPr/>
        </p:nvCxnSpPr>
        <p:spPr bwMode="auto">
          <a:xfrm>
            <a:off x="6133316" y="43925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703125" y="39624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1450" y="56562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cxnSpLocks noChangeShapeType="1"/>
            <a:stCxn id="51" idx="4"/>
            <a:endCxn id="55" idx="0"/>
          </p:cNvCxnSpPr>
          <p:nvPr/>
        </p:nvCxnSpPr>
        <p:spPr bwMode="auto">
          <a:xfrm flipH="1">
            <a:off x="6523450" y="53110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5703125" y="4800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cxnSpLocks noChangeShapeType="1"/>
            <a:stCxn id="54" idx="4"/>
            <a:endCxn id="57" idx="0"/>
          </p:cNvCxnSpPr>
          <p:nvPr/>
        </p:nvCxnSpPr>
        <p:spPr bwMode="auto">
          <a:xfrm>
            <a:off x="5955125" y="44664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6940550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934200" y="48593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7186200" y="44664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667625" y="48244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63" name="直接连接符 62"/>
          <p:cNvCxnSpPr>
            <a:cxnSpLocks noChangeShapeType="1"/>
            <a:stCxn id="71" idx="3"/>
            <a:endCxn id="62" idx="0"/>
          </p:cNvCxnSpPr>
          <p:nvPr/>
        </p:nvCxnSpPr>
        <p:spPr bwMode="auto">
          <a:xfrm flipH="1">
            <a:off x="7919625" y="43925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661275" y="56562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70" name="直接连接符 30"/>
          <p:cNvCxnSpPr>
            <a:cxnSpLocks noChangeShapeType="1"/>
            <a:stCxn id="62" idx="4"/>
            <a:endCxn id="64" idx="0"/>
          </p:cNvCxnSpPr>
          <p:nvPr/>
        </p:nvCxnSpPr>
        <p:spPr bwMode="auto">
          <a:xfrm flipH="1">
            <a:off x="7913275" y="53284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7966075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8347075" y="480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cxnSpLocks noChangeShapeType="1"/>
            <a:stCxn id="71" idx="5"/>
            <a:endCxn id="88" idx="0"/>
          </p:cNvCxnSpPr>
          <p:nvPr/>
        </p:nvCxnSpPr>
        <p:spPr bwMode="auto">
          <a:xfrm>
            <a:off x="8396266" y="43925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树林的先序遍历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984875" y="17820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66" idx="3"/>
            <a:endCxn id="49" idx="0"/>
          </p:cNvCxnSpPr>
          <p:nvPr/>
        </p:nvCxnSpPr>
        <p:spPr bwMode="auto">
          <a:xfrm flipH="1">
            <a:off x="6236875" y="1538370"/>
            <a:ext cx="660009" cy="2436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6823075" y="11081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6289675" y="2590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49" idx="4"/>
            <a:endCxn id="67" idx="0"/>
          </p:cNvCxnSpPr>
          <p:nvPr/>
        </p:nvCxnSpPr>
        <p:spPr bwMode="auto">
          <a:xfrm>
            <a:off x="6236875" y="2286000"/>
            <a:ext cx="3048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658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541675" y="3094800"/>
            <a:ext cx="369125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649400" y="1764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075" y="25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73" idx="4"/>
            <a:endCxn id="74" idx="0"/>
          </p:cNvCxnSpPr>
          <p:nvPr/>
        </p:nvCxnSpPr>
        <p:spPr bwMode="auto">
          <a:xfrm flipH="1">
            <a:off x="7456075" y="2268579"/>
            <a:ext cx="445325" cy="3222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7785100" y="3352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77" name="直接连接符 76"/>
          <p:cNvCxnSpPr>
            <a:cxnSpLocks noChangeShapeType="1"/>
            <a:stCxn id="80" idx="4"/>
            <a:endCxn id="76" idx="0"/>
          </p:cNvCxnSpPr>
          <p:nvPr/>
        </p:nvCxnSpPr>
        <p:spPr bwMode="auto">
          <a:xfrm flipH="1">
            <a:off x="8037100" y="3053442"/>
            <a:ext cx="444500" cy="29935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356475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79" name="直接连接符 30"/>
          <p:cNvCxnSpPr>
            <a:cxnSpLocks noChangeShapeType="1"/>
            <a:stCxn id="76" idx="4"/>
            <a:endCxn id="78" idx="0"/>
          </p:cNvCxnSpPr>
          <p:nvPr/>
        </p:nvCxnSpPr>
        <p:spPr bwMode="auto">
          <a:xfrm flipH="1">
            <a:off x="7608475" y="3856800"/>
            <a:ext cx="428625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7"/>
          <p:cNvSpPr>
            <a:spLocks noChangeArrowheads="1"/>
          </p:cNvSpPr>
          <p:nvPr/>
        </p:nvSpPr>
        <p:spPr bwMode="auto">
          <a:xfrm>
            <a:off x="8229600" y="254944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8305800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cxnSpLocks noChangeShapeType="1"/>
            <a:stCxn id="76" idx="4"/>
            <a:endCxn id="81" idx="0"/>
          </p:cNvCxnSpPr>
          <p:nvPr/>
        </p:nvCxnSpPr>
        <p:spPr bwMode="auto">
          <a:xfrm>
            <a:off x="8037100" y="3856800"/>
            <a:ext cx="520700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66" idx="5"/>
            <a:endCxn id="73" idx="0"/>
          </p:cNvCxnSpPr>
          <p:nvPr/>
        </p:nvCxnSpPr>
        <p:spPr bwMode="auto">
          <a:xfrm>
            <a:off x="7253266" y="1538370"/>
            <a:ext cx="648134" cy="226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83"/>
          <p:cNvCxnSpPr>
            <a:cxnSpLocks noChangeShapeType="1"/>
            <a:stCxn id="73" idx="4"/>
            <a:endCxn id="80" idx="0"/>
          </p:cNvCxnSpPr>
          <p:nvPr/>
        </p:nvCxnSpPr>
        <p:spPr bwMode="auto">
          <a:xfrm>
            <a:off x="7901400" y="2268579"/>
            <a:ext cx="580200" cy="280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2209800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转成二叉树</a:t>
            </a:r>
            <a:endParaRPr lang="en-US" altLang="zh-CN" sz="3000" dirty="0" smtClean="0"/>
          </a:p>
        </p:txBody>
      </p:sp>
      <p:sp>
        <p:nvSpPr>
          <p:cNvPr id="86" name="右箭头 85"/>
          <p:cNvSpPr/>
          <p:nvPr/>
        </p:nvSpPr>
        <p:spPr bwMode="auto">
          <a:xfrm>
            <a:off x="3581400" y="3813860"/>
            <a:ext cx="252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213475" y="417358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69" idx="4"/>
            <a:endCxn id="87" idx="0"/>
          </p:cNvCxnSpPr>
          <p:nvPr/>
        </p:nvCxnSpPr>
        <p:spPr bwMode="auto">
          <a:xfrm flipH="1">
            <a:off x="6465475" y="3856800"/>
            <a:ext cx="445325" cy="31678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20200" y="4953000"/>
            <a:ext cx="3581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树林的</a:t>
            </a:r>
            <a:r>
              <a:rPr lang="zh-CN" altLang="en-US" sz="3200" dirty="0" smtClean="0">
                <a:solidFill>
                  <a:srgbClr val="C00000"/>
                </a:solidFill>
              </a:rPr>
              <a:t>先序序列：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ABCDE FG HIKJ</a:t>
            </a: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5181600" y="4953000"/>
            <a:ext cx="3962400" cy="1219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二叉树的</a:t>
            </a:r>
            <a:r>
              <a:rPr lang="zh-CN" altLang="en-US" sz="3200" dirty="0" smtClean="0">
                <a:solidFill>
                  <a:srgbClr val="C00000"/>
                </a:solidFill>
              </a:rPr>
              <a:t>先序序列：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ABCDEFGHIKJ</a:t>
            </a:r>
          </a:p>
        </p:txBody>
      </p:sp>
      <p:sp>
        <p:nvSpPr>
          <p:cNvPr id="93" name="左右箭头 92"/>
          <p:cNvSpPr/>
          <p:nvPr/>
        </p:nvSpPr>
        <p:spPr bwMode="auto">
          <a:xfrm>
            <a:off x="4101600" y="5388995"/>
            <a:ext cx="1080000" cy="533400"/>
          </a:xfrm>
          <a:prstGeom prst="leftRightArrow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34537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146532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cxnSpLocks noChangeShapeType="1"/>
            <a:stCxn id="99" idx="3"/>
            <a:endCxn id="95" idx="0"/>
          </p:cNvCxnSpPr>
          <p:nvPr/>
        </p:nvCxnSpPr>
        <p:spPr bwMode="auto">
          <a:xfrm flipH="1">
            <a:off x="597375" y="20303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97"/>
          <p:cNvCxnSpPr>
            <a:cxnSpLocks noChangeShapeType="1"/>
            <a:stCxn id="99" idx="5"/>
            <a:endCxn id="96" idx="0"/>
          </p:cNvCxnSpPr>
          <p:nvPr/>
        </p:nvCxnSpPr>
        <p:spPr bwMode="auto">
          <a:xfrm>
            <a:off x="1320841" y="20303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890650" y="16002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458975" y="32940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96" idx="4"/>
            <a:endCxn id="100" idx="0"/>
          </p:cNvCxnSpPr>
          <p:nvPr/>
        </p:nvCxnSpPr>
        <p:spPr bwMode="auto">
          <a:xfrm flipH="1">
            <a:off x="1710975" y="29488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890650" y="2438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cxnSpLocks noChangeShapeType="1"/>
            <a:stCxn id="99" idx="4"/>
            <a:endCxn id="102" idx="0"/>
          </p:cNvCxnSpPr>
          <p:nvPr/>
        </p:nvCxnSpPr>
        <p:spPr bwMode="auto">
          <a:xfrm>
            <a:off x="1142650" y="21042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2128075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2121725" y="24971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cxnSpLocks noChangeShapeType="1"/>
            <a:stCxn id="104" idx="4"/>
            <a:endCxn id="105" idx="0"/>
          </p:cNvCxnSpPr>
          <p:nvPr/>
        </p:nvCxnSpPr>
        <p:spPr bwMode="auto">
          <a:xfrm flipH="1">
            <a:off x="2373725" y="21042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7" name="Oval 26"/>
          <p:cNvSpPr>
            <a:spLocks noChangeArrowheads="1"/>
          </p:cNvSpPr>
          <p:nvPr/>
        </p:nvSpPr>
        <p:spPr bwMode="auto">
          <a:xfrm>
            <a:off x="2855150" y="24622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8" name="直接连接符 107"/>
          <p:cNvCxnSpPr>
            <a:cxnSpLocks noChangeShapeType="1"/>
            <a:stCxn id="111" idx="3"/>
            <a:endCxn id="107" idx="0"/>
          </p:cNvCxnSpPr>
          <p:nvPr/>
        </p:nvCxnSpPr>
        <p:spPr bwMode="auto">
          <a:xfrm flipH="1">
            <a:off x="3107150" y="20303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2848800" y="32940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110" name="直接连接符 30"/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100800" y="29662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3153600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35346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13" name="直接连接符 112"/>
          <p:cNvCxnSpPr>
            <a:cxnSpLocks noChangeShapeType="1"/>
            <a:stCxn id="111" idx="5"/>
            <a:endCxn id="112" idx="0"/>
          </p:cNvCxnSpPr>
          <p:nvPr/>
        </p:nvCxnSpPr>
        <p:spPr bwMode="auto">
          <a:xfrm>
            <a:off x="3583791" y="20303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2850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树林的</a:t>
            </a:r>
            <a:r>
              <a:rPr lang="zh-CN" altLang="en-US" sz="3200" dirty="0" smtClean="0">
                <a:solidFill>
                  <a:srgbClr val="C00000"/>
                </a:solidFill>
              </a:rPr>
              <a:t>后序</a:t>
            </a:r>
            <a:r>
              <a:rPr lang="zh-CN" altLang="en-US" sz="3200" dirty="0" smtClean="0"/>
              <a:t>遍历 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有的教材称为“中序遍历”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008A00"/>
                </a:solidFill>
              </a:rPr>
              <a:t>1)</a:t>
            </a:r>
            <a:r>
              <a:rPr lang="zh-CN" altLang="en-US" sz="3200" dirty="0" smtClean="0">
                <a:solidFill>
                  <a:srgbClr val="008A00"/>
                </a:solidFill>
              </a:rPr>
              <a:t> 后序遍历第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棵树的子树林；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2) 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访问第</a:t>
            </a:r>
            <a:r>
              <a:rPr lang="en-US" altLang="zh-CN" sz="3200" dirty="0" smtClean="0">
                <a:solidFill>
                  <a:srgbClr val="008A00"/>
                </a:solidFill>
              </a:rPr>
              <a:t>1</a:t>
            </a:r>
            <a:r>
              <a:rPr lang="zh-CN" altLang="en-US" sz="3200" dirty="0" smtClean="0">
                <a:solidFill>
                  <a:srgbClr val="008A00"/>
                </a:solidFill>
              </a:rPr>
              <a:t>棵树的根；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3) </a:t>
            </a:r>
            <a:r>
              <a:rPr lang="zh-CN" altLang="en-US" sz="3200" dirty="0" smtClean="0">
                <a:solidFill>
                  <a:srgbClr val="008A00"/>
                </a:solidFill>
              </a:rPr>
              <a:t>后序遍历其余树组成的森林；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5.7.1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4953000" cy="1295400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即：</a:t>
            </a:r>
            <a:r>
              <a:rPr lang="zh-CN" altLang="en-US" sz="3200" dirty="0" smtClean="0">
                <a:solidFill>
                  <a:srgbClr val="003399"/>
                </a:solidFill>
              </a:rPr>
              <a:t>从左至右，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     后序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后根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遍历每棵树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4191000" cy="1274195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后序序列：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 C E D A G F K I J H</a:t>
            </a: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5785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1" name="Oval 28"/>
          <p:cNvSpPr>
            <a:spLocks noChangeArrowheads="1"/>
          </p:cNvSpPr>
          <p:nvPr/>
        </p:nvSpPr>
        <p:spPr bwMode="auto">
          <a:xfrm>
            <a:off x="627780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4" idx="3"/>
            <a:endCxn id="50" idx="0"/>
          </p:cNvCxnSpPr>
          <p:nvPr/>
        </p:nvCxnSpPr>
        <p:spPr bwMode="auto">
          <a:xfrm flipH="1">
            <a:off x="5409850" y="43925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54" idx="5"/>
            <a:endCxn id="51" idx="0"/>
          </p:cNvCxnSpPr>
          <p:nvPr/>
        </p:nvCxnSpPr>
        <p:spPr bwMode="auto">
          <a:xfrm>
            <a:off x="6133316" y="43925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703125" y="39624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1450" y="56562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cxnSpLocks noChangeShapeType="1"/>
            <a:stCxn id="51" idx="4"/>
            <a:endCxn id="55" idx="0"/>
          </p:cNvCxnSpPr>
          <p:nvPr/>
        </p:nvCxnSpPr>
        <p:spPr bwMode="auto">
          <a:xfrm flipH="1">
            <a:off x="6523450" y="53110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5703125" y="4800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cxnSpLocks noChangeShapeType="1"/>
            <a:stCxn id="54" idx="4"/>
            <a:endCxn id="57" idx="0"/>
          </p:cNvCxnSpPr>
          <p:nvPr/>
        </p:nvCxnSpPr>
        <p:spPr bwMode="auto">
          <a:xfrm>
            <a:off x="5955125" y="44664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6940550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934200" y="48593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7186200" y="44664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667625" y="48244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63" name="直接连接符 62"/>
          <p:cNvCxnSpPr>
            <a:cxnSpLocks noChangeShapeType="1"/>
            <a:stCxn id="71" idx="3"/>
            <a:endCxn id="62" idx="0"/>
          </p:cNvCxnSpPr>
          <p:nvPr/>
        </p:nvCxnSpPr>
        <p:spPr bwMode="auto">
          <a:xfrm flipH="1">
            <a:off x="7919625" y="43925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661275" y="56562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70" name="直接连接符 30"/>
          <p:cNvCxnSpPr>
            <a:cxnSpLocks noChangeShapeType="1"/>
            <a:stCxn id="62" idx="4"/>
            <a:endCxn id="64" idx="0"/>
          </p:cNvCxnSpPr>
          <p:nvPr/>
        </p:nvCxnSpPr>
        <p:spPr bwMode="auto">
          <a:xfrm flipH="1">
            <a:off x="7913275" y="53284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7966075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8347075" y="480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cxnSpLocks noChangeShapeType="1"/>
            <a:stCxn id="71" idx="5"/>
            <a:endCxn id="88" idx="0"/>
          </p:cNvCxnSpPr>
          <p:nvPr/>
        </p:nvCxnSpPr>
        <p:spPr bwMode="auto">
          <a:xfrm>
            <a:off x="8396266" y="43925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树林的后序遍历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984875" y="17820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66" idx="3"/>
            <a:endCxn id="49" idx="0"/>
          </p:cNvCxnSpPr>
          <p:nvPr/>
        </p:nvCxnSpPr>
        <p:spPr bwMode="auto">
          <a:xfrm flipH="1">
            <a:off x="6236875" y="1538370"/>
            <a:ext cx="660009" cy="2436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6823075" y="11081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6289675" y="2590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49" idx="4"/>
            <a:endCxn id="67" idx="0"/>
          </p:cNvCxnSpPr>
          <p:nvPr/>
        </p:nvCxnSpPr>
        <p:spPr bwMode="auto">
          <a:xfrm>
            <a:off x="6236875" y="2286000"/>
            <a:ext cx="3048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658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541675" y="3094800"/>
            <a:ext cx="369125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649400" y="1764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075" y="25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73" idx="4"/>
            <a:endCxn id="74" idx="0"/>
          </p:cNvCxnSpPr>
          <p:nvPr/>
        </p:nvCxnSpPr>
        <p:spPr bwMode="auto">
          <a:xfrm flipH="1">
            <a:off x="7456075" y="2268579"/>
            <a:ext cx="445325" cy="3222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7785100" y="3352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77" name="直接连接符 76"/>
          <p:cNvCxnSpPr>
            <a:cxnSpLocks noChangeShapeType="1"/>
            <a:stCxn id="80" idx="4"/>
            <a:endCxn id="76" idx="0"/>
          </p:cNvCxnSpPr>
          <p:nvPr/>
        </p:nvCxnSpPr>
        <p:spPr bwMode="auto">
          <a:xfrm flipH="1">
            <a:off x="8037100" y="3053442"/>
            <a:ext cx="444500" cy="29935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356475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79" name="直接连接符 30"/>
          <p:cNvCxnSpPr>
            <a:cxnSpLocks noChangeShapeType="1"/>
            <a:stCxn id="76" idx="4"/>
            <a:endCxn id="78" idx="0"/>
          </p:cNvCxnSpPr>
          <p:nvPr/>
        </p:nvCxnSpPr>
        <p:spPr bwMode="auto">
          <a:xfrm flipH="1">
            <a:off x="7608475" y="3856800"/>
            <a:ext cx="428625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7"/>
          <p:cNvSpPr>
            <a:spLocks noChangeArrowheads="1"/>
          </p:cNvSpPr>
          <p:nvPr/>
        </p:nvSpPr>
        <p:spPr bwMode="auto">
          <a:xfrm>
            <a:off x="8229600" y="254944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8305800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cxnSpLocks noChangeShapeType="1"/>
            <a:stCxn id="76" idx="4"/>
            <a:endCxn id="81" idx="0"/>
          </p:cNvCxnSpPr>
          <p:nvPr/>
        </p:nvCxnSpPr>
        <p:spPr bwMode="auto">
          <a:xfrm>
            <a:off x="8037100" y="3856800"/>
            <a:ext cx="520700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66" idx="5"/>
            <a:endCxn id="73" idx="0"/>
          </p:cNvCxnSpPr>
          <p:nvPr/>
        </p:nvCxnSpPr>
        <p:spPr bwMode="auto">
          <a:xfrm>
            <a:off x="7253266" y="1538370"/>
            <a:ext cx="648134" cy="226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83"/>
          <p:cNvCxnSpPr>
            <a:cxnSpLocks noChangeShapeType="1"/>
            <a:stCxn id="73" idx="4"/>
            <a:endCxn id="80" idx="0"/>
          </p:cNvCxnSpPr>
          <p:nvPr/>
        </p:nvCxnSpPr>
        <p:spPr bwMode="auto">
          <a:xfrm>
            <a:off x="7901400" y="2268579"/>
            <a:ext cx="580200" cy="280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2209800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转成二叉树</a:t>
            </a:r>
            <a:endParaRPr lang="en-US" altLang="zh-CN" sz="3000" dirty="0" smtClean="0"/>
          </a:p>
        </p:txBody>
      </p:sp>
      <p:sp>
        <p:nvSpPr>
          <p:cNvPr id="86" name="右箭头 85"/>
          <p:cNvSpPr/>
          <p:nvPr/>
        </p:nvSpPr>
        <p:spPr bwMode="auto">
          <a:xfrm>
            <a:off x="3581400" y="3813860"/>
            <a:ext cx="252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213475" y="417358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69" idx="4"/>
            <a:endCxn id="87" idx="0"/>
          </p:cNvCxnSpPr>
          <p:nvPr/>
        </p:nvCxnSpPr>
        <p:spPr bwMode="auto">
          <a:xfrm flipH="1">
            <a:off x="6465475" y="3856800"/>
            <a:ext cx="445325" cy="31678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20200" y="4953000"/>
            <a:ext cx="3581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树林的</a:t>
            </a:r>
            <a:r>
              <a:rPr lang="zh-CN" altLang="en-US" sz="3200" dirty="0" smtClean="0">
                <a:solidFill>
                  <a:srgbClr val="C00000"/>
                </a:solidFill>
              </a:rPr>
              <a:t>后序序列：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BCEDAGFKIJH</a:t>
            </a: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5181600" y="4953000"/>
            <a:ext cx="3962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二叉树的</a:t>
            </a:r>
            <a:r>
              <a:rPr lang="zh-CN" altLang="en-US" sz="3200" dirty="0" smtClean="0">
                <a:solidFill>
                  <a:srgbClr val="C00000"/>
                </a:solidFill>
              </a:rPr>
              <a:t>中序序列：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BCEDAGFKIJH</a:t>
            </a:r>
          </a:p>
        </p:txBody>
      </p:sp>
      <p:sp>
        <p:nvSpPr>
          <p:cNvPr id="93" name="左右箭头 92"/>
          <p:cNvSpPr/>
          <p:nvPr/>
        </p:nvSpPr>
        <p:spPr bwMode="auto">
          <a:xfrm>
            <a:off x="4101600" y="5388995"/>
            <a:ext cx="1080000" cy="533400"/>
          </a:xfrm>
          <a:prstGeom prst="leftRightArrow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34537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146532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cxnSpLocks noChangeShapeType="1"/>
            <a:stCxn id="99" idx="3"/>
            <a:endCxn id="95" idx="0"/>
          </p:cNvCxnSpPr>
          <p:nvPr/>
        </p:nvCxnSpPr>
        <p:spPr bwMode="auto">
          <a:xfrm flipH="1">
            <a:off x="597375" y="20303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97"/>
          <p:cNvCxnSpPr>
            <a:cxnSpLocks noChangeShapeType="1"/>
            <a:stCxn id="99" idx="5"/>
            <a:endCxn id="96" idx="0"/>
          </p:cNvCxnSpPr>
          <p:nvPr/>
        </p:nvCxnSpPr>
        <p:spPr bwMode="auto">
          <a:xfrm>
            <a:off x="1320841" y="20303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890650" y="16002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458975" y="32940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96" idx="4"/>
            <a:endCxn id="100" idx="0"/>
          </p:cNvCxnSpPr>
          <p:nvPr/>
        </p:nvCxnSpPr>
        <p:spPr bwMode="auto">
          <a:xfrm flipH="1">
            <a:off x="1710975" y="29488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890650" y="2438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cxnSpLocks noChangeShapeType="1"/>
            <a:stCxn id="99" idx="4"/>
            <a:endCxn id="102" idx="0"/>
          </p:cNvCxnSpPr>
          <p:nvPr/>
        </p:nvCxnSpPr>
        <p:spPr bwMode="auto">
          <a:xfrm>
            <a:off x="1142650" y="21042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2128075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2121725" y="24971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cxnSpLocks noChangeShapeType="1"/>
            <a:stCxn id="104" idx="4"/>
            <a:endCxn id="105" idx="0"/>
          </p:cNvCxnSpPr>
          <p:nvPr/>
        </p:nvCxnSpPr>
        <p:spPr bwMode="auto">
          <a:xfrm flipH="1">
            <a:off x="2373725" y="21042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7" name="Oval 26"/>
          <p:cNvSpPr>
            <a:spLocks noChangeArrowheads="1"/>
          </p:cNvSpPr>
          <p:nvPr/>
        </p:nvSpPr>
        <p:spPr bwMode="auto">
          <a:xfrm>
            <a:off x="2855150" y="24622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8" name="直接连接符 107"/>
          <p:cNvCxnSpPr>
            <a:cxnSpLocks noChangeShapeType="1"/>
            <a:stCxn id="111" idx="3"/>
            <a:endCxn id="107" idx="0"/>
          </p:cNvCxnSpPr>
          <p:nvPr/>
        </p:nvCxnSpPr>
        <p:spPr bwMode="auto">
          <a:xfrm flipH="1">
            <a:off x="3107150" y="20303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2848800" y="32940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cxnSp>
        <p:nvCxnSpPr>
          <p:cNvPr id="110" name="直接连接符 30"/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100800" y="29662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3153600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35346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13" name="直接连接符 112"/>
          <p:cNvCxnSpPr>
            <a:cxnSpLocks noChangeShapeType="1"/>
            <a:stCxn id="111" idx="5"/>
            <a:endCxn id="112" idx="0"/>
          </p:cNvCxnSpPr>
          <p:nvPr/>
        </p:nvCxnSpPr>
        <p:spPr bwMode="auto">
          <a:xfrm>
            <a:off x="3583791" y="20303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3600" y="909697"/>
            <a:ext cx="61722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树的先根遍历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 </a:t>
            </a:r>
            <a:r>
              <a:rPr lang="zh-CN" altLang="en-US" sz="3200" dirty="0" smtClean="0">
                <a:solidFill>
                  <a:srgbClr val="008A00"/>
                </a:solidFill>
              </a:rPr>
              <a:t>首先访问根结点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 -- 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820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2467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2" idx="3"/>
            <a:endCxn id="15" idx="0"/>
          </p:cNvCxnSpPr>
          <p:nvPr/>
        </p:nvCxnSpPr>
        <p:spPr bwMode="auto">
          <a:xfrm flipH="1">
            <a:off x="1072800" y="3401991"/>
            <a:ext cx="6306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22" idx="5"/>
            <a:endCxn id="16" idx="0"/>
          </p:cNvCxnSpPr>
          <p:nvPr/>
        </p:nvCxnSpPr>
        <p:spPr bwMode="auto">
          <a:xfrm>
            <a:off x="2059791" y="3401991"/>
            <a:ext cx="6600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11256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20" name="直接连接符 30"/>
          <p:cNvCxnSpPr>
            <a:cxnSpLocks noChangeShapeType="1"/>
            <a:stCxn id="26" idx="3"/>
            <a:endCxn id="19" idx="0"/>
          </p:cNvCxnSpPr>
          <p:nvPr/>
        </p:nvCxnSpPr>
        <p:spPr bwMode="auto">
          <a:xfrm flipH="1">
            <a:off x="1377600" y="4252066"/>
            <a:ext cx="320232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1"/>
          <p:cNvCxnSpPr>
            <a:cxnSpLocks noChangeShapeType="1"/>
            <a:stCxn id="23" idx="0"/>
            <a:endCxn id="26" idx="5"/>
          </p:cNvCxnSpPr>
          <p:nvPr/>
        </p:nvCxnSpPr>
        <p:spPr bwMode="auto">
          <a:xfrm flipH="1" flipV="1">
            <a:off x="2054214" y="4252066"/>
            <a:ext cx="284586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16296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0868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624023" y="3821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1876023" y="3475800"/>
            <a:ext cx="5577" cy="3460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1"/>
          <p:cNvCxnSpPr>
            <a:cxnSpLocks noChangeShapeType="1"/>
            <a:stCxn id="34" idx="0"/>
            <a:endCxn id="23" idx="4"/>
          </p:cNvCxnSpPr>
          <p:nvPr/>
        </p:nvCxnSpPr>
        <p:spPr bwMode="auto">
          <a:xfrm flipV="1">
            <a:off x="2110200" y="5122800"/>
            <a:ext cx="2286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858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67644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26400" y="502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cxnSpLocks noChangeShapeType="1"/>
            <a:stCxn id="48" idx="3"/>
            <a:endCxn id="41" idx="0"/>
          </p:cNvCxnSpPr>
          <p:nvPr/>
        </p:nvCxnSpPr>
        <p:spPr bwMode="auto">
          <a:xfrm flipH="1">
            <a:off x="7016400" y="2698791"/>
            <a:ext cx="430584" cy="30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45" idx="5"/>
            <a:endCxn id="42" idx="0"/>
          </p:cNvCxnSpPr>
          <p:nvPr/>
        </p:nvCxnSpPr>
        <p:spPr bwMode="auto">
          <a:xfrm>
            <a:off x="7423191" y="4773591"/>
            <a:ext cx="355209" cy="255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9930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45"/>
          <p:cNvCxnSpPr>
            <a:cxnSpLocks noChangeShapeType="1"/>
            <a:stCxn id="50" idx="3"/>
            <a:endCxn id="45" idx="0"/>
          </p:cNvCxnSpPr>
          <p:nvPr/>
        </p:nvCxnSpPr>
        <p:spPr bwMode="auto">
          <a:xfrm flipH="1">
            <a:off x="7245000" y="3964791"/>
            <a:ext cx="279009" cy="37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  <a:stCxn id="49" idx="0"/>
            <a:endCxn id="50" idx="5"/>
          </p:cNvCxnSpPr>
          <p:nvPr/>
        </p:nvCxnSpPr>
        <p:spPr bwMode="auto">
          <a:xfrm flipH="1" flipV="1">
            <a:off x="7880391" y="3964791"/>
            <a:ext cx="402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7373175" y="226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80304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450200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cxnSpLocks noChangeShapeType="1"/>
            <a:stCxn id="41" idx="5"/>
            <a:endCxn id="50" idx="1"/>
          </p:cNvCxnSpPr>
          <p:nvPr/>
        </p:nvCxnSpPr>
        <p:spPr bwMode="auto">
          <a:xfrm>
            <a:off x="7194591" y="3431391"/>
            <a:ext cx="329418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250175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cxnSpLocks noChangeShapeType="1"/>
            <a:stCxn id="42" idx="4"/>
            <a:endCxn id="52" idx="0"/>
          </p:cNvCxnSpPr>
          <p:nvPr/>
        </p:nvCxnSpPr>
        <p:spPr bwMode="auto">
          <a:xfrm flipH="1">
            <a:off x="7502175" y="5533200"/>
            <a:ext cx="276225" cy="2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86200" y="3048000"/>
            <a:ext cx="28194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转成二叉树</a:t>
            </a:r>
            <a:endParaRPr lang="en-US" altLang="zh-CN" dirty="0" smtClean="0"/>
          </a:p>
        </p:txBody>
      </p:sp>
      <p:sp>
        <p:nvSpPr>
          <p:cNvPr id="58" name="右箭头 57"/>
          <p:cNvSpPr/>
          <p:nvPr/>
        </p:nvSpPr>
        <p:spPr bwMode="auto">
          <a:xfrm>
            <a:off x="3915000" y="3581400"/>
            <a:ext cx="216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124200" y="41910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树的先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序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序列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124200" y="48768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二叉树的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先序</a:t>
            </a:r>
            <a:r>
              <a:rPr lang="zh-CN" altLang="en-US" sz="3000" dirty="0" smtClean="0">
                <a:latin typeface="+mj-lt"/>
              </a:rPr>
              <a:t>序列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124200" y="55626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A B C E F G D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树、二叉树的遍历关系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48" grpId="0" animBg="1"/>
      <p:bldP spid="49" grpId="0" animBg="1"/>
      <p:bldP spid="50" grpId="0" animBg="1"/>
      <p:bldP spid="52" grpId="0" animBg="1"/>
      <p:bldP spid="57" grpId="0"/>
      <p:bldP spid="58" grpId="0" animBg="1"/>
      <p:bldP spid="61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3600" y="909697"/>
            <a:ext cx="64182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树的后根遍历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 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 </a:t>
            </a:r>
            <a:r>
              <a:rPr lang="zh-CN" altLang="en-US" sz="3200" dirty="0" smtClean="0">
                <a:solidFill>
                  <a:srgbClr val="008A00"/>
                </a:solidFill>
              </a:rPr>
              <a:t>最后访问根结点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820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2467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2" idx="3"/>
            <a:endCxn id="15" idx="0"/>
          </p:cNvCxnSpPr>
          <p:nvPr/>
        </p:nvCxnSpPr>
        <p:spPr bwMode="auto">
          <a:xfrm flipH="1">
            <a:off x="1072800" y="3401991"/>
            <a:ext cx="6306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22" idx="5"/>
            <a:endCxn id="16" idx="0"/>
          </p:cNvCxnSpPr>
          <p:nvPr/>
        </p:nvCxnSpPr>
        <p:spPr bwMode="auto">
          <a:xfrm>
            <a:off x="2059791" y="3401991"/>
            <a:ext cx="6600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11256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20" name="直接连接符 30"/>
          <p:cNvCxnSpPr>
            <a:cxnSpLocks noChangeShapeType="1"/>
            <a:stCxn id="26" idx="3"/>
            <a:endCxn id="19" idx="0"/>
          </p:cNvCxnSpPr>
          <p:nvPr/>
        </p:nvCxnSpPr>
        <p:spPr bwMode="auto">
          <a:xfrm flipH="1">
            <a:off x="1377600" y="4252066"/>
            <a:ext cx="320232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1"/>
          <p:cNvCxnSpPr>
            <a:cxnSpLocks noChangeShapeType="1"/>
            <a:stCxn id="23" idx="0"/>
            <a:endCxn id="26" idx="5"/>
          </p:cNvCxnSpPr>
          <p:nvPr/>
        </p:nvCxnSpPr>
        <p:spPr bwMode="auto">
          <a:xfrm flipH="1" flipV="1">
            <a:off x="2054214" y="4252066"/>
            <a:ext cx="284586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16296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0868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624023" y="3821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1876023" y="3475800"/>
            <a:ext cx="5577" cy="3460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1"/>
          <p:cNvCxnSpPr>
            <a:cxnSpLocks noChangeShapeType="1"/>
            <a:stCxn id="34" idx="0"/>
            <a:endCxn id="23" idx="4"/>
          </p:cNvCxnSpPr>
          <p:nvPr/>
        </p:nvCxnSpPr>
        <p:spPr bwMode="auto">
          <a:xfrm flipV="1">
            <a:off x="2110200" y="5122800"/>
            <a:ext cx="2286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858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67644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26400" y="502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cxnSpLocks noChangeShapeType="1"/>
            <a:stCxn id="48" idx="3"/>
            <a:endCxn id="41" idx="0"/>
          </p:cNvCxnSpPr>
          <p:nvPr/>
        </p:nvCxnSpPr>
        <p:spPr bwMode="auto">
          <a:xfrm flipH="1">
            <a:off x="7016400" y="2698791"/>
            <a:ext cx="430584" cy="30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45" idx="5"/>
            <a:endCxn id="42" idx="0"/>
          </p:cNvCxnSpPr>
          <p:nvPr/>
        </p:nvCxnSpPr>
        <p:spPr bwMode="auto">
          <a:xfrm>
            <a:off x="7423191" y="4773591"/>
            <a:ext cx="355209" cy="255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9930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45"/>
          <p:cNvCxnSpPr>
            <a:cxnSpLocks noChangeShapeType="1"/>
            <a:stCxn id="50" idx="3"/>
            <a:endCxn id="45" idx="0"/>
          </p:cNvCxnSpPr>
          <p:nvPr/>
        </p:nvCxnSpPr>
        <p:spPr bwMode="auto">
          <a:xfrm flipH="1">
            <a:off x="7245000" y="3964791"/>
            <a:ext cx="279009" cy="37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  <a:stCxn id="49" idx="0"/>
            <a:endCxn id="50" idx="5"/>
          </p:cNvCxnSpPr>
          <p:nvPr/>
        </p:nvCxnSpPr>
        <p:spPr bwMode="auto">
          <a:xfrm flipH="1" flipV="1">
            <a:off x="7880391" y="3964791"/>
            <a:ext cx="402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7373175" y="226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80304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450200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cxnSpLocks noChangeShapeType="1"/>
            <a:stCxn id="41" idx="5"/>
            <a:endCxn id="50" idx="1"/>
          </p:cNvCxnSpPr>
          <p:nvPr/>
        </p:nvCxnSpPr>
        <p:spPr bwMode="auto">
          <a:xfrm>
            <a:off x="7194591" y="3431391"/>
            <a:ext cx="329418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250175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cxnSpLocks noChangeShapeType="1"/>
            <a:stCxn id="42" idx="4"/>
            <a:endCxn id="52" idx="0"/>
          </p:cNvCxnSpPr>
          <p:nvPr/>
        </p:nvCxnSpPr>
        <p:spPr bwMode="auto">
          <a:xfrm flipH="1">
            <a:off x="7502175" y="5533200"/>
            <a:ext cx="276225" cy="2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86200" y="3048000"/>
            <a:ext cx="28194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转成二叉树</a:t>
            </a:r>
            <a:endParaRPr lang="en-US" altLang="zh-CN" dirty="0" smtClean="0"/>
          </a:p>
        </p:txBody>
      </p:sp>
      <p:sp>
        <p:nvSpPr>
          <p:cNvPr id="58" name="右箭头 57"/>
          <p:cNvSpPr/>
          <p:nvPr/>
        </p:nvSpPr>
        <p:spPr bwMode="auto">
          <a:xfrm>
            <a:off x="3915000" y="3581400"/>
            <a:ext cx="216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124200" y="41910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树的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后序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序列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124200" y="48768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二叉树的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中序</a:t>
            </a:r>
            <a:r>
              <a:rPr lang="zh-CN" altLang="en-US" sz="3000" dirty="0" smtClean="0">
                <a:latin typeface="+mj-lt"/>
              </a:rPr>
              <a:t>序列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124200" y="55626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B E G F C D A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树、二叉树的遍历关系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48" grpId="0" animBg="1"/>
      <p:bldP spid="49" grpId="0" animBg="1"/>
      <p:bldP spid="50" grpId="0" animBg="1"/>
      <p:bldP spid="52" grpId="0" animBg="1"/>
      <p:bldP spid="57" grpId="0"/>
      <p:bldP spid="58" grpId="0" animBg="1"/>
      <p:bldP spid="61" grpId="0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113270"/>
            <a:ext cx="8839200" cy="20159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8000"/>
                </a:solidFill>
              </a:rPr>
              <a:t> 树林通过“孩子兄弟表示法”转换成</a:t>
            </a:r>
            <a:endParaRPr lang="en-US" altLang="zh-CN" sz="320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  </a:t>
            </a:r>
            <a:r>
              <a:rPr lang="zh-CN" altLang="en-US" sz="3200" dirty="0" smtClean="0">
                <a:solidFill>
                  <a:srgbClr val="008000"/>
                </a:solidFill>
              </a:rPr>
              <a:t>相应的二叉树，</a:t>
            </a:r>
            <a:endParaRPr lang="en-US" altLang="zh-CN" sz="3200" dirty="0" smtClean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相应</a:t>
            </a:r>
            <a:r>
              <a:rPr lang="zh-CN" altLang="en-US" sz="3200" dirty="0" smtClean="0"/>
              <a:t>遍历序列的对应关系为：</a:t>
            </a:r>
            <a:endParaRPr lang="en-US" altLang="zh-CN" sz="3200" dirty="0" smtClean="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二叉树、树、树林的遍历关系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4400" y="3276600"/>
          <a:ext cx="7543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505200"/>
                <a:gridCol w="2286000"/>
              </a:tblGrid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树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森林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二叉树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0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80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后序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后序</a:t>
                      </a:r>
                      <a:endParaRPr lang="en-US" altLang="zh-CN" sz="32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有教材称中序</a:t>
                      </a:r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中序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38472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树的三种实现方式，及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基本操作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找长子、右兄弟、父亲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的实现；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理解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树与二叉树之间的转换、遍历关系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>
                <a:solidFill>
                  <a:srgbClr val="003399"/>
                </a:solidFill>
              </a:rPr>
              <a:t>P168</a:t>
            </a:r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</a:t>
            </a:r>
            <a:r>
              <a:rPr lang="zh-CN" altLang="en-US" sz="3200" dirty="0" smtClean="0"/>
              <a:t>复习题 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13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14</a:t>
            </a:r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6462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9</a:t>
            </a:r>
            <a:r>
              <a:rPr lang="zh-CN" altLang="en-US" sz="3000" dirty="0" smtClean="0"/>
              <a:t>：</a:t>
            </a:r>
            <a:r>
              <a:rPr lang="en-US" sz="3000" dirty="0" smtClean="0"/>
              <a:t>(</a:t>
            </a:r>
            <a:r>
              <a:rPr lang="zh-CN" altLang="en-US" sz="3000" dirty="0" smtClean="0"/>
              <a:t>顺序</a:t>
            </a:r>
            <a:r>
              <a:rPr lang="en-US" sz="3000" dirty="0" smtClean="0"/>
              <a:t>)</a:t>
            </a:r>
            <a:r>
              <a:rPr lang="zh-CN" altLang="en-US" sz="3000" dirty="0" smtClean="0"/>
              <a:t>循环队列</a:t>
            </a:r>
            <a:r>
              <a:rPr lang="en-US" sz="3000" dirty="0" err="1" smtClean="0"/>
              <a:t>sequ</a:t>
            </a:r>
            <a:r>
              <a:rPr lang="en-US" sz="3000" dirty="0" smtClean="0"/>
              <a:t>[m]</a:t>
            </a:r>
            <a:r>
              <a:rPr lang="zh-CN" altLang="en-US" sz="3000" dirty="0" smtClean="0"/>
              <a:t>，令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rear</a:t>
            </a:r>
            <a:r>
              <a:rPr lang="zh-CN" altLang="en-US" sz="3000" dirty="0" smtClean="0"/>
              <a:t>：队尾元素的位置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</a:t>
            </a:r>
            <a:r>
              <a:rPr lang="en-US" sz="3000" dirty="0" err="1" smtClean="0"/>
              <a:t>quelen</a:t>
            </a:r>
            <a:r>
              <a:rPr lang="zh-CN" altLang="en-US" sz="3000" dirty="0" smtClean="0"/>
              <a:t>：队列中元素个数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队空条件：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队满条件？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∵ </a:t>
            </a:r>
            <a:r>
              <a:rPr lang="en-US" sz="3000" dirty="0" smtClean="0"/>
              <a:t>rear</a:t>
            </a:r>
            <a:r>
              <a:rPr lang="zh-CN" altLang="en-US" sz="3000" dirty="0" smtClean="0"/>
              <a:t>指向最后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个元素，</a:t>
            </a:r>
            <a:r>
              <a:rPr lang="zh-CN" altLang="en-US" sz="3000" dirty="0" smtClean="0">
                <a:solidFill>
                  <a:srgbClr val="C00000"/>
                </a:solidFill>
              </a:rPr>
              <a:t>不是空位置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  </a:t>
            </a:r>
            <a:r>
              <a:rPr lang="zh-CN" altLang="en-US" sz="3000" dirty="0" smtClean="0"/>
              <a:t>首元素下标：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/>
              <a:t>队满时：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>
                <a:sym typeface="Wingdings"/>
              </a:rPr>
              <a:t>      </a:t>
            </a:r>
            <a:r>
              <a:rPr lang="zh-CN" altLang="en-US" sz="3000" dirty="0" smtClean="0"/>
              <a:t>队满条件：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0" y="2895600"/>
            <a:ext cx="3048000" cy="1126462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注意：与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105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环形队列的区别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2820435"/>
            <a:ext cx="259718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000" dirty="0" err="1" smtClean="0"/>
              <a:t>quelen</a:t>
            </a:r>
            <a:r>
              <a:rPr lang="en-US" sz="3000" dirty="0" smtClean="0"/>
              <a:t> == 0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3505200" y="4698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front = (rear-quelen</a:t>
            </a:r>
            <a:r>
              <a:rPr lang="en-US" altLang="zh-CN" sz="3000" dirty="0" smtClean="0">
                <a:solidFill>
                  <a:srgbClr val="008000"/>
                </a:solidFill>
              </a:rPr>
              <a:t>+1</a:t>
            </a:r>
            <a:r>
              <a:rPr lang="en-US" sz="3000" dirty="0" smtClean="0">
                <a:solidFill>
                  <a:srgbClr val="008000"/>
                </a:solidFill>
              </a:rPr>
              <a:t>+m)%m;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1666" y="5334000"/>
            <a:ext cx="44611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(rear+1)%m == front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589073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8000"/>
                </a:solidFill>
              </a:rPr>
              <a:t>quelen</a:t>
            </a:r>
            <a:r>
              <a:rPr lang="en-US" sz="3000" dirty="0" smtClean="0">
                <a:solidFill>
                  <a:srgbClr val="008000"/>
                </a:solidFill>
              </a:rPr>
              <a:t> == m </a:t>
            </a:r>
            <a:endParaRPr lang="zh-CN" altLang="en-US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1. </a:t>
            </a:r>
            <a:r>
              <a:rPr lang="zh-CN" altLang="en-US" sz="3000" dirty="0" smtClean="0">
                <a:solidFill>
                  <a:srgbClr val="0000CC"/>
                </a:solidFill>
              </a:rPr>
              <a:t>父亲数组表示法 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2. </a:t>
            </a:r>
            <a:r>
              <a:rPr lang="zh-CN" altLang="en-US" sz="3000" dirty="0" smtClean="0">
                <a:solidFill>
                  <a:srgbClr val="0000CC"/>
                </a:solidFill>
              </a:rPr>
              <a:t>子表表示法</a:t>
            </a:r>
            <a:r>
              <a:rPr lang="zh-CN" altLang="en-US" sz="3000" dirty="0" smtClean="0">
                <a:solidFill>
                  <a:srgbClr val="003399"/>
                </a:solidFill>
              </a:rPr>
              <a:t>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3. </a:t>
            </a:r>
            <a:r>
              <a:rPr lang="zh-CN" altLang="en-US" sz="3000" dirty="0" smtClean="0">
                <a:solidFill>
                  <a:srgbClr val="0000CC"/>
                </a:solidFill>
              </a:rPr>
              <a:t>长子</a:t>
            </a:r>
            <a:r>
              <a:rPr lang="en-US" altLang="zh-CN" sz="3000" dirty="0" smtClean="0">
                <a:solidFill>
                  <a:srgbClr val="0000CC"/>
                </a:solidFill>
              </a:rPr>
              <a:t>-</a:t>
            </a:r>
            <a:r>
              <a:rPr lang="zh-CN" altLang="en-US" sz="3000" dirty="0" smtClean="0">
                <a:solidFill>
                  <a:srgbClr val="0000CC"/>
                </a:solidFill>
              </a:rPr>
              <a:t>兄弟表示法</a:t>
            </a:r>
            <a:endParaRPr lang="en-US" altLang="zh-CN" sz="3000" dirty="0" smtClean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601169"/>
            <a:ext cx="8839200" cy="1126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教材</a:t>
            </a:r>
            <a:r>
              <a:rPr lang="zh-CN" altLang="en-US" dirty="0" smtClean="0"/>
              <a:t>循环队列：</a:t>
            </a:r>
            <a:r>
              <a:rPr lang="en-US" altLang="zh-CN" dirty="0" smtClean="0"/>
              <a:t>rear—</a:t>
            </a:r>
            <a:r>
              <a:rPr lang="zh-CN" altLang="en-US" dirty="0" smtClean="0"/>
              <a:t>队尾的下一个位置，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队头，为了区分</a:t>
            </a:r>
            <a:r>
              <a:rPr lang="zh-CN" altLang="en-US" dirty="0" smtClean="0">
                <a:solidFill>
                  <a:srgbClr val="C00000"/>
                </a:solidFill>
              </a:rPr>
              <a:t>空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满     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745092"/>
            <a:ext cx="8839200" cy="1150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当队列中有</a:t>
            </a:r>
            <a:r>
              <a:rPr lang="en-US" altLang="zh-CN" dirty="0" smtClean="0">
                <a:sym typeface="Wingdings" pitchFamily="2" charset="2"/>
              </a:rPr>
              <a:t>M-1</a:t>
            </a:r>
            <a:r>
              <a:rPr lang="zh-CN" altLang="en-US" dirty="0" smtClean="0">
                <a:sym typeface="Wingdings" pitchFamily="2" charset="2"/>
              </a:rPr>
              <a:t>个元素时，就说队满，</a:t>
            </a:r>
            <a:endParaRPr lang="en-US" altLang="zh-CN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即队满的条件：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-&gt;r+1)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== 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-&gt;f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940748"/>
            <a:ext cx="5638800" cy="384105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3070217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3093148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861744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699944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50581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535602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535602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6049222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4243468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280844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4243469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3189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3095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6103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61793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341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4267705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51343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9379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474148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404544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464748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693348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2940748"/>
            <a:ext cx="3200400" cy="12464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队空的条件：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400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Queue</a:t>
            </a:r>
            <a:endParaRPr lang="zh-CN" altLang="en-US" sz="3000" dirty="0" smtClean="0">
              <a:solidFill>
                <a:srgbClr val="008000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Datatype</a:t>
            </a:r>
            <a:r>
              <a:rPr lang="en-US" sz="3000" dirty="0" smtClean="0"/>
              <a:t> * </a:t>
            </a:r>
            <a:r>
              <a:rPr lang="en-US" sz="3000" dirty="0" err="1" smtClean="0">
                <a:solidFill>
                  <a:srgbClr val="7030A0"/>
                </a:solidFill>
              </a:rPr>
              <a:t>sequ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 </a:t>
            </a:r>
            <a:r>
              <a:rPr lang="en-US" sz="3000" dirty="0" err="1" smtClean="0"/>
              <a:t>int</a:t>
            </a:r>
            <a:r>
              <a:rPr lang="en-US" sz="3000" dirty="0" smtClean="0"/>
              <a:t> rear, </a:t>
            </a:r>
            <a:r>
              <a:rPr lang="en-US" sz="3000" dirty="0" err="1" smtClean="0"/>
              <a:t>quelen</a:t>
            </a:r>
            <a:r>
              <a:rPr lang="en-US" sz="3000" dirty="0" smtClean="0"/>
              <a:t>; }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99"/>
                </a:solidFill>
              </a:rPr>
              <a:t>typedef</a:t>
            </a:r>
            <a:r>
              <a:rPr lang="en-US" sz="3000" dirty="0" smtClean="0"/>
              <a:t> </a:t>
            </a:r>
            <a:r>
              <a:rPr lang="en-US" sz="3000" dirty="0" err="1" smtClean="0"/>
              <a:t>struct</a:t>
            </a:r>
            <a:r>
              <a:rPr lang="en-US" sz="3000" dirty="0" smtClean="0"/>
              <a:t> Queue * </a:t>
            </a:r>
            <a:r>
              <a:rPr lang="en-US" sz="3000" dirty="0" err="1" smtClean="0"/>
              <a:t>PQueue</a:t>
            </a:r>
            <a:r>
              <a:rPr lang="en-US" sz="3000" dirty="0" smtClean="0"/>
              <a:t>;</a:t>
            </a:r>
            <a:endParaRPr lang="zh-CN" altLang="en-US" sz="30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3456985"/>
            <a:ext cx="8763000" cy="2977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9700" defTabSz="914400" eaLnBrk="1" latinLnBrk="0" hangingPunct="1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creatEmptyQueue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m)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{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PQueue</a:t>
            </a:r>
            <a:r>
              <a:rPr lang="en-US" altLang="zh-CN" sz="3000" dirty="0" smtClean="0"/>
              <a:t> Q=(</a:t>
            </a: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Q-&gt;</a:t>
            </a:r>
            <a:r>
              <a:rPr lang="en-US" altLang="zh-CN" sz="3000" dirty="0" err="1" smtClean="0"/>
              <a:t>sequ</a:t>
            </a:r>
            <a:r>
              <a:rPr lang="en-US" altLang="zh-CN" sz="3000" dirty="0" smtClean="0"/>
              <a:t>=(</a:t>
            </a:r>
            <a:r>
              <a:rPr lang="en-US" altLang="zh-CN" sz="3000" dirty="0" err="1" smtClean="0"/>
              <a:t>Datatype</a:t>
            </a:r>
            <a:r>
              <a:rPr lang="en-US" altLang="zh-CN" sz="3000" dirty="0" smtClean="0"/>
              <a:t> *)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(……)*m);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C00000"/>
                </a:solidFill>
              </a:rPr>
              <a:t>Q-&gt;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quelen</a:t>
            </a:r>
            <a:r>
              <a:rPr lang="en-US" altLang="zh-CN" sz="3000" dirty="0" smtClean="0">
                <a:solidFill>
                  <a:srgbClr val="C00000"/>
                </a:solidFill>
              </a:rPr>
              <a:t> =0;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return Q; }</a:t>
            </a:r>
          </a:p>
        </p:txBody>
      </p:sp>
      <p:sp>
        <p:nvSpPr>
          <p:cNvPr id="12" name="矩形 11"/>
          <p:cNvSpPr/>
          <p:nvPr/>
        </p:nvSpPr>
        <p:spPr>
          <a:xfrm>
            <a:off x="2971800" y="10668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队列，数据结构定义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7600" y="2169004"/>
            <a:ext cx="56053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两个属性：队尾位置，实际长度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800" y="3483858"/>
            <a:ext cx="2895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建空顺序队列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85671" y="5257800"/>
            <a:ext cx="4181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400"/>
                </a:solidFill>
              </a:rPr>
              <a:t>//</a:t>
            </a:r>
            <a:r>
              <a:rPr lang="zh-CN" altLang="en-US" dirty="0" smtClean="0">
                <a:solidFill>
                  <a:srgbClr val="006400"/>
                </a:solidFill>
              </a:rPr>
              <a:t>空队标志：没有元素</a:t>
            </a:r>
            <a:endParaRPr lang="zh-CN" altLang="en-US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enQueue</a:t>
            </a:r>
            <a:r>
              <a:rPr lang="en-US" sz="3200" dirty="0" smtClean="0"/>
              <a:t>(</a:t>
            </a:r>
            <a:r>
              <a:rPr lang="en-US" sz="3200" dirty="0" err="1" smtClean="0"/>
              <a:t>PQueue</a:t>
            </a:r>
            <a:r>
              <a:rPr lang="en-US" sz="3200" dirty="0" smtClean="0"/>
              <a:t> Q,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x)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{ if(Q-&gt;</a:t>
            </a:r>
            <a:r>
              <a:rPr lang="en-US" sz="3200" dirty="0" err="1" smtClean="0"/>
              <a:t>quelen</a:t>
            </a:r>
            <a:r>
              <a:rPr lang="en-US" sz="3200" dirty="0" smtClean="0"/>
              <a:t>==m)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  {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(“overflow!\n”);   return 0;}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990099"/>
                </a:solidFill>
              </a:rPr>
              <a:t>Q-&gt;rear = (Q-&gt;rear+1)%m;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990099"/>
                </a:solidFill>
              </a:rPr>
              <a:t>Q-&gt;</a:t>
            </a:r>
            <a:r>
              <a:rPr lang="en-US" sz="3200" dirty="0" err="1" smtClean="0">
                <a:solidFill>
                  <a:srgbClr val="990099"/>
                </a:solidFill>
              </a:rPr>
              <a:t>sequ</a:t>
            </a:r>
            <a:r>
              <a:rPr lang="en-US" sz="3200" dirty="0" smtClean="0">
                <a:solidFill>
                  <a:srgbClr val="990099"/>
                </a:solidFill>
              </a:rPr>
              <a:t>[Q-&gt;rear] =x;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C00000"/>
                </a:solidFill>
              </a:rPr>
              <a:t>Q-&gt;</a:t>
            </a:r>
            <a:r>
              <a:rPr lang="en-US" sz="3200" dirty="0" err="1" smtClean="0">
                <a:solidFill>
                  <a:srgbClr val="C00000"/>
                </a:solidFill>
              </a:rPr>
              <a:t>quelen</a:t>
            </a:r>
            <a:r>
              <a:rPr lang="en-US" sz="3200" dirty="0" smtClean="0">
                <a:solidFill>
                  <a:srgbClr val="C00000"/>
                </a:solidFill>
              </a:rPr>
              <a:t> ++; </a:t>
            </a:r>
            <a:endParaRPr lang="zh-CN" altLang="en-US" sz="3200" dirty="0" smtClean="0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return 1;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}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162800" y="1143000"/>
            <a:ext cx="12811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//x</a:t>
            </a:r>
            <a:r>
              <a:rPr lang="zh-CN" altLang="en-US" dirty="0" smtClean="0">
                <a:solidFill>
                  <a:srgbClr val="003399"/>
                </a:solidFill>
              </a:rPr>
              <a:t>入队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38100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放入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1200" y="3155757"/>
            <a:ext cx="2438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altLang="zh-CN" dirty="0" smtClean="0">
                <a:solidFill>
                  <a:srgbClr val="008000"/>
                </a:solidFill>
              </a:rPr>
              <a:t>rear</a:t>
            </a:r>
            <a:r>
              <a:rPr lang="zh-CN" altLang="en-US" dirty="0" smtClean="0">
                <a:solidFill>
                  <a:srgbClr val="008000"/>
                </a:solidFill>
              </a:rPr>
              <a:t>后移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5200" y="44958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长度改变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1828800"/>
            <a:ext cx="175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判满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5715001" y="426640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6553201" y="510460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cxnSp>
        <p:nvCxnSpPr>
          <p:cNvPr id="48" name="直接连接符 47"/>
          <p:cNvCxnSpPr>
            <a:stCxn id="45" idx="4"/>
            <a:endCxn id="46" idx="4"/>
          </p:cNvCxnSpPr>
          <p:nvPr/>
        </p:nvCxnSpPr>
        <p:spPr bwMode="auto">
          <a:xfrm rot="5400000" flipH="1">
            <a:off x="6645179" y="645388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5"/>
          </p:cNvCxnSpPr>
          <p:nvPr/>
        </p:nvCxnSpPr>
        <p:spPr bwMode="auto">
          <a:xfrm rot="5400000" flipH="1">
            <a:off x="7412199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6"/>
            <a:endCxn id="46" idx="6"/>
          </p:cNvCxnSpPr>
          <p:nvPr/>
        </p:nvCxnSpPr>
        <p:spPr bwMode="auto">
          <a:xfrm flipH="1">
            <a:off x="75438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5" idx="7"/>
            <a:endCxn id="46" idx="7"/>
          </p:cNvCxnSpPr>
          <p:nvPr/>
        </p:nvCxnSpPr>
        <p:spPr bwMode="auto">
          <a:xfrm rot="16200000" flipH="1" flipV="1">
            <a:off x="7396421" y="464813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45" idx="3"/>
          </p:cNvCxnSpPr>
          <p:nvPr/>
        </p:nvCxnSpPr>
        <p:spPr bwMode="auto">
          <a:xfrm rot="5400000">
            <a:off x="6119042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5" idx="0"/>
            <a:endCxn id="46" idx="0"/>
          </p:cNvCxnSpPr>
          <p:nvPr/>
        </p:nvCxnSpPr>
        <p:spPr bwMode="auto">
          <a:xfrm rot="16200000" flipH="1">
            <a:off x="6629401" y="468550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45" idx="1"/>
            <a:endCxn id="46" idx="1"/>
          </p:cNvCxnSpPr>
          <p:nvPr/>
        </p:nvCxnSpPr>
        <p:spPr bwMode="auto">
          <a:xfrm rot="16200000" flipH="1">
            <a:off x="6103263" y="464813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5" idx="2"/>
            <a:endCxn id="46" idx="2"/>
          </p:cNvCxnSpPr>
          <p:nvPr/>
        </p:nvCxnSpPr>
        <p:spPr bwMode="auto">
          <a:xfrm rot="10800000" flipH="1" flipV="1">
            <a:off x="57150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2390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65532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019801" y="553897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6019801" y="479980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6477000" y="442043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f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162800" y="43670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g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086600" y="3651532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7517267" y="4088795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696200" y="48242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x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772400" y="4244269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5400000">
            <a:off x="8203067" y="4721529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69" grpId="0"/>
      <p:bldP spid="73" grpId="0"/>
      <p:bldP spid="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032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Datatype</a:t>
            </a:r>
            <a:r>
              <a:rPr lang="en-US" sz="3000" dirty="0" smtClean="0"/>
              <a:t> </a:t>
            </a:r>
            <a:r>
              <a:rPr lang="en-US" sz="3000" dirty="0" err="1" smtClean="0"/>
              <a:t>deQueue</a:t>
            </a:r>
            <a:r>
              <a:rPr lang="en-US" sz="3000" dirty="0" smtClean="0"/>
              <a:t>(</a:t>
            </a:r>
            <a:r>
              <a:rPr lang="en-US" sz="3000" dirty="0" err="1" smtClean="0"/>
              <a:t>PQueue</a:t>
            </a:r>
            <a:r>
              <a:rPr lang="en-US" sz="3000" dirty="0" smtClean="0"/>
              <a:t> Q)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{ if(Q-&gt;</a:t>
            </a:r>
            <a:r>
              <a:rPr lang="en-US" sz="3000" dirty="0" err="1" smtClean="0"/>
              <a:t>quelen</a:t>
            </a:r>
            <a:r>
              <a:rPr lang="en-US" sz="3000" dirty="0" smtClean="0"/>
              <a:t>==0)  </a:t>
            </a: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(“Empty!\n”);    return 0;}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front;   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990099"/>
                </a:solidFill>
              </a:rPr>
              <a:t>  front = (Q-&gt;rear - Q-&gt;</a:t>
            </a:r>
            <a:r>
              <a:rPr lang="en-US" sz="3000" dirty="0" err="1" smtClean="0">
                <a:solidFill>
                  <a:srgbClr val="990099"/>
                </a:solidFill>
              </a:rPr>
              <a:t>quelen</a:t>
            </a:r>
            <a:r>
              <a:rPr lang="en-US" sz="3000" dirty="0" smtClean="0">
                <a:solidFill>
                  <a:srgbClr val="990099"/>
                </a:solidFill>
              </a:rPr>
              <a:t> +1 +m)%m;</a:t>
            </a:r>
            <a:endParaRPr lang="zh-CN" altLang="en-US" sz="3000" dirty="0" smtClean="0">
              <a:solidFill>
                <a:srgbClr val="990099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C00000"/>
                </a:solidFill>
              </a:rPr>
              <a:t>Q-&gt;</a:t>
            </a:r>
            <a:r>
              <a:rPr lang="en-US" sz="3000" dirty="0" err="1" smtClean="0">
                <a:solidFill>
                  <a:srgbClr val="C00000"/>
                </a:solidFill>
              </a:rPr>
              <a:t>quelen</a:t>
            </a:r>
            <a:r>
              <a:rPr lang="en-US" sz="3000" dirty="0" smtClean="0">
                <a:solidFill>
                  <a:srgbClr val="C00000"/>
                </a:solidFill>
              </a:rPr>
              <a:t> --;  </a:t>
            </a:r>
            <a:endParaRPr lang="zh-CN" altLang="en-US" sz="3000" dirty="0" smtClean="0">
              <a:solidFill>
                <a:srgbClr val="C000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return(Q-&gt;</a:t>
            </a:r>
            <a:r>
              <a:rPr lang="en-US" sz="3000" dirty="0" err="1" smtClean="0"/>
              <a:t>sequ</a:t>
            </a:r>
            <a:r>
              <a:rPr lang="en-US" sz="3000" dirty="0" smtClean="0"/>
              <a:t>[front]); </a:t>
            </a:r>
          </a:p>
          <a:p>
            <a:pPr marL="108000">
              <a:spcBef>
                <a:spcPts val="0"/>
              </a:spcBef>
              <a:buNone/>
            </a:pPr>
            <a:r>
              <a:rPr lang="en-US" sz="3000" dirty="0" smtClean="0"/>
              <a:t>} </a:t>
            </a:r>
            <a:endParaRPr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5715000" y="11978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出队，返回出队者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3673" y="4346600"/>
            <a:ext cx="427392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删除元素：即，长度减</a:t>
            </a:r>
            <a:r>
              <a:rPr lang="en-US" dirty="0" smtClean="0">
                <a:solidFill>
                  <a:srgbClr val="008000"/>
                </a:solidFill>
              </a:rPr>
              <a:t>1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1886858"/>
            <a:ext cx="175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3800" y="3715658"/>
            <a:ext cx="190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取队头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12174"/>
            <a:ext cx="8763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建立表达式二叉树：</a:t>
            </a:r>
          </a:p>
          <a:p>
            <a:pPr marL="108000">
              <a:spcBef>
                <a:spcPts val="1200"/>
              </a:spcBef>
              <a:buAutoNum type="arabicParenBoth"/>
            </a:pPr>
            <a:r>
              <a:rPr lang="zh-CN" altLang="en-US" sz="3000" dirty="0" smtClean="0"/>
              <a:t> 寻找</a:t>
            </a:r>
            <a:r>
              <a:rPr lang="zh-CN" altLang="en-US" sz="3000" dirty="0" smtClean="0">
                <a:solidFill>
                  <a:srgbClr val="C00000"/>
                </a:solidFill>
              </a:rPr>
              <a:t>优先级最低的运算符</a:t>
            </a:r>
            <a:r>
              <a:rPr lang="zh-CN" altLang="en-US" sz="3000" dirty="0" smtClean="0"/>
              <a:t>，作为根，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其左、右两侧的表达式分别为左、右子树；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sz="3000" dirty="0" smtClean="0"/>
              <a:t>(2) </a:t>
            </a:r>
            <a:r>
              <a:rPr lang="zh-CN" altLang="en-US" sz="3000" dirty="0" smtClean="0"/>
              <a:t>在左、右子树中，重复过程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如此递归，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只剩数据，则将其作为叶子</a:t>
            </a:r>
            <a:r>
              <a:rPr lang="en-US" sz="3000" dirty="0" smtClean="0"/>
              <a:t>.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a+b</a:t>
            </a:r>
            <a:r>
              <a:rPr lang="en-US" altLang="zh-CN" sz="3000" dirty="0" smtClean="0"/>
              <a:t>)*(</a:t>
            </a:r>
            <a:r>
              <a:rPr lang="en-US" altLang="zh-CN" sz="3000" dirty="0" err="1" smtClean="0"/>
              <a:t>c+d</a:t>
            </a:r>
            <a:r>
              <a:rPr lang="en-US" altLang="zh-CN" sz="3000" dirty="0" smtClean="0"/>
              <a:t>)*(e-f)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  <p:sp>
        <p:nvSpPr>
          <p:cNvPr id="9" name="矩形 8"/>
          <p:cNvSpPr/>
          <p:nvPr/>
        </p:nvSpPr>
        <p:spPr>
          <a:xfrm>
            <a:off x="381000" y="6019800"/>
            <a:ext cx="51816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后缀表达式求值</a:t>
            </a:r>
            <a:r>
              <a:rPr lang="en-US" dirty="0" smtClean="0">
                <a:solidFill>
                  <a:schemeClr val="bg1"/>
                </a:solidFill>
              </a:rPr>
              <a:t>P101~102.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1138" name="对象 1"/>
          <p:cNvPicPr>
            <a:picLocks noChangeArrowheads="1"/>
          </p:cNvPicPr>
          <p:nvPr/>
        </p:nvPicPr>
        <p:blipFill>
          <a:blip r:embed="rId3" cstate="print"/>
          <a:srcRect l="-2946" t="-10709" r="-1299" b="-2138"/>
          <a:stretch>
            <a:fillRect/>
          </a:stretch>
        </p:blipFill>
        <p:spPr bwMode="auto">
          <a:xfrm>
            <a:off x="5181600" y="28956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60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16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判断哪些是堆，哪些不是？</a:t>
            </a:r>
            <a:endParaRPr lang="en-US" altLang="zh-CN" sz="3000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3000" dirty="0" smtClean="0"/>
              <a:t> </a:t>
            </a:r>
            <a:r>
              <a:rPr lang="zh-CN" altLang="en-US" sz="3000" dirty="0" smtClean="0">
                <a:solidFill>
                  <a:srgbClr val="008000"/>
                </a:solidFill>
              </a:rPr>
              <a:t>堆：特殊的</a:t>
            </a:r>
            <a:r>
              <a:rPr lang="zh-CN" altLang="en-US" sz="3000" dirty="0" smtClean="0">
                <a:solidFill>
                  <a:srgbClr val="C00000"/>
                </a:solidFill>
              </a:rPr>
              <a:t>完全二叉树</a:t>
            </a:r>
            <a:r>
              <a:rPr lang="zh-CN" altLang="en-US" sz="3000" dirty="0" smtClean="0">
                <a:solidFill>
                  <a:srgbClr val="008000"/>
                </a:solidFill>
              </a:rPr>
              <a:t>，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dirty="0" smtClean="0">
                <a:solidFill>
                  <a:srgbClr val="008000"/>
                </a:solidFill>
              </a:rPr>
              <a:t>要求结点与孩子之间大小关系一致</a:t>
            </a:r>
            <a:r>
              <a:rPr lang="zh-CN" altLang="en-US" sz="3000" dirty="0" smtClean="0">
                <a:solidFill>
                  <a:srgbClr val="C00000"/>
                </a:solidFill>
              </a:rPr>
              <a:t>（堆序性）</a:t>
            </a:r>
          </a:p>
          <a:p>
            <a:pPr lvl="0">
              <a:spcBef>
                <a:spcPts val="1800"/>
              </a:spcBef>
              <a:buNone/>
            </a:pPr>
            <a:r>
              <a:rPr lang="en-US" altLang="zh-CN" sz="3000" dirty="0" smtClean="0"/>
              <a:t>        (a)</a:t>
            </a:r>
            <a:r>
              <a:rPr lang="zh-CN" altLang="en-US" sz="3000" dirty="0" smtClean="0"/>
              <a:t>不是，      </a:t>
            </a:r>
            <a:r>
              <a:rPr lang="en-US" sz="3000" dirty="0" smtClean="0"/>
              <a:t>(b)</a:t>
            </a:r>
            <a:r>
              <a:rPr lang="zh-CN" altLang="en-US" sz="3000" dirty="0" smtClean="0"/>
              <a:t>是，   </a:t>
            </a:r>
            <a:r>
              <a:rPr lang="en-US" sz="3000" dirty="0" smtClean="0"/>
              <a:t>(c)</a:t>
            </a:r>
            <a:r>
              <a:rPr lang="zh-CN" altLang="en-US" sz="3000" dirty="0" smtClean="0"/>
              <a:t>不是，    </a:t>
            </a:r>
            <a:r>
              <a:rPr lang="en-US" sz="3000" dirty="0" smtClean="0"/>
              <a:t>(d)</a:t>
            </a:r>
            <a:r>
              <a:rPr lang="zh-CN" altLang="en-US" sz="3000" dirty="0" smtClean="0"/>
              <a:t>是</a:t>
            </a:r>
            <a:endParaRPr lang="en-US" altLang="zh-CN" sz="30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zh-CN" altLang="en-US" sz="32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3580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0"/>
          </p:cNvCxnSpPr>
          <p:nvPr/>
        </p:nvCxnSpPr>
        <p:spPr bwMode="auto">
          <a:xfrm rot="16200000" flipH="1">
            <a:off x="2231647" y="44835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1748400" y="39834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12192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1458601" y="45237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977000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6" idx="3"/>
            <a:endCxn id="25" idx="0"/>
          </p:cNvCxnSpPr>
          <p:nvPr/>
        </p:nvCxnSpPr>
        <p:spPr bwMode="auto">
          <a:xfrm rot="5400000">
            <a:off x="2142301" y="5512204"/>
            <a:ext cx="422753" cy="1773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2820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0" idx="5"/>
            <a:endCxn id="28" idx="0"/>
          </p:cNvCxnSpPr>
          <p:nvPr/>
        </p:nvCxnSpPr>
        <p:spPr bwMode="auto">
          <a:xfrm rot="16200000" flipH="1">
            <a:off x="6155647" y="44499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72400" y="3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1432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3"/>
            <a:endCxn id="31" idx="0"/>
          </p:cNvCxnSpPr>
          <p:nvPr/>
        </p:nvCxnSpPr>
        <p:spPr bwMode="auto">
          <a:xfrm rot="5400000">
            <a:off x="5382601" y="44901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638800" y="57786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cxnSpLocks noChangeShapeType="1"/>
            <a:stCxn id="31" idx="5"/>
            <a:endCxn id="33" idx="0"/>
          </p:cNvCxnSpPr>
          <p:nvPr/>
        </p:nvCxnSpPr>
        <p:spPr bwMode="auto">
          <a:xfrm rot="16200000" flipH="1">
            <a:off x="5569447" y="5421303"/>
            <a:ext cx="422753" cy="291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8353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31" idx="3"/>
            <a:endCxn id="36" idx="0"/>
          </p:cNvCxnSpPr>
          <p:nvPr/>
        </p:nvCxnSpPr>
        <p:spPr bwMode="auto">
          <a:xfrm rot="5400000">
            <a:off x="4893777" y="5478480"/>
            <a:ext cx="456353" cy="211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57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递归思想：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若二叉树为空，则其深度为</a:t>
            </a:r>
            <a:r>
              <a:rPr lang="en-US" sz="3000" dirty="0" smtClean="0"/>
              <a:t>-1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否则，等于左、右子树的最大深度值加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；</a:t>
            </a:r>
            <a:endParaRPr lang="en-US" sz="3000" dirty="0" smtClean="0"/>
          </a:p>
          <a:p>
            <a:pPr marL="144000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本教材约定：</a:t>
            </a:r>
            <a:r>
              <a:rPr lang="zh-CN" altLang="en-US" sz="3000" dirty="0" smtClean="0"/>
              <a:t>空树的高度为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      </a:t>
            </a:r>
            <a:r>
              <a:rPr lang="zh-CN" altLang="en-US" sz="3000" dirty="0" smtClean="0"/>
              <a:t>只有根的树，高度为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endParaRPr lang="en-US" sz="3000" dirty="0" smtClean="0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8335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cxnSpLocks noChangeShapeType="1"/>
            <a:stCxn id="9" idx="5"/>
            <a:endCxn id="5" idx="0"/>
          </p:cNvCxnSpPr>
          <p:nvPr/>
        </p:nvCxnSpPr>
        <p:spPr bwMode="auto">
          <a:xfrm rot="16200000" flipH="1">
            <a:off x="8281791" y="4829390"/>
            <a:ext cx="3318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878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7411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cxnSp>
        <p:nvCxnSpPr>
          <p:cNvPr id="11" name="直接连接符 10"/>
          <p:cNvCxnSpPr>
            <a:cxnSpLocks noChangeShapeType="1"/>
            <a:stCxn id="9" idx="3"/>
            <a:endCxn id="10" idx="0"/>
          </p:cNvCxnSpPr>
          <p:nvPr/>
        </p:nvCxnSpPr>
        <p:spPr bwMode="auto">
          <a:xfrm rot="5400000">
            <a:off x="7641901" y="4824891"/>
            <a:ext cx="331809" cy="28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77844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3" name="直接连接符 12"/>
          <p:cNvCxnSpPr>
            <a:cxnSpLocks noChangeShapeType="1"/>
            <a:stCxn id="10" idx="5"/>
            <a:endCxn id="12" idx="0"/>
          </p:cNvCxnSpPr>
          <p:nvPr/>
        </p:nvCxnSpPr>
        <p:spPr bwMode="auto">
          <a:xfrm rot="16200000" flipH="1">
            <a:off x="7773291" y="5633690"/>
            <a:ext cx="331809" cy="19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986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10" idx="3"/>
            <a:endCxn id="14" idx="0"/>
          </p:cNvCxnSpPr>
          <p:nvPr/>
        </p:nvCxnSpPr>
        <p:spPr bwMode="auto">
          <a:xfrm rot="5400000">
            <a:off x="7252201" y="5663391"/>
            <a:ext cx="331809" cy="135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52400" y="611624"/>
            <a:ext cx="8991600" cy="6260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</a:rPr>
              <a:t>第</a:t>
            </a:r>
            <a:r>
              <a:rPr lang="en-US" altLang="zh-CN" sz="3000" dirty="0" smtClean="0">
                <a:solidFill>
                  <a:srgbClr val="008000"/>
                </a:solidFill>
              </a:rPr>
              <a:t>5</a:t>
            </a:r>
            <a:r>
              <a:rPr lang="zh-CN" altLang="en-US" sz="3000" dirty="0" smtClean="0">
                <a:solidFill>
                  <a:srgbClr val="008000"/>
                </a:solidFill>
              </a:rPr>
              <a:t>章，算法题</a:t>
            </a:r>
            <a:r>
              <a:rPr lang="en-US" altLang="zh-CN" sz="3000" dirty="0" smtClean="0">
                <a:solidFill>
                  <a:srgbClr val="008000"/>
                </a:solidFill>
              </a:rPr>
              <a:t>2</a:t>
            </a:r>
            <a:r>
              <a:rPr lang="zh-CN" altLang="en-US" sz="3000" dirty="0" smtClean="0">
                <a:solidFill>
                  <a:srgbClr val="008000"/>
                </a:solidFill>
              </a:rPr>
              <a:t>，递归：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</a:t>
            </a:r>
            <a:r>
              <a:rPr lang="en-US" sz="3000" dirty="0" err="1" smtClean="0"/>
              <a:t>BinTree</a:t>
            </a:r>
            <a:r>
              <a:rPr lang="en-US" sz="3000" dirty="0" smtClean="0"/>
              <a:t> t)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int</a:t>
            </a:r>
            <a:r>
              <a:rPr lang="en-US" sz="3000" dirty="0" smtClean="0"/>
              <a:t>  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,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if(t == Null)      </a:t>
            </a:r>
            <a:r>
              <a:rPr lang="en-US" sz="3000" dirty="0" smtClean="0">
                <a:solidFill>
                  <a:srgbClr val="003399"/>
                </a:solidFill>
              </a:rPr>
              <a:t>return -1;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/>
              <a:t>  else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=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lchild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=</a:t>
            </a:r>
            <a:r>
              <a:rPr lang="en-US" sz="3000" dirty="0" err="1" smtClean="0">
                <a:solidFill>
                  <a:srgbClr val="990099"/>
                </a:solidFill>
              </a:rPr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rchild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if(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&gt;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)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return 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els</a:t>
            </a:r>
            <a:r>
              <a:rPr lang="en-US" altLang="zh-CN" sz="3000" dirty="0" smtClean="0"/>
              <a:t>e     </a:t>
            </a:r>
            <a:r>
              <a:rPr lang="en-US" sz="3000" dirty="0" smtClean="0"/>
              <a:t>return (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   }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}</a:t>
            </a:r>
            <a:endParaRPr lang="zh-CN" altLang="en-US" sz="3000" dirty="0" smtClean="0"/>
          </a:p>
        </p:txBody>
      </p:sp>
      <p:sp>
        <p:nvSpPr>
          <p:cNvPr id="6" name="矩形 5"/>
          <p:cNvSpPr/>
          <p:nvPr/>
        </p:nvSpPr>
        <p:spPr>
          <a:xfrm>
            <a:off x="5334000" y="22098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递归出口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1800" y="3276600"/>
            <a:ext cx="236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左子树高度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3854643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右子树高度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非递归思想：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2.1  </a:t>
            </a:r>
            <a:r>
              <a:rPr lang="zh-CN" altLang="en-US" sz="3000" dirty="0" smtClean="0">
                <a:solidFill>
                  <a:srgbClr val="C00000"/>
                </a:solidFill>
              </a:rPr>
              <a:t>后根非递归遍历</a:t>
            </a:r>
            <a:r>
              <a:rPr lang="zh-CN" altLang="en-US" sz="3000" dirty="0" smtClean="0"/>
              <a:t>二叉树的过程中，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栈的最大高度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，即是。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设树根高度为</a:t>
            </a:r>
            <a:r>
              <a:rPr lang="en-US" altLang="zh-CN" sz="3000" dirty="0" smtClean="0"/>
              <a:t>0)</a:t>
            </a:r>
          </a:p>
          <a:p>
            <a:pPr marL="622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2.2  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结点入队时，</a:t>
            </a:r>
            <a:r>
              <a:rPr lang="zh-CN" altLang="en-US" sz="3000" dirty="0" smtClean="0">
                <a:solidFill>
                  <a:srgbClr val="C00000"/>
                </a:solidFill>
              </a:rPr>
              <a:t>附加：层次属性，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遍历结束时，最大层次，即是高度。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非递归深度优先遍历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对比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610600" cy="49930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边访问边进栈，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去栈顶右孩子处，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出栈；</a:t>
            </a:r>
            <a:endParaRPr lang="en-US" altLang="zh-CN" sz="3000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访问栈顶，去栈顶右孩子处，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出栈；</a:t>
            </a:r>
            <a:endParaRPr lang="en-US" altLang="zh-CN" sz="3000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 smtClean="0"/>
              <a:t>向左下方走不动时，分析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若无右子树，或右子树已被访问过，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</a:t>
            </a:r>
            <a:r>
              <a:rPr lang="zh-CN" altLang="en-US" sz="3000" dirty="0" smtClean="0">
                <a:solidFill>
                  <a:srgbClr val="990099"/>
                </a:solidFill>
              </a:rPr>
              <a:t>出栈、</a:t>
            </a:r>
            <a:r>
              <a:rPr lang="zh-CN" altLang="en-US" sz="3000" dirty="0" smtClean="0">
                <a:solidFill>
                  <a:srgbClr val="008000"/>
                </a:solidFill>
              </a:rPr>
              <a:t>继续考察栈顶；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</a:t>
            </a:r>
            <a:r>
              <a:rPr lang="zh-CN" altLang="en-US" sz="3000" dirty="0" smtClean="0">
                <a:solidFill>
                  <a:srgbClr val="C00000"/>
                </a:solidFill>
              </a:rPr>
              <a:t>去右子树，不出栈；</a:t>
            </a:r>
            <a:endParaRPr lang="en-US" altLang="zh-CN" sz="3000" dirty="0" smtClean="0">
              <a:solidFill>
                <a:srgbClr val="C0000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646331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对比于先根、中根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851660"/>
                <a:gridCol w="3086100"/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860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242599" y="48140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1881599" y="58768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4" idx="5"/>
            <a:endCxn id="14" idx="0"/>
          </p:cNvCxnSpPr>
          <p:nvPr/>
        </p:nvCxnSpPr>
        <p:spPr bwMode="auto">
          <a:xfrm rot="16200000" flipH="1">
            <a:off x="2080191" y="3428390"/>
            <a:ext cx="484209" cy="431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15" idx="5"/>
            <a:endCxn id="16" idx="0"/>
          </p:cNvCxnSpPr>
          <p:nvPr/>
        </p:nvCxnSpPr>
        <p:spPr bwMode="auto">
          <a:xfrm rot="16200000" flipH="1">
            <a:off x="1586878" y="5330164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5" idx="5"/>
            <a:endCxn id="15" idx="0"/>
          </p:cNvCxnSpPr>
          <p:nvPr/>
        </p:nvCxnSpPr>
        <p:spPr bwMode="auto">
          <a:xfrm rot="16200000" flipH="1">
            <a:off x="1170760" y="4490222"/>
            <a:ext cx="497671" cy="1500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39000" y="58474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1" name="直接连接符 30"/>
          <p:cNvCxnSpPr>
            <a:cxnSpLocks noChangeShapeType="1"/>
            <a:stCxn id="15" idx="3"/>
            <a:endCxn id="20" idx="0"/>
          </p:cNvCxnSpPr>
          <p:nvPr/>
        </p:nvCxnSpPr>
        <p:spPr bwMode="auto">
          <a:xfrm rot="5400000">
            <a:off x="802088" y="5333165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1"/>
          <p:cNvCxnSpPr>
            <a:cxnSpLocks noChangeShapeType="1"/>
            <a:stCxn id="23" idx="0"/>
            <a:endCxn id="15" idx="4"/>
          </p:cNvCxnSpPr>
          <p:nvPr/>
        </p:nvCxnSpPr>
        <p:spPr bwMode="auto">
          <a:xfrm rot="16200000" flipV="1">
            <a:off x="1222957" y="5589705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1248600" y="5867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6764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9144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6" name="直接连接符 25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1216201" y="3352191"/>
            <a:ext cx="4842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590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cxnSpLocks noChangeShapeType="1"/>
            <a:stCxn id="14" idx="5"/>
            <a:endCxn id="27" idx="0"/>
          </p:cNvCxnSpPr>
          <p:nvPr/>
        </p:nvCxnSpPr>
        <p:spPr bwMode="auto">
          <a:xfrm rot="16200000" flipH="1">
            <a:off x="2560791" y="4471790"/>
            <a:ext cx="43740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951800" y="4724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4" idx="3"/>
            <a:endCxn id="29" idx="0"/>
          </p:cNvCxnSpPr>
          <p:nvPr/>
        </p:nvCxnSpPr>
        <p:spPr bwMode="auto">
          <a:xfrm rot="5400000">
            <a:off x="2077826" y="4442366"/>
            <a:ext cx="40795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5" idx="3"/>
            <a:endCxn id="31" idx="0"/>
          </p:cNvCxnSpPr>
          <p:nvPr/>
        </p:nvCxnSpPr>
        <p:spPr bwMode="auto">
          <a:xfrm rot="5400000">
            <a:off x="644701" y="4457091"/>
            <a:ext cx="4842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5116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324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867400" y="31242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562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953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495800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4191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4676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26275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21475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4114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36576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352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578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5121275" y="48204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4816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46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689725" y="4810952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6384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8594725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81534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8486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4343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3886200" y="589203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3581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5791200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349875" y="58968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5045075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239000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6797675" y="58872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6492875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5121275" y="4114800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6858000" y="4114800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3886200" y="4058476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283075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4114800" y="5105400"/>
            <a:ext cx="838200" cy="7818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7315200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59594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H="1">
            <a:off x="4800600" y="3448876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629400" y="31242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7010400" y="2844225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069007"/>
            <a:ext cx="8763000" cy="4455772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280213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25657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72325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22140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313407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07540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669863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711242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442322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457021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401401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377999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0664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3915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487067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7068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423025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288206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2905927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675411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421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459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621707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837848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697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3837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459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695806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079764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279951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791194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791194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301293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76789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30129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600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600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600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600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586462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4439677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r>
              <a:rPr lang="en-US" altLang="zh-CN" sz="3000" dirty="0" smtClean="0">
                <a:solidFill>
                  <a:srgbClr val="003399"/>
                </a:solidFill>
              </a:rPr>
              <a:t>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栈顶的右孩子，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访问栈顶，</a:t>
            </a:r>
            <a:r>
              <a:rPr lang="zh-CN" altLang="en-US" sz="3000" dirty="0" smtClean="0"/>
              <a:t>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055812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78006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54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31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7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667656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709035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40115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54814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99194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75792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0642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391320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484860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70461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420818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2859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2903720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673204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419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457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619500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835641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3815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457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693599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0775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27774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78898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78898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299086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76568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299086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54864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548641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54864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596609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167110"/>
            <a:ext cx="8763000" cy="5386090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指向树根，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若栈不空，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a. </a:t>
            </a:r>
            <a:r>
              <a:rPr lang="zh-CN" altLang="en-US" sz="3000" dirty="0" smtClean="0">
                <a:solidFill>
                  <a:srgbClr val="003399"/>
                </a:solidFill>
              </a:rPr>
              <a:t>若栈顶无右孩子，或右孩子刚被访问，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访问栈顶，退栈，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令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p=Null(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继续考察栈顶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b.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否则，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p=p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的右孩子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当栈空且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112987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60535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13514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57018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22424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198624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580699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622078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353158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367857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312237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288835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19772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2826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397903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61765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333861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1990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1816763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586247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332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748684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608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2945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370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606642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9906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1535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5652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10807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56527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1080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04664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52040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520409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52040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520409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194794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p=Null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457200"/>
            <a:ext cx="8991600" cy="6380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void </a:t>
            </a:r>
            <a:r>
              <a:rPr lang="en-US" altLang="zh-CN" sz="3000" dirty="0" err="1" smtClean="0"/>
              <a:t>PostOrder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BinTree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Stack s =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000" dirty="0" smtClean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BinTree</a:t>
            </a:r>
            <a:r>
              <a:rPr lang="en-US" altLang="zh-CN" sz="3000" dirty="0" smtClean="0"/>
              <a:t> q=Null,  p=t;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 p == Null)  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en-US" altLang="zh-CN" sz="3000" dirty="0" smtClean="0">
                <a:solidFill>
                  <a:srgbClr val="008000"/>
                </a:solidFill>
              </a:rPr>
              <a:t>{   </a:t>
            </a:r>
            <a:r>
              <a:rPr lang="en-US" altLang="zh-CN" sz="3000" dirty="0" smtClean="0">
                <a:solidFill>
                  <a:srgbClr val="990099"/>
                </a:solidFill>
              </a:rPr>
              <a:t>push</a:t>
            </a:r>
            <a:r>
              <a:rPr lang="en-US" altLang="zh-CN" sz="3000" dirty="0" smtClean="0"/>
              <a:t>(s, p);  p=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000" dirty="0" smtClean="0"/>
              <a:t>(p);</a:t>
            </a:r>
            <a:r>
              <a:rPr lang="en-US" altLang="zh-CN" sz="3000" dirty="0" smtClean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</a:t>
            </a:r>
            <a:r>
              <a:rPr lang="en-US" altLang="zh-CN" sz="3000" dirty="0" smtClean="0">
                <a:solidFill>
                  <a:srgbClr val="990099"/>
                </a:solidFill>
              </a:rPr>
              <a:t>top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 (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(p)==Null ||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{   </a:t>
            </a:r>
            <a:r>
              <a:rPr lang="en-US" altLang="zh-CN" sz="3000" dirty="0" smtClean="0">
                <a:solidFill>
                  <a:srgbClr val="C00000"/>
                </a:solidFill>
              </a:rPr>
              <a:t>visit</a:t>
            </a:r>
            <a:r>
              <a:rPr lang="en-US" altLang="zh-CN" sz="3000" dirty="0" smtClean="0"/>
              <a:t>(root(p)); </a:t>
            </a:r>
            <a:r>
              <a:rPr lang="en-US" altLang="zh-CN" sz="3000" dirty="0" smtClean="0">
                <a:solidFill>
                  <a:srgbClr val="990099"/>
                </a:solidFill>
              </a:rPr>
              <a:t>pop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</a:t>
            </a:r>
            <a:r>
              <a:rPr lang="en-US" altLang="zh-CN" sz="3000" dirty="0" smtClean="0">
                <a:solidFill>
                  <a:srgbClr val="0000CC"/>
                </a:solidFill>
              </a:rPr>
              <a:t>q=p;</a:t>
            </a:r>
            <a:r>
              <a:rPr lang="en-US" altLang="zh-CN" sz="3000" dirty="0" smtClean="0"/>
              <a:t> p=Null; </a:t>
            </a:r>
            <a:r>
              <a:rPr lang="en-US" altLang="zh-CN" sz="3000" dirty="0" smtClean="0">
                <a:solidFill>
                  <a:srgbClr val="7030A0"/>
                </a:solidFill>
              </a:rPr>
              <a:t>}</a:t>
            </a:r>
            <a:r>
              <a:rPr lang="en-US" altLang="zh-CN" sz="3000" dirty="0" smtClean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  p=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rightChild</a:t>
            </a:r>
            <a:r>
              <a:rPr lang="en-US" altLang="zh-CN" sz="3000" dirty="0" smtClean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}</a:t>
            </a:r>
            <a:r>
              <a:rPr lang="en-US" altLang="zh-CN" sz="3000" dirty="0" smtClean="0"/>
              <a:t>while( !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isEmptyStack</a:t>
            </a:r>
            <a:r>
              <a:rPr lang="en-US" altLang="zh-CN" sz="30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15" name="矩形 14"/>
          <p:cNvSpPr/>
          <p:nvPr/>
        </p:nvSpPr>
        <p:spPr>
          <a:xfrm>
            <a:off x="4114800" y="1295400"/>
            <a:ext cx="509145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en-US" altLang="zh-CN" dirty="0" smtClean="0">
                <a:solidFill>
                  <a:srgbClr val="0000CC"/>
                </a:solidFill>
              </a:rPr>
              <a:t>q: </a:t>
            </a:r>
            <a:r>
              <a:rPr lang="zh-CN" altLang="en-US" dirty="0" smtClean="0">
                <a:solidFill>
                  <a:srgbClr val="008A00"/>
                </a:solidFill>
              </a:rPr>
              <a:t>用于记录被访问的上一结点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79677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//p</a:t>
            </a:r>
            <a:r>
              <a:rPr lang="zh-CN" altLang="en-US" dirty="0" smtClean="0">
                <a:solidFill>
                  <a:srgbClr val="003399"/>
                </a:solidFill>
              </a:rPr>
              <a:t>一直走向左下方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9800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去左孩子处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7000" y="3276600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 2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种情况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87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 smtClean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30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//2.</a:t>
            </a:r>
            <a:r>
              <a:rPr lang="zh-CN" altLang="en-US" dirty="0" smtClean="0">
                <a:solidFill>
                  <a:srgbClr val="008A00"/>
                </a:solidFill>
              </a:rPr>
              <a:t>去栈顶的右孩子处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055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直到栈空且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空，结束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4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</a:t>
            </a:r>
            <a:r>
              <a:rPr lang="en-US" altLang="zh-CN" sz="3000" dirty="0" smtClean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000546" y="4322058"/>
            <a:ext cx="4219654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//1.</a:t>
            </a:r>
            <a:r>
              <a:rPr lang="zh-CN" altLang="en-US" dirty="0" smtClean="0">
                <a:solidFill>
                  <a:srgbClr val="008A00"/>
                </a:solidFill>
              </a:rPr>
              <a:t>无右子</a:t>
            </a:r>
            <a:r>
              <a:rPr lang="en-US" altLang="zh-CN" dirty="0" smtClean="0">
                <a:solidFill>
                  <a:srgbClr val="008A00"/>
                </a:solidFill>
              </a:rPr>
              <a:t>or</a:t>
            </a:r>
            <a:r>
              <a:rPr lang="zh-CN" altLang="en-US" dirty="0" smtClean="0">
                <a:solidFill>
                  <a:srgbClr val="008A00"/>
                </a:solidFill>
              </a:rPr>
              <a:t>刚访问过右子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二叉树的非递归后根遍历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队头的</a:t>
            </a:r>
            <a:r>
              <a:rPr lang="zh-CN" altLang="en-US" sz="3000" dirty="0" smtClean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 smtClean="0"/>
              <a:t>进队，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3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9437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72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45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68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01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51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45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883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34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381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5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495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56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396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59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388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18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14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391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65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099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577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37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2581264" y="30101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438400" y="43975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2133600" y="50498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33600" y="56594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6400800" y="56167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0" grpId="0"/>
      <p:bldP spid="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2405659"/>
            <a:ext cx="8686800" cy="3975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while(p-&gt;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99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72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95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28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78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72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91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61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408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8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522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83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423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86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415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45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41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418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92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126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604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64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3918290" y="52578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286762" y="41502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1987"/>
            <a:ext cx="86868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6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根据先序和对称序列，创建二叉树。</a:t>
            </a:r>
            <a:endParaRPr lang="en-US" altLang="zh-CN" sz="3000" dirty="0" smtClean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1749225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先根序列：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A, B, D, F, G, C, E, H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57200" y="2817638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中根序列：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B, F, D, G, A, C, E, H 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8153400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递归过程：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在先根序列中</a:t>
            </a:r>
            <a:r>
              <a:rPr lang="zh-CN" altLang="en-US" sz="3000" dirty="0" smtClean="0">
                <a:solidFill>
                  <a:srgbClr val="C00000"/>
                </a:solidFill>
              </a:rPr>
              <a:t>找根</a:t>
            </a:r>
            <a:r>
              <a:rPr lang="en-US" altLang="zh-CN" sz="3000" dirty="0" smtClean="0">
                <a:solidFill>
                  <a:srgbClr val="C00000"/>
                </a:solidFill>
              </a:rPr>
              <a:t>(</a:t>
            </a:r>
            <a:r>
              <a:rPr lang="zh-CN" altLang="en-US" sz="3000" dirty="0" smtClean="0">
                <a:solidFill>
                  <a:srgbClr val="C00000"/>
                </a:solidFill>
              </a:rPr>
              <a:t>最左为根</a:t>
            </a:r>
            <a:r>
              <a:rPr lang="en-US" altLang="zh-CN" sz="3000" dirty="0" smtClean="0">
                <a:solidFill>
                  <a:srgbClr val="C00000"/>
                </a:solidFill>
              </a:rPr>
              <a:t>)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在中根序列中，</a:t>
            </a:r>
            <a:r>
              <a:rPr lang="zh-CN" altLang="en-US" sz="3000" dirty="0" smtClean="0">
                <a:solidFill>
                  <a:srgbClr val="C00000"/>
                </a:solidFill>
              </a:rPr>
              <a:t>划分左、右子树：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根的左侧为其左子树，右侧为其右子树；</a:t>
            </a:r>
            <a:endParaRPr lang="en-US" altLang="zh-CN" sz="3000" dirty="0" smtClean="0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6489000" y="1755765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221600" y="2640765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6071380" y="2140377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6968991" y="2136155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7725600" y="34297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5"/>
            <a:endCxn id="69" idx="0"/>
          </p:cNvCxnSpPr>
          <p:nvPr/>
        </p:nvCxnSpPr>
        <p:spPr bwMode="auto">
          <a:xfrm rot="16200000" flipH="1">
            <a:off x="7635285" y="3087461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182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077785" y="3937972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773800" y="263180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184200" y="35059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6098106" y="3167881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5773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4" idx="3"/>
            <a:endCxn id="76" idx="0"/>
          </p:cNvCxnSpPr>
          <p:nvPr/>
        </p:nvCxnSpPr>
        <p:spPr bwMode="auto">
          <a:xfrm rot="5400000">
            <a:off x="5962495" y="3999473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6414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4" idx="5"/>
            <a:endCxn id="78" idx="0"/>
          </p:cNvCxnSpPr>
          <p:nvPr/>
        </p:nvCxnSpPr>
        <p:spPr bwMode="auto">
          <a:xfrm rot="16200000" flipH="1">
            <a:off x="6574485" y="3976072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71" grpId="0" animBg="1"/>
      <p:bldP spid="73" grpId="0" animBg="1"/>
      <p:bldP spid="74" grpId="0" animBg="1"/>
      <p:bldP spid="76" grpId="0" animBg="1"/>
      <p:bldP spid="7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29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思考：</a:t>
            </a:r>
            <a:r>
              <a:rPr lang="zh-CN" altLang="en-US" sz="3000" dirty="0" smtClean="0"/>
              <a:t>计算二叉树的宽度？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此时，统计队列的长度，</a:t>
            </a:r>
            <a:r>
              <a:rPr lang="zh-CN" altLang="en-US" sz="3000" dirty="0" smtClean="0">
                <a:solidFill>
                  <a:srgbClr val="990099"/>
                </a:solidFill>
              </a:rPr>
              <a:t>所有长度的最大值即是。</a:t>
            </a:r>
            <a:endParaRPr lang="en-US" altLang="zh-CN" sz="3000" dirty="0" smtClean="0">
              <a:solidFill>
                <a:srgbClr val="9900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509000" y="457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106600" y="131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106080" y="8271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7936191" y="8903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793800" y="13038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200" y="2119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147506" y="18105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400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554110" y="18327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801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7915490" y="18813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3352800"/>
            <a:ext cx="9144000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en-US" altLang="zh-CN" dirty="0" err="1" smtClean="0">
                <a:solidFill>
                  <a:srgbClr val="C00000"/>
                </a:solidFill>
              </a:rPr>
              <a:t>lastwidth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层的宽度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用于指示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层结点进队结束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tempwidth</a:t>
            </a:r>
            <a:r>
              <a:rPr lang="zh-CN" altLang="en-US" dirty="0" smtClean="0"/>
              <a:t>：用于记录当前层的结点数</a:t>
            </a:r>
            <a:endParaRPr lang="en-US" altLang="zh-CN" dirty="0" smtClean="0"/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rgbClr val="0000CC"/>
                </a:solidFill>
              </a:rPr>
              <a:t>while(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            { </a:t>
            </a:r>
            <a:r>
              <a:rPr lang="zh-CN" altLang="en-US" dirty="0" smtClean="0">
                <a:solidFill>
                  <a:srgbClr val="0000CC"/>
                </a:solidFill>
              </a:rPr>
              <a:t>队头的孩子进队、更新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                      队头出队， 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 --;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             更新：</a:t>
            </a:r>
            <a:r>
              <a:rPr lang="en-US" altLang="zh-CN" dirty="0" err="1" smtClean="0">
                <a:solidFill>
                  <a:srgbClr val="0000CC"/>
                </a:solidFill>
              </a:rPr>
              <a:t>lastwidth</a:t>
            </a:r>
            <a:r>
              <a:rPr lang="en-US" altLang="zh-CN" dirty="0" smtClean="0">
                <a:solidFill>
                  <a:srgbClr val="0000CC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  <a:r>
              <a:rPr lang="en-US" altLang="zh-CN" dirty="0" err="1" smtClean="0">
                <a:solidFill>
                  <a:srgbClr val="0000CC"/>
                </a:solidFill>
              </a:rPr>
              <a:t>tempwidth</a:t>
            </a:r>
            <a:r>
              <a:rPr lang="en-US" altLang="zh-CN" dirty="0" smtClean="0">
                <a:solidFill>
                  <a:srgbClr val="0000CC"/>
                </a:solidFill>
              </a:rPr>
              <a:t>=0;</a:t>
            </a:r>
          </a:p>
        </p:txBody>
      </p:sp>
      <p:sp>
        <p:nvSpPr>
          <p:cNvPr id="15" name="矩形 14"/>
          <p:cNvSpPr/>
          <p:nvPr/>
        </p:nvSpPr>
        <p:spPr>
          <a:xfrm>
            <a:off x="5715000" y="4322058"/>
            <a:ext cx="3430747" cy="523220"/>
          </a:xfrm>
          <a:prstGeom prst="rect">
            <a:avLst/>
          </a:prstGeom>
          <a:solidFill>
            <a:srgbClr val="006400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初始化：</a:t>
            </a:r>
            <a:r>
              <a:rPr lang="en-US" altLang="zh-CN" dirty="0" err="1" smtClean="0">
                <a:solidFill>
                  <a:schemeClr val="bg1"/>
                </a:solidFill>
              </a:rPr>
              <a:t>lastwidth</a:t>
            </a:r>
            <a:r>
              <a:rPr lang="en-US" altLang="zh-CN" dirty="0" smtClean="0">
                <a:solidFill>
                  <a:schemeClr val="bg1"/>
                </a:solidFill>
              </a:rPr>
              <a:t>=1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3400" y="2971800"/>
            <a:ext cx="8382000" cy="32501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typedef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struct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CSNode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*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0000CC"/>
                </a:solidFill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{ </a:t>
            </a:r>
            <a:r>
              <a:rPr lang="en-US" altLang="zh-CN" sz="3000" dirty="0" err="1" smtClean="0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000" dirty="0" smtClean="0">
                <a:latin typeface="+mj-lt"/>
              </a:rPr>
              <a:t> info; 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00CC"/>
                </a:solidFill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lchild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PCSNode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rsibling</a:t>
            </a:r>
            <a:r>
              <a:rPr lang="en-US" altLang="zh-CN" sz="3000" dirty="0" smtClean="0"/>
              <a:t>;</a:t>
            </a:r>
            <a:r>
              <a:rPr lang="zh-CN" altLang="en-US" sz="3000" dirty="0" smtClean="0">
                <a:latin typeface="+mj-lt"/>
              </a:rPr>
              <a:t>}</a:t>
            </a:r>
            <a:endParaRPr lang="zh-CN" altLang="en-US" sz="3000" dirty="0">
              <a:latin typeface="+mj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86200" y="5105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长子指针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19600" y="55980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右兄弟指针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429000" y="3007204"/>
            <a:ext cx="493276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长子</a:t>
            </a:r>
            <a:r>
              <a:rPr lang="en-US" altLang="zh-CN" dirty="0" smtClean="0">
                <a:solidFill>
                  <a:srgbClr val="008000"/>
                </a:solidFill>
              </a:rPr>
              <a:t>--</a:t>
            </a:r>
            <a:r>
              <a:rPr lang="zh-CN" altLang="en-US" dirty="0" smtClean="0">
                <a:solidFill>
                  <a:srgbClr val="008000"/>
                </a:solidFill>
              </a:rPr>
              <a:t>兄弟表示法，结点结构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851660"/>
                <a:gridCol w="3086100"/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1000" y="1118580"/>
            <a:ext cx="8763000" cy="53799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小结：</a:t>
            </a:r>
            <a:r>
              <a:rPr lang="zh-CN" altLang="en-US" sz="3000" dirty="0" smtClean="0">
                <a:sym typeface="Wingdings" pitchFamily="2" charset="2"/>
              </a:rPr>
              <a:t>（对于指针</a:t>
            </a:r>
            <a:r>
              <a:rPr lang="en-US" altLang="zh-CN" sz="3000" dirty="0" smtClean="0">
                <a:sym typeface="Wingdings" pitchFamily="2" charset="2"/>
              </a:rPr>
              <a:t>p</a:t>
            </a:r>
            <a:r>
              <a:rPr lang="zh-CN" altLang="en-US" sz="3000" dirty="0" smtClean="0">
                <a:sym typeface="Wingdings" pitchFamily="2" charset="2"/>
              </a:rPr>
              <a:t>所指结点）</a:t>
            </a:r>
            <a:r>
              <a:rPr lang="zh-CN" altLang="en-US" sz="3000" dirty="0" smtClean="0"/>
              <a:t> 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1. </a:t>
            </a:r>
            <a:r>
              <a:rPr lang="zh-CN" altLang="en-US" sz="3000" dirty="0" smtClean="0"/>
              <a:t>找长子：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2. </a:t>
            </a:r>
            <a:r>
              <a:rPr lang="zh-CN" altLang="en-US" sz="3000" dirty="0" smtClean="0"/>
              <a:t>找右兄弟：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3. </a:t>
            </a:r>
            <a:r>
              <a:rPr lang="zh-CN" altLang="en-US" sz="3000" dirty="0" smtClean="0"/>
              <a:t>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的所有子结点：</a:t>
            </a: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4. </a:t>
            </a:r>
            <a:r>
              <a:rPr lang="zh-CN" altLang="en-US" sz="3000" dirty="0" smtClean="0"/>
              <a:t>找父亲？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49530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553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096000" y="24135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791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181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724400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19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962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7254875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950075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343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8862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581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5715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257800" y="41098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953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375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918325" y="4100327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13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747125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3058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0010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784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327525" y="5181413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022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156325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5715000" y="51861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410200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527925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86600" y="51766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81800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349875" y="3404175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7086600" y="3404175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114800" y="3347851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511675" y="4338451"/>
            <a:ext cx="441325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>
            <a:off x="4495800" y="4394775"/>
            <a:ext cx="609600" cy="786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7543800" y="43384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3246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5029200" y="2738251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248400" y="20574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  <p:sp>
        <p:nvSpPr>
          <p:cNvPr id="53" name="矩形 52"/>
          <p:cNvSpPr/>
          <p:nvPr/>
        </p:nvSpPr>
        <p:spPr>
          <a:xfrm>
            <a:off x="2514600" y="1692786"/>
            <a:ext cx="17315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lchild</a:t>
            </a:r>
            <a:r>
              <a:rPr lang="en-US" altLang="zh-CN" sz="3000" dirty="0" smtClean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9400" y="2378586"/>
            <a:ext cx="2073003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3505200"/>
            <a:ext cx="4572000" cy="20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q=p-&gt;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lchild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while(q!=null)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{  </a:t>
            </a:r>
            <a:r>
              <a:rPr lang="zh-CN" altLang="en-US" sz="3000" dirty="0" smtClean="0">
                <a:solidFill>
                  <a:srgbClr val="008000"/>
                </a:solidFill>
              </a:rPr>
              <a:t>访问</a:t>
            </a:r>
            <a:r>
              <a:rPr lang="en-US" altLang="zh-CN" sz="3000" dirty="0" smtClean="0">
                <a:solidFill>
                  <a:srgbClr val="008000"/>
                </a:solidFill>
              </a:rPr>
              <a:t>q;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q=q-&gt;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008000"/>
                </a:solidFill>
              </a:rPr>
              <a:t>;}</a:t>
            </a:r>
          </a:p>
        </p:txBody>
      </p:sp>
      <p:sp>
        <p:nvSpPr>
          <p:cNvPr id="56" name="矩形 55"/>
          <p:cNvSpPr/>
          <p:nvPr/>
        </p:nvSpPr>
        <p:spPr>
          <a:xfrm>
            <a:off x="2587509" y="5791200"/>
            <a:ext cx="6251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--</a:t>
            </a:r>
            <a:r>
              <a:rPr lang="zh-CN" altLang="en-US" dirty="0" smtClean="0">
                <a:solidFill>
                  <a:srgbClr val="990099"/>
                </a:solidFill>
              </a:rPr>
              <a:t>遍历树，判断结点孩子是否是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391400" y="27432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7696200" y="24384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4572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20106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77" idx="3"/>
            <a:endCxn id="70" idx="0"/>
          </p:cNvCxnSpPr>
          <p:nvPr/>
        </p:nvCxnSpPr>
        <p:spPr bwMode="auto">
          <a:xfrm rot="5400000">
            <a:off x="662163" y="2306027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连接符 72"/>
          <p:cNvCxnSpPr>
            <a:cxnSpLocks noChangeShapeType="1"/>
            <a:stCxn id="77" idx="5"/>
            <a:endCxn id="71" idx="0"/>
          </p:cNvCxnSpPr>
          <p:nvPr/>
        </p:nvCxnSpPr>
        <p:spPr bwMode="auto">
          <a:xfrm rot="16200000" flipH="1">
            <a:off x="1617053" y="2320726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08800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5" name="直接连接符 30"/>
          <p:cNvCxnSpPr>
            <a:cxnSpLocks noChangeShapeType="1"/>
            <a:stCxn id="100" idx="3"/>
            <a:endCxn id="74" idx="0"/>
          </p:cNvCxnSpPr>
          <p:nvPr/>
        </p:nvCxnSpPr>
        <p:spPr bwMode="auto">
          <a:xfrm rot="5400000">
            <a:off x="849875" y="3630390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31"/>
          <p:cNvCxnSpPr>
            <a:cxnSpLocks noChangeShapeType="1"/>
            <a:stCxn id="78" idx="0"/>
            <a:endCxn id="100" idx="5"/>
          </p:cNvCxnSpPr>
          <p:nvPr/>
        </p:nvCxnSpPr>
        <p:spPr bwMode="auto">
          <a:xfrm rot="16200000" flipV="1">
            <a:off x="1426528" y="3671727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1248600" y="1828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1605725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835525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394200" y="1904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089400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3540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3098800" y="304323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2778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4895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4454525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133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28"/>
          <p:cNvSpPr>
            <a:spLocks noChangeArrowheads="1"/>
          </p:cNvSpPr>
          <p:nvPr/>
        </p:nvSpPr>
        <p:spPr bwMode="auto">
          <a:xfrm>
            <a:off x="4454525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013200" y="4190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08400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5886450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5445125" y="419576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5140325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3616325" y="3276599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H="1">
            <a:off x="4225924" y="3352800"/>
            <a:ext cx="76199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4606925" y="4429124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 flipH="1">
            <a:off x="46069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>
            <a:off x="3251200" y="2133599"/>
            <a:ext cx="974725" cy="9143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4800600" y="96087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248600" y="29892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77" idx="4"/>
            <a:endCxn id="100" idx="0"/>
          </p:cNvCxnSpPr>
          <p:nvPr/>
        </p:nvCxnSpPr>
        <p:spPr bwMode="auto">
          <a:xfrm rot="5400000">
            <a:off x="1172363" y="2661035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直接连接符 31"/>
          <p:cNvCxnSpPr>
            <a:cxnSpLocks noChangeShapeType="1"/>
            <a:stCxn id="103" idx="0"/>
            <a:endCxn id="78" idx="4"/>
          </p:cNvCxnSpPr>
          <p:nvPr/>
        </p:nvCxnSpPr>
        <p:spPr bwMode="auto">
          <a:xfrm rot="5400000" flipH="1" flipV="1">
            <a:off x="1552925" y="4906200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1600200" y="52109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5445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 smtClean="0"/>
              <a:t>∧</a:t>
            </a:r>
            <a:endParaRPr lang="zh-CN" altLang="zh-CN" sz="36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987925" y="526732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4683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5216523" y="4429125"/>
            <a:ext cx="76201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>
            <a:off x="6267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5810250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5505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>
            <a:off x="4972049" y="3276599"/>
            <a:ext cx="54927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cxnSp>
        <p:nvCxnSpPr>
          <p:cNvPr id="125" name="直接连接符 124"/>
          <p:cNvCxnSpPr/>
          <p:nvPr/>
        </p:nvCxnSpPr>
        <p:spPr bwMode="auto">
          <a:xfrm rot="5400000">
            <a:off x="189705" y="4152104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 rot="5400000">
            <a:off x="4377531" y="4190205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533400" y="1042380"/>
            <a:ext cx="8382000" cy="6340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树的二叉链表表示：</a:t>
            </a:r>
            <a:endParaRPr lang="en-US" altLang="zh-CN" sz="3200" dirty="0" smtClean="0"/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010400" y="26669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7590600" y="485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69" idx="3"/>
            <a:endCxn id="62" idx="0"/>
          </p:cNvCxnSpPr>
          <p:nvPr/>
        </p:nvCxnSpPr>
        <p:spPr bwMode="auto">
          <a:xfrm rot="5400000">
            <a:off x="7250701" y="2300090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6" idx="5"/>
            <a:endCxn id="63" idx="0"/>
          </p:cNvCxnSpPr>
          <p:nvPr/>
        </p:nvCxnSpPr>
        <p:spPr bwMode="auto">
          <a:xfrm rot="16200000" flipH="1">
            <a:off x="7548718" y="4565517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092125" y="416172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7" name="直接连接符 30"/>
          <p:cNvCxnSpPr>
            <a:cxnSpLocks noChangeShapeType="1"/>
            <a:stCxn id="129" idx="3"/>
            <a:endCxn id="66" idx="0"/>
          </p:cNvCxnSpPr>
          <p:nvPr/>
        </p:nvCxnSpPr>
        <p:spPr bwMode="auto">
          <a:xfrm rot="5400000">
            <a:off x="7329253" y="3791647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31"/>
          <p:cNvCxnSpPr>
            <a:cxnSpLocks noChangeShapeType="1"/>
            <a:stCxn id="127" idx="0"/>
            <a:endCxn id="129" idx="5"/>
          </p:cNvCxnSpPr>
          <p:nvPr/>
        </p:nvCxnSpPr>
        <p:spPr bwMode="auto">
          <a:xfrm rot="16200000" flipV="1">
            <a:off x="8061481" y="3771010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7543800" y="185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8200200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7625525" y="334658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cxnSpLocks noChangeShapeType="1"/>
            <a:stCxn id="62" idx="5"/>
            <a:endCxn id="129" idx="1"/>
          </p:cNvCxnSpPr>
          <p:nvPr/>
        </p:nvCxnSpPr>
        <p:spPr bwMode="auto">
          <a:xfrm rot="16200000" flipH="1">
            <a:off x="7408361" y="3129419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7256400" y="566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2" name="直接连接符 131"/>
          <p:cNvCxnSpPr>
            <a:cxnSpLocks noChangeShapeType="1"/>
            <a:stCxn id="63" idx="4"/>
            <a:endCxn id="131" idx="0"/>
          </p:cNvCxnSpPr>
          <p:nvPr/>
        </p:nvCxnSpPr>
        <p:spPr bwMode="auto">
          <a:xfrm rot="5400000">
            <a:off x="7523101" y="5348699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Line 26"/>
          <p:cNvSpPr>
            <a:spLocks noChangeShapeType="1"/>
          </p:cNvSpPr>
          <p:nvPr/>
        </p:nvSpPr>
        <p:spPr bwMode="auto">
          <a:xfrm flipH="1">
            <a:off x="78835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8077200" y="99060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9" grpId="0" animBg="1"/>
      <p:bldP spid="127" grpId="0" animBg="1"/>
      <p:bldP spid="129" grpId="0" animBg="1"/>
      <p:bldP spid="131" grpId="0" animBg="1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4572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0106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127" idx="3"/>
            <a:endCxn id="63" idx="0"/>
          </p:cNvCxnSpPr>
          <p:nvPr/>
        </p:nvCxnSpPr>
        <p:spPr bwMode="auto">
          <a:xfrm rot="5400000">
            <a:off x="662163" y="2306028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127" idx="5"/>
            <a:endCxn id="64" idx="0"/>
          </p:cNvCxnSpPr>
          <p:nvPr/>
        </p:nvCxnSpPr>
        <p:spPr bwMode="auto">
          <a:xfrm rot="16200000" flipH="1">
            <a:off x="1617053" y="2320727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08800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150" idx="3"/>
            <a:endCxn id="67" idx="0"/>
          </p:cNvCxnSpPr>
          <p:nvPr/>
        </p:nvCxnSpPr>
        <p:spPr bwMode="auto">
          <a:xfrm rot="5400000">
            <a:off x="849875" y="3630391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129" idx="0"/>
            <a:endCxn id="150" idx="5"/>
          </p:cNvCxnSpPr>
          <p:nvPr/>
        </p:nvCxnSpPr>
        <p:spPr bwMode="auto">
          <a:xfrm rot="16200000" flipV="1">
            <a:off x="1426528" y="3671728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1248600" y="18287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1605725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0" name="Oval 29"/>
          <p:cNvSpPr>
            <a:spLocks noChangeArrowheads="1"/>
          </p:cNvSpPr>
          <p:nvPr/>
        </p:nvSpPr>
        <p:spPr bwMode="auto">
          <a:xfrm>
            <a:off x="1248600" y="2989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1" name="直接连接符 150"/>
          <p:cNvCxnSpPr>
            <a:cxnSpLocks noChangeShapeType="1"/>
            <a:stCxn id="127" idx="4"/>
            <a:endCxn id="150" idx="0"/>
          </p:cNvCxnSpPr>
          <p:nvPr/>
        </p:nvCxnSpPr>
        <p:spPr bwMode="auto">
          <a:xfrm rot="5400000">
            <a:off x="1172363" y="2661036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直接连接符 31"/>
          <p:cNvCxnSpPr>
            <a:cxnSpLocks noChangeShapeType="1"/>
            <a:stCxn id="153" idx="0"/>
            <a:endCxn id="129" idx="4"/>
          </p:cNvCxnSpPr>
          <p:nvPr/>
        </p:nvCxnSpPr>
        <p:spPr bwMode="auto">
          <a:xfrm rot="5400000" flipH="1" flipV="1">
            <a:off x="1552925" y="4906201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Oval 26"/>
          <p:cNvSpPr>
            <a:spLocks noChangeArrowheads="1"/>
          </p:cNvSpPr>
          <p:nvPr/>
        </p:nvSpPr>
        <p:spPr bwMode="auto">
          <a:xfrm>
            <a:off x="16002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75" name="直接连接符 174"/>
          <p:cNvCxnSpPr/>
          <p:nvPr/>
        </p:nvCxnSpPr>
        <p:spPr bwMode="auto">
          <a:xfrm rot="5400000">
            <a:off x="189705" y="4075905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直接连接符 175"/>
          <p:cNvCxnSpPr/>
          <p:nvPr/>
        </p:nvCxnSpPr>
        <p:spPr bwMode="auto">
          <a:xfrm rot="5400000">
            <a:off x="4377531" y="4114006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 Box 6"/>
          <p:cNvSpPr txBox="1">
            <a:spLocks noChangeArrowheads="1"/>
          </p:cNvSpPr>
          <p:nvPr/>
        </p:nvSpPr>
        <p:spPr bwMode="auto">
          <a:xfrm>
            <a:off x="2819400" y="1066800"/>
            <a:ext cx="3733800" cy="52354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转换过程：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1)</a:t>
            </a:r>
            <a:r>
              <a:rPr lang="zh-CN" altLang="en-US" dirty="0" smtClean="0">
                <a:solidFill>
                  <a:srgbClr val="0000CC"/>
                </a:solidFill>
              </a:rPr>
              <a:t>加边：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所有</a:t>
            </a:r>
            <a:r>
              <a:rPr lang="zh-CN" altLang="en-US" dirty="0" smtClean="0">
                <a:solidFill>
                  <a:srgbClr val="0000CC"/>
                </a:solidFill>
              </a:rPr>
              <a:t>相邻兄弟</a:t>
            </a:r>
            <a:r>
              <a:rPr lang="zh-CN" altLang="en-US" dirty="0" smtClean="0"/>
              <a:t>之间，加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2) </a:t>
            </a:r>
            <a:r>
              <a:rPr lang="zh-CN" altLang="en-US" dirty="0" smtClean="0">
                <a:solidFill>
                  <a:srgbClr val="C00000"/>
                </a:solidFill>
              </a:rPr>
              <a:t>删边：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删除</a:t>
            </a:r>
            <a:r>
              <a:rPr lang="zh-CN" altLang="en-US" dirty="0" smtClean="0">
                <a:solidFill>
                  <a:srgbClr val="C00000"/>
                </a:solidFill>
              </a:rPr>
              <a:t>父亲</a:t>
            </a:r>
            <a:r>
              <a:rPr lang="en-US" altLang="zh-CN" dirty="0" smtClean="0">
                <a:solidFill>
                  <a:srgbClr val="C00000"/>
                </a:solidFill>
              </a:rPr>
              <a:t>--</a:t>
            </a:r>
            <a:r>
              <a:rPr lang="zh-CN" altLang="en-US" dirty="0" smtClean="0">
                <a:solidFill>
                  <a:srgbClr val="C00000"/>
                </a:solidFill>
              </a:rPr>
              <a:t>非长子</a:t>
            </a:r>
            <a:r>
              <a:rPr lang="zh-CN" altLang="en-US" dirty="0" smtClean="0"/>
              <a:t>之间的边；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3) </a:t>
            </a:r>
            <a:r>
              <a:rPr lang="zh-CN" altLang="en-US" dirty="0" smtClean="0">
                <a:solidFill>
                  <a:srgbClr val="003399"/>
                </a:solidFill>
              </a:rPr>
              <a:t>转动：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以树根为轴心，转动一定角度；</a:t>
            </a:r>
            <a:endParaRPr lang="en-US" altLang="zh-CN" dirty="0" smtClean="0"/>
          </a:p>
        </p:txBody>
      </p:sp>
      <p:cxnSp>
        <p:nvCxnSpPr>
          <p:cNvPr id="179" name="直接连接符 178"/>
          <p:cNvCxnSpPr>
            <a:cxnSpLocks noChangeShapeType="1"/>
            <a:stCxn id="63" idx="6"/>
            <a:endCxn id="150" idx="2"/>
          </p:cNvCxnSpPr>
          <p:nvPr/>
        </p:nvCxnSpPr>
        <p:spPr bwMode="auto">
          <a:xfrm>
            <a:off x="961200" y="3218275"/>
            <a:ext cx="2874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3" name="直接连接符 182"/>
          <p:cNvCxnSpPr>
            <a:cxnSpLocks noChangeShapeType="1"/>
            <a:stCxn id="150" idx="6"/>
            <a:endCxn id="64" idx="2"/>
          </p:cNvCxnSpPr>
          <p:nvPr/>
        </p:nvCxnSpPr>
        <p:spPr bwMode="auto">
          <a:xfrm flipV="1">
            <a:off x="1752600" y="3218275"/>
            <a:ext cx="2580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6" name="直接连接符 185"/>
          <p:cNvCxnSpPr>
            <a:cxnSpLocks noChangeShapeType="1"/>
            <a:stCxn id="67" idx="6"/>
            <a:endCxn id="129" idx="2"/>
          </p:cNvCxnSpPr>
          <p:nvPr/>
        </p:nvCxnSpPr>
        <p:spPr bwMode="auto">
          <a:xfrm>
            <a:off x="1312800" y="4354925"/>
            <a:ext cx="292925" cy="1588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010400" y="2667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590600" y="48594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43" idx="3"/>
            <a:endCxn id="36" idx="0"/>
          </p:cNvCxnSpPr>
          <p:nvPr/>
        </p:nvCxnSpPr>
        <p:spPr bwMode="auto">
          <a:xfrm rot="5400000">
            <a:off x="7250701" y="23000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0" idx="5"/>
            <a:endCxn id="37" idx="0"/>
          </p:cNvCxnSpPr>
          <p:nvPr/>
        </p:nvCxnSpPr>
        <p:spPr bwMode="auto">
          <a:xfrm rot="16200000" flipH="1">
            <a:off x="7548718" y="45655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92125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45" idx="3"/>
            <a:endCxn id="40" idx="0"/>
          </p:cNvCxnSpPr>
          <p:nvPr/>
        </p:nvCxnSpPr>
        <p:spPr bwMode="auto">
          <a:xfrm rot="5400000">
            <a:off x="7329253" y="37916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8061481" y="3771011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543800" y="185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8200200" y="416173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625525" y="334658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cxnSpLocks noChangeShapeType="1"/>
            <a:stCxn id="36" idx="5"/>
            <a:endCxn id="45" idx="1"/>
          </p:cNvCxnSpPr>
          <p:nvPr/>
        </p:nvCxnSpPr>
        <p:spPr bwMode="auto">
          <a:xfrm rot="16200000" flipH="1">
            <a:off x="7408361" y="31294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256400" y="566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7" idx="4"/>
            <a:endCxn id="47" idx="0"/>
          </p:cNvCxnSpPr>
          <p:nvPr/>
        </p:nvCxnSpPr>
        <p:spPr bwMode="auto">
          <a:xfrm rot="5400000">
            <a:off x="7523101" y="53487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514350" indent="-514350">
              <a:lnSpc>
                <a:spcPct val="170000"/>
              </a:lnSpc>
              <a:spcBef>
                <a:spcPts val="1200"/>
              </a:spcBef>
              <a:buAutoNum type="arabicPeriod"/>
            </a:pPr>
            <a:r>
              <a:rPr lang="zh-CN" altLang="en-US" sz="3000" dirty="0" smtClean="0"/>
              <a:t>树根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进队，作为二叉树的根</a:t>
            </a:r>
            <a:r>
              <a:rPr lang="en-US" altLang="zh-CN" sz="3000" dirty="0" err="1" smtClean="0"/>
              <a:t>bt</a:t>
            </a:r>
            <a:r>
              <a:rPr lang="zh-CN" altLang="en-US" sz="3000" dirty="0" smtClean="0"/>
              <a:t>，置</a:t>
            </a:r>
            <a:r>
              <a:rPr lang="en-US" altLang="zh-CN" sz="3000" dirty="0" err="1" smtClean="0"/>
              <a:t>bt</a:t>
            </a:r>
            <a:r>
              <a:rPr lang="zh-CN" altLang="en-US" sz="3000" dirty="0" smtClean="0"/>
              <a:t>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30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C00000"/>
                </a:solidFill>
              </a:rPr>
              <a:t>若队头有长子，</a:t>
            </a:r>
            <a:r>
              <a:rPr lang="zh-CN" altLang="en-US" sz="3000" dirty="0" smtClean="0"/>
              <a:t>则长子进队，队头的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lc</a:t>
            </a:r>
            <a:r>
              <a:rPr lang="zh-CN" altLang="en-US" sz="3000" dirty="0" smtClean="0"/>
              <a:t>指向长子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-- 2.1 </a:t>
            </a:r>
            <a:r>
              <a:rPr lang="zh-CN" altLang="en-US" sz="3000" dirty="0" smtClean="0"/>
              <a:t>当队头还</a:t>
            </a:r>
            <a:r>
              <a:rPr lang="zh-CN" altLang="en-US" sz="3000" dirty="0" smtClean="0">
                <a:solidFill>
                  <a:srgbClr val="0000CC"/>
                </a:solidFill>
              </a:rPr>
              <a:t>其他孩子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</a:t>
            </a:r>
            <a:r>
              <a:rPr lang="zh-CN" altLang="en-US" sz="3000" dirty="0" smtClean="0"/>
              <a:t>则进队，并链在队尾的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/>
              <a:t>域，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-- 2.2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2.1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008000"/>
                </a:solidFill>
              </a:rPr>
              <a:t>直到队头的孩子全部进队，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    队尾的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rs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，队头出队；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    否则，队头的</a:t>
            </a:r>
            <a:r>
              <a:rPr lang="en-US" altLang="zh-CN" sz="3000" dirty="0" err="1" smtClean="0">
                <a:solidFill>
                  <a:srgbClr val="000099"/>
                </a:solidFill>
              </a:rPr>
              <a:t>lc</a:t>
            </a:r>
            <a:r>
              <a:rPr lang="zh-CN" altLang="en-US" sz="3000" dirty="0" smtClean="0">
                <a:solidFill>
                  <a:srgbClr val="C00000"/>
                </a:solidFill>
              </a:rPr>
              <a:t>为</a:t>
            </a:r>
            <a:r>
              <a:rPr lang="en-US" altLang="zh-CN" sz="3000" dirty="0" smtClean="0">
                <a:solidFill>
                  <a:srgbClr val="C00000"/>
                </a:solidFill>
              </a:rPr>
              <a:t>Null</a:t>
            </a:r>
            <a:r>
              <a:rPr lang="zh-CN" altLang="en-US" sz="3000" dirty="0" smtClean="0">
                <a:solidFill>
                  <a:srgbClr val="C00000"/>
                </a:solidFill>
              </a:rPr>
              <a:t>，队头出队；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3.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，直到</a:t>
            </a:r>
            <a:r>
              <a:rPr lang="zh-CN" altLang="en-US" sz="3000" dirty="0" smtClean="0">
                <a:solidFill>
                  <a:srgbClr val="990099"/>
                </a:solidFill>
              </a:rPr>
              <a:t>队空，</a:t>
            </a:r>
            <a:r>
              <a:rPr lang="zh-CN" altLang="en-US" sz="3000" dirty="0" smtClean="0"/>
              <a:t>则结束；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树转换成二叉树，算法：</a:t>
            </a:r>
            <a:endParaRPr lang="en-US" altLang="zh-CN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/>
                <a:gridCol w="785813"/>
                <a:gridCol w="1766887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7344600" y="327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8534400" y="327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cxnSpLocks noChangeShapeType="1"/>
            <a:stCxn id="41" idx="3"/>
            <a:endCxn id="34" idx="0"/>
          </p:cNvCxnSpPr>
          <p:nvPr/>
        </p:nvCxnSpPr>
        <p:spPr bwMode="auto">
          <a:xfrm flipH="1">
            <a:off x="7596600" y="2897991"/>
            <a:ext cx="431409" cy="3730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直接连接符 36"/>
          <p:cNvCxnSpPr>
            <a:cxnSpLocks noChangeShapeType="1"/>
            <a:stCxn id="41" idx="5"/>
            <a:endCxn id="35" idx="0"/>
          </p:cNvCxnSpPr>
          <p:nvPr/>
        </p:nvCxnSpPr>
        <p:spPr bwMode="auto">
          <a:xfrm>
            <a:off x="8384391" y="2897991"/>
            <a:ext cx="402009" cy="3730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20000" y="4360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9" name="直接连接符 30"/>
          <p:cNvCxnSpPr>
            <a:cxnSpLocks noChangeShapeType="1"/>
            <a:stCxn id="43" idx="3"/>
            <a:endCxn id="38" idx="0"/>
          </p:cNvCxnSpPr>
          <p:nvPr/>
        </p:nvCxnSpPr>
        <p:spPr bwMode="auto">
          <a:xfrm flipH="1">
            <a:off x="7872000" y="3724265"/>
            <a:ext cx="156009" cy="63666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31"/>
          <p:cNvCxnSpPr>
            <a:cxnSpLocks noChangeShapeType="1"/>
            <a:stCxn id="42" idx="0"/>
            <a:endCxn id="43" idx="5"/>
          </p:cNvCxnSpPr>
          <p:nvPr/>
        </p:nvCxnSpPr>
        <p:spPr bwMode="auto">
          <a:xfrm flipH="1" flipV="1">
            <a:off x="8384391" y="3724265"/>
            <a:ext cx="255134" cy="63666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9542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8387525" y="4360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954200" y="3294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3" idx="0"/>
          </p:cNvCxnSpPr>
          <p:nvPr/>
        </p:nvCxnSpPr>
        <p:spPr bwMode="auto">
          <a:xfrm>
            <a:off x="8206200" y="2971800"/>
            <a:ext cx="0" cy="322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31"/>
          <p:cNvCxnSpPr>
            <a:cxnSpLocks noChangeShapeType="1"/>
            <a:stCxn id="46" idx="0"/>
            <a:endCxn id="42" idx="4"/>
          </p:cNvCxnSpPr>
          <p:nvPr/>
        </p:nvCxnSpPr>
        <p:spPr bwMode="auto">
          <a:xfrm flipV="1">
            <a:off x="8634000" y="4864925"/>
            <a:ext cx="5525" cy="269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8382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47" name="矩形 46"/>
          <p:cNvSpPr/>
          <p:nvPr/>
        </p:nvSpPr>
        <p:spPr>
          <a:xfrm>
            <a:off x="7315200" y="5791200"/>
            <a:ext cx="1620957" cy="574196"/>
          </a:xfrm>
          <a:prstGeom prst="rect">
            <a:avLst/>
          </a:prstGeom>
          <a:solidFill>
            <a:srgbClr val="0064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r>
              <a:rPr lang="zh-CN" altLang="en-US" dirty="0" smtClean="0">
                <a:solidFill>
                  <a:srgbClr val="FFFF00"/>
                </a:solidFill>
              </a:rPr>
              <a:t>队列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13557</TotalTime>
  <Words>3958</Words>
  <Application>Microsoft Office PowerPoint</Application>
  <PresentationFormat>全屏显示(4:3)</PresentationFormat>
  <Paragraphs>1002</Paragraphs>
  <Slides>48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默认设计模板</vt:lpstr>
      <vt:lpstr>幻灯片 1</vt:lpstr>
      <vt:lpstr>回顾：树的遍历</vt:lpstr>
      <vt:lpstr>5.6 树的实现</vt:lpstr>
      <vt:lpstr>3.长子--兄弟表示法</vt:lpstr>
      <vt:lpstr>3.长子--兄弟表示法</vt:lpstr>
      <vt:lpstr>3.长子--兄弟表示法</vt:lpstr>
      <vt:lpstr>(续5.7.3)树转换为二叉树</vt:lpstr>
      <vt:lpstr>(续5.7.3)树转换为二叉树</vt:lpstr>
      <vt:lpstr>幻灯片 9</vt:lpstr>
      <vt:lpstr>(续5.7.3)树转换为二叉树</vt:lpstr>
      <vt:lpstr>5.7 树林</vt:lpstr>
      <vt:lpstr>5.7 树林</vt:lpstr>
      <vt:lpstr>5.7.3 树林转换为二叉树</vt:lpstr>
      <vt:lpstr>5.7.3 树林转换为二叉树</vt:lpstr>
      <vt:lpstr>5.7.3 二叉树转换为树林</vt:lpstr>
      <vt:lpstr>幻灯片 16</vt:lpstr>
      <vt:lpstr>幻灯片 17</vt:lpstr>
      <vt:lpstr>二叉树、树林之间的转换</vt:lpstr>
      <vt:lpstr>5.7.1 树林遍历</vt:lpstr>
      <vt:lpstr>5.7.1 树林遍历</vt:lpstr>
      <vt:lpstr>树林的先序遍历</vt:lpstr>
      <vt:lpstr>5.7.1 树林遍历</vt:lpstr>
      <vt:lpstr>树林的后序遍历</vt:lpstr>
      <vt:lpstr>树、二叉树的遍历关系</vt:lpstr>
      <vt:lpstr>树、二叉树的遍历关系</vt:lpstr>
      <vt:lpstr>二叉树、树、树林的遍历关系</vt:lpstr>
      <vt:lpstr>小结</vt:lpstr>
      <vt:lpstr>作业</vt:lpstr>
      <vt:lpstr>第4章 作业总结</vt:lpstr>
      <vt:lpstr>幻灯片 30</vt:lpstr>
      <vt:lpstr>第4章 作业总结</vt:lpstr>
      <vt:lpstr>第4章 作业总结</vt:lpstr>
      <vt:lpstr>第4章 作业总结</vt:lpstr>
      <vt:lpstr>第5章 作业总结</vt:lpstr>
      <vt:lpstr>第5章 作业总结</vt:lpstr>
      <vt:lpstr>第5章 作业总结</vt:lpstr>
      <vt:lpstr>幻灯片 37</vt:lpstr>
      <vt:lpstr>第5章 作业总结</vt:lpstr>
      <vt:lpstr>非递归深度优先遍历—对比</vt:lpstr>
      <vt:lpstr>1. 先根遍历--非递归算法2</vt:lpstr>
      <vt:lpstr>2. 中根遍历--非递归算法</vt:lpstr>
      <vt:lpstr>幻灯片 42</vt:lpstr>
      <vt:lpstr>幻灯片 43</vt:lpstr>
      <vt:lpstr>广度优先遍历--非递归算法</vt:lpstr>
      <vt:lpstr>第5章 作业总结</vt:lpstr>
      <vt:lpstr>第5章 作业总结</vt:lpstr>
      <vt:lpstr>第5章 作业总结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2691</cp:revision>
  <cp:lastPrinted>1601-01-01T00:00:00Z</cp:lastPrinted>
  <dcterms:created xsi:type="dcterms:W3CDTF">1601-01-01T00:00:00Z</dcterms:created>
  <dcterms:modified xsi:type="dcterms:W3CDTF">2018-04-25T06:20:16Z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