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727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  <p:sldId id="712" r:id="rId22"/>
    <p:sldId id="713" r:id="rId23"/>
    <p:sldId id="714" r:id="rId24"/>
    <p:sldId id="716" r:id="rId25"/>
    <p:sldId id="717" r:id="rId26"/>
    <p:sldId id="718" r:id="rId27"/>
    <p:sldId id="719" r:id="rId28"/>
    <p:sldId id="720" r:id="rId29"/>
    <p:sldId id="721" r:id="rId30"/>
    <p:sldId id="686" r:id="rId31"/>
    <p:sldId id="722" r:id="rId32"/>
    <p:sldId id="723" r:id="rId33"/>
    <p:sldId id="724" r:id="rId34"/>
    <p:sldId id="725" r:id="rId35"/>
    <p:sldId id="726" r:id="rId36"/>
    <p:sldId id="654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B5F098"/>
    <a:srgbClr val="137F16"/>
    <a:srgbClr val="800080"/>
    <a:srgbClr val="8AE75B"/>
    <a:srgbClr val="1DC521"/>
    <a:srgbClr val="008000"/>
    <a:srgbClr val="CCFFCC"/>
    <a:srgbClr val="A4D7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>
        <p:scale>
          <a:sx n="67" d="100"/>
          <a:sy n="67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143000"/>
            <a:ext cx="8763000" cy="5423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待检索</a:t>
            </a:r>
            <a:r>
              <a:rPr lang="en-US" altLang="zh-CN" sz="3000" kern="0" dirty="0" smtClean="0"/>
              <a:t>key</a:t>
            </a:r>
            <a:r>
              <a:rPr lang="zh-CN" altLang="en-US" sz="3000" kern="0" dirty="0" smtClean="0"/>
              <a:t>与当前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子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树根比较；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若相等，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则成功；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3.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若小于根，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则去根的左子树；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若左子树为空，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4.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若大于根，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则去根的右子树，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若右子树为空，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5. </a:t>
            </a:r>
            <a:r>
              <a:rPr lang="zh-CN" altLang="en-US" sz="3200" kern="0" dirty="0" smtClean="0"/>
              <a:t>返回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，继续；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0066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6901200" y="152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420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246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754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610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424437" y="1806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33055" y="1783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5648037" y="2838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622037" y="2901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270155" y="2825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50016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stCxn id="43" idx="3"/>
            <a:endCxn id="51" idx="0"/>
          </p:cNvCxnSpPr>
          <p:nvPr/>
        </p:nvCxnSpPr>
        <p:spPr bwMode="auto">
          <a:xfrm rot="5400000">
            <a:off x="5183637" y="3794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4" idx="0"/>
            <a:endCxn id="43" idx="5"/>
          </p:cNvCxnSpPr>
          <p:nvPr/>
        </p:nvCxnSpPr>
        <p:spPr bwMode="auto">
          <a:xfrm rot="16200000" flipV="1">
            <a:off x="5793351" y="3798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854200" y="4129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5327400" y="511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488742" y="4668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038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64837" y="3739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46600" y="5028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08023" y="4653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48637" y="4661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461000" y="5043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03800" y="6027600"/>
            <a:ext cx="540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29955" y="5617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786647" y="5608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18200" y="6010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cxnSp>
        <p:nvCxnSpPr>
          <p:cNvPr id="32" name="直接箭头连接符 31"/>
          <p:cNvCxnSpPr>
            <a:endCxn id="41" idx="7"/>
          </p:cNvCxnSpPr>
          <p:nvPr/>
        </p:nvCxnSpPr>
        <p:spPr bwMode="auto">
          <a:xfrm rot="10800000" flipV="1">
            <a:off x="7362120" y="1295399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8153400" y="2057400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7239000" y="29718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6858000" y="38862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66" idx="7"/>
          </p:cNvCxnSpPr>
          <p:nvPr/>
        </p:nvCxnSpPr>
        <p:spPr bwMode="auto">
          <a:xfrm rot="5400000">
            <a:off x="7879338" y="4766982"/>
            <a:ext cx="392845" cy="3076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endCxn id="67" idx="1"/>
          </p:cNvCxnSpPr>
          <p:nvPr/>
        </p:nvCxnSpPr>
        <p:spPr bwMode="auto">
          <a:xfrm rot="16200000" flipH="1">
            <a:off x="6701037" y="5719565"/>
            <a:ext cx="386408" cy="3772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88392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search(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x,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position)</a:t>
            </a:r>
          </a:p>
          <a:p>
            <a:pPr marL="108000" marR="0" lvl="0" algn="l" defTabSz="914400" rtl="0" eaLnBrk="1" fontAlgn="base" latinLnBrk="0" hangingPunct="1">
              <a:spcBef>
                <a:spcPts val="4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q;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 =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 = p; 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       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9400" y="3712458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指向树根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19600" y="2417058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en-US" altLang="zh-CN" kern="0" dirty="0" smtClean="0">
                <a:solidFill>
                  <a:srgbClr val="990099"/>
                </a:solidFill>
              </a:rPr>
              <a:t>, 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都是二级指针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362000" y="41177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010400" y="49559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62" name="直接连接符 61"/>
          <p:cNvCxnSpPr>
            <a:stCxn id="37" idx="3"/>
            <a:endCxn id="38" idx="0"/>
          </p:cNvCxnSpPr>
          <p:nvPr/>
        </p:nvCxnSpPr>
        <p:spPr bwMode="auto">
          <a:xfrm rot="5400000">
            <a:off x="7145101" y="4665199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64" idx="0"/>
            <a:endCxn id="37" idx="5"/>
          </p:cNvCxnSpPr>
          <p:nvPr/>
        </p:nvCxnSpPr>
        <p:spPr bwMode="auto">
          <a:xfrm rot="16200000" flipV="1">
            <a:off x="7682087" y="46580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743000" y="497091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7349400" y="5811254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stCxn id="64" idx="3"/>
            <a:endCxn id="65" idx="0"/>
          </p:cNvCxnSpPr>
          <p:nvPr/>
        </p:nvCxnSpPr>
        <p:spPr bwMode="auto">
          <a:xfrm rot="5400000">
            <a:off x="7504033" y="54984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8153400" y="5820600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stCxn id="64" idx="5"/>
            <a:endCxn id="72" idx="0"/>
          </p:cNvCxnSpPr>
          <p:nvPr/>
        </p:nvCxnSpPr>
        <p:spPr bwMode="auto">
          <a:xfrm rot="16200000" flipH="1">
            <a:off x="8079550" y="54947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6934200" y="32766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箭头连接符 75"/>
          <p:cNvCxnSpPr>
            <a:stCxn id="74" idx="3"/>
            <a:endCxn id="37" idx="0"/>
          </p:cNvCxnSpPr>
          <p:nvPr/>
        </p:nvCxnSpPr>
        <p:spPr bwMode="auto">
          <a:xfrm>
            <a:off x="7222200" y="3505200"/>
            <a:ext cx="391800" cy="6125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74" idx="1"/>
          </p:cNvCxnSpPr>
          <p:nvPr/>
        </p:nvCxnSpPr>
        <p:spPr bwMode="auto">
          <a:xfrm>
            <a:off x="6477000" y="35052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5562600" y="3200400"/>
            <a:ext cx="100540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25358" y="36891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2" name="直接箭头连接符 81"/>
          <p:cNvCxnSpPr>
            <a:endCxn id="37" idx="1"/>
          </p:cNvCxnSpPr>
          <p:nvPr/>
        </p:nvCxnSpPr>
        <p:spPr bwMode="auto">
          <a:xfrm>
            <a:off x="6904800" y="4114800"/>
            <a:ext cx="531009" cy="767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7819200" y="33528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q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5400000">
            <a:off x="7704901" y="3848101"/>
            <a:ext cx="3048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75600" y="3810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65400" y="3474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7284" y="4550658"/>
            <a:ext cx="43749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后续：</a:t>
            </a:r>
            <a:r>
              <a:rPr lang="en-US" altLang="zh-CN" kern="0" dirty="0" smtClean="0">
                <a:solidFill>
                  <a:srgbClr val="008A00"/>
                </a:solidFill>
              </a:rPr>
              <a:t>q</a:t>
            </a:r>
            <a:r>
              <a:rPr lang="zh-CN" altLang="en-US" kern="0" dirty="0" smtClean="0">
                <a:solidFill>
                  <a:srgbClr val="008A00"/>
                </a:solidFill>
              </a:rPr>
              <a:t>用于记录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while( p != Null) 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if ( p-&gt;key == x)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*position = p;   return 1;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  <a:p>
            <a:pPr marL="180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lang="en-US" altLang="zh-CN" sz="3000" kern="0" dirty="0" smtClean="0"/>
              <a:t>q=p;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if( x&lt;p-&gt;key)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             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*position = q; </a:t>
            </a:r>
            <a:endParaRPr lang="en-US" altLang="zh-CN" sz="3000" kern="0" dirty="0" smtClean="0">
              <a:solidFill>
                <a:srgbClr val="008A00"/>
              </a:solidFill>
              <a:latin typeface="+mn-lt"/>
            </a:endParaRPr>
          </a:p>
          <a:p>
            <a:pPr marL="180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return 0; </a:t>
            </a:r>
            <a:endParaRPr lang="en-US" altLang="zh-CN" sz="3000" kern="0" dirty="0" smtClean="0">
              <a:solidFill>
                <a:srgbClr val="7030A0"/>
              </a:solidFill>
              <a:latin typeface="+mn-lt"/>
            </a:endParaRPr>
          </a:p>
          <a:p>
            <a:pPr marL="180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1053" y="1143000"/>
            <a:ext cx="44209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若根等于</a:t>
            </a:r>
            <a:r>
              <a:rPr lang="en-US" altLang="zh-CN" kern="0" dirty="0" smtClean="0">
                <a:solidFill>
                  <a:srgbClr val="003399"/>
                </a:solidFill>
              </a:rPr>
              <a:t>x</a:t>
            </a:r>
            <a:r>
              <a:rPr lang="zh-CN" altLang="en-US" kern="0" dirty="0" smtClean="0">
                <a:solidFill>
                  <a:srgbClr val="003399"/>
                </a:solidFill>
              </a:rPr>
              <a:t>，则找到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1694" y="1655058"/>
            <a:ext cx="26613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//*position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指向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0" y="2590800"/>
            <a:ext cx="435625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小于根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去左子树找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4000" y="314365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大于根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去右子树找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5600" y="3985684"/>
            <a:ext cx="65532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//while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结束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p==Null,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但尚未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return,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 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则未找到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x,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令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*position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指向空位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的父亲</a:t>
            </a:r>
            <a:endParaRPr lang="zh-CN" altLang="en-US" sz="2700" dirty="0">
              <a:solidFill>
                <a:srgbClr val="9900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8800" y="21336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 q</a:t>
            </a:r>
            <a:r>
              <a:rPr lang="zh-CN" altLang="en-US" kern="0" dirty="0" smtClean="0">
                <a:solidFill>
                  <a:srgbClr val="008A00"/>
                </a:solidFill>
              </a:rPr>
              <a:t>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</a:p>
        </p:txBody>
      </p:sp>
      <p:sp>
        <p:nvSpPr>
          <p:cNvPr id="22" name="矩形 21"/>
          <p:cNvSpPr/>
          <p:nvPr/>
        </p:nvSpPr>
        <p:spPr>
          <a:xfrm>
            <a:off x="762000" y="4987194"/>
            <a:ext cx="8458200" cy="146078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成功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1)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</a:t>
            </a:r>
            <a:r>
              <a:rPr lang="en-US" altLang="zh-CN" sz="2600" dirty="0" smtClean="0">
                <a:solidFill>
                  <a:schemeClr val="bg1"/>
                </a:solidFill>
              </a:rPr>
              <a:t>*position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失败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0)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则*</a:t>
            </a:r>
            <a:r>
              <a:rPr lang="en-US" altLang="zh-CN" sz="2600" dirty="0" smtClean="0">
                <a:solidFill>
                  <a:schemeClr val="bg1"/>
                </a:solidFill>
              </a:rPr>
              <a:t>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                         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特殊失败：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2600" y="49530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所在结点；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34000" y="5448849"/>
            <a:ext cx="39624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“</a:t>
            </a:r>
            <a:r>
              <a:rPr lang="en-US" altLang="zh-CN" sz="2600" dirty="0" smtClean="0">
                <a:solidFill>
                  <a:schemeClr val="bg1"/>
                </a:solidFill>
              </a:rPr>
              <a:t>x</a:t>
            </a:r>
            <a:r>
              <a:rPr lang="zh-CN" altLang="en-US" sz="2600" dirty="0" smtClean="0">
                <a:solidFill>
                  <a:schemeClr val="bg1"/>
                </a:solidFill>
              </a:rPr>
              <a:t>应插入位置的”父亲；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1028979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505200" y="6096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指向当前</a:t>
            </a:r>
            <a:r>
              <a:rPr lang="en-US" altLang="zh-CN" kern="0" dirty="0" smtClean="0">
                <a:solidFill>
                  <a:srgbClr val="008A00"/>
                </a:solidFill>
              </a:rPr>
              <a:t>(</a:t>
            </a:r>
            <a:r>
              <a:rPr lang="zh-CN" altLang="en-US" kern="0" dirty="0" smtClean="0">
                <a:solidFill>
                  <a:srgbClr val="008A00"/>
                </a:solidFill>
              </a:rPr>
              <a:t>子</a:t>
            </a:r>
            <a:r>
              <a:rPr lang="en-US" altLang="zh-CN" kern="0" dirty="0" smtClean="0">
                <a:solidFill>
                  <a:srgbClr val="008A00"/>
                </a:solidFill>
              </a:rPr>
              <a:t>)</a:t>
            </a:r>
            <a:r>
              <a:rPr lang="zh-CN" altLang="en-US" kern="0" dirty="0" smtClean="0">
                <a:solidFill>
                  <a:srgbClr val="008A00"/>
                </a:solidFill>
              </a:rPr>
              <a:t>树的根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0600" y="5893995"/>
            <a:ext cx="4800600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树是空的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则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*position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==Null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23" grpId="0"/>
      <p:bldP spid="2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若“当前树”为空，</a:t>
            </a:r>
            <a:endParaRPr lang="en-US" altLang="zh-CN" sz="3000" kern="0" dirty="0" smtClean="0">
              <a:solidFill>
                <a:srgbClr val="008A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若当前树不空，</a:t>
            </a:r>
            <a:endParaRPr lang="en-US" altLang="zh-CN" sz="3000" kern="0" dirty="0" smtClean="0"/>
          </a:p>
          <a:p>
            <a:pPr marL="514350" lvl="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将待插入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与根比较；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等于根，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大于根，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则去右子树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小于根，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则去左子树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4. </a:t>
            </a:r>
            <a:r>
              <a:rPr lang="zh-CN" altLang="en-US" sz="3000" kern="0" dirty="0" smtClean="0"/>
              <a:t>返回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18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298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842000" y="21926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846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3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461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3" idx="3"/>
            <a:endCxn id="32" idx="0"/>
          </p:cNvCxnSpPr>
          <p:nvPr/>
        </p:nvCxnSpPr>
        <p:spPr bwMode="auto">
          <a:xfrm rot="5400000">
            <a:off x="6656337" y="1581055"/>
            <a:ext cx="484209" cy="62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34" idx="0"/>
          </p:cNvCxnSpPr>
          <p:nvPr/>
        </p:nvCxnSpPr>
        <p:spPr bwMode="auto">
          <a:xfrm rot="16200000" flipH="1">
            <a:off x="7579728" y="16603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32" idx="3"/>
            <a:endCxn id="35" idx="0"/>
          </p:cNvCxnSpPr>
          <p:nvPr/>
        </p:nvCxnSpPr>
        <p:spPr bwMode="auto">
          <a:xfrm rot="5400000">
            <a:off x="6011037" y="2607355"/>
            <a:ext cx="4296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4" idx="3"/>
            <a:endCxn id="37" idx="0"/>
          </p:cNvCxnSpPr>
          <p:nvPr/>
        </p:nvCxnSpPr>
        <p:spPr bwMode="auto">
          <a:xfrm rot="5400000">
            <a:off x="7622037" y="27318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8193955" y="27318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5361600" y="383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5" idx="3"/>
            <a:endCxn id="71" idx="0"/>
          </p:cNvCxnSpPr>
          <p:nvPr/>
        </p:nvCxnSpPr>
        <p:spPr bwMode="auto">
          <a:xfrm rot="5400000">
            <a:off x="5543637" y="35115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5" idx="5"/>
          </p:cNvCxnSpPr>
          <p:nvPr/>
        </p:nvCxnSpPr>
        <p:spPr bwMode="auto">
          <a:xfrm rot="16200000" flipV="1">
            <a:off x="6129051" y="3540060"/>
            <a:ext cx="42301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165600" y="38466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742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74" idx="3"/>
            <a:endCxn id="75" idx="0"/>
          </p:cNvCxnSpPr>
          <p:nvPr/>
        </p:nvCxnSpPr>
        <p:spPr bwMode="auto">
          <a:xfrm rot="5400000">
            <a:off x="5852042" y="4437360"/>
            <a:ext cx="55319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7080000" y="3945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37" idx="3"/>
            <a:endCxn id="77" idx="0"/>
          </p:cNvCxnSpPr>
          <p:nvPr/>
        </p:nvCxnSpPr>
        <p:spPr bwMode="auto">
          <a:xfrm rot="5400000">
            <a:off x="7202937" y="36081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622800" y="48588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80" name="直接连接符 79"/>
          <p:cNvCxnSpPr>
            <a:stCxn id="77" idx="3"/>
            <a:endCxn id="79" idx="0"/>
          </p:cNvCxnSpPr>
          <p:nvPr/>
        </p:nvCxnSpPr>
        <p:spPr bwMode="auto">
          <a:xfrm rot="5400000">
            <a:off x="6784223" y="44840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82" idx="0"/>
            <a:endCxn id="77" idx="5"/>
          </p:cNvCxnSpPr>
          <p:nvPr/>
        </p:nvCxnSpPr>
        <p:spPr bwMode="auto">
          <a:xfrm rot="16200000" flipV="1">
            <a:off x="7424837" y="44915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7537200" y="48738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7080000" y="5858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7206155" y="54479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stCxn id="86" idx="0"/>
            <a:endCxn id="82" idx="5"/>
          </p:cNvCxnSpPr>
          <p:nvPr/>
        </p:nvCxnSpPr>
        <p:spPr bwMode="auto">
          <a:xfrm rot="16200000" flipV="1">
            <a:off x="7862847" y="54393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7994400" y="58409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87" name="Oval 27"/>
          <p:cNvSpPr>
            <a:spLocks noChangeArrowheads="1"/>
          </p:cNvSpPr>
          <p:nvPr/>
        </p:nvSpPr>
        <p:spPr bwMode="auto">
          <a:xfrm>
            <a:off x="7765800" y="12192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156200" y="22004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6851400" y="30386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7918200" y="39530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37" idx="5"/>
            <a:endCxn id="90" idx="0"/>
          </p:cNvCxnSpPr>
          <p:nvPr/>
        </p:nvCxnSpPr>
        <p:spPr bwMode="auto">
          <a:xfrm rot="16200000" flipH="1">
            <a:off x="7809055" y="35739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14800" y="1066800"/>
            <a:ext cx="326243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A00"/>
                </a:solidFill>
              </a:rPr>
              <a:t>则新结点作为根；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2841010" y="29728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C00000"/>
                </a:solidFill>
              </a:rPr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4939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小结：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插入之前，先检索</a:t>
            </a:r>
            <a:endParaRPr lang="en-US" altLang="zh-CN" sz="3000" kern="0" dirty="0" smtClean="0"/>
          </a:p>
          <a:p>
            <a:pPr>
              <a:spcBef>
                <a:spcPts val="9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插入元素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，转化为：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(1) </a:t>
            </a:r>
            <a:r>
              <a:rPr lang="zh-CN" altLang="en-US" sz="3000" kern="0" dirty="0" smtClean="0"/>
              <a:t>查找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(2)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若找不到，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zh-CN" altLang="en-US" sz="3000" kern="0" dirty="0" smtClean="0"/>
              <a:t>则在到达的空位置处，放入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最新插入的结点，一定是叶子；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470400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02200" y="129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14400" y="2268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943600" y="304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95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33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704037" y="1761955"/>
            <a:ext cx="513609" cy="44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52128" y="17365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6192237" y="2690755"/>
            <a:ext cx="37860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594437" y="28080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166355" y="28080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52400" y="4021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75337" y="36843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95200" y="49350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56623" y="45602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97237" y="45677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509600" y="49500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52400" y="5934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78555" y="55241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835247" y="55155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66800" y="5917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890600" y="40292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3" name="直接连接符 92"/>
          <p:cNvCxnSpPr>
            <a:stCxn id="45" idx="5"/>
            <a:endCxn id="92" idx="0"/>
          </p:cNvCxnSpPr>
          <p:nvPr/>
        </p:nvCxnSpPr>
        <p:spPr bwMode="auto">
          <a:xfrm rot="16200000" flipH="1">
            <a:off x="7781455" y="36501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6138000" y="59436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5" name="直接连接符 94"/>
          <p:cNvCxnSpPr>
            <a:stCxn id="59" idx="3"/>
            <a:endCxn id="94" idx="0"/>
          </p:cNvCxnSpPr>
          <p:nvPr/>
        </p:nvCxnSpPr>
        <p:spPr bwMode="auto">
          <a:xfrm rot="5400000">
            <a:off x="6251977" y="5521296"/>
            <a:ext cx="578328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7"/>
          <p:cNvSpPr>
            <a:spLocks noChangeArrowheads="1"/>
          </p:cNvSpPr>
          <p:nvPr/>
        </p:nvSpPr>
        <p:spPr bwMode="auto">
          <a:xfrm>
            <a:off x="4953000" y="1143000"/>
            <a:ext cx="609600" cy="54274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8305800" y="4943654"/>
            <a:ext cx="540000" cy="504000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8" name="直接连接符 97"/>
          <p:cNvCxnSpPr>
            <a:stCxn id="92" idx="5"/>
            <a:endCxn id="97" idx="0"/>
          </p:cNvCxnSpPr>
          <p:nvPr/>
        </p:nvCxnSpPr>
        <p:spPr bwMode="auto">
          <a:xfrm rot="16200000" flipH="1">
            <a:off x="8221555" y="4589408"/>
            <a:ext cx="484209" cy="224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5715000" y="1143000"/>
            <a:ext cx="609600" cy="542746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8610" y="35062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9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6200" y="5334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insert(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pos;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x, &amp;pos)==1)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lang="en-US" altLang="zh-CN" sz="3000" kern="0" dirty="0" smtClean="0">
                <a:latin typeface="+mn-lt"/>
              </a:rPr>
              <a:t>…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  {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(“error !\n”);  return 0;}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p-&gt;key =x;     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     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if(pos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==Null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 x&lt;pos-&gt;key)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else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1711804"/>
            <a:ext cx="2222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若查找到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600" y="4038600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若原</a:t>
            </a:r>
            <a:r>
              <a:rPr lang="zh-CN" altLang="en-US" kern="0" dirty="0" smtClean="0">
                <a:solidFill>
                  <a:srgbClr val="003399"/>
                </a:solidFill>
              </a:rPr>
              <a:t>树</a:t>
            </a:r>
            <a:r>
              <a:rPr lang="en-US" altLang="zh-CN" kern="0" dirty="0" smtClean="0">
                <a:solidFill>
                  <a:srgbClr val="003399"/>
                </a:solidFill>
              </a:rPr>
              <a:t>*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r>
              <a:rPr lang="zh-CN" altLang="en-US" kern="0" dirty="0" smtClean="0">
                <a:solidFill>
                  <a:srgbClr val="003399"/>
                </a:solidFill>
              </a:rPr>
              <a:t>为空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zh-CN" altLang="en-US" kern="0" dirty="0" smtClean="0">
                <a:solidFill>
                  <a:srgbClr val="003399"/>
                </a:solidFill>
              </a:rPr>
              <a:t>则</a:t>
            </a:r>
            <a:r>
              <a:rPr lang="en-US" altLang="zh-CN" kern="0" dirty="0" smtClean="0">
                <a:solidFill>
                  <a:srgbClr val="003399"/>
                </a:solidFill>
              </a:rPr>
              <a:t>…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2286000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建新结点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6200" y="51816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否则</a:t>
            </a:r>
            <a:r>
              <a:rPr lang="en-US" altLang="zh-CN" kern="0" dirty="0" smtClean="0">
                <a:solidFill>
                  <a:srgbClr val="003399"/>
                </a:solidFill>
              </a:rPr>
              <a:t>, x</a:t>
            </a:r>
            <a:r>
              <a:rPr lang="zh-CN" altLang="en-US" kern="0" dirty="0" smtClean="0">
                <a:solidFill>
                  <a:srgbClr val="003399"/>
                </a:solidFill>
              </a:rPr>
              <a:t>成为</a:t>
            </a:r>
            <a:r>
              <a:rPr lang="en-US" altLang="zh-CN" kern="0" dirty="0" smtClean="0">
                <a:solidFill>
                  <a:srgbClr val="003399"/>
                </a:solidFill>
              </a:rPr>
              <a:t>*pos</a:t>
            </a:r>
            <a:r>
              <a:rPr lang="zh-CN" altLang="en-US" kern="0" dirty="0" smtClean="0">
                <a:solidFill>
                  <a:srgbClr val="003399"/>
                </a:solidFill>
              </a:rPr>
              <a:t>的左</a:t>
            </a:r>
            <a:r>
              <a:rPr lang="en-US" altLang="zh-CN" kern="0" dirty="0" smtClean="0">
                <a:solidFill>
                  <a:srgbClr val="003399"/>
                </a:solidFill>
              </a:rPr>
              <a:t>or</a:t>
            </a:r>
            <a:r>
              <a:rPr lang="zh-CN" altLang="en-US" kern="0" dirty="0" smtClean="0">
                <a:solidFill>
                  <a:srgbClr val="003399"/>
                </a:solidFill>
              </a:rPr>
              <a:t>右孩子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1430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结点指针</a:t>
            </a:r>
            <a:r>
              <a:rPr lang="en-US" altLang="zh-CN" kern="0" dirty="0" smtClean="0">
                <a:solidFill>
                  <a:srgbClr val="008A00"/>
                </a:solidFill>
              </a:rPr>
              <a:t>p, pos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224135"/>
            <a:ext cx="2492990" cy="461665"/>
          </a:xfrm>
          <a:prstGeom prst="rect">
            <a:avLst/>
          </a:prstGeom>
          <a:solidFill>
            <a:srgbClr val="A4D76B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在二叉树中插入</a:t>
            </a:r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80000"/>
            <a:ext cx="8763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kern="0" dirty="0" smtClean="0"/>
              <a:t> 已知关键码序列，构造二叉排序树，过程：</a:t>
            </a:r>
            <a:endParaRPr lang="en-US" altLang="zh-CN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>
                <a:solidFill>
                  <a:srgbClr val="990099"/>
                </a:solidFill>
              </a:rPr>
              <a:t>按关键码的先后次序，不断插入新结点；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87630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create(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SeqDictionary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for(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=0;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++)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if( !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].key)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return 0;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5" name="矩形 34"/>
          <p:cNvSpPr/>
          <p:nvPr/>
        </p:nvSpPr>
        <p:spPr>
          <a:xfrm>
            <a:off x="4419600" y="2778604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由顺序字典</a:t>
            </a:r>
            <a:r>
              <a:rPr lang="en-US" altLang="zh-CN" kern="0" dirty="0" err="1" smtClean="0">
                <a:solidFill>
                  <a:srgbClr val="137F16"/>
                </a:solidFill>
              </a:rPr>
              <a:t>dic</a:t>
            </a:r>
            <a:r>
              <a:rPr lang="zh-CN" altLang="en-US" kern="0" dirty="0" smtClean="0">
                <a:solidFill>
                  <a:srgbClr val="137F16"/>
                </a:solidFill>
              </a:rPr>
              <a:t>建二叉排序树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8000" y="33314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建空树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24400" y="38862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将字典元素依次插入树中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00400" y="5007858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若插入失败，返回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286000" y="5541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建立成功，返回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32735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例</a:t>
            </a:r>
            <a:r>
              <a:rPr lang="en-US" altLang="zh-CN" sz="3000" kern="0" dirty="0" smtClean="0">
                <a:latin typeface="+mj-lt"/>
              </a:rPr>
              <a:t>: </a:t>
            </a:r>
            <a:r>
              <a:rPr lang="zh-CN" altLang="en-US" sz="3000" kern="0" dirty="0" smtClean="0">
                <a:latin typeface="+mj-lt"/>
              </a:rPr>
              <a:t>关键码 </a:t>
            </a:r>
            <a:r>
              <a:rPr lang="en-US" altLang="zh-CN" sz="3000" kern="0" dirty="0" smtClean="0">
                <a:latin typeface="+mj-lt"/>
              </a:rPr>
              <a:t>{</a:t>
            </a:r>
            <a:r>
              <a:rPr lang="en-US" altLang="zh-CN" sz="3000" kern="0" dirty="0" smtClean="0">
                <a:solidFill>
                  <a:srgbClr val="008A00"/>
                </a:solidFill>
                <a:latin typeface="+mj-lt"/>
              </a:rPr>
              <a:t>18,73,10,5,68,99</a:t>
            </a:r>
            <a:r>
              <a:rPr lang="en-US" altLang="zh-CN" sz="3000" kern="0" dirty="0" smtClean="0">
                <a:latin typeface="+mj-lt"/>
              </a:rPr>
              <a:t>,27,41,51,32,25}</a:t>
            </a:r>
            <a:r>
              <a:rPr lang="zh-CN" altLang="en-US" sz="3000" kern="0" dirty="0" smtClean="0">
                <a:latin typeface="+mj-lt"/>
              </a:rPr>
              <a:t>，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             </a:t>
            </a:r>
            <a:r>
              <a:rPr lang="en-US" altLang="zh-CN" sz="3000" kern="0" dirty="0" smtClean="0"/>
              <a:t>{27,41,51,32,25,</a:t>
            </a:r>
            <a:r>
              <a:rPr lang="en-US" altLang="zh-CN" sz="3000" kern="0" dirty="0" smtClean="0">
                <a:solidFill>
                  <a:srgbClr val="008A00"/>
                </a:solidFill>
              </a:rPr>
              <a:t>18,73,10,5,68,99</a:t>
            </a:r>
            <a:r>
              <a:rPr lang="en-US" altLang="zh-CN" sz="3000" kern="0" dirty="0" smtClean="0"/>
              <a:t>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295400" y="2801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2064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2749800" y="2812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2000" y="34701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07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2286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13" idx="0"/>
          </p:cNvCxnSpPr>
          <p:nvPr/>
        </p:nvCxnSpPr>
        <p:spPr bwMode="auto">
          <a:xfrm flipH="1">
            <a:off x="1565400" y="2563791"/>
            <a:ext cx="577681" cy="2372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4" idx="5"/>
            <a:endCxn id="15" idx="0"/>
          </p:cNvCxnSpPr>
          <p:nvPr/>
        </p:nvCxnSpPr>
        <p:spPr bwMode="auto">
          <a:xfrm>
            <a:off x="2524919" y="2563791"/>
            <a:ext cx="494881" cy="248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3" idx="3"/>
            <a:endCxn id="16" idx="0"/>
          </p:cNvCxnSpPr>
          <p:nvPr/>
        </p:nvCxnSpPr>
        <p:spPr bwMode="auto">
          <a:xfrm flipH="1">
            <a:off x="1032000" y="3231267"/>
            <a:ext cx="342481" cy="238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" idx="3"/>
            <a:endCxn id="18" idx="0"/>
          </p:cNvCxnSpPr>
          <p:nvPr/>
        </p:nvCxnSpPr>
        <p:spPr bwMode="auto">
          <a:xfrm flipH="1">
            <a:off x="2556000" y="3242229"/>
            <a:ext cx="2728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5" idx="5"/>
            <a:endCxn id="17" idx="0"/>
          </p:cNvCxnSpPr>
          <p:nvPr/>
        </p:nvCxnSpPr>
        <p:spPr bwMode="auto">
          <a:xfrm>
            <a:off x="3210719" y="3242229"/>
            <a:ext cx="2662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752600" y="427135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8" idx="3"/>
            <a:endCxn id="24" idx="0"/>
          </p:cNvCxnSpPr>
          <p:nvPr/>
        </p:nvCxnSpPr>
        <p:spPr bwMode="auto">
          <a:xfrm flipH="1">
            <a:off x="2022600" y="3959413"/>
            <a:ext cx="342481" cy="3119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295400" y="496984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stCxn id="24" idx="3"/>
            <a:endCxn id="26" idx="0"/>
          </p:cNvCxnSpPr>
          <p:nvPr/>
        </p:nvCxnSpPr>
        <p:spPr bwMode="auto">
          <a:xfrm flipH="1">
            <a:off x="1565400" y="4701543"/>
            <a:ext cx="266281" cy="26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24" idx="5"/>
          </p:cNvCxnSpPr>
          <p:nvPr/>
        </p:nvCxnSpPr>
        <p:spPr bwMode="auto">
          <a:xfrm flipH="1" flipV="1">
            <a:off x="2213519" y="4701543"/>
            <a:ext cx="266281" cy="2833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2209800" y="498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752600" y="566053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flipH="1">
            <a:off x="2022600" y="5415045"/>
            <a:ext cx="266281" cy="2454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33" idx="0"/>
            <a:endCxn id="29" idx="5"/>
          </p:cNvCxnSpPr>
          <p:nvPr/>
        </p:nvCxnSpPr>
        <p:spPr bwMode="auto">
          <a:xfrm flipH="1" flipV="1">
            <a:off x="2670719" y="5415045"/>
            <a:ext cx="266281" cy="228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667000" y="56433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6324600" y="220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947274" y="28988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0" idx="5"/>
            <a:endCxn id="41" idx="0"/>
          </p:cNvCxnSpPr>
          <p:nvPr/>
        </p:nvCxnSpPr>
        <p:spPr bwMode="auto">
          <a:xfrm>
            <a:off x="6785519" y="2639991"/>
            <a:ext cx="431755" cy="258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67600" y="358746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>
            <a:off x="7408193" y="3329075"/>
            <a:ext cx="329407" cy="25838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477000" y="35846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5" idx="0"/>
          </p:cNvCxnSpPr>
          <p:nvPr/>
        </p:nvCxnSpPr>
        <p:spPr bwMode="auto">
          <a:xfrm flipH="1">
            <a:off x="6747000" y="3329075"/>
            <a:ext cx="27935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715000" y="2895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0" idx="3"/>
            <a:endCxn id="47" idx="0"/>
          </p:cNvCxnSpPr>
          <p:nvPr/>
        </p:nvCxnSpPr>
        <p:spPr bwMode="auto">
          <a:xfrm flipH="1">
            <a:off x="5985000" y="2639991"/>
            <a:ext cx="418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181600" y="3581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9" idx="0"/>
          </p:cNvCxnSpPr>
          <p:nvPr/>
        </p:nvCxnSpPr>
        <p:spPr bwMode="auto">
          <a:xfrm flipH="1">
            <a:off x="5451600" y="33257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9248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43" idx="5"/>
            <a:endCxn id="53" idx="0"/>
          </p:cNvCxnSpPr>
          <p:nvPr/>
        </p:nvCxnSpPr>
        <p:spPr bwMode="auto">
          <a:xfrm>
            <a:off x="7928519" y="4017653"/>
            <a:ext cx="266281" cy="2649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47244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49" idx="3"/>
            <a:endCxn id="55" idx="0"/>
          </p:cNvCxnSpPr>
          <p:nvPr/>
        </p:nvCxnSpPr>
        <p:spPr bwMode="auto">
          <a:xfrm flipH="1">
            <a:off x="4994400" y="4011591"/>
            <a:ext cx="266281" cy="2710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4267200" y="50539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57" idx="0"/>
          </p:cNvCxnSpPr>
          <p:nvPr/>
        </p:nvCxnSpPr>
        <p:spPr bwMode="auto">
          <a:xfrm rot="5400000">
            <a:off x="4499764" y="4750236"/>
            <a:ext cx="34115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467600" y="50511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3" idx="3"/>
            <a:endCxn id="59" idx="0"/>
          </p:cNvCxnSpPr>
          <p:nvPr/>
        </p:nvCxnSpPr>
        <p:spPr bwMode="auto">
          <a:xfrm flipH="1">
            <a:off x="7737600" y="4712799"/>
            <a:ext cx="266281" cy="338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8445125" y="5044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>
            <a:off x="8385719" y="4712799"/>
            <a:ext cx="32940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200400" y="5791200"/>
            <a:ext cx="6096000" cy="58355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插入顺序不同，所得二叉排序树不同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9" grpId="0" animBg="1"/>
      <p:bldP spid="30" grpId="0" animBg="1"/>
      <p:bldP spid="33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3" grpId="0" animBg="1"/>
      <p:bldP spid="55" grpId="0" animBg="1"/>
      <p:bldP spid="57" grpId="0" animBg="1"/>
      <p:bldP spid="59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孩子取代它；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个孩子，即有两颗子树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00CC"/>
                </a:solidFill>
              </a:rPr>
              <a:t>: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棵，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800080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并在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子树中删除该前驱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6705600" y="1903384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162800" y="114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96200" y="1914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2484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083800" y="26685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21800" y="266854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6943645" y="16051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624382" y="15725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484829" y="23671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521537" y="24148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093455" y="24082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34200" y="3474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114818" y="31881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553200" y="4261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6739864" y="39877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342378" y="39571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391400" y="42761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934200" y="504027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170369" y="47401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827061" y="47315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848600" y="5023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1600200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cxnSp>
        <p:nvCxnSpPr>
          <p:cNvPr id="29" name="直接连接符 28"/>
          <p:cNvCxnSpPr>
            <a:stCxn id="5" idx="3"/>
            <a:endCxn id="9" idx="0"/>
          </p:cNvCxnSpPr>
          <p:nvPr/>
        </p:nvCxnSpPr>
        <p:spPr bwMode="auto">
          <a:xfrm rot="5400000">
            <a:off x="6333237" y="1758355"/>
            <a:ext cx="1093809" cy="7234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6" idx="3"/>
            <a:endCxn id="17" idx="0"/>
          </p:cNvCxnSpPr>
          <p:nvPr/>
        </p:nvCxnSpPr>
        <p:spPr bwMode="auto">
          <a:xfrm rot="5400000">
            <a:off x="6924918" y="2623820"/>
            <a:ext cx="1129647" cy="5710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3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971800" y="4572000"/>
            <a:ext cx="51816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将右子树放在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左子树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中序最后元素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之后，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即，</a:t>
            </a:r>
            <a:r>
              <a:rPr lang="zh-CN" altLang="en-US" dirty="0" smtClean="0">
                <a:solidFill>
                  <a:srgbClr val="003399"/>
                </a:solidFill>
              </a:rPr>
              <a:t>左子树的右下方。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(a)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，</a:t>
            </a:r>
            <a:r>
              <a:rPr lang="en-US" altLang="zh-CN" sz="3000" kern="0" dirty="0" smtClean="0"/>
              <a:t>(b)</a:t>
            </a:r>
            <a:r>
              <a:rPr lang="zh-CN" altLang="en-US" sz="3000" kern="0" dirty="0" smtClean="0"/>
              <a:t>以右子树为主</a:t>
            </a:r>
            <a:endParaRPr lang="en-US" altLang="zh-CN" sz="3000" kern="0" dirty="0" smtClean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410200" y="243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43600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0" y="3124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680200" y="2212191"/>
            <a:ext cx="3424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04519" y="2212191"/>
            <a:ext cx="425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46800" y="28685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559800" y="2438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096000" y="31506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84" idx="0"/>
          </p:cNvCxnSpPr>
          <p:nvPr/>
        </p:nvCxnSpPr>
        <p:spPr bwMode="auto">
          <a:xfrm flipH="1">
            <a:off x="6366000" y="2868591"/>
            <a:ext cx="272881" cy="2821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87" idx="0"/>
            <a:endCxn id="83" idx="5"/>
          </p:cNvCxnSpPr>
          <p:nvPr/>
        </p:nvCxnSpPr>
        <p:spPr bwMode="auto">
          <a:xfrm flipH="1" flipV="1">
            <a:off x="7020719" y="2868591"/>
            <a:ext cx="266281" cy="2971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017000" y="316570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629400" y="388303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899400" y="3595893"/>
            <a:ext cx="196681" cy="2871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477919" y="3595893"/>
            <a:ext cx="266281" cy="2699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474200" y="38658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6" name="直接连接符 95"/>
          <p:cNvCxnSpPr>
            <a:stCxn id="101" idx="0"/>
            <a:endCxn id="91" idx="5"/>
          </p:cNvCxnSpPr>
          <p:nvPr/>
        </p:nvCxnSpPr>
        <p:spPr bwMode="auto">
          <a:xfrm flipH="1" flipV="1">
            <a:off x="7935119" y="4296083"/>
            <a:ext cx="272881" cy="2972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938000" y="4593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7626600" y="522009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3" name="直接连接符 102"/>
          <p:cNvCxnSpPr>
            <a:stCxn id="101" idx="3"/>
            <a:endCxn id="102" idx="0"/>
          </p:cNvCxnSpPr>
          <p:nvPr/>
        </p:nvCxnSpPr>
        <p:spPr bwMode="auto">
          <a:xfrm flipH="1">
            <a:off x="7896600" y="5023537"/>
            <a:ext cx="120481" cy="196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6" idx="0"/>
            <a:endCxn id="101" idx="5"/>
          </p:cNvCxnSpPr>
          <p:nvPr/>
        </p:nvCxnSpPr>
        <p:spPr bwMode="auto">
          <a:xfrm flipH="1" flipV="1">
            <a:off x="8398919" y="5023537"/>
            <a:ext cx="190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8319000" y="52029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7086600" y="45639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9" name="直接连接符 118"/>
          <p:cNvCxnSpPr>
            <a:stCxn id="91" idx="3"/>
            <a:endCxn id="116" idx="0"/>
          </p:cNvCxnSpPr>
          <p:nvPr/>
        </p:nvCxnSpPr>
        <p:spPr bwMode="auto">
          <a:xfrm flipH="1">
            <a:off x="7356600" y="4296083"/>
            <a:ext cx="196681" cy="2678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84" grpId="0" animBg="1"/>
      <p:bldP spid="87" grpId="0" animBg="1"/>
      <p:bldP spid="88" grpId="0" animBg="1"/>
      <p:bldP spid="91" grpId="0" animBg="1"/>
      <p:bldP spid="101" grpId="0" animBg="1"/>
      <p:bldP spid="102" grpId="0" animBg="1"/>
      <p:bldP spid="106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2819400" y="4953000"/>
            <a:ext cx="52578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将左子树放在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右子树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中序第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之前，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即，右子树的左下方。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546600" y="23897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70800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096000" y="2963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7" idx="3"/>
            <a:endCxn id="56" idx="0"/>
          </p:cNvCxnSpPr>
          <p:nvPr/>
        </p:nvCxnSpPr>
        <p:spPr bwMode="auto">
          <a:xfrm rot="5400000">
            <a:off x="6884368" y="2115024"/>
            <a:ext cx="206947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57" idx="5"/>
            <a:endCxn id="69" idx="0"/>
          </p:cNvCxnSpPr>
          <p:nvPr/>
        </p:nvCxnSpPr>
        <p:spPr bwMode="auto">
          <a:xfrm rot="16200000" flipH="1">
            <a:off x="7629782" y="2093927"/>
            <a:ext cx="247555" cy="42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6" idx="3"/>
            <a:endCxn id="58" idx="0"/>
          </p:cNvCxnSpPr>
          <p:nvPr/>
        </p:nvCxnSpPr>
        <p:spPr bwMode="auto">
          <a:xfrm rot="5400000">
            <a:off x="6423933" y="2761997"/>
            <a:ext cx="14381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696200" y="2430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239000" y="30774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2" name="直接连接符 71"/>
          <p:cNvCxnSpPr>
            <a:stCxn id="69" idx="3"/>
            <a:endCxn id="71" idx="0"/>
          </p:cNvCxnSpPr>
          <p:nvPr/>
        </p:nvCxnSpPr>
        <p:spPr bwMode="auto">
          <a:xfrm rot="5400000">
            <a:off x="7533710" y="2835828"/>
            <a:ext cx="21686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69" idx="5"/>
          </p:cNvCxnSpPr>
          <p:nvPr/>
        </p:nvCxnSpPr>
        <p:spPr bwMode="auto">
          <a:xfrm rot="16200000" flipV="1">
            <a:off x="8190402" y="2827255"/>
            <a:ext cx="19971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060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775200" y="37338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235200" y="434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5" idx="3"/>
          </p:cNvCxnSpPr>
          <p:nvPr/>
        </p:nvCxnSpPr>
        <p:spPr bwMode="auto">
          <a:xfrm rot="5400000">
            <a:off x="6590902" y="4154490"/>
            <a:ext cx="25387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79" idx="0"/>
            <a:endCxn id="75" idx="5"/>
          </p:cNvCxnSpPr>
          <p:nvPr/>
        </p:nvCxnSpPr>
        <p:spPr bwMode="auto">
          <a:xfrm flipH="1" flipV="1">
            <a:off x="7236119" y="4163991"/>
            <a:ext cx="266281" cy="1944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7232400" y="43584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6844800" y="50309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/>
          <p:cNvCxnSpPr>
            <a:stCxn id="79" idx="3"/>
            <a:endCxn id="80" idx="0"/>
          </p:cNvCxnSpPr>
          <p:nvPr/>
        </p:nvCxnSpPr>
        <p:spPr bwMode="auto">
          <a:xfrm flipH="1">
            <a:off x="7114800" y="4788601"/>
            <a:ext cx="196681" cy="2423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5" idx="0"/>
            <a:endCxn id="79" idx="5"/>
          </p:cNvCxnSpPr>
          <p:nvPr/>
        </p:nvCxnSpPr>
        <p:spPr bwMode="auto">
          <a:xfrm flipH="1" flipV="1">
            <a:off x="7693319" y="4788601"/>
            <a:ext cx="266281" cy="27662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7689600" y="506522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7302000" y="57167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15" idx="3"/>
            <a:endCxn id="120" idx="0"/>
          </p:cNvCxnSpPr>
          <p:nvPr/>
        </p:nvCxnSpPr>
        <p:spPr bwMode="auto">
          <a:xfrm rot="5400000">
            <a:off x="7559683" y="5507731"/>
            <a:ext cx="22131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71" idx="3"/>
            <a:endCxn id="75" idx="0"/>
          </p:cNvCxnSpPr>
          <p:nvPr/>
        </p:nvCxnSpPr>
        <p:spPr bwMode="auto">
          <a:xfrm rot="5400000">
            <a:off x="7068537" y="3484255"/>
            <a:ext cx="22620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(a)</a:t>
            </a:r>
            <a:r>
              <a:rPr lang="zh-CN" altLang="en-US" sz="3000" kern="0" dirty="0" smtClean="0"/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(b)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以右子树为主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130" idx="3"/>
            <a:endCxn id="6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130" idx="5"/>
            <a:endCxn id="63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>
            <a:stCxn id="62" idx="3"/>
            <a:endCxn id="6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63" idx="3"/>
            <a:endCxn id="8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7" name="直接连接符 86"/>
          <p:cNvCxnSpPr>
            <a:stCxn id="85" idx="3"/>
            <a:endCxn id="86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9" idx="0"/>
            <a:endCxn id="8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89" idx="3"/>
            <a:endCxn id="90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101" idx="0"/>
            <a:endCxn id="89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2" name="直接连接符 101"/>
          <p:cNvCxnSpPr>
            <a:stCxn id="103" idx="0"/>
            <a:endCxn id="63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6" name="直接连接符 105"/>
          <p:cNvCxnSpPr>
            <a:stCxn id="103" idx="3"/>
            <a:endCxn id="104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7" name="直接连接符 126"/>
          <p:cNvCxnSpPr>
            <a:stCxn id="101" idx="3"/>
            <a:endCxn id="125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29" name="直接箭头连接符 128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9" grpId="0" animBg="1"/>
      <p:bldP spid="71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10668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当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同时有左、右孩子时，则以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的左子树为主， </a:t>
            </a:r>
            <a:endParaRPr lang="en-US" altLang="zh-CN" kern="0" dirty="0" smtClean="0"/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zh-CN" altLang="en-US" kern="0" dirty="0" smtClean="0"/>
              <a:t>将*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的两棵子树合并成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棵，取代*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；</a:t>
            </a: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04802" y="2057400"/>
            <a:ext cx="9144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delete(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p,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指向结点的指针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 while(p) {  </a:t>
            </a:r>
            <a:r>
              <a:rPr lang="en-US" altLang="zh-CN" sz="3200" kern="0" dirty="0" smtClean="0">
                <a:latin typeface="+mn-lt"/>
              </a:rPr>
              <a:t>if(p-&gt;key ==x)  break;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        if(p-&gt;key &gt; x)   p=p-&gt;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else         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008A00"/>
                </a:solidFill>
              </a:rPr>
              <a:t>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if(p==Null)     return 0;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00600" y="4322058"/>
            <a:ext cx="360066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parentp</a:t>
            </a:r>
            <a:r>
              <a:rPr lang="zh-CN" altLang="en-US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r>
              <a:rPr lang="zh-CN" altLang="en-US" kern="0" dirty="0" smtClean="0">
                <a:solidFill>
                  <a:srgbClr val="008000"/>
                </a:solidFill>
              </a:rPr>
              <a:t>的父亲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77000" y="3769204"/>
            <a:ext cx="164019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先查找</a:t>
            </a:r>
            <a:r>
              <a:rPr lang="en-US" altLang="zh-CN" kern="0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2558" y="5998458"/>
            <a:ext cx="4806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</a:t>
            </a:r>
            <a:r>
              <a:rPr lang="zh-CN" altLang="en-US" kern="0" dirty="0" smtClean="0">
                <a:solidFill>
                  <a:srgbClr val="990099"/>
                </a:solidFill>
              </a:rPr>
              <a:t>，</a:t>
            </a:r>
            <a:r>
              <a:rPr lang="en-US" altLang="zh-CN" kern="0" dirty="0" smtClean="0">
                <a:solidFill>
                  <a:srgbClr val="990099"/>
                </a:solidFill>
              </a:rPr>
              <a:t>*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if(p==Null)     return 0;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==Null)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else if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</a:t>
            </a:r>
            <a:r>
              <a:rPr lang="en-US" altLang="zh-CN" sz="3200" kern="0" baseline="0" dirty="0" smtClean="0">
                <a:solidFill>
                  <a:srgbClr val="0000CC"/>
                </a:solidFill>
                <a:latin typeface="+mn-lt"/>
              </a:rPr>
              <a:t>else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5562600" y="32004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6368" y="1981200"/>
            <a:ext cx="4785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是树根，则特殊处理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ptree</a:t>
            </a:r>
            <a:r>
              <a:rPr lang="zh-CN" altLang="en-US" kern="0" dirty="0" smtClean="0">
                <a:solidFill>
                  <a:srgbClr val="008A00"/>
                </a:solidFill>
              </a:rPr>
              <a:t>是树根的二级指针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1407004"/>
            <a:ext cx="27278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//1.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是叶子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2558" y="797404"/>
            <a:ext cx="450144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此时，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2600" y="42672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186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343400" y="52578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释放空间，返回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p-&gt;</a:t>
            </a:r>
            <a:r>
              <a:rPr lang="en-US" altLang="zh-CN" sz="3200" kern="0" dirty="0" err="1" smtClean="0">
                <a:latin typeface="+mn-lt"/>
              </a:rPr>
              <a:t>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link;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else</a:t>
            </a:r>
            <a:endParaRPr lang="en-US" altLang="zh-CN" sz="3200" kern="0" baseline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//2.1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只有右孩子，则让右孩子取代*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0386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*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ptree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3200" kern="0" dirty="0" smtClean="0"/>
              <a:t>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==p)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free(p);   return 1;</a:t>
            </a:r>
          </a:p>
          <a:p>
            <a:pPr marL="72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2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200" y="4093458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//2.2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只有左孩子，则让左孩子取代*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r=p-&gt;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while</a:t>
            </a:r>
            <a:r>
              <a:rPr lang="en-US" altLang="zh-CN" sz="3200" kern="0" dirty="0" smtClean="0">
                <a:latin typeface="+mn-lt"/>
              </a:rPr>
              <a:t>(r-&gt;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 !=Null)    r=r-&gt;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137F16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lang="en-US" altLang="zh-CN" sz="3200" kern="0" dirty="0" smtClean="0">
                <a:solidFill>
                  <a:srgbClr val="137F16"/>
                </a:solidFill>
                <a:latin typeface="+mn-lt"/>
              </a:rPr>
              <a:t>l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 else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}</a:t>
            </a:r>
          </a:p>
        </p:txBody>
      </p:sp>
      <p:sp>
        <p:nvSpPr>
          <p:cNvPr id="9" name="矩形 8"/>
          <p:cNvSpPr/>
          <p:nvPr/>
        </p:nvSpPr>
        <p:spPr>
          <a:xfrm>
            <a:off x="2590800" y="1407004"/>
            <a:ext cx="7391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找左子树的最右下结点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( </a:t>
            </a:r>
            <a:r>
              <a:rPr lang="zh-CN" altLang="en-US" kern="0" dirty="0" smtClean="0">
                <a:solidFill>
                  <a:srgbClr val="0000CC"/>
                </a:solidFill>
              </a:rPr>
              <a:t>中序最后结点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0339" y="2569458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kern="0" dirty="0" smtClean="0">
                <a:solidFill>
                  <a:srgbClr val="C00000"/>
                </a:solidFill>
              </a:rPr>
              <a:t>,</a:t>
            </a:r>
            <a:r>
              <a:rPr lang="zh-CN" altLang="en-US" kern="0" dirty="0" smtClean="0">
                <a:solidFill>
                  <a:srgbClr val="C00000"/>
                </a:solidFill>
              </a:rPr>
              <a:t>合并子树</a:t>
            </a:r>
            <a:r>
              <a:rPr lang="en-US" altLang="zh-CN" kern="0" dirty="0" smtClean="0">
                <a:solidFill>
                  <a:srgbClr val="C00000"/>
                </a:solidFill>
              </a:rPr>
              <a:t>, </a:t>
            </a:r>
            <a:r>
              <a:rPr lang="zh-CN" altLang="en-US" kern="0" dirty="0" smtClean="0">
                <a:solidFill>
                  <a:srgbClr val="C00000"/>
                </a:solidFill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07883" y="3159604"/>
            <a:ext cx="2603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0539" y="37338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87340" y="4876800"/>
            <a:ext cx="29717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12954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85800" y="477357"/>
            <a:ext cx="8458200" cy="437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//3.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有两个孩子，则以左子树为主合并，取代*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609600" y="3352800"/>
            <a:ext cx="216000" cy="1905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061" y="38862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取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代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教材 </a:t>
            </a:r>
            <a:r>
              <a:rPr lang="en-US" altLang="zh-CN" sz="3200" kern="0" dirty="0" smtClean="0">
                <a:latin typeface="+mj-lt"/>
              </a:rPr>
              <a:t>P214</a:t>
            </a:r>
            <a:r>
              <a:rPr lang="zh-CN" altLang="en-US" sz="3200" kern="0" dirty="0" smtClean="0">
                <a:latin typeface="+mj-lt"/>
              </a:rPr>
              <a:t>，算法</a:t>
            </a:r>
            <a:r>
              <a:rPr lang="en-US" altLang="zh-CN" sz="3200" kern="0" dirty="0" smtClean="0">
                <a:latin typeface="+mj-lt"/>
              </a:rPr>
              <a:t>7.4</a:t>
            </a:r>
            <a:r>
              <a:rPr lang="zh-CN" altLang="en-US" sz="3200" kern="0" dirty="0" smtClean="0">
                <a:latin typeface="+mj-lt"/>
              </a:rPr>
              <a:t>：</a:t>
            </a:r>
            <a:endParaRPr lang="en-US" altLang="zh-CN" sz="3200" kern="0" dirty="0" smtClean="0">
              <a:latin typeface="+mj-lt"/>
            </a:endParaRPr>
          </a:p>
          <a:p>
            <a:pPr marL="108000" lvl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1)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是叶子，或*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只有右孩子  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</a:t>
            </a: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没有左孩子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让*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的右孩子取代*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p;</a:t>
            </a:r>
          </a:p>
          <a:p>
            <a:pPr marL="108000" lvl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2)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只有左孩子，或*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同时有左右孩子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   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     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以*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的左子树为主，将左右子树合并；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孩子取代之；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3399"/>
                </a:solidFill>
              </a:rPr>
              <a:t>: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棵，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在*</a:t>
            </a:r>
            <a:r>
              <a:rPr lang="en-US" altLang="zh-CN" sz="3000" kern="0" dirty="0" smtClean="0">
                <a:sym typeface="Wingdings" pitchFamily="2" charset="2"/>
              </a:rPr>
              <a:t>p</a:t>
            </a:r>
            <a:r>
              <a:rPr lang="zh-CN" altLang="en-US" sz="3000" kern="0" dirty="0" smtClean="0">
                <a:sym typeface="Wingdings" pitchFamily="2" charset="2"/>
              </a:rPr>
              <a:t>的子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7010400" y="1827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4676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01000" y="18381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553200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388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626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7248445" y="15289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929182" y="14963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789629" y="22909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826337" y="23386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398255" y="23320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39000" y="33979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419618" y="31119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858000" y="4184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7044664" y="39115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647178" y="38809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696200" y="4199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964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475169" y="46639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8131861" y="46553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153400" y="4946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429000" y="1677435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59000" y="5105400"/>
            <a:ext cx="6480000" cy="1260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中序前驱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98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8222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501400" y="2010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6096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9800" y="16787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283119" y="16787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79600" y="24376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939800" y="24407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669800" y="27757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2192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89200" y="3205953"/>
            <a:ext cx="259681" cy="299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130719" y="3205953"/>
            <a:ext cx="266281" cy="3142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1270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676400" y="42525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946400" y="3950401"/>
            <a:ext cx="259681" cy="30215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587919" y="3950401"/>
            <a:ext cx="266281" cy="285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584200" y="42354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962319" y="24407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270000" y="27073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958600" y="3522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228600" y="3137553"/>
            <a:ext cx="120481" cy="3847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730919" y="3137553"/>
            <a:ext cx="190081" cy="367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1000" y="3505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257800" y="202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658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648200" y="2696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27800" y="1678791"/>
            <a:ext cx="517081" cy="34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26719" y="1678791"/>
            <a:ext cx="625081" cy="3227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4918200" y="2458191"/>
            <a:ext cx="418681" cy="23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781800" y="20015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52" idx="0"/>
          </p:cNvCxnSpPr>
          <p:nvPr/>
        </p:nvCxnSpPr>
        <p:spPr bwMode="auto">
          <a:xfrm flipH="1">
            <a:off x="6220200" y="2431699"/>
            <a:ext cx="640681" cy="35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72" idx="0"/>
            <a:endCxn id="83" idx="5"/>
          </p:cNvCxnSpPr>
          <p:nvPr/>
        </p:nvCxnSpPr>
        <p:spPr bwMode="auto">
          <a:xfrm flipH="1" flipV="1">
            <a:off x="7242719" y="2431699"/>
            <a:ext cx="577681" cy="370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133600" y="495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403600" y="4665602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950200" y="2790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5626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flipH="1">
            <a:off x="5832600" y="3220191"/>
            <a:ext cx="1966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6" idx="0"/>
            <a:endCxn id="52" idx="5"/>
          </p:cNvCxnSpPr>
          <p:nvPr/>
        </p:nvCxnSpPr>
        <p:spPr bwMode="auto">
          <a:xfrm flipH="1" flipV="1">
            <a:off x="6411119" y="3220191"/>
            <a:ext cx="266281" cy="3000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4074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19800" y="43137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8" name="直接连接符 57"/>
          <p:cNvCxnSpPr>
            <a:stCxn id="56" idx="3"/>
            <a:endCxn id="57" idx="0"/>
          </p:cNvCxnSpPr>
          <p:nvPr/>
        </p:nvCxnSpPr>
        <p:spPr bwMode="auto">
          <a:xfrm flipH="1">
            <a:off x="6289800" y="3950401"/>
            <a:ext cx="196681" cy="363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7" idx="0"/>
            <a:endCxn id="56" idx="5"/>
          </p:cNvCxnSpPr>
          <p:nvPr/>
        </p:nvCxnSpPr>
        <p:spPr bwMode="auto">
          <a:xfrm flipH="1" flipV="1">
            <a:off x="6868319" y="3950401"/>
            <a:ext cx="266281" cy="346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64600" y="4296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rgbClr val="FFFF00"/>
                </a:solidFill>
              </a:rPr>
              <a:t>45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7550400" y="2802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7239000" y="353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>
            <a:stCxn id="72" idx="3"/>
            <a:endCxn id="73" idx="0"/>
          </p:cNvCxnSpPr>
          <p:nvPr/>
        </p:nvCxnSpPr>
        <p:spPr bwMode="auto">
          <a:xfrm flipH="1">
            <a:off x="7509000" y="3232445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6" idx="0"/>
            <a:endCxn id="72" idx="5"/>
          </p:cNvCxnSpPr>
          <p:nvPr/>
        </p:nvCxnSpPr>
        <p:spPr bwMode="auto">
          <a:xfrm flipH="1" flipV="1">
            <a:off x="8011319" y="3232445"/>
            <a:ext cx="2662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07600" y="35174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514600" y="41910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 flipH="1">
            <a:off x="32003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 flipV="1">
            <a:off x="29718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743200" y="48768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前驱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一定无右孩子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llink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 flipH="1">
            <a:off x="3429000" y="3962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10800000" flipV="1">
            <a:off x="3200401" y="430755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52" grpId="0" animBg="1"/>
      <p:bldP spid="53" grpId="0" animBg="1"/>
      <p:bldP spid="56" grpId="0" animBg="1"/>
      <p:bldP spid="57" grpId="0" animBg="1"/>
      <p:bldP spid="67" grpId="0" animBg="1"/>
      <p:bldP spid="72" grpId="0" animBg="1"/>
      <p:bldP spid="73" grpId="0" animBg="1"/>
      <p:bldP spid="76" grpId="0" animBg="1"/>
      <p:bldP spid="68" grpId="0" animBg="1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41" name="Rectangle 2"/>
          <p:cNvSpPr txBox="1">
            <a:spLocks noChangeArrowheads="1"/>
          </p:cNvSpPr>
          <p:nvPr/>
        </p:nvSpPr>
        <p:spPr bwMode="auto">
          <a:xfrm>
            <a:off x="2743200" y="50292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的中序后继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左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rlink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中序后继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320800" y="1880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30400" y="117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63600" y="2514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90800" y="1602591"/>
            <a:ext cx="418681" cy="277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68" idx="0"/>
          </p:cNvCxnSpPr>
          <p:nvPr/>
        </p:nvCxnSpPr>
        <p:spPr bwMode="auto">
          <a:xfrm>
            <a:off x="6391319" y="1602591"/>
            <a:ext cx="425281" cy="287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33600" y="2310675"/>
            <a:ext cx="266281" cy="20392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546600" y="188983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0" name="直接连接符 69"/>
          <p:cNvCxnSpPr>
            <a:stCxn id="71" idx="0"/>
            <a:endCxn id="68" idx="5"/>
          </p:cNvCxnSpPr>
          <p:nvPr/>
        </p:nvCxnSpPr>
        <p:spPr bwMode="auto">
          <a:xfrm flipH="1" flipV="1">
            <a:off x="7007519" y="2320021"/>
            <a:ext cx="342481" cy="1945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080000" y="251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8" idx="0"/>
            <a:endCxn id="71" idx="5"/>
          </p:cNvCxnSpPr>
          <p:nvPr/>
        </p:nvCxnSpPr>
        <p:spPr bwMode="auto">
          <a:xfrm flipH="1" flipV="1">
            <a:off x="7540919" y="2944791"/>
            <a:ext cx="266281" cy="1622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537200" y="31070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/>
          <p:cNvCxnSpPr>
            <a:stCxn id="68" idx="3"/>
            <a:endCxn id="80" idx="0"/>
          </p:cNvCxnSpPr>
          <p:nvPr/>
        </p:nvCxnSpPr>
        <p:spPr bwMode="auto">
          <a:xfrm flipH="1">
            <a:off x="6283200" y="2320021"/>
            <a:ext cx="342481" cy="2830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6013200" y="2603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5549400" y="324154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2" name="直接连接符 81"/>
          <p:cNvCxnSpPr>
            <a:stCxn id="80" idx="3"/>
            <a:endCxn id="81" idx="0"/>
          </p:cNvCxnSpPr>
          <p:nvPr/>
        </p:nvCxnSpPr>
        <p:spPr bwMode="auto">
          <a:xfrm flipH="1">
            <a:off x="5819400" y="3033253"/>
            <a:ext cx="272881" cy="2082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87" idx="0"/>
            <a:endCxn id="80" idx="5"/>
          </p:cNvCxnSpPr>
          <p:nvPr/>
        </p:nvCxnSpPr>
        <p:spPr bwMode="auto">
          <a:xfrm flipH="1" flipV="1">
            <a:off x="6474119" y="3033253"/>
            <a:ext cx="335881" cy="2233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6540000" y="325655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082800" y="38862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352800" y="3686744"/>
            <a:ext cx="266281" cy="1994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000919" y="3686744"/>
            <a:ext cx="342481" cy="1823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073400" y="3869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6616200" y="44786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1" name="直接连接符 100"/>
          <p:cNvCxnSpPr>
            <a:stCxn id="91" idx="3"/>
            <a:endCxn id="96" idx="0"/>
          </p:cNvCxnSpPr>
          <p:nvPr/>
        </p:nvCxnSpPr>
        <p:spPr bwMode="auto">
          <a:xfrm flipH="1">
            <a:off x="6886200" y="4299253"/>
            <a:ext cx="2662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1206000" y="1978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8984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577600" y="1981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685800" y="2637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7" idx="3"/>
            <a:endCxn id="95" idx="0"/>
          </p:cNvCxnSpPr>
          <p:nvPr/>
        </p:nvCxnSpPr>
        <p:spPr bwMode="auto">
          <a:xfrm flipH="1">
            <a:off x="1476000" y="16493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5"/>
            <a:endCxn id="98" idx="0"/>
          </p:cNvCxnSpPr>
          <p:nvPr/>
        </p:nvCxnSpPr>
        <p:spPr bwMode="auto">
          <a:xfrm>
            <a:off x="2359319" y="16493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5" idx="3"/>
            <a:endCxn id="99" idx="0"/>
          </p:cNvCxnSpPr>
          <p:nvPr/>
        </p:nvCxnSpPr>
        <p:spPr bwMode="auto">
          <a:xfrm flipH="1">
            <a:off x="955800" y="24082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98" idx="3"/>
            <a:endCxn id="109" idx="0"/>
          </p:cNvCxnSpPr>
          <p:nvPr/>
        </p:nvCxnSpPr>
        <p:spPr bwMode="auto">
          <a:xfrm flipH="1">
            <a:off x="2016000" y="24113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46000" y="27463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295400" y="3478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1" name="直接连接符 110"/>
          <p:cNvCxnSpPr>
            <a:stCxn id="109" idx="3"/>
            <a:endCxn id="110" idx="0"/>
          </p:cNvCxnSpPr>
          <p:nvPr/>
        </p:nvCxnSpPr>
        <p:spPr bwMode="auto">
          <a:xfrm flipH="1">
            <a:off x="1565400" y="3176553"/>
            <a:ext cx="259681" cy="301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13" idx="0"/>
            <a:endCxn id="109" idx="5"/>
          </p:cNvCxnSpPr>
          <p:nvPr/>
        </p:nvCxnSpPr>
        <p:spPr bwMode="auto">
          <a:xfrm flipH="1" flipV="1">
            <a:off x="2206919" y="3176553"/>
            <a:ext cx="266281" cy="3166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2203200" y="3493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1752600" y="42573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3" idx="3"/>
            <a:endCxn id="114" idx="0"/>
          </p:cNvCxnSpPr>
          <p:nvPr/>
        </p:nvCxnSpPr>
        <p:spPr bwMode="auto">
          <a:xfrm flipH="1">
            <a:off x="2022600" y="3923401"/>
            <a:ext cx="259681" cy="3339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21" idx="0"/>
            <a:endCxn id="113" idx="5"/>
          </p:cNvCxnSpPr>
          <p:nvPr/>
        </p:nvCxnSpPr>
        <p:spPr bwMode="auto">
          <a:xfrm flipH="1" flipV="1">
            <a:off x="2664119" y="3923401"/>
            <a:ext cx="266281" cy="316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60400" y="4240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29" idx="0"/>
            <a:endCxn id="98" idx="5"/>
          </p:cNvCxnSpPr>
          <p:nvPr/>
        </p:nvCxnSpPr>
        <p:spPr bwMode="auto">
          <a:xfrm flipH="1" flipV="1">
            <a:off x="3038519" y="24113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3346200" y="26779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034800" y="3495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1" name="直接连接符 130"/>
          <p:cNvCxnSpPr>
            <a:stCxn id="129" idx="3"/>
            <a:endCxn id="130" idx="0"/>
          </p:cNvCxnSpPr>
          <p:nvPr/>
        </p:nvCxnSpPr>
        <p:spPr bwMode="auto">
          <a:xfrm flipH="1">
            <a:off x="3304800" y="3108153"/>
            <a:ext cx="120481" cy="3871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3" idx="0"/>
            <a:endCxn id="129" idx="5"/>
          </p:cNvCxnSpPr>
          <p:nvPr/>
        </p:nvCxnSpPr>
        <p:spPr bwMode="auto">
          <a:xfrm flipH="1" flipV="1">
            <a:off x="3807119" y="3108153"/>
            <a:ext cx="190081" cy="3700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27200" y="3478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2209800" y="4957789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5" name="直接连接符 134"/>
          <p:cNvCxnSpPr>
            <a:stCxn id="121" idx="3"/>
            <a:endCxn id="134" idx="0"/>
          </p:cNvCxnSpPr>
          <p:nvPr/>
        </p:nvCxnSpPr>
        <p:spPr bwMode="auto">
          <a:xfrm flipH="1">
            <a:off x="2479800" y="4670391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971800" y="34758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7" name="Rectangle 3"/>
          <p:cNvSpPr txBox="1">
            <a:spLocks noChangeArrowheads="1"/>
          </p:cNvSpPr>
          <p:nvPr/>
        </p:nvSpPr>
        <p:spPr bwMode="auto">
          <a:xfrm flipH="1">
            <a:off x="3276599" y="13125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38" name="直接箭头连接符 137"/>
          <p:cNvCxnSpPr/>
          <p:nvPr/>
        </p:nvCxnSpPr>
        <p:spPr bwMode="auto">
          <a:xfrm rot="10800000" flipV="1">
            <a:off x="3048001" y="18459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Rectangle 3"/>
          <p:cNvSpPr txBox="1">
            <a:spLocks noChangeArrowheads="1"/>
          </p:cNvSpPr>
          <p:nvPr/>
        </p:nvSpPr>
        <p:spPr bwMode="auto">
          <a:xfrm flipH="1">
            <a:off x="2743200" y="2713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 rot="16200000" flipH="1">
            <a:off x="2895600" y="3247201"/>
            <a:ext cx="3048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8" grpId="0" animBg="1"/>
      <p:bldP spid="71" grpId="0" animBg="1"/>
      <p:bldP spid="78" grpId="0" animBg="1"/>
      <p:bldP spid="80" grpId="0" animBg="1"/>
      <p:bldP spid="81" grpId="0" animBg="1"/>
      <p:bldP spid="87" grpId="0" animBg="1"/>
      <p:bldP spid="88" grpId="0" animBg="1"/>
      <p:bldP spid="91" grpId="0" animBg="1"/>
      <p:bldP spid="96" grpId="0" animBg="1"/>
      <p:bldP spid="136" grpId="0" animBg="1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364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字典的散列表示：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</a:t>
            </a:r>
          </a:p>
          <a:p>
            <a:pPr marL="108000"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若有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≠ key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 且 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)==h(key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则发生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key1, key2</a:t>
            </a:r>
            <a:r>
              <a:rPr lang="zh-CN" altLang="en-US" sz="3200" dirty="0" smtClean="0"/>
              <a:t>互称</a:t>
            </a:r>
            <a:r>
              <a:rPr lang="zh-CN" altLang="en-US" sz="3200" dirty="0" smtClean="0">
                <a:solidFill>
                  <a:srgbClr val="006600"/>
                </a:solidFill>
              </a:rPr>
              <a:t>同义词。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85200" y="2344800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关键码</a:t>
            </a:r>
            <a:r>
              <a:rPr lang="en-US" altLang="zh-CN" sz="3200" dirty="0" smtClean="0"/>
              <a:t>key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2423536"/>
            <a:ext cx="3200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散列地址</a:t>
            </a:r>
            <a:r>
              <a:rPr lang="en-US" altLang="zh-CN" sz="3200" dirty="0" smtClean="0"/>
              <a:t>h(key)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18800" y="2738370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76600" y="2101205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散列函数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45200" y="2116200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4495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</a:rPr>
              <a:t>试证明：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在二叉树中，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</a:endParaRP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</a:rPr>
              <a:t>有两个孩子的结点，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其中序后继无左孩子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,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黑体" pitchFamily="2" charset="-122"/>
              </a:rPr>
              <a:t>中序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前驱无右孩子。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256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180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97200" y="2010600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1054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  <a:endCxn id="28" idx="0"/>
          </p:cNvCxnSpPr>
          <p:nvPr/>
        </p:nvCxnSpPr>
        <p:spPr bwMode="auto">
          <a:xfrm rot="5400000">
            <a:off x="5967318" y="1577674"/>
            <a:ext cx="358047" cy="501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842455" y="1585854"/>
            <a:ext cx="361209" cy="488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8" idx="3"/>
            <a:endCxn id="31" idx="0"/>
          </p:cNvCxnSpPr>
          <p:nvPr/>
        </p:nvCxnSpPr>
        <p:spPr bwMode="auto">
          <a:xfrm rot="5400000">
            <a:off x="5387256" y="2425774"/>
            <a:ext cx="305571" cy="329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0" idx="3"/>
            <a:endCxn id="36" idx="0"/>
          </p:cNvCxnSpPr>
          <p:nvPr/>
        </p:nvCxnSpPr>
        <p:spPr bwMode="auto">
          <a:xfrm rot="5400000">
            <a:off x="6550356" y="2326036"/>
            <a:ext cx="411171" cy="640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65600" y="2851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715000" y="365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927118" y="3340036"/>
            <a:ext cx="37544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40" idx="0"/>
            <a:endCxn id="36" idx="5"/>
          </p:cNvCxnSpPr>
          <p:nvPr/>
        </p:nvCxnSpPr>
        <p:spPr bwMode="auto">
          <a:xfrm rot="16200000" flipV="1">
            <a:off x="6564432" y="3344241"/>
            <a:ext cx="39045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622800" y="36726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172200" y="44811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>
            <a:stCxn id="40" idx="3"/>
            <a:endCxn id="41" idx="0"/>
          </p:cNvCxnSpPr>
          <p:nvPr/>
        </p:nvCxnSpPr>
        <p:spPr bwMode="auto">
          <a:xfrm rot="5400000">
            <a:off x="6382863" y="4162139"/>
            <a:ext cx="378356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4" idx="0"/>
            <a:endCxn id="40" idx="5"/>
          </p:cNvCxnSpPr>
          <p:nvPr/>
        </p:nvCxnSpPr>
        <p:spPr bwMode="auto">
          <a:xfrm rot="16200000" flipV="1">
            <a:off x="7036255" y="4150265"/>
            <a:ext cx="361210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4640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6" idx="0"/>
            <a:endCxn id="30" idx="5"/>
          </p:cNvCxnSpPr>
          <p:nvPr/>
        </p:nvCxnSpPr>
        <p:spPr bwMode="auto">
          <a:xfrm rot="16200000" flipV="1">
            <a:off x="7575575" y="2323336"/>
            <a:ext cx="342771" cy="577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765800" y="27835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454400" y="36747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6" idx="3"/>
            <a:endCxn id="47" idx="0"/>
          </p:cNvCxnSpPr>
          <p:nvPr/>
        </p:nvCxnSpPr>
        <p:spPr bwMode="auto">
          <a:xfrm rot="5400000">
            <a:off x="7554145" y="3384009"/>
            <a:ext cx="460993" cy="120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0" idx="0"/>
            <a:endCxn id="46" idx="5"/>
          </p:cNvCxnSpPr>
          <p:nvPr/>
        </p:nvCxnSpPr>
        <p:spPr bwMode="auto">
          <a:xfrm rot="16200000" flipV="1">
            <a:off x="8099837" y="3340636"/>
            <a:ext cx="443847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146800" y="3657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629400" y="5211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6870842" y="4922761"/>
            <a:ext cx="316798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3"/>
          <p:cNvSpPr txBox="1">
            <a:spLocks noChangeArrowheads="1"/>
          </p:cNvSpPr>
          <p:nvPr/>
        </p:nvSpPr>
        <p:spPr bwMode="auto">
          <a:xfrm flipH="1">
            <a:off x="76961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6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74676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中序前驱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for(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;  </a:t>
            </a:r>
            <a:r>
              <a:rPr lang="en-US" altLang="zh-CN" sz="3200" kern="0" dirty="0" smtClean="0">
                <a:latin typeface="+mn-lt"/>
              </a:rPr>
              <a:t>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) </a:t>
            </a: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=r;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p-&gt;key</a:t>
            </a:r>
            <a:r>
              <a:rPr lang="en-US" altLang="zh-CN" sz="3200" kern="0" dirty="0" smtClean="0">
                <a:latin typeface="+mn-lt"/>
              </a:rPr>
              <a:t> = r-&gt;key;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if(</a:t>
            </a:r>
            <a:r>
              <a:rPr lang="en-US" altLang="zh-CN" sz="3200" kern="0" baseline="0" dirty="0" err="1" smtClean="0">
                <a:solidFill>
                  <a:srgbClr val="990099"/>
                </a:solidFill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==p)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else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rlink</a:t>
            </a:r>
            <a:r>
              <a:rPr lang="en-US" altLang="zh-CN" sz="3200" kern="0" baseline="0" dirty="0" smtClean="0">
                <a:latin typeface="+mn-lt"/>
              </a:rPr>
              <a:t> = 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baseline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p=r;   </a:t>
            </a:r>
            <a:r>
              <a:rPr lang="en-US" altLang="zh-CN" sz="3200" kern="0" baseline="0" dirty="0" smtClean="0">
                <a:latin typeface="+mn-lt"/>
              </a:rPr>
              <a:t>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670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的中序前驱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96632" y="3285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是左孩子，则只能是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的左孩子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4988404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中序前驱无右子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148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9200" y="5562600"/>
            <a:ext cx="4088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的前驱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中序后继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!=Null)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 =p;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for(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 </a:t>
            </a:r>
            <a:r>
              <a:rPr lang="en-US" altLang="zh-CN" sz="3200" kern="0" dirty="0" smtClean="0"/>
              <a:t>r-&gt;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=r;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p-&gt;key = r-&gt;key;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parentr</a:t>
            </a:r>
            <a:r>
              <a:rPr lang="en-US" altLang="zh-CN" sz="3200" kern="0" dirty="0" smtClean="0"/>
              <a:t>==p)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else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p=r;   free(p);   return 1;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916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的中序后继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是右孩子，则只能是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0" y="4988404"/>
            <a:ext cx="342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定是左孩子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中序后继无左子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3276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5617458"/>
            <a:ext cx="33762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  平均检索长度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099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6" idx="3"/>
            <a:endCxn id="11" idx="0"/>
          </p:cNvCxnSpPr>
          <p:nvPr/>
        </p:nvCxnSpPr>
        <p:spPr bwMode="auto">
          <a:xfrm rot="5400000">
            <a:off x="1626537" y="2191255"/>
            <a:ext cx="560409" cy="54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3650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907800" y="36568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1069223" y="32819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1709837" y="32894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22200" y="36718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16" name="直接连接符 15"/>
          <p:cNvCxnSpPr>
            <a:stCxn id="17" idx="0"/>
            <a:endCxn id="6" idx="5"/>
          </p:cNvCxnSpPr>
          <p:nvPr/>
        </p:nvCxnSpPr>
        <p:spPr bwMode="auto">
          <a:xfrm rot="16200000" flipV="1">
            <a:off x="2578856" y="2164255"/>
            <a:ext cx="492009" cy="529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819400" y="267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stCxn id="19" idx="0"/>
          </p:cNvCxnSpPr>
          <p:nvPr/>
        </p:nvCxnSpPr>
        <p:spPr bwMode="auto">
          <a:xfrm rot="16200000" flipV="1">
            <a:off x="3181506" y="3203805"/>
            <a:ext cx="5401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3352800" y="36451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629400" y="311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22" idx="0"/>
            <a:endCxn id="20" idx="4"/>
          </p:cNvCxnSpPr>
          <p:nvPr/>
        </p:nvCxnSpPr>
        <p:spPr bwMode="auto">
          <a:xfrm rot="16200000" flipV="1">
            <a:off x="7070527" y="3447727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23" name="直接连接符 22"/>
          <p:cNvCxnSpPr>
            <a:stCxn id="24" idx="0"/>
            <a:endCxn id="22" idx="4"/>
          </p:cNvCxnSpPr>
          <p:nvPr/>
        </p:nvCxnSpPr>
        <p:spPr bwMode="auto">
          <a:xfrm rot="16200000" flipV="1">
            <a:off x="7646700" y="41001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4495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8768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7" idx="0"/>
            <a:endCxn id="25" idx="4"/>
          </p:cNvCxnSpPr>
          <p:nvPr/>
        </p:nvCxnSpPr>
        <p:spPr bwMode="auto">
          <a:xfrm rot="16200000" flipV="1">
            <a:off x="5360700" y="13569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486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7" idx="4"/>
          </p:cNvCxnSpPr>
          <p:nvPr/>
        </p:nvCxnSpPr>
        <p:spPr bwMode="auto">
          <a:xfrm rot="16200000" flipV="1">
            <a:off x="5927527" y="2085473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19800" y="2447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0" idx="0"/>
            <a:endCxn id="29" idx="4"/>
          </p:cNvCxnSpPr>
          <p:nvPr/>
        </p:nvCxnSpPr>
        <p:spPr bwMode="auto">
          <a:xfrm rot="16200000" flipV="1">
            <a:off x="6513046" y="2728500"/>
            <a:ext cx="163108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4572000"/>
            <a:ext cx="4114800" cy="12629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=(1+2*2+3*3)/6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14/6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19600" y="5015174"/>
            <a:ext cx="4724400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=(1+2+3+4+5+6)/6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21/6 =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8000"/>
                </a:solidFill>
                <a:latin typeface="+mj-lt"/>
              </a:rPr>
              <a:t>比较次数：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最坏平均查找长度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最好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76800" y="4343400"/>
            <a:ext cx="23622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(n+1)/2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590800" y="5182635"/>
            <a:ext cx="612803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log</a:t>
            </a:r>
            <a:r>
              <a:rPr lang="en-US" altLang="zh-CN" sz="3000" kern="0" baseline="-25000" dirty="0" smtClean="0"/>
              <a:t>2</a:t>
            </a:r>
            <a:r>
              <a:rPr lang="en-US" altLang="zh-CN" sz="3000" kern="0" dirty="0" smtClean="0"/>
              <a:t>(n) 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参考二分查找</a:t>
            </a:r>
            <a:r>
              <a:rPr lang="en-US" altLang="zh-CN" sz="3000" kern="0" dirty="0" smtClean="0"/>
              <a:t>)</a:t>
            </a:r>
            <a:endParaRPr lang="zh-CN" altLang="en-US" sz="30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662000" y="3279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stCxn id="9" idx="3"/>
            <a:endCxn id="11" idx="0"/>
          </p:cNvCxnSpPr>
          <p:nvPr/>
        </p:nvCxnSpPr>
        <p:spPr bwMode="auto">
          <a:xfrm rot="5400000">
            <a:off x="7451555" y="3766900"/>
            <a:ext cx="346972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239000" y="40564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34200" y="48149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25</a:t>
            </a:r>
            <a:endParaRPr lang="en-US" altLang="zh-CN" sz="30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7096955" y="4593863"/>
            <a:ext cx="328373" cy="11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7626569" y="4559968"/>
            <a:ext cx="343383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626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41</a:t>
            </a:r>
            <a:endParaRPr lang="en-US" altLang="zh-CN" sz="3000" dirty="0"/>
          </a:p>
        </p:txBody>
      </p:sp>
      <p:cxnSp>
        <p:nvCxnSpPr>
          <p:cNvPr id="16" name="直接连接符 15"/>
          <p:cNvCxnSpPr>
            <a:stCxn id="17" idx="0"/>
            <a:endCxn id="9" idx="5"/>
          </p:cNvCxnSpPr>
          <p:nvPr/>
        </p:nvCxnSpPr>
        <p:spPr bwMode="auto">
          <a:xfrm rot="16200000" flipV="1">
            <a:off x="8102374" y="3729999"/>
            <a:ext cx="278572" cy="237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90400" y="398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90</a:t>
            </a:r>
            <a:endParaRPr lang="en-US" altLang="zh-CN" sz="3000" dirty="0"/>
          </a:p>
        </p:txBody>
      </p:sp>
      <p:cxnSp>
        <p:nvCxnSpPr>
          <p:cNvPr id="18" name="直接连接符 17"/>
          <p:cNvCxnSpPr>
            <a:stCxn id="19" idx="0"/>
            <a:endCxn id="17" idx="5"/>
          </p:cNvCxnSpPr>
          <p:nvPr/>
        </p:nvCxnSpPr>
        <p:spPr bwMode="auto">
          <a:xfrm rot="16200000" flipV="1">
            <a:off x="8453837" y="4515699"/>
            <a:ext cx="385046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471400" y="4803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99</a:t>
            </a:r>
            <a:endParaRPr lang="en-US" altLang="zh-CN" sz="3000" dirty="0"/>
          </a:p>
        </p:txBody>
      </p:sp>
      <p:sp>
        <p:nvSpPr>
          <p:cNvPr id="20" name="矩形 19"/>
          <p:cNvSpPr/>
          <p:nvPr/>
        </p:nvSpPr>
        <p:spPr>
          <a:xfrm>
            <a:off x="2895600" y="3624139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3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zh-CN" altLang="en-US" sz="3200" dirty="0" smtClean="0"/>
              <a:t>二叉排序树的概念、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  查找、插入、删除操作过程，及程序；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的计算；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理解</a:t>
            </a:r>
            <a:r>
              <a:rPr lang="zh-CN" altLang="en-US" sz="3200" dirty="0" smtClean="0"/>
              <a:t>二叉排序树的作用；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 “</a:t>
            </a:r>
            <a:r>
              <a:rPr lang="zh-CN" altLang="en-US" sz="3200" dirty="0" smtClean="0"/>
              <a:t>堆</a:t>
            </a:r>
            <a:r>
              <a:rPr lang="zh-CN" altLang="en-US" sz="3200" dirty="0" smtClean="0">
                <a:solidFill>
                  <a:srgbClr val="0000CC"/>
                </a:solidFill>
              </a:rPr>
              <a:t>”</a:t>
            </a:r>
            <a:r>
              <a:rPr lang="zh-CN" altLang="en-US" sz="3200" dirty="0" smtClean="0"/>
              <a:t>和“二叉排序树”的区别、用途；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3908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7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易出错，注意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的比较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 </a:t>
            </a:r>
            <a:r>
              <a:rPr lang="en-US" altLang="zh-CN" sz="3200" dirty="0" smtClean="0">
                <a:solidFill>
                  <a:srgbClr val="0000CC"/>
                </a:solidFill>
              </a:rPr>
              <a:t>1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要求：不要使用遍历算法，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       </a:t>
            </a:r>
            <a:r>
              <a:rPr lang="zh-CN" altLang="en-US" sz="3200" dirty="0" smtClean="0"/>
              <a:t>基于二叉排序树的查找算法来设计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</a:t>
            </a:r>
            <a:r>
              <a:rPr lang="en-US" altLang="zh-CN" sz="3200" dirty="0" smtClean="0">
                <a:solidFill>
                  <a:srgbClr val="0000CC"/>
                </a:solidFill>
              </a:rPr>
              <a:t> 2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与查找算法类似</a:t>
            </a:r>
            <a:r>
              <a:rPr lang="en-US" altLang="zh-CN" sz="32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54399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散列要解决的</a:t>
            </a:r>
            <a:r>
              <a:rPr lang="en-US" altLang="zh-CN" sz="3000" dirty="0" smtClean="0">
                <a:solidFill>
                  <a:srgbClr val="003399"/>
                </a:solidFill>
              </a:rPr>
              <a:t>2</a:t>
            </a:r>
            <a:r>
              <a:rPr lang="zh-CN" altLang="en-US" sz="3000" dirty="0" smtClean="0">
                <a:solidFill>
                  <a:srgbClr val="003399"/>
                </a:solidFill>
              </a:rPr>
              <a:t>个问题：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1. </a:t>
            </a:r>
            <a:r>
              <a:rPr lang="zh-CN" altLang="en-US" sz="3000" dirty="0" smtClean="0"/>
              <a:t>散列函数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6600"/>
                </a:solidFill>
              </a:rPr>
              <a:t>-- </a:t>
            </a:r>
            <a:r>
              <a:rPr lang="zh-CN" altLang="en-US" sz="3000" dirty="0" smtClean="0">
                <a:solidFill>
                  <a:srgbClr val="006600"/>
                </a:solidFill>
              </a:rPr>
              <a:t>除余法： </a:t>
            </a:r>
            <a:r>
              <a:rPr lang="en-US" altLang="zh-CN" sz="3000" dirty="0" smtClean="0">
                <a:solidFill>
                  <a:srgbClr val="006600"/>
                </a:solidFill>
              </a:rPr>
              <a:t>h(key)=</a:t>
            </a:r>
            <a:r>
              <a:rPr lang="en-US" altLang="zh-CN" sz="3000" dirty="0" err="1" smtClean="0">
                <a:solidFill>
                  <a:srgbClr val="006600"/>
                </a:solidFill>
              </a:rPr>
              <a:t>key%p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  <a:buSzPct val="75000"/>
              <a:buNone/>
            </a:pPr>
            <a:r>
              <a:rPr lang="en-US" altLang="zh-CN" sz="3000" dirty="0" smtClean="0"/>
              <a:t>    2. </a:t>
            </a:r>
            <a:r>
              <a:rPr lang="zh-CN" altLang="en-US" sz="3000" dirty="0" smtClean="0"/>
              <a:t>碰撞的解决方法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开地址法：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 例，线性探查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可能引起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堆积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问题；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拉链法：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同义词组成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个单链表；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所有“同义词单链表”的头指针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数组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30808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散列表上的检索（</a:t>
            </a:r>
            <a:r>
              <a:rPr lang="en-US" altLang="zh-CN" sz="3200" dirty="0" smtClean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</a:rPr>
              <a:t>待检索）：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/>
              <a:t>1. </a:t>
            </a:r>
            <a:r>
              <a:rPr lang="zh-CN" altLang="en-US" sz="3200" dirty="0" smtClean="0"/>
              <a:t>计算散列地址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若该地址所存放为</a:t>
            </a:r>
            <a:r>
              <a:rPr lang="en-US" altLang="zh-CN" sz="3200" dirty="0" smtClean="0"/>
              <a:t>key0</a:t>
            </a:r>
            <a:r>
              <a:rPr lang="zh-CN" altLang="en-US" sz="3200" dirty="0" smtClean="0"/>
              <a:t>，则成功；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否则，按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碰撞解决办法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/>
              <a:t>，继续寻找</a:t>
            </a:r>
            <a:r>
              <a:rPr lang="en-US" altLang="zh-CN" sz="3200" dirty="0" smtClean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8610600" cy="7817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散列表上的插入、删除：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其左子树的所有结点，并且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        &lt;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点的左、右子树，也是二叉排序树；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4319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2701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3955999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39722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28511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125454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8126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8089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42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3976491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396929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2822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122546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80976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131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80604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486400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486400"/>
            <a:ext cx="49404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其左子树，并且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</a:t>
            </a:r>
            <a:r>
              <a:rPr lang="zh-CN" altLang="en-US" sz="3000" dirty="0" smtClean="0"/>
              <a:t>如何判断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是否是二叉排序树？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8000"/>
                </a:solidFill>
              </a:rPr>
              <a:t>-- </a:t>
            </a:r>
            <a:r>
              <a:rPr lang="zh-CN" altLang="en-US" sz="3000" dirty="0" smtClean="0">
                <a:solidFill>
                  <a:srgbClr val="008000"/>
                </a:solidFill>
              </a:rPr>
              <a:t>中序遍历，得到递增序列才是。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1200" y="2971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flipH="1">
            <a:off x="5701200" y="2585391"/>
            <a:ext cx="314881" cy="386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0082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90237" y="34899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99951" y="34941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860800" y="38250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479800" y="4702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flipH="1">
            <a:off x="5749800" y="4255201"/>
            <a:ext cx="190081" cy="447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7080000" y="579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flipH="1">
            <a:off x="7350000" y="5266628"/>
            <a:ext cx="120481" cy="524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990600" y="5876544"/>
          <a:ext cx="6629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438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</a:tr>
            </a:tbl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4800" y="1066800"/>
            <a:ext cx="92964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BinSearchNode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990099"/>
                </a:solidFill>
              </a:rPr>
              <a:t> </a:t>
            </a:r>
            <a:r>
              <a:rPr lang="en-US" altLang="zh-CN" sz="3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PBinSearchNode</a:t>
            </a:r>
            <a:r>
              <a:rPr lang="en-US" altLang="zh-CN" sz="3000" dirty="0">
                <a:solidFill>
                  <a:srgbClr val="990099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smtClean="0"/>
              <a:t>{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key;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</a:t>
            </a:r>
            <a:endParaRPr lang="zh-CN" altLang="en-US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</a:t>
            </a:r>
          </a:p>
          <a:p>
            <a:pPr marL="72000" algn="just">
              <a:spcBef>
                <a:spcPts val="2400"/>
              </a:spcBef>
              <a:buNone/>
            </a:pPr>
            <a:r>
              <a:rPr lang="en-US" altLang="zh-CN" sz="3000" dirty="0" err="1" smtClean="0">
                <a:solidFill>
                  <a:srgbClr val="990099"/>
                </a:solidFill>
              </a:rPr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BinSearchTree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 </a:t>
            </a:r>
          </a:p>
          <a:p>
            <a:pPr marL="72000" algn="just">
              <a:lnSpc>
                <a:spcPct val="7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276600" y="4419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二叉排序树 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</a:rPr>
              <a:t>指向树根的指针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>
                <a:solidFill>
                  <a:srgbClr val="0000CC"/>
                </a:solidFill>
              </a:rPr>
              <a:t>类型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6600" y="525780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指向树的指针类型 </a:t>
            </a:r>
            <a:r>
              <a:rPr lang="en-US" altLang="zh-CN" dirty="0" smtClean="0">
                <a:solidFill>
                  <a:srgbClr val="008A00"/>
                </a:solidFill>
              </a:rPr>
              <a:t>(</a:t>
            </a:r>
            <a:r>
              <a:rPr lang="zh-CN" altLang="en-US" dirty="0" smtClean="0">
                <a:solidFill>
                  <a:srgbClr val="008A00"/>
                </a:solidFill>
              </a:rPr>
              <a:t>二级指针类型</a:t>
            </a:r>
            <a:r>
              <a:rPr lang="en-US" altLang="zh-CN" dirty="0" smtClean="0">
                <a:solidFill>
                  <a:srgbClr val="008A00"/>
                </a:solidFill>
              </a:rPr>
              <a:t>)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94453" y="1152846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结点类型声明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65853" y="2286000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结点类型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14334</TotalTime>
  <Words>3324</Words>
  <Application>Microsoft Office PowerPoint</Application>
  <PresentationFormat>全屏显示(4:3)</PresentationFormat>
  <Paragraphs>692</Paragraphs>
  <Slides>36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回顾</vt:lpstr>
      <vt:lpstr>回顾</vt:lpstr>
      <vt:lpstr>回顾</vt:lpstr>
      <vt:lpstr>字典的表示(实现)</vt:lpstr>
      <vt:lpstr>二叉排序树</vt:lpstr>
      <vt:lpstr>二叉排序树</vt:lpstr>
      <vt:lpstr>二叉排序树--存储结构</vt:lpstr>
      <vt:lpstr>7.3.2 二叉排序树的检索</vt:lpstr>
      <vt:lpstr>7.3.2 二叉排序树的检索</vt:lpstr>
      <vt:lpstr>幻灯片 12</vt:lpstr>
      <vt:lpstr>7.3.3 二叉排序树的插入</vt:lpstr>
      <vt:lpstr>7.3.3 二叉排序树的插入</vt:lpstr>
      <vt:lpstr>幻灯片 15</vt:lpstr>
      <vt:lpstr>7.3.3 二叉排序树的构造</vt:lpstr>
      <vt:lpstr>7.3.3 二叉排序树的构造</vt:lpstr>
      <vt:lpstr>7.3.4 二叉排序树的删除</vt:lpstr>
      <vt:lpstr>幻灯片 19</vt:lpstr>
      <vt:lpstr>幻灯片 20</vt:lpstr>
      <vt:lpstr>7.3.4 二叉排序树的删除</vt:lpstr>
      <vt:lpstr>幻灯片 22</vt:lpstr>
      <vt:lpstr>幻灯片 23</vt:lpstr>
      <vt:lpstr>幻灯片 24</vt:lpstr>
      <vt:lpstr>幻灯片 25</vt:lpstr>
      <vt:lpstr>7.3.4 二叉排序树的删除</vt:lpstr>
      <vt:lpstr>7.3.4 二叉排序树的删除</vt:lpstr>
      <vt:lpstr>幻灯片 28</vt:lpstr>
      <vt:lpstr>幻灯片 29</vt:lpstr>
      <vt:lpstr>幻灯片 30</vt:lpstr>
      <vt:lpstr>幻灯片 31</vt:lpstr>
      <vt:lpstr>幻灯片 32</vt:lpstr>
      <vt:lpstr>二叉排序树的查找性能</vt:lpstr>
      <vt:lpstr>二叉排序树的查找性能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2926</cp:revision>
  <cp:lastPrinted>1601-01-01T00:00:00Z</cp:lastPrinted>
  <dcterms:created xsi:type="dcterms:W3CDTF">1601-01-01T00:00:00Z</dcterms:created>
  <dcterms:modified xsi:type="dcterms:W3CDTF">2018-05-02T05:29:31Z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