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733" r:id="rId3"/>
    <p:sldId id="734" r:id="rId4"/>
    <p:sldId id="740" r:id="rId5"/>
    <p:sldId id="741" r:id="rId6"/>
    <p:sldId id="743" r:id="rId7"/>
    <p:sldId id="742" r:id="rId8"/>
    <p:sldId id="744" r:id="rId9"/>
    <p:sldId id="745" r:id="rId10"/>
    <p:sldId id="746" r:id="rId11"/>
    <p:sldId id="747" r:id="rId12"/>
    <p:sldId id="748" r:id="rId13"/>
    <p:sldId id="749" r:id="rId14"/>
    <p:sldId id="750" r:id="rId15"/>
    <p:sldId id="751" r:id="rId16"/>
    <p:sldId id="752" r:id="rId17"/>
    <p:sldId id="753" r:id="rId18"/>
    <p:sldId id="754" r:id="rId19"/>
    <p:sldId id="757" r:id="rId20"/>
    <p:sldId id="758" r:id="rId21"/>
    <p:sldId id="756" r:id="rId22"/>
    <p:sldId id="761" r:id="rId23"/>
    <p:sldId id="762" r:id="rId24"/>
    <p:sldId id="759" r:id="rId25"/>
    <p:sldId id="760" r:id="rId26"/>
    <p:sldId id="763" r:id="rId27"/>
    <p:sldId id="764" r:id="rId28"/>
    <p:sldId id="767" r:id="rId29"/>
    <p:sldId id="765" r:id="rId30"/>
    <p:sldId id="766" r:id="rId31"/>
    <p:sldId id="768" r:id="rId32"/>
    <p:sldId id="769" r:id="rId33"/>
    <p:sldId id="770" r:id="rId34"/>
    <p:sldId id="771" r:id="rId35"/>
    <p:sldId id="772" r:id="rId36"/>
    <p:sldId id="773" r:id="rId37"/>
    <p:sldId id="774" r:id="rId38"/>
    <p:sldId id="776" r:id="rId39"/>
    <p:sldId id="778" r:id="rId40"/>
    <p:sldId id="726" r:id="rId41"/>
    <p:sldId id="654" r:id="rId4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006600"/>
    <a:srgbClr val="FFCCCC"/>
    <a:srgbClr val="003366"/>
    <a:srgbClr val="FFFF99"/>
    <a:srgbClr val="FFFFC1"/>
    <a:srgbClr val="FFFFCC"/>
    <a:srgbClr val="008000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4483" autoAdjust="0"/>
  </p:normalViewPr>
  <p:slideViewPr>
    <p:cSldViewPr>
      <p:cViewPr>
        <p:scale>
          <a:sx n="67" d="100"/>
          <a:sy n="67" d="100"/>
        </p:scale>
        <p:origin x="-3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2018-5-9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22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B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树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(B_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树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)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、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B+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</a:t>
            </a:r>
            <a:r>
              <a:rPr lang="en-US" altLang="zh-CN" kern="0" dirty="0" smtClean="0"/>
              <a:t>(1) </a:t>
            </a:r>
            <a:r>
              <a:rPr lang="zh-CN" altLang="en-US" kern="0" dirty="0" smtClean="0"/>
              <a:t>每个结点</a:t>
            </a:r>
            <a:r>
              <a:rPr lang="zh-CN" altLang="en-US" kern="0" dirty="0" smtClean="0">
                <a:solidFill>
                  <a:srgbClr val="C00000"/>
                </a:solidFill>
              </a:rPr>
              <a:t>至多</a:t>
            </a:r>
            <a:r>
              <a:rPr lang="zh-CN" altLang="en-US" kern="0" dirty="0" smtClean="0"/>
              <a:t>有</a:t>
            </a:r>
            <a:r>
              <a:rPr lang="en-US" altLang="zh-CN" kern="0" dirty="0" smtClean="0"/>
              <a:t>m</a:t>
            </a:r>
            <a:r>
              <a:rPr lang="zh-CN" altLang="en-US" kern="0" dirty="0" smtClean="0"/>
              <a:t>棵子树、</a:t>
            </a:r>
            <a:r>
              <a:rPr lang="en-US" altLang="zh-CN" kern="0" dirty="0" smtClean="0"/>
              <a:t>m-1</a:t>
            </a:r>
            <a:r>
              <a:rPr lang="zh-CN" altLang="en-US" kern="0" dirty="0" smtClean="0"/>
              <a:t>个关键码；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52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 bwMode="auto">
          <a:xfrm>
            <a:off x="2668200" y="44196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26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30</a:t>
            </a:r>
            <a:r>
              <a:rPr kumimoji="0" lang="en-US" altLang="zh-CN" sz="30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28600" y="5149840"/>
            <a:ext cx="89154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</a:rPr>
              <a:t> (2) </a:t>
            </a:r>
            <a:r>
              <a:rPr lang="zh-CN" altLang="en-US" kern="0" dirty="0" smtClean="0">
                <a:solidFill>
                  <a:schemeClr val="bg1"/>
                </a:solidFill>
              </a:rPr>
              <a:t>否则，将</a:t>
            </a:r>
            <a:r>
              <a:rPr lang="en-US" altLang="zh-CN" kern="0" dirty="0" smtClean="0">
                <a:solidFill>
                  <a:schemeClr val="bg1"/>
                </a:solidFill>
              </a:rPr>
              <a:t>key</a:t>
            </a:r>
            <a:r>
              <a:rPr lang="zh-CN" altLang="en-US" kern="0" dirty="0" smtClean="0">
                <a:solidFill>
                  <a:schemeClr val="bg1"/>
                </a:solidFill>
              </a:rPr>
              <a:t>暂放结点，以</a:t>
            </a:r>
            <a:r>
              <a:rPr lang="zh-CN" altLang="en-US" kern="0" dirty="0" smtClean="0">
                <a:solidFill>
                  <a:srgbClr val="FF6699"/>
                </a:solidFill>
              </a:rPr>
              <a:t>中间值</a:t>
            </a:r>
            <a:r>
              <a:rPr lang="zh-CN" altLang="en-US" kern="0" dirty="0" smtClean="0">
                <a:solidFill>
                  <a:schemeClr val="bg1"/>
                </a:solidFill>
              </a:rPr>
              <a:t>将结点分裂为</a:t>
            </a:r>
            <a:r>
              <a:rPr lang="en-US" altLang="zh-CN" kern="0" dirty="0" smtClean="0">
                <a:solidFill>
                  <a:schemeClr val="bg1"/>
                </a:solidFill>
              </a:rPr>
              <a:t>2</a:t>
            </a:r>
            <a:r>
              <a:rPr lang="zh-CN" altLang="en-US" kern="0" dirty="0" smtClean="0">
                <a:solidFill>
                  <a:schemeClr val="bg1"/>
                </a:solidFill>
              </a:rPr>
              <a:t>个，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FFFF00"/>
                </a:solidFill>
              </a:rPr>
              <a:t>       </a:t>
            </a:r>
            <a:r>
              <a:rPr lang="zh-CN" altLang="en-US" kern="0" dirty="0" smtClean="0">
                <a:solidFill>
                  <a:srgbClr val="FFFF00"/>
                </a:solidFill>
              </a:rPr>
              <a:t>并将中间值“插入到父结点中”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382200" y="4372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38400"/>
            <a:ext cx="1489800" cy="441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</p:cNvCxnSpPr>
          <p:nvPr/>
        </p:nvCxnSpPr>
        <p:spPr bwMode="auto">
          <a:xfrm flipH="1" flipV="1">
            <a:off x="4953000" y="2438401"/>
            <a:ext cx="1399800" cy="4410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943600" y="2112258"/>
            <a:ext cx="3200401" cy="492443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26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52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38400"/>
            <a:ext cx="1489800" cy="441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</p:cNvCxnSpPr>
          <p:nvPr/>
        </p:nvCxnSpPr>
        <p:spPr bwMode="auto">
          <a:xfrm flipH="1" flipV="1">
            <a:off x="4953000" y="2438401"/>
            <a:ext cx="1399800" cy="4410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85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19800" y="4572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705600" y="4495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486400" y="2879413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53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124200"/>
            <a:ext cx="512400" cy="688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flipH="1">
            <a:off x="5943600" y="3124200"/>
            <a:ext cx="3048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543800" y="3124200"/>
            <a:ext cx="630600" cy="688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38400"/>
            <a:ext cx="1489800" cy="441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</p:cNvCxnSpPr>
          <p:nvPr/>
        </p:nvCxnSpPr>
        <p:spPr bwMode="auto">
          <a:xfrm flipH="1" flipV="1">
            <a:off x="4896600" y="2438401"/>
            <a:ext cx="1669800" cy="4410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150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7" name="直接连接符 46"/>
          <p:cNvCxnSpPr>
            <a:endCxn id="42" idx="0"/>
          </p:cNvCxnSpPr>
          <p:nvPr/>
        </p:nvCxnSpPr>
        <p:spPr bwMode="auto">
          <a:xfrm>
            <a:off x="6858000" y="3124200"/>
            <a:ext cx="2838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6019800" y="4572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6705600" y="4495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85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6248400" y="28194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019800" y="4572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6705600" y="4495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85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2844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2844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46400" y="19812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45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800600" y="2209800"/>
            <a:ext cx="678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0480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0480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382600" y="2209800"/>
            <a:ext cx="1939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209800"/>
            <a:ext cx="1413600" cy="670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679200" y="1922413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53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7441200" y="18624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4" name="直接连接符 83"/>
          <p:cNvCxnSpPr>
            <a:endCxn id="53" idx="0"/>
          </p:cNvCxnSpPr>
          <p:nvPr/>
        </p:nvCxnSpPr>
        <p:spPr bwMode="auto">
          <a:xfrm>
            <a:off x="7620000" y="30480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>
            <a:endCxn id="42" idx="0"/>
          </p:cNvCxnSpPr>
          <p:nvPr/>
        </p:nvCxnSpPr>
        <p:spPr bwMode="auto">
          <a:xfrm>
            <a:off x="7010400" y="30480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31338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40662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3780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4390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662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662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4595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89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89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7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984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984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46400" y="2235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45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800600" y="2463600"/>
            <a:ext cx="678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3018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3018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3018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382600" y="2463600"/>
            <a:ext cx="1939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63600"/>
            <a:ext cx="1413600" cy="670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143000" y="4368600"/>
            <a:ext cx="468000" cy="43200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3018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4038600" y="18288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矩形 59"/>
          <p:cNvSpPr/>
          <p:nvPr/>
        </p:nvSpPr>
        <p:spPr>
          <a:xfrm>
            <a:off x="3657600" y="14478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1447800" y="31086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    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stCxn id="43" idx="2"/>
            <a:endCxn id="29" idx="0"/>
          </p:cNvCxnSpPr>
          <p:nvPr/>
        </p:nvCxnSpPr>
        <p:spPr bwMode="auto">
          <a:xfrm flipH="1">
            <a:off x="859200" y="3340200"/>
            <a:ext cx="730200" cy="723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352800" y="3276600"/>
            <a:ext cx="588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H="1" flipV="1">
            <a:off x="2743200" y="3352800"/>
            <a:ext cx="552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7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46400" y="22098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45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800600" y="2438400"/>
            <a:ext cx="678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2766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2766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2766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382600" y="2438400"/>
            <a:ext cx="1939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437800" y="2438400"/>
            <a:ext cx="1753200" cy="670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589400" y="3124200"/>
            <a:ext cx="468000" cy="43200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2766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4992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24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连接符 50"/>
          <p:cNvCxnSpPr>
            <a:endCxn id="45" idx="0"/>
          </p:cNvCxnSpPr>
          <p:nvPr/>
        </p:nvCxnSpPr>
        <p:spPr bwMode="auto">
          <a:xfrm flipH="1">
            <a:off x="1884000" y="3352800"/>
            <a:ext cx="2940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>
            <a:off x="4038600" y="18288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3657600" y="14478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32" name="矩形 31"/>
          <p:cNvSpPr/>
          <p:nvPr/>
        </p:nvSpPr>
        <p:spPr bwMode="auto">
          <a:xfrm>
            <a:off x="1143000" y="3073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861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直接连接符 36"/>
          <p:cNvCxnSpPr>
            <a:endCxn id="29" idx="0"/>
          </p:cNvCxnSpPr>
          <p:nvPr/>
        </p:nvCxnSpPr>
        <p:spPr bwMode="auto">
          <a:xfrm flipH="1">
            <a:off x="859200" y="3276600"/>
            <a:ext cx="4362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657600" y="3276600"/>
            <a:ext cx="2838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76600"/>
            <a:ext cx="270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7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276600" y="2209800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45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648200" y="2438400"/>
            <a:ext cx="8310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2766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2766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2766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257800" y="2438400"/>
            <a:ext cx="2064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63" idx="2"/>
            <a:endCxn id="32" idx="0"/>
          </p:cNvCxnSpPr>
          <p:nvPr/>
        </p:nvCxnSpPr>
        <p:spPr bwMode="auto">
          <a:xfrm flipH="1">
            <a:off x="1503000" y="2425800"/>
            <a:ext cx="1926000" cy="647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2766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4992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24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连接符 50"/>
          <p:cNvCxnSpPr>
            <a:endCxn id="45" idx="0"/>
          </p:cNvCxnSpPr>
          <p:nvPr/>
        </p:nvCxnSpPr>
        <p:spPr bwMode="auto">
          <a:xfrm>
            <a:off x="1676400" y="3276600"/>
            <a:ext cx="207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3429000" y="2209800"/>
            <a:ext cx="468000" cy="43200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25</a:t>
            </a:r>
            <a:endParaRPr lang="en-US" altLang="zh-CN" dirty="0"/>
          </a:p>
        </p:txBody>
      </p:sp>
      <p:cxnSp>
        <p:nvCxnSpPr>
          <p:cNvPr id="66" name="直接连接符 65"/>
          <p:cNvCxnSpPr>
            <a:stCxn id="46" idx="0"/>
          </p:cNvCxnSpPr>
          <p:nvPr/>
        </p:nvCxnSpPr>
        <p:spPr bwMode="auto">
          <a:xfrm flipV="1">
            <a:off x="3311400" y="2438400"/>
            <a:ext cx="8034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>
            <a:off x="4038600" y="18288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矩形 71"/>
          <p:cNvSpPr/>
          <p:nvPr/>
        </p:nvSpPr>
        <p:spPr>
          <a:xfrm>
            <a:off x="3657600" y="14478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43" name="矩形 42"/>
          <p:cNvSpPr/>
          <p:nvPr/>
        </p:nvSpPr>
        <p:spPr bwMode="auto">
          <a:xfrm>
            <a:off x="2133600" y="22098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943600" y="22098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43000" y="3073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861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直接连接符 36"/>
          <p:cNvCxnSpPr>
            <a:endCxn id="29" idx="0"/>
          </p:cNvCxnSpPr>
          <p:nvPr/>
        </p:nvCxnSpPr>
        <p:spPr bwMode="auto">
          <a:xfrm flipH="1">
            <a:off x="859200" y="3276600"/>
            <a:ext cx="4362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657600" y="3276600"/>
            <a:ext cx="2838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76600"/>
            <a:ext cx="270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7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V="1">
            <a:off x="5479200" y="2438400"/>
            <a:ext cx="616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2766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2766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2766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6705600" y="2438400"/>
            <a:ext cx="616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32" idx="0"/>
          </p:cNvCxnSpPr>
          <p:nvPr/>
        </p:nvCxnSpPr>
        <p:spPr bwMode="auto">
          <a:xfrm flipH="1">
            <a:off x="1503000" y="2438400"/>
            <a:ext cx="7830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FFC000"/>
                </a:solidFill>
              </a:rPr>
              <a:t>     </a:t>
            </a:r>
            <a:r>
              <a:rPr lang="zh-CN" altLang="en-US" kern="0" dirty="0" smtClean="0">
                <a:solidFill>
                  <a:srgbClr val="FFC000"/>
                </a:solidFill>
              </a:rPr>
              <a:t>极限情况：</a:t>
            </a:r>
            <a:r>
              <a:rPr lang="zh-CN" altLang="en-US" kern="0" dirty="0" smtClean="0">
                <a:solidFill>
                  <a:schemeClr val="bg1"/>
                </a:solidFill>
              </a:rPr>
              <a:t>一直分裂到根结点，并建立新的树根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2766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4992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24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连接符 50"/>
          <p:cNvCxnSpPr>
            <a:endCxn id="45" idx="0"/>
          </p:cNvCxnSpPr>
          <p:nvPr/>
        </p:nvCxnSpPr>
        <p:spPr bwMode="auto">
          <a:xfrm>
            <a:off x="1676400" y="3276600"/>
            <a:ext cx="207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6" idx="0"/>
          </p:cNvCxnSpPr>
          <p:nvPr/>
        </p:nvCxnSpPr>
        <p:spPr bwMode="auto">
          <a:xfrm flipH="1" flipV="1">
            <a:off x="2895600" y="2438400"/>
            <a:ext cx="415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矩形 61"/>
          <p:cNvSpPr/>
          <p:nvPr/>
        </p:nvSpPr>
        <p:spPr bwMode="auto">
          <a:xfrm>
            <a:off x="4038600" y="1701600"/>
            <a:ext cx="900000" cy="43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45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endCxn id="43" idx="0"/>
          </p:cNvCxnSpPr>
          <p:nvPr/>
        </p:nvCxnSpPr>
        <p:spPr bwMode="auto">
          <a:xfrm flipH="1">
            <a:off x="2583600" y="1905000"/>
            <a:ext cx="16074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endCxn id="47" idx="0"/>
          </p:cNvCxnSpPr>
          <p:nvPr/>
        </p:nvCxnSpPr>
        <p:spPr bwMode="auto">
          <a:xfrm>
            <a:off x="4800600" y="1905000"/>
            <a:ext cx="15930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3962400" y="15240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3554172" y="11745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2265178"/>
            <a:ext cx="9144000" cy="4013406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kern="0" dirty="0" smtClean="0"/>
              <a:t> </a:t>
            </a:r>
            <a:r>
              <a:rPr lang="zh-CN" altLang="en-US" kern="0" dirty="0" smtClean="0"/>
              <a:t>从</a:t>
            </a:r>
            <a:r>
              <a:rPr lang="en-US" altLang="zh-CN" kern="0" dirty="0" smtClean="0"/>
              <a:t>B-</a:t>
            </a:r>
            <a:r>
              <a:rPr lang="zh-CN" altLang="en-US" kern="0" dirty="0" smtClean="0"/>
              <a:t>树中删除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   1) </a:t>
            </a:r>
            <a:r>
              <a:rPr lang="zh-CN" altLang="en-US" kern="0" dirty="0" smtClean="0">
                <a:solidFill>
                  <a:srgbClr val="008000"/>
                </a:solidFill>
              </a:rPr>
              <a:t>若</a:t>
            </a:r>
            <a:r>
              <a:rPr lang="en-US" altLang="zh-CN" kern="0" dirty="0" smtClean="0">
                <a:solidFill>
                  <a:srgbClr val="008000"/>
                </a:solidFill>
              </a:rPr>
              <a:t>key</a:t>
            </a:r>
            <a:r>
              <a:rPr lang="zh-CN" altLang="en-US" kern="0" dirty="0" smtClean="0">
                <a:solidFill>
                  <a:srgbClr val="008000"/>
                </a:solidFill>
              </a:rPr>
              <a:t>在最下层结点中，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        1.1 </a:t>
            </a:r>
            <a:r>
              <a:rPr lang="zh-CN" altLang="en-US" kern="0" dirty="0" smtClean="0"/>
              <a:t>若结点中关键码</a:t>
            </a:r>
            <a:r>
              <a:rPr lang="zh-CN" altLang="en-US" kern="0" dirty="0" smtClean="0">
                <a:solidFill>
                  <a:srgbClr val="0000CC"/>
                </a:solidFill>
              </a:rPr>
              <a:t>个数 </a:t>
            </a:r>
            <a:r>
              <a:rPr lang="en-US" altLang="zh-CN" kern="0" dirty="0" smtClean="0">
                <a:solidFill>
                  <a:srgbClr val="0000CC"/>
                </a:solidFill>
              </a:rPr>
              <a:t>&gt; 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kern="0" dirty="0" smtClean="0">
                <a:sym typeface="Symbol"/>
              </a:rPr>
              <a:t>，则直接删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1.2 </a:t>
            </a:r>
            <a:r>
              <a:rPr lang="zh-CN" altLang="en-US" kern="0" dirty="0" smtClean="0">
                <a:sym typeface="Symbol"/>
              </a:rPr>
              <a:t>若结点中关键码个数</a:t>
            </a:r>
            <a:r>
              <a:rPr lang="en-US" altLang="zh-CN" kern="0" dirty="0" smtClean="0">
                <a:sym typeface="Symbol"/>
              </a:rPr>
              <a:t>==</a:t>
            </a:r>
            <a:r>
              <a:rPr lang="en-US" altLang="zh-CN" b="1" dirty="0" smtClean="0">
                <a:sym typeface="Symbol"/>
              </a:rPr>
              <a:t> </a:t>
            </a:r>
            <a:r>
              <a:rPr lang="en-US" altLang="zh-CN" dirty="0" smtClean="0">
                <a:sym typeface="Symbol"/>
              </a:rPr>
              <a:t>m/2</a:t>
            </a:r>
            <a:r>
              <a:rPr lang="en-US" altLang="zh-CN" b="1" dirty="0" smtClean="0">
                <a:sym typeface="Symbol"/>
              </a:rPr>
              <a:t> </a:t>
            </a:r>
            <a:r>
              <a:rPr lang="en-US" altLang="zh-CN" kern="0" dirty="0" smtClean="0">
                <a:sym typeface="Symbol"/>
              </a:rPr>
              <a:t>-1</a:t>
            </a:r>
            <a:r>
              <a:rPr lang="zh-CN" altLang="en-US" kern="0" dirty="0" smtClean="0">
                <a:sym typeface="Symbol"/>
              </a:rPr>
              <a:t>，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 </a:t>
            </a:r>
            <a:r>
              <a:rPr lang="zh-CN" altLang="en-US" kern="0" dirty="0" smtClean="0">
                <a:sym typeface="Symbol"/>
              </a:rPr>
              <a:t>且其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左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or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右兄弟</a:t>
            </a:r>
            <a:r>
              <a:rPr lang="zh-CN" altLang="en-US" kern="0" dirty="0" smtClean="0">
                <a:sym typeface="Symbol"/>
              </a:rPr>
              <a:t>中的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关键码个数 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&gt; </a:t>
            </a:r>
            <a:r>
              <a:rPr lang="en-US" altLang="zh-CN" b="1" dirty="0" smtClean="0">
                <a:solidFill>
                  <a:srgbClr val="990099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-1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，</a:t>
            </a:r>
            <a:endParaRPr lang="en-US" altLang="zh-CN" kern="0" dirty="0" smtClean="0">
              <a:solidFill>
                <a:srgbClr val="990099"/>
              </a:solidFill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ym typeface="Symbol"/>
              </a:rPr>
              <a:t>              则，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左兄弟中最大</a:t>
            </a:r>
            <a:r>
              <a:rPr lang="en-US" altLang="zh-CN" kern="0" dirty="0" smtClean="0">
                <a:sym typeface="Symbol"/>
              </a:rPr>
              <a:t>or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右兄弟中最小值</a:t>
            </a:r>
            <a:r>
              <a:rPr lang="zh-CN" altLang="en-US" kern="0" dirty="0" smtClean="0">
                <a:sym typeface="Symbol"/>
              </a:rPr>
              <a:t>上移至父亲，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 </a:t>
            </a:r>
            <a:r>
              <a:rPr lang="zh-CN" altLang="en-US" kern="0" dirty="0" smtClean="0">
                <a:sym typeface="Symbol"/>
              </a:rPr>
              <a:t>父结点中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”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大小紧邻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”key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的关键码下移</a:t>
            </a:r>
            <a:r>
              <a:rPr lang="zh-CN" altLang="en-US" kern="0" dirty="0" smtClean="0">
                <a:sym typeface="Symbol"/>
              </a:rPr>
              <a:t>，取代</a:t>
            </a:r>
            <a:r>
              <a:rPr lang="en-US" altLang="zh-CN" kern="0" dirty="0" smtClean="0">
                <a:sym typeface="Symbol"/>
              </a:rPr>
              <a:t>key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9247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8709" y="4876800"/>
            <a:ext cx="518091" cy="1532727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父</a:t>
            </a:r>
            <a:endParaRPr lang="en-US" altLang="zh-CN" sz="2600" kern="0" dirty="0" smtClean="0">
              <a:solidFill>
                <a:schemeClr val="bg1"/>
              </a:solidFill>
              <a:sym typeface="Symbol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子</a:t>
            </a:r>
            <a:endParaRPr lang="en-US" altLang="zh-CN" sz="2600" kern="0" dirty="0" smtClean="0">
              <a:solidFill>
                <a:schemeClr val="bg1"/>
              </a:solidFill>
              <a:sym typeface="Symbol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换</a:t>
            </a:r>
            <a:endParaRPr lang="en-US" altLang="zh-CN" sz="2600" kern="0" dirty="0" smtClean="0">
              <a:solidFill>
                <a:schemeClr val="bg1"/>
              </a:solidFill>
              <a:sym typeface="Symbol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位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68" name="左大括号 67"/>
          <p:cNvSpPr/>
          <p:nvPr/>
        </p:nvSpPr>
        <p:spPr bwMode="auto">
          <a:xfrm>
            <a:off x="1066800" y="5334000"/>
            <a:ext cx="228600" cy="685800"/>
          </a:xfrm>
          <a:prstGeom prst="leftBrac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3" idx="0"/>
          </p:cNvCxnSpPr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85600" y="36540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3400" y="473942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09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70400" y="47496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18" idx="0"/>
          </p:cNvCxnSpPr>
          <p:nvPr/>
        </p:nvCxnSpPr>
        <p:spPr bwMode="auto">
          <a:xfrm flipH="1">
            <a:off x="4669200" y="389881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endCxn id="19" idx="0"/>
          </p:cNvCxnSpPr>
          <p:nvPr/>
        </p:nvCxnSpPr>
        <p:spPr bwMode="auto">
          <a:xfrm>
            <a:off x="5867400" y="3975010"/>
            <a:ext cx="423000" cy="7745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12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lang="zh-CN" altLang="en-US" sz="3000" dirty="0" smtClean="0"/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295400" y="45720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AVL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树：</a:t>
            </a:r>
            <a:r>
              <a:rPr lang="zh-CN" altLang="en-US" sz="3200" kern="0" dirty="0" smtClean="0">
                <a:latin typeface="+mj-lt"/>
              </a:rPr>
              <a:t>每个结点的左、右</a:t>
            </a:r>
            <a:r>
              <a:rPr lang="zh-CN" altLang="en-US" sz="3200" kern="0" dirty="0" smtClean="0">
                <a:solidFill>
                  <a:srgbClr val="990099"/>
                </a:solidFill>
                <a:latin typeface="+mj-lt"/>
              </a:rPr>
              <a:t>子树高度之差</a:t>
            </a:r>
            <a:endParaRPr lang="en-US" altLang="zh-CN" sz="3200" kern="0" dirty="0" smtClean="0">
              <a:solidFill>
                <a:srgbClr val="990099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             </a:t>
            </a:r>
            <a:r>
              <a:rPr lang="zh-CN" altLang="en-US" sz="3200" kern="0" dirty="0" smtClean="0">
                <a:latin typeface="+mj-lt"/>
              </a:rPr>
              <a:t>的绝对值不超过</a:t>
            </a:r>
            <a:r>
              <a:rPr lang="en-US" altLang="zh-CN" sz="3200" kern="0" dirty="0" smtClean="0">
                <a:latin typeface="+mj-lt"/>
              </a:rPr>
              <a:t>1.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结点的平衡因子</a:t>
            </a:r>
            <a:r>
              <a:rPr lang="zh-CN" altLang="en-US" sz="3200" kern="0" baseline="30000" dirty="0" smtClean="0">
                <a:solidFill>
                  <a:srgbClr val="0000CC"/>
                </a:solidFill>
              </a:rPr>
              <a:t>①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= </a:t>
            </a:r>
            <a:r>
              <a:rPr lang="zh-CN" altLang="en-US" sz="3200" kern="0" dirty="0" smtClean="0">
                <a:latin typeface="+mj-lt"/>
              </a:rPr>
              <a:t>右子树高度 </a:t>
            </a:r>
            <a:r>
              <a:rPr lang="en-US" altLang="zh-CN" sz="3200" kern="0" dirty="0" smtClean="0"/>
              <a:t>–</a:t>
            </a:r>
            <a:r>
              <a:rPr lang="zh-CN" altLang="en-US" sz="3200" kern="0" dirty="0" smtClean="0"/>
              <a:t> 左</a:t>
            </a:r>
            <a:r>
              <a:rPr lang="zh-CN" altLang="en-US" sz="3200" kern="0" dirty="0" smtClean="0">
                <a:latin typeface="+mj-lt"/>
              </a:rPr>
              <a:t>子树高度</a:t>
            </a:r>
            <a:endParaRPr lang="en-US" altLang="zh-CN" sz="3200" kern="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1336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680200" y="348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283200" y="409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7404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8260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8" idx="3"/>
            <a:endCxn id="27" idx="0"/>
          </p:cNvCxnSpPr>
          <p:nvPr/>
        </p:nvCxnSpPr>
        <p:spPr bwMode="auto">
          <a:xfrm flipH="1">
            <a:off x="2403600" y="39179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8" idx="5"/>
            <a:endCxn id="29" idx="0"/>
          </p:cNvCxnSpPr>
          <p:nvPr/>
        </p:nvCxnSpPr>
        <p:spPr bwMode="auto">
          <a:xfrm>
            <a:off x="3141119" y="39179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29" idx="3"/>
            <a:endCxn id="31" idx="0"/>
          </p:cNvCxnSpPr>
          <p:nvPr/>
        </p:nvCxnSpPr>
        <p:spPr bwMode="auto">
          <a:xfrm flipH="1">
            <a:off x="3096000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9" idx="5"/>
            <a:endCxn id="30" idx="0"/>
          </p:cNvCxnSpPr>
          <p:nvPr/>
        </p:nvCxnSpPr>
        <p:spPr bwMode="auto">
          <a:xfrm>
            <a:off x="3744119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2445000" y="543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1" idx="3"/>
            <a:endCxn id="39" idx="0"/>
          </p:cNvCxnSpPr>
          <p:nvPr/>
        </p:nvCxnSpPr>
        <p:spPr bwMode="auto">
          <a:xfrm flipH="1">
            <a:off x="2715000" y="51839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5366881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013200" y="341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68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6228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42" idx="3"/>
            <a:endCxn id="41" idx="0"/>
          </p:cNvCxnSpPr>
          <p:nvPr/>
        </p:nvCxnSpPr>
        <p:spPr bwMode="auto">
          <a:xfrm flipH="1">
            <a:off x="5636881" y="38417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>
            <a:off x="6474119" y="38417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4" idx="0"/>
          </p:cNvCxnSpPr>
          <p:nvPr/>
        </p:nvCxnSpPr>
        <p:spPr bwMode="auto">
          <a:xfrm>
            <a:off x="7083719" y="44981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5819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5"/>
            <a:endCxn id="48" idx="0"/>
          </p:cNvCxnSpPr>
          <p:nvPr/>
        </p:nvCxnSpPr>
        <p:spPr bwMode="auto">
          <a:xfrm>
            <a:off x="5827800" y="44981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946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1" idx="3"/>
            <a:endCxn id="50" idx="0"/>
          </p:cNvCxnSpPr>
          <p:nvPr/>
        </p:nvCxnSpPr>
        <p:spPr bwMode="auto">
          <a:xfrm flipH="1">
            <a:off x="5216400" y="44981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3124200" y="54750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53" name="矩形 52"/>
          <p:cNvSpPr/>
          <p:nvPr/>
        </p:nvSpPr>
        <p:spPr>
          <a:xfrm>
            <a:off x="6248400" y="54102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4200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41313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57600" y="3733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624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18933" y="4343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58159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008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58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15200" y="4374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34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198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48959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3" idx="0"/>
          </p:cNvCxnSpPr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85600" y="36540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09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70400" y="47496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18" idx="0"/>
          </p:cNvCxnSpPr>
          <p:nvPr/>
        </p:nvCxnSpPr>
        <p:spPr bwMode="auto">
          <a:xfrm flipH="1">
            <a:off x="4669200" y="389881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endCxn id="19" idx="0"/>
          </p:cNvCxnSpPr>
          <p:nvPr/>
        </p:nvCxnSpPr>
        <p:spPr bwMode="auto">
          <a:xfrm>
            <a:off x="5867400" y="3975010"/>
            <a:ext cx="423000" cy="7745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50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334000" y="3657600"/>
            <a:ext cx="540000" cy="504000"/>
          </a:xfrm>
          <a:prstGeom prst="ellipse">
            <a:avLst/>
          </a:prstGeom>
          <a:solidFill>
            <a:srgbClr val="FFCCCC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61</a:t>
            </a:r>
            <a:endParaRPr lang="en-US" altLang="zh-CN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4419600" y="4724400"/>
            <a:ext cx="540000" cy="504000"/>
          </a:xfrm>
          <a:prstGeom prst="ellipse">
            <a:avLst/>
          </a:prstGeom>
          <a:solidFill>
            <a:srgbClr val="FFCCCC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53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 bwMode="auto">
          <a:xfrm>
            <a:off x="5715000" y="4785600"/>
            <a:ext cx="609600" cy="36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43400" y="46482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2265178"/>
            <a:ext cx="9144000" cy="4344266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kern="0" dirty="0" smtClean="0"/>
              <a:t> </a:t>
            </a:r>
            <a:r>
              <a:rPr lang="zh-CN" altLang="en-US" kern="0" dirty="0" smtClean="0"/>
              <a:t>从</a:t>
            </a:r>
            <a:r>
              <a:rPr lang="en-US" altLang="zh-CN" kern="0" dirty="0" smtClean="0"/>
              <a:t>B-</a:t>
            </a:r>
            <a:r>
              <a:rPr lang="zh-CN" altLang="en-US" kern="0" dirty="0" smtClean="0"/>
              <a:t>树中删除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   1) </a:t>
            </a:r>
            <a:r>
              <a:rPr lang="zh-CN" altLang="en-US" kern="0" dirty="0" smtClean="0">
                <a:solidFill>
                  <a:srgbClr val="008000"/>
                </a:solidFill>
              </a:rPr>
              <a:t>若</a:t>
            </a:r>
            <a:r>
              <a:rPr lang="en-US" altLang="zh-CN" kern="0" dirty="0" smtClean="0">
                <a:solidFill>
                  <a:srgbClr val="008000"/>
                </a:solidFill>
              </a:rPr>
              <a:t>key</a:t>
            </a:r>
            <a:r>
              <a:rPr lang="zh-CN" altLang="en-US" kern="0" dirty="0" smtClean="0">
                <a:solidFill>
                  <a:srgbClr val="008000"/>
                </a:solidFill>
              </a:rPr>
              <a:t>在最下层结点中，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kern="0" dirty="0" smtClean="0"/>
              <a:t>        1.1 </a:t>
            </a:r>
            <a:r>
              <a:rPr lang="zh-CN" altLang="en-US" kern="0" dirty="0" smtClean="0"/>
              <a:t>若结点中关键码</a:t>
            </a:r>
            <a:r>
              <a:rPr lang="zh-CN" altLang="en-US" kern="0" dirty="0" smtClean="0">
                <a:solidFill>
                  <a:srgbClr val="0000CC"/>
                </a:solidFill>
              </a:rPr>
              <a:t>个数 </a:t>
            </a:r>
            <a:r>
              <a:rPr lang="en-US" altLang="zh-CN" kern="0" dirty="0" smtClean="0">
                <a:solidFill>
                  <a:srgbClr val="0000CC"/>
                </a:solidFill>
              </a:rPr>
              <a:t>&gt; 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kern="0" dirty="0" smtClean="0">
                <a:sym typeface="Symbol"/>
              </a:rPr>
              <a:t>，则直接删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kern="0" dirty="0" smtClean="0">
                <a:sym typeface="Symbol"/>
              </a:rPr>
              <a:t>        1.2 </a:t>
            </a:r>
            <a:r>
              <a:rPr lang="zh-CN" altLang="en-US" kern="0" dirty="0" smtClean="0">
                <a:sym typeface="Symbol"/>
              </a:rPr>
              <a:t>若结点中关键码个数</a:t>
            </a:r>
            <a:r>
              <a:rPr lang="en-US" altLang="zh-CN" kern="0" dirty="0" smtClean="0">
                <a:sym typeface="Symbol"/>
              </a:rPr>
              <a:t>==</a:t>
            </a:r>
            <a:r>
              <a:rPr lang="en-US" altLang="zh-CN" b="1" dirty="0" smtClean="0">
                <a:sym typeface="Symbol"/>
              </a:rPr>
              <a:t> </a:t>
            </a:r>
            <a:r>
              <a:rPr lang="en-US" altLang="zh-CN" dirty="0" smtClean="0">
                <a:sym typeface="Symbol"/>
              </a:rPr>
              <a:t>m/2</a:t>
            </a:r>
            <a:r>
              <a:rPr lang="en-US" altLang="zh-CN" b="1" dirty="0" smtClean="0">
                <a:sym typeface="Symbol"/>
              </a:rPr>
              <a:t> </a:t>
            </a:r>
            <a:r>
              <a:rPr lang="en-US" altLang="zh-CN" kern="0" dirty="0" smtClean="0">
                <a:sym typeface="Symbol"/>
              </a:rPr>
              <a:t>-1</a:t>
            </a:r>
            <a:r>
              <a:rPr lang="zh-CN" altLang="en-US" kern="0" dirty="0" smtClean="0">
                <a:sym typeface="Symbol"/>
              </a:rPr>
              <a:t>，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 </a:t>
            </a:r>
            <a:r>
              <a:rPr lang="zh-CN" altLang="en-US" kern="0" dirty="0" smtClean="0">
                <a:sym typeface="Symbol"/>
              </a:rPr>
              <a:t>且其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左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or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右兄弟</a:t>
            </a:r>
            <a:r>
              <a:rPr lang="zh-CN" altLang="en-US" kern="0" dirty="0" smtClean="0">
                <a:sym typeface="Symbol"/>
              </a:rPr>
              <a:t>中的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关键码个数 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&gt; </a:t>
            </a:r>
            <a:r>
              <a:rPr lang="en-US" altLang="zh-CN" b="1" dirty="0" smtClean="0">
                <a:solidFill>
                  <a:srgbClr val="990099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-1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，</a:t>
            </a:r>
            <a:endParaRPr lang="en-US" altLang="zh-CN" kern="0" dirty="0" smtClean="0">
              <a:solidFill>
                <a:srgbClr val="990099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        </a:t>
            </a:r>
            <a:r>
              <a:rPr lang="en-US" altLang="zh-CN" kern="0" dirty="0" smtClean="0">
                <a:sym typeface="Symbol"/>
              </a:rPr>
              <a:t>1.3 </a:t>
            </a:r>
            <a:r>
              <a:rPr lang="zh-CN" altLang="en-US" kern="0" dirty="0" smtClean="0">
                <a:sym typeface="Symbol"/>
              </a:rPr>
              <a:t>若结点、其兄弟的关键码个数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都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==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 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，</a:t>
            </a:r>
            <a:endParaRPr lang="en-US" altLang="zh-CN" kern="0" dirty="0" smtClean="0">
              <a:solidFill>
                <a:srgbClr val="0000CC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 </a:t>
            </a:r>
            <a:r>
              <a:rPr lang="zh-CN" altLang="en-US" kern="0" dirty="0" smtClean="0">
                <a:sym typeface="Symbol"/>
              </a:rPr>
              <a:t>则，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(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兄弟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合并：</a:t>
            </a:r>
            <a:r>
              <a:rPr lang="zh-CN" altLang="en-US" kern="0" dirty="0" smtClean="0">
                <a:sym typeface="Symbol"/>
              </a:rPr>
              <a:t>将</a:t>
            </a:r>
            <a:r>
              <a:rPr lang="en-US" altLang="zh-CN" kern="0" dirty="0" smtClean="0">
                <a:sym typeface="Symbol"/>
              </a:rPr>
              <a:t>key</a:t>
            </a:r>
            <a:r>
              <a:rPr lang="zh-CN" altLang="en-US" kern="0" dirty="0" smtClean="0">
                <a:sym typeface="Symbol"/>
              </a:rPr>
              <a:t>删除后的剩余关键码、</a:t>
            </a:r>
            <a:r>
              <a:rPr lang="en-US" altLang="zh-CN" kern="0" dirty="0" smtClean="0">
                <a:sym typeface="Symbol"/>
              </a:rPr>
              <a:t>  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</a:t>
            </a:r>
            <a:r>
              <a:rPr lang="zh-CN" altLang="en-US" kern="0" dirty="0" smtClean="0">
                <a:sym typeface="Symbol"/>
              </a:rPr>
              <a:t>父亲中的</a:t>
            </a:r>
            <a:r>
              <a:rPr lang="en-US" altLang="zh-CN" kern="0" dirty="0" smtClean="0">
                <a:sym typeface="Symbol"/>
              </a:rPr>
              <a:t>1</a:t>
            </a:r>
            <a:r>
              <a:rPr lang="zh-CN" altLang="en-US" kern="0" dirty="0" smtClean="0">
                <a:sym typeface="Symbol"/>
              </a:rPr>
              <a:t>个关键码，合并到其左</a:t>
            </a:r>
            <a:r>
              <a:rPr lang="en-US" altLang="zh-CN" kern="0" dirty="0" smtClean="0">
                <a:sym typeface="Symbol"/>
              </a:rPr>
              <a:t>(</a:t>
            </a:r>
            <a:r>
              <a:rPr lang="zh-CN" altLang="en-US" kern="0" dirty="0" smtClean="0">
                <a:sym typeface="Symbol"/>
              </a:rPr>
              <a:t>右</a:t>
            </a:r>
            <a:r>
              <a:rPr lang="en-US" altLang="zh-CN" kern="0" dirty="0" smtClean="0">
                <a:sym typeface="Symbol"/>
              </a:rPr>
              <a:t>)</a:t>
            </a:r>
            <a:r>
              <a:rPr lang="zh-CN" altLang="en-US" kern="0" dirty="0" smtClean="0">
                <a:sym typeface="Symbol"/>
              </a:rPr>
              <a:t>兄弟中</a:t>
            </a:r>
            <a:endParaRPr lang="en-US" altLang="zh-CN" kern="0" dirty="0" smtClean="0">
              <a:sym typeface="Symbo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3" idx="0"/>
          </p:cNvCxnSpPr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85600" y="36540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61  90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09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80800" y="4749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18" idx="0"/>
          </p:cNvCxnSpPr>
          <p:nvPr/>
        </p:nvCxnSpPr>
        <p:spPr bwMode="auto">
          <a:xfrm flipH="1">
            <a:off x="4669200" y="389881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endCxn id="19" idx="0"/>
          </p:cNvCxnSpPr>
          <p:nvPr/>
        </p:nvCxnSpPr>
        <p:spPr bwMode="auto">
          <a:xfrm>
            <a:off x="5943600" y="3886200"/>
            <a:ext cx="97200" cy="86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53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91000" y="5486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4419600" y="4724400"/>
            <a:ext cx="540000" cy="504000"/>
          </a:xfrm>
          <a:prstGeom prst="ellipse">
            <a:avLst/>
          </a:prstGeom>
          <a:solidFill>
            <a:srgbClr val="FFCCCC">
              <a:alpha val="70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334000" y="3657600"/>
            <a:ext cx="540000" cy="504000"/>
          </a:xfrm>
          <a:prstGeom prst="ellipse">
            <a:avLst/>
          </a:prstGeom>
          <a:solidFill>
            <a:srgbClr val="FFCCCC">
              <a:alpha val="73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43400" y="46482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9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05600" y="36540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34" idx="0"/>
          </p:cNvCxnSpPr>
          <p:nvPr/>
        </p:nvCxnSpPr>
        <p:spPr bwMode="auto">
          <a:xfrm flipH="1">
            <a:off x="5368200" y="3886200"/>
            <a:ext cx="5754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53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37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219200" y="55626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3   25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2895600" y="47244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sp>
        <p:nvSpPr>
          <p:cNvPr id="36" name="矩形 35"/>
          <p:cNvSpPr/>
          <p:nvPr/>
        </p:nvSpPr>
        <p:spPr bwMode="auto">
          <a:xfrm>
            <a:off x="5805600" y="36540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8" name="直接连接符 37"/>
          <p:cNvCxnSpPr>
            <a:endCxn id="40" idx="0"/>
          </p:cNvCxnSpPr>
          <p:nvPr/>
        </p:nvCxnSpPr>
        <p:spPr bwMode="auto">
          <a:xfrm flipH="1">
            <a:off x="5368200" y="3886200"/>
            <a:ext cx="5754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endCxn id="37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/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2203200" y="3687000"/>
            <a:ext cx="540000" cy="504000"/>
          </a:xfrm>
          <a:prstGeom prst="ellipse">
            <a:avLst/>
          </a:prstGeom>
          <a:solidFill>
            <a:srgbClr val="FFCCCC">
              <a:alpha val="75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895600" y="46482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2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37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2000" y="4724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3   25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2203200" y="3687000"/>
            <a:ext cx="540000" cy="504000"/>
          </a:xfrm>
          <a:prstGeom prst="ellipse">
            <a:avLst/>
          </a:prstGeom>
          <a:solidFill>
            <a:srgbClr val="FFCCCC">
              <a:alpha val="69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sp>
        <p:nvSpPr>
          <p:cNvPr id="29" name="矩形 28"/>
          <p:cNvSpPr/>
          <p:nvPr/>
        </p:nvSpPr>
        <p:spPr bwMode="auto">
          <a:xfrm>
            <a:off x="5805600" y="36540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endCxn id="34" idx="0"/>
          </p:cNvCxnSpPr>
          <p:nvPr/>
        </p:nvCxnSpPr>
        <p:spPr bwMode="auto">
          <a:xfrm flipH="1">
            <a:off x="5368200" y="3886200"/>
            <a:ext cx="5754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endCxn id="3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lang="zh-CN" altLang="en-US" sz="3000" dirty="0" smtClean="0"/>
          </a:p>
        </p:txBody>
      </p:sp>
      <p:cxnSp>
        <p:nvCxnSpPr>
          <p:cNvPr id="35" name="直接连接符 34"/>
          <p:cNvCxnSpPr/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37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2000" y="4724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3   25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lang="zh-CN" altLang="en-US" sz="3000" dirty="0" smtClean="0"/>
          </a:p>
        </p:txBody>
      </p:sp>
      <p:sp>
        <p:nvSpPr>
          <p:cNvPr id="20" name="矩形 19"/>
          <p:cNvSpPr/>
          <p:nvPr/>
        </p:nvSpPr>
        <p:spPr bwMode="auto">
          <a:xfrm>
            <a:off x="3733800" y="3200400"/>
            <a:ext cx="180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45   90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1316400" y="3429000"/>
            <a:ext cx="2569800" cy="1295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endCxn id="34" idx="0"/>
          </p:cNvCxnSpPr>
          <p:nvPr/>
        </p:nvCxnSpPr>
        <p:spPr bwMode="auto">
          <a:xfrm>
            <a:off x="4648200" y="3429000"/>
            <a:ext cx="720000" cy="1295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endCxn id="30" idx="0"/>
          </p:cNvCxnSpPr>
          <p:nvPr/>
        </p:nvCxnSpPr>
        <p:spPr bwMode="auto">
          <a:xfrm>
            <a:off x="5334000" y="3429000"/>
            <a:ext cx="2383200" cy="131042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3016443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554172" y="26670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22" idx="0"/>
          </p:cNvCxnSpPr>
          <p:nvPr/>
        </p:nvCxnSpPr>
        <p:spPr bwMode="auto">
          <a:xfrm flipV="1">
            <a:off x="2474400" y="2892023"/>
            <a:ext cx="20292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64400" y="34254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20  35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149200" y="45210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23   30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088400" y="45108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42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2522400" y="3654023"/>
            <a:ext cx="436800" cy="866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39" idx="0"/>
          </p:cNvCxnSpPr>
          <p:nvPr/>
        </p:nvCxnSpPr>
        <p:spPr bwMode="auto">
          <a:xfrm>
            <a:off x="3132000" y="3654023"/>
            <a:ext cx="1316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5715001" y="1676400"/>
            <a:ext cx="3429000" cy="1052596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42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“父子交换”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4184400" y="44958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2542800" y="2892023"/>
            <a:ext cx="1960800" cy="5621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15001" y="1676400"/>
            <a:ext cx="3429000" cy="572464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42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后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0386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35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26670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732800" y="3454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20   30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522400" y="3654023"/>
            <a:ext cx="504600" cy="841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3132000" y="3654023"/>
            <a:ext cx="1316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2542800" y="2892023"/>
            <a:ext cx="1960800" cy="5621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0386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35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26670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732800" y="3454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20   30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522400" y="3654023"/>
            <a:ext cx="504600" cy="841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3132000" y="3654023"/>
            <a:ext cx="1316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715001" y="1676400"/>
            <a:ext cx="3429000" cy="1052596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114800" y="44490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回顾：最小不平衡子树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，</a:t>
            </a:r>
            <a:r>
              <a:rPr lang="zh-CN" altLang="en-US" sz="3000" kern="0" dirty="0" smtClean="0">
                <a:latin typeface="+mj-lt"/>
              </a:rPr>
              <a:t>根在哪？</a:t>
            </a:r>
            <a:endParaRPr lang="en-US" altLang="zh-CN" sz="30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j-lt"/>
              </a:rPr>
              <a:t>   </a:t>
            </a:r>
            <a:r>
              <a:rPr lang="en-US" altLang="zh-CN" sz="3000" kern="0" dirty="0" smtClean="0">
                <a:latin typeface="+mj-lt"/>
              </a:rPr>
              <a:t>-- </a:t>
            </a:r>
            <a:r>
              <a:rPr lang="zh-CN" altLang="en-US" sz="3000" kern="0" dirty="0" smtClean="0">
                <a:latin typeface="+mj-lt"/>
              </a:rPr>
              <a:t>在新结点的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sz="3000" kern="0" dirty="0" smtClean="0">
                <a:latin typeface="+mj-lt"/>
              </a:rPr>
              <a:t>，离新结点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sz="3000" kern="0" dirty="0" smtClean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                                     且平衡因子绝对值</a:t>
            </a: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&gt;1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98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98" idx="3"/>
            <a:endCxn id="97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98" idx="5"/>
            <a:endCxn id="99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3"/>
            <a:endCxn id="100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99" idx="3"/>
            <a:endCxn id="102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9" idx="5"/>
            <a:endCxn id="101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109" name="直接连接符 108"/>
          <p:cNvCxnSpPr>
            <a:stCxn id="100" idx="3"/>
            <a:endCxn id="108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11" idx="0"/>
            <a:endCxn id="100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113" name="直接连接符 112"/>
          <p:cNvCxnSpPr>
            <a:stCxn id="102" idx="3"/>
            <a:endCxn id="112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15" idx="0"/>
            <a:endCxn id="97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16" name="矩形 115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4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125" name="直接连接符 124"/>
          <p:cNvCxnSpPr>
            <a:stCxn id="102" idx="5"/>
            <a:endCxn id="124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129" name="直接连接符 128"/>
          <p:cNvCxnSpPr>
            <a:stCxn id="101" idx="5"/>
            <a:endCxn id="128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138" name="直接连接符 137"/>
          <p:cNvCxnSpPr>
            <a:stCxn id="108" idx="3"/>
            <a:endCxn id="137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 rot="1693904">
            <a:off x="513698" y="3044558"/>
            <a:ext cx="2133600" cy="3352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486400" y="3048000"/>
            <a:ext cx="3657600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baseline="0" dirty="0" smtClean="0">
                <a:latin typeface="+mj-lt"/>
              </a:rPr>
              <a:t> 调整平衡：</a:t>
            </a:r>
            <a:endParaRPr lang="en-US" altLang="zh-CN" sz="3000" kern="0" baseline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使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最小不平衡子树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在新结点插入前后</a:t>
            </a:r>
            <a:endParaRPr lang="en-US" altLang="zh-CN" sz="3000" kern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高度不变、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保持平衡</a:t>
            </a:r>
            <a:endParaRPr lang="en-US" altLang="zh-CN" sz="3000" kern="0" baseline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endParaRPr lang="en-US" altLang="zh-CN" sz="3200" kern="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2182800" y="2892024"/>
            <a:ext cx="2320800" cy="5621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67000" y="44958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23   30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732800" y="3454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438400" y="3581400"/>
            <a:ext cx="10386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5715001" y="1676400"/>
            <a:ext cx="3429000" cy="572464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后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38600" y="28158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4800600" y="30444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1946400" y="3044424"/>
            <a:ext cx="2320800" cy="5621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019800" y="36162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341800" y="46118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044600" y="46094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5791800" y="38064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6934200" y="38064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33400" y="46632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30600" y="4648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23   30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496400" y="3606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202000" y="3733800"/>
            <a:ext cx="10386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073400" y="37302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638801" y="1676400"/>
            <a:ext cx="3505200" cy="1052596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56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5554800" y="46014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38600" y="282600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4800600" y="305460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1946400" y="3054604"/>
            <a:ext cx="2320800" cy="5621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019800" y="362639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H="1" flipV="1">
            <a:off x="6934200" y="381660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33400" y="467340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30600" y="46583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23   30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496400" y="361678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202000" y="3743980"/>
            <a:ext cx="10386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073400" y="374040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638801" y="1676400"/>
            <a:ext cx="3505200" cy="1532727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56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en-US" altLang="zh-CN" sz="2600" dirty="0" smtClean="0">
              <a:solidFill>
                <a:srgbClr val="FFFF00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     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再合并</a:t>
            </a:r>
            <a:endParaRPr lang="en-US" altLang="zh-CN" sz="2600" kern="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01800" y="45821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63   90</a:t>
            </a:r>
            <a:endParaRPr lang="zh-CN" altLang="en-US" sz="3000" dirty="0" smtClean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318000" y="362098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895600" y="3505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20   50</a:t>
            </a:r>
            <a:endParaRPr lang="zh-CN" altLang="en-US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H="1" flipV="1">
            <a:off x="4343400" y="3733800"/>
            <a:ext cx="3061200" cy="88579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33400" y="467340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30600" y="46583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23   30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3240600" y="3733800"/>
            <a:ext cx="493200" cy="9245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073400" y="3733800"/>
            <a:ext cx="1974600" cy="93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638801" y="1676400"/>
            <a:ext cx="3505200" cy="2012859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56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en-US" altLang="zh-CN" sz="2600" dirty="0" smtClean="0">
              <a:solidFill>
                <a:srgbClr val="FFFF00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     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再合并</a:t>
            </a:r>
            <a:endParaRPr lang="en-US" altLang="zh-CN" sz="2600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B050"/>
                </a:solidFill>
                <a:sym typeface="Wingdings" pitchFamily="2" charset="2"/>
              </a:rPr>
              <a:t>     </a:t>
            </a:r>
            <a:r>
              <a:rPr lang="zh-CN" altLang="en-US" sz="2600" kern="0" dirty="0" smtClean="0">
                <a:solidFill>
                  <a:srgbClr val="00B050"/>
                </a:solidFill>
                <a:sym typeface="Wingdings" pitchFamily="2" charset="2"/>
              </a:rPr>
              <a:t>新树根</a:t>
            </a:r>
            <a:endParaRPr lang="en-US" altLang="zh-CN" sz="2600" kern="0" dirty="0" smtClean="0">
              <a:solidFill>
                <a:srgbClr val="00B050"/>
              </a:solidFill>
              <a:sym typeface="Wingdings" pitchFamily="2" charset="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01800" y="45821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63   90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2265178"/>
            <a:ext cx="9144000" cy="4194995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kern="0" dirty="0" smtClean="0"/>
              <a:t> </a:t>
            </a:r>
            <a:r>
              <a:rPr lang="zh-CN" altLang="en-US" kern="0" dirty="0" smtClean="0"/>
              <a:t>从</a:t>
            </a:r>
            <a:r>
              <a:rPr lang="en-US" altLang="zh-CN" kern="0" dirty="0" smtClean="0"/>
              <a:t>B-</a:t>
            </a:r>
            <a:r>
              <a:rPr lang="zh-CN" altLang="en-US" kern="0" dirty="0" smtClean="0"/>
              <a:t>树中删除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   1) </a:t>
            </a:r>
            <a:r>
              <a:rPr lang="zh-CN" altLang="en-US" kern="0" dirty="0" smtClean="0">
                <a:solidFill>
                  <a:srgbClr val="008000"/>
                </a:solidFill>
              </a:rPr>
              <a:t>若</a:t>
            </a:r>
            <a:r>
              <a:rPr lang="en-US" altLang="zh-CN" kern="0" dirty="0" smtClean="0">
                <a:solidFill>
                  <a:srgbClr val="008000"/>
                </a:solidFill>
              </a:rPr>
              <a:t>key</a:t>
            </a:r>
            <a:r>
              <a:rPr lang="zh-CN" altLang="en-US" kern="0" dirty="0" smtClean="0">
                <a:solidFill>
                  <a:srgbClr val="008000"/>
                </a:solidFill>
              </a:rPr>
              <a:t>在最下层结点中，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/>
              <a:t>        1.1 </a:t>
            </a:r>
            <a:r>
              <a:rPr lang="zh-CN" altLang="en-US" sz="2600" kern="0" dirty="0" smtClean="0"/>
              <a:t>结点中关键码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个数 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&gt; </a:t>
            </a:r>
            <a:r>
              <a:rPr lang="en-US" altLang="zh-CN" sz="2600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rgbClr val="0000CC"/>
                </a:solidFill>
                <a:sym typeface="Symbol"/>
              </a:rPr>
              <a:t>-1</a:t>
            </a:r>
            <a:r>
              <a:rPr lang="en-US" altLang="zh-CN" sz="2600" kern="0" dirty="0" smtClean="0">
                <a:sym typeface="Symbol"/>
              </a:rPr>
              <a:t>, </a:t>
            </a:r>
            <a:r>
              <a:rPr lang="zh-CN" altLang="en-US" sz="2600" kern="0" dirty="0" smtClean="0">
                <a:sym typeface="Symbol"/>
              </a:rPr>
              <a:t>则直接删</a:t>
            </a:r>
            <a:endParaRPr lang="en-US" altLang="zh-CN" sz="2600" kern="0" dirty="0" smtClean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ym typeface="Symbol"/>
              </a:rPr>
              <a:t>        1.2 </a:t>
            </a:r>
            <a:r>
              <a:rPr lang="zh-CN" altLang="en-US" sz="2600" kern="0" dirty="0" smtClean="0">
                <a:sym typeface="Symbol"/>
              </a:rPr>
              <a:t>结点中关键码个数</a:t>
            </a: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==</a:t>
            </a:r>
            <a:r>
              <a:rPr lang="en-US" altLang="zh-CN" sz="2600" b="1" dirty="0" smtClean="0">
                <a:solidFill>
                  <a:srgbClr val="990099"/>
                </a:solidFill>
                <a:sym typeface="Symbol"/>
              </a:rPr>
              <a:t> </a:t>
            </a:r>
            <a:r>
              <a:rPr lang="en-US" altLang="zh-CN" sz="2600" dirty="0" smtClean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-1, </a:t>
            </a:r>
            <a:r>
              <a:rPr lang="zh-CN" altLang="en-US" sz="2600" kern="0" dirty="0" smtClean="0">
                <a:sym typeface="Symbol"/>
              </a:rPr>
              <a:t>且</a:t>
            </a:r>
            <a:r>
              <a:rPr lang="zh-CN" altLang="en-US" sz="2600" kern="0" dirty="0" smtClean="0">
                <a:solidFill>
                  <a:srgbClr val="990099"/>
                </a:solidFill>
                <a:sym typeface="Symbol"/>
              </a:rPr>
              <a:t>兄弟</a:t>
            </a:r>
            <a:r>
              <a:rPr lang="en-US" altLang="zh-CN" sz="2600" b="1" kern="0" dirty="0" smtClean="0">
                <a:solidFill>
                  <a:srgbClr val="990099"/>
                </a:solidFill>
                <a:sym typeface="Symbol"/>
              </a:rPr>
              <a:t>…</a:t>
            </a: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 &gt; </a:t>
            </a:r>
            <a:r>
              <a:rPr lang="en-US" altLang="zh-CN" sz="2600" b="1" dirty="0" smtClean="0">
                <a:solidFill>
                  <a:srgbClr val="990099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-1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        </a:t>
            </a:r>
            <a:r>
              <a:rPr lang="en-US" altLang="zh-CN" sz="2600" kern="0" dirty="0" smtClean="0">
                <a:sym typeface="Symbol"/>
              </a:rPr>
              <a:t>1.3 </a:t>
            </a:r>
            <a:r>
              <a:rPr lang="zh-CN" altLang="en-US" sz="2600" kern="0" dirty="0" smtClean="0">
                <a:sym typeface="Symbol"/>
              </a:rPr>
              <a:t>结点、其兄弟的关键码个数</a:t>
            </a:r>
            <a:r>
              <a:rPr lang="zh-CN" altLang="en-US" sz="2600" kern="0" dirty="0" smtClean="0">
                <a:solidFill>
                  <a:srgbClr val="0000CC"/>
                </a:solidFill>
                <a:sym typeface="Symbol"/>
              </a:rPr>
              <a:t>都</a:t>
            </a:r>
            <a:r>
              <a:rPr lang="en-US" altLang="zh-CN" sz="2600" kern="0" dirty="0" smtClean="0">
                <a:solidFill>
                  <a:srgbClr val="0000CC"/>
                </a:solidFill>
                <a:sym typeface="Symbol"/>
              </a:rPr>
              <a:t>==</a:t>
            </a:r>
            <a:r>
              <a:rPr lang="en-US" altLang="zh-CN" sz="2600" b="1" dirty="0" smtClean="0">
                <a:solidFill>
                  <a:srgbClr val="0000CC"/>
                </a:solidFill>
                <a:sym typeface="Symbol"/>
              </a:rPr>
              <a:t> </a:t>
            </a:r>
            <a:r>
              <a:rPr lang="en-US" altLang="zh-CN" sz="2600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rgbClr val="0000CC"/>
                </a:solidFill>
                <a:sym typeface="Symbol"/>
              </a:rPr>
              <a:t>-1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  <a:sym typeface="Symbol"/>
              </a:rPr>
              <a:t>    2) </a:t>
            </a:r>
            <a:r>
              <a:rPr lang="zh-CN" altLang="en-US" kern="0" dirty="0" smtClean="0">
                <a:solidFill>
                  <a:srgbClr val="C00000"/>
                </a:solidFill>
              </a:rPr>
              <a:t>若</a:t>
            </a:r>
            <a:r>
              <a:rPr lang="en-US" altLang="zh-CN" kern="0" dirty="0" smtClean="0">
                <a:solidFill>
                  <a:srgbClr val="C00000"/>
                </a:solidFill>
              </a:rPr>
              <a:t>key</a:t>
            </a:r>
            <a:r>
              <a:rPr lang="zh-CN" altLang="en-US" kern="0" dirty="0" smtClean="0">
                <a:solidFill>
                  <a:srgbClr val="C00000"/>
                </a:solidFill>
              </a:rPr>
              <a:t>不在最下层，为了“中序有序”，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        </a:t>
            </a:r>
            <a:r>
              <a:rPr lang="zh-CN" altLang="en-US" kern="0" dirty="0" smtClean="0"/>
              <a:t>用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0000CC"/>
                </a:solidFill>
              </a:rPr>
              <a:t>左子树中的</a:t>
            </a:r>
            <a:r>
              <a:rPr lang="zh-CN" altLang="en-US" kern="0" dirty="0" smtClean="0">
                <a:solidFill>
                  <a:srgbClr val="0000CC"/>
                </a:solidFill>
              </a:rPr>
              <a:t>最</a:t>
            </a:r>
            <a:r>
              <a:rPr lang="zh-CN" altLang="en-US" kern="0" dirty="0" smtClean="0">
                <a:solidFill>
                  <a:srgbClr val="0000CC"/>
                </a:solidFill>
              </a:rPr>
              <a:t>大</a:t>
            </a:r>
            <a:r>
              <a:rPr lang="zh-CN" altLang="en-US" kern="0" dirty="0" smtClean="0">
                <a:solidFill>
                  <a:srgbClr val="0000CC"/>
                </a:solidFill>
              </a:rPr>
              <a:t>码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r>
              <a:rPr lang="en-US" altLang="zh-CN" kern="0" dirty="0" smtClean="0"/>
              <a:t>or </a:t>
            </a:r>
            <a:r>
              <a:rPr lang="zh-CN" altLang="en-US" kern="0" dirty="0" smtClean="0">
                <a:solidFill>
                  <a:srgbClr val="0000CC"/>
                </a:solidFill>
              </a:rPr>
              <a:t>右子树中的</a:t>
            </a:r>
            <a:r>
              <a:rPr lang="zh-CN" altLang="en-US" kern="0" dirty="0" smtClean="0">
                <a:solidFill>
                  <a:srgbClr val="0000CC"/>
                </a:solidFill>
              </a:rPr>
              <a:t>最小码</a:t>
            </a:r>
            <a:r>
              <a:rPr lang="en-US" altLang="zh-CN" b="1" i="1" kern="0" dirty="0" smtClean="0">
                <a:solidFill>
                  <a:srgbClr val="0000CC"/>
                </a:solidFill>
              </a:rPr>
              <a:t>k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        </a:t>
            </a:r>
            <a:r>
              <a:rPr lang="zh-CN" altLang="en-US" kern="0" dirty="0" smtClean="0"/>
              <a:t>取代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，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/>
              <a:t>从该子树中删除</a:t>
            </a:r>
            <a:r>
              <a:rPr lang="en-US" altLang="zh-CN" b="1" i="1" kern="0" dirty="0" smtClean="0">
                <a:solidFill>
                  <a:srgbClr val="0000CC"/>
                </a:solidFill>
              </a:rPr>
              <a:t>k</a:t>
            </a:r>
            <a:r>
              <a:rPr lang="zh-CN" altLang="en-US" kern="0" dirty="0" smtClean="0"/>
              <a:t>即可</a:t>
            </a:r>
            <a:r>
              <a:rPr lang="en-US" altLang="zh-CN" kern="0" dirty="0" smtClean="0"/>
              <a:t>(</a:t>
            </a:r>
            <a:r>
              <a:rPr lang="en-US" altLang="zh-CN" b="1" i="1" kern="0" dirty="0" smtClean="0">
                <a:solidFill>
                  <a:srgbClr val="990099"/>
                </a:solidFill>
              </a:rPr>
              <a:t>k</a:t>
            </a:r>
            <a:r>
              <a:rPr lang="zh-CN" altLang="en-US" kern="0" dirty="0" smtClean="0">
                <a:solidFill>
                  <a:srgbClr val="990099"/>
                </a:solidFill>
              </a:rPr>
              <a:t>一定在最下层</a:t>
            </a:r>
            <a:r>
              <a:rPr lang="en-US" altLang="zh-CN" kern="0" dirty="0" smtClean="0"/>
              <a:t>)</a:t>
            </a:r>
            <a:endParaRPr lang="zh-CN" altLang="en-US" dirty="0" smtClean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删除非底层结点中的关键字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91000" y="1905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35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 flipH="1">
            <a:off x="2563200" y="2137177"/>
            <a:ext cx="1856400" cy="5686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H="1" flipV="1">
            <a:off x="4953000" y="2137177"/>
            <a:ext cx="1876800" cy="45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2023200" y="2705789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762577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11   13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71800" y="37373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1482000" y="2848177"/>
            <a:ext cx="8040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2895600" y="2899177"/>
            <a:ext cx="4362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791200" y="3838777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47   53  64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29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99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4842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39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6019800" y="25943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43   78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5202600" y="2822977"/>
            <a:ext cx="9696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64" idx="0"/>
          </p:cNvCxnSpPr>
          <p:nvPr/>
        </p:nvCxnSpPr>
        <p:spPr bwMode="auto">
          <a:xfrm>
            <a:off x="7467600" y="2822977"/>
            <a:ext cx="11220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>
            <a:off x="6858000" y="2822977"/>
            <a:ext cx="132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181599" y="4572000"/>
            <a:ext cx="3962401" cy="1532727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4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43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--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用右子树中的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最小值</a:t>
            </a:r>
            <a:endParaRPr lang="en-US" altLang="zh-CN" sz="2600" kern="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FFC000"/>
                </a:solidFill>
              </a:rPr>
              <a:t>      or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左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…………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最大值</a:t>
            </a:r>
            <a:endParaRPr lang="zh-CN" altLang="en-US" sz="2600" dirty="0">
              <a:solidFill>
                <a:srgbClr val="FFC000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72200" y="25908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47</a:t>
            </a:r>
            <a:endParaRPr lang="zh-CN" altLang="en-US" sz="3000" dirty="0" smtClean="0"/>
          </a:p>
        </p:txBody>
      </p:sp>
      <p:sp>
        <p:nvSpPr>
          <p:cNvPr id="46" name="矩形 45"/>
          <p:cNvSpPr/>
          <p:nvPr/>
        </p:nvSpPr>
        <p:spPr bwMode="auto">
          <a:xfrm>
            <a:off x="5867400" y="38862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删除非底层结点中的关键字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91000" y="1905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35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 flipH="1">
            <a:off x="2563200" y="2137177"/>
            <a:ext cx="1856400" cy="5686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H="1" flipV="1">
            <a:off x="4953000" y="2137177"/>
            <a:ext cx="1876800" cy="45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2023200" y="2705789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762577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11   13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71800" y="37373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1482000" y="2848177"/>
            <a:ext cx="8040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2895600" y="2899177"/>
            <a:ext cx="4362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791200" y="3838777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53   64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29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99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4842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39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6019800" y="25943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47   78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5202600" y="2822977"/>
            <a:ext cx="9696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64" idx="0"/>
          </p:cNvCxnSpPr>
          <p:nvPr/>
        </p:nvCxnSpPr>
        <p:spPr bwMode="auto">
          <a:xfrm>
            <a:off x="7467600" y="2822977"/>
            <a:ext cx="11220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>
            <a:off x="6858000" y="2822977"/>
            <a:ext cx="132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181599" y="4572000"/>
            <a:ext cx="3962401" cy="1532727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4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--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用右子树中的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最小值</a:t>
            </a:r>
            <a:endParaRPr lang="en-US" altLang="zh-CN" sz="2600" kern="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FFC000"/>
                </a:solidFill>
              </a:rPr>
              <a:t>      or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左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…………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最大值</a:t>
            </a:r>
            <a:endParaRPr lang="zh-CN" altLang="en-US" sz="2600" dirty="0">
              <a:solidFill>
                <a:srgbClr val="FFC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67200" y="19050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27</a:t>
            </a:r>
            <a:endParaRPr lang="zh-CN" altLang="en-US" sz="3000" dirty="0" smtClean="0"/>
          </a:p>
        </p:txBody>
      </p:sp>
      <p:sp>
        <p:nvSpPr>
          <p:cNvPr id="25" name="矩形 24"/>
          <p:cNvSpPr/>
          <p:nvPr/>
        </p:nvSpPr>
        <p:spPr bwMode="auto">
          <a:xfrm>
            <a:off x="2971800" y="37338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删除非底层结点中的关键字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91000" y="1905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35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 flipH="1">
            <a:off x="2563200" y="2137177"/>
            <a:ext cx="1856400" cy="5686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H="1" flipV="1">
            <a:off x="4953000" y="2137177"/>
            <a:ext cx="1876800" cy="45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2023200" y="2705789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762577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71800" y="37373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1482000" y="2848177"/>
            <a:ext cx="8040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2895600" y="2899177"/>
            <a:ext cx="4362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791200" y="3838777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53   64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29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99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4842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39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6019800" y="25943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47   78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5202600" y="2822977"/>
            <a:ext cx="9696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64" idx="0"/>
          </p:cNvCxnSpPr>
          <p:nvPr/>
        </p:nvCxnSpPr>
        <p:spPr bwMode="auto">
          <a:xfrm>
            <a:off x="7467600" y="2822977"/>
            <a:ext cx="11220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>
            <a:off x="6858000" y="2822977"/>
            <a:ext cx="132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181599" y="4572000"/>
            <a:ext cx="3962401" cy="572464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4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后</a:t>
            </a:r>
            <a:endParaRPr lang="zh-CN" altLang="en-US" sz="2600" dirty="0">
              <a:solidFill>
                <a:srgbClr val="FFC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67200" y="19050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27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7.6.3 B+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 B+</a:t>
            </a:r>
            <a:r>
              <a:rPr lang="zh-CN" altLang="en-US" kern="0" dirty="0" smtClean="0">
                <a:solidFill>
                  <a:srgbClr val="008000"/>
                </a:solidFill>
              </a:rPr>
              <a:t>树与</a:t>
            </a:r>
            <a:r>
              <a:rPr lang="en-US" altLang="zh-CN" kern="0" dirty="0" smtClean="0">
                <a:solidFill>
                  <a:srgbClr val="008000"/>
                </a:solidFill>
              </a:rPr>
              <a:t>B_</a:t>
            </a:r>
            <a:r>
              <a:rPr lang="zh-CN" altLang="en-US" kern="0" dirty="0" smtClean="0">
                <a:solidFill>
                  <a:srgbClr val="008000"/>
                </a:solidFill>
              </a:rPr>
              <a:t>树的区别（</a:t>
            </a:r>
            <a:r>
              <a:rPr lang="en-US" altLang="zh-CN" kern="0" dirty="0" smtClean="0">
                <a:solidFill>
                  <a:srgbClr val="008000"/>
                </a:solidFill>
              </a:rPr>
              <a:t> m</a:t>
            </a:r>
            <a:r>
              <a:rPr lang="zh-CN" altLang="en-US" kern="0" dirty="0" smtClean="0">
                <a:solidFill>
                  <a:srgbClr val="008000"/>
                </a:solidFill>
              </a:rPr>
              <a:t>阶）：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j-lt"/>
              </a:rPr>
              <a:t>    </a:t>
            </a:r>
            <a:r>
              <a:rPr lang="en-US" altLang="zh-CN" kern="0" dirty="0" smtClean="0">
                <a:latin typeface="+mj-lt"/>
              </a:rPr>
              <a:t>1. B_</a:t>
            </a:r>
            <a:r>
              <a:rPr lang="zh-CN" altLang="en-US" kern="0" dirty="0" smtClean="0">
                <a:latin typeface="+mj-lt"/>
              </a:rPr>
              <a:t>树，有</a:t>
            </a:r>
            <a:r>
              <a:rPr lang="en-US" altLang="zh-CN" kern="0" dirty="0" smtClean="0">
                <a:latin typeface="+mj-lt"/>
              </a:rPr>
              <a:t>m</a:t>
            </a:r>
            <a:r>
              <a:rPr lang="zh-CN" altLang="en-US" kern="0" dirty="0" smtClean="0">
                <a:latin typeface="+mj-lt"/>
              </a:rPr>
              <a:t>棵子树的结点，有</a:t>
            </a:r>
            <a:r>
              <a:rPr lang="en-US" altLang="zh-CN" kern="0" dirty="0" smtClean="0">
                <a:latin typeface="+mj-lt"/>
              </a:rPr>
              <a:t>m-1</a:t>
            </a:r>
            <a:r>
              <a:rPr lang="zh-CN" altLang="en-US" kern="0" dirty="0" smtClean="0">
                <a:latin typeface="+mj-lt"/>
              </a:rPr>
              <a:t>个关键码；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        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B+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树，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……………………..….m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个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…………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；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2. B_</a:t>
            </a:r>
            <a:r>
              <a:rPr lang="zh-CN" altLang="en-US" kern="0" dirty="0" smtClean="0">
                <a:latin typeface="+mj-lt"/>
              </a:rPr>
              <a:t>树，关键码不重复；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       B+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树，叶子结点包含完整的关键码；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/>
              <a:t>    3. B+</a:t>
            </a:r>
            <a:r>
              <a:rPr lang="zh-CN" altLang="en-US" kern="0" dirty="0" smtClean="0"/>
              <a:t>树，分枝结点中的关键码为</a:t>
            </a:r>
            <a:endParaRPr lang="en-US" altLang="zh-CN" kern="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                    </a:t>
            </a:r>
            <a:r>
              <a:rPr lang="zh-CN" altLang="en-US" kern="0" dirty="0" smtClean="0">
                <a:solidFill>
                  <a:srgbClr val="990099"/>
                </a:solidFill>
              </a:rPr>
              <a:t>其子结点中关键码的最大</a:t>
            </a:r>
            <a:r>
              <a:rPr lang="en-US" altLang="zh-CN" kern="0" dirty="0" smtClean="0">
                <a:solidFill>
                  <a:srgbClr val="990099"/>
                </a:solidFill>
              </a:rPr>
              <a:t>or</a:t>
            </a:r>
            <a:r>
              <a:rPr lang="zh-CN" altLang="en-US" kern="0" dirty="0" smtClean="0">
                <a:solidFill>
                  <a:srgbClr val="990099"/>
                </a:solidFill>
              </a:rPr>
              <a:t>最小值</a:t>
            </a:r>
            <a:endParaRPr lang="en-US" altLang="zh-CN" kern="0" dirty="0" smtClean="0">
              <a:solidFill>
                <a:srgbClr val="990099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219800" y="47244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0000CC"/>
                </a:solidFill>
              </a:rPr>
              <a:t>60     99</a:t>
            </a:r>
            <a:endParaRPr lang="zh-CN" altLang="en-US" sz="3000" dirty="0" smtClean="0">
              <a:solidFill>
                <a:srgbClr val="0000C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334000" y="4953000"/>
            <a:ext cx="18960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0"/>
          </p:cNvCxnSpPr>
          <p:nvPr/>
        </p:nvCxnSpPr>
        <p:spPr bwMode="auto">
          <a:xfrm flipV="1">
            <a:off x="2887200" y="4953000"/>
            <a:ext cx="1532400" cy="38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7043400" y="55116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85  99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6730800" y="5715000"/>
            <a:ext cx="423000" cy="6247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 flipV="1">
            <a:off x="7763400" y="5715000"/>
            <a:ext cx="228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1743600" y="6096000"/>
            <a:ext cx="1728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27 36 39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2000" y="60960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10 20</a:t>
            </a:r>
            <a:endParaRPr lang="zh-CN" altLang="en-US" sz="3000" dirty="0" smtClean="0"/>
          </a:p>
        </p:txBody>
      </p:sp>
      <p:sp>
        <p:nvSpPr>
          <p:cNvPr id="16" name="矩形 15"/>
          <p:cNvSpPr/>
          <p:nvPr/>
        </p:nvSpPr>
        <p:spPr bwMode="auto">
          <a:xfrm>
            <a:off x="1897200" y="5334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20  39  60</a:t>
            </a:r>
            <a:endParaRPr lang="zh-CN" altLang="en-US" sz="3000" dirty="0" smtClean="0">
              <a:solidFill>
                <a:srgbClr val="0000CC"/>
              </a:solidFill>
            </a:endParaRPr>
          </a:p>
        </p:txBody>
      </p:sp>
      <p:cxnSp>
        <p:nvCxnSpPr>
          <p:cNvPr id="17" name="直接连接符 16"/>
          <p:cNvCxnSpPr>
            <a:endCxn id="15" idx="0"/>
          </p:cNvCxnSpPr>
          <p:nvPr/>
        </p:nvCxnSpPr>
        <p:spPr bwMode="auto">
          <a:xfrm flipH="1">
            <a:off x="948000" y="5562600"/>
            <a:ext cx="11094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191400" y="5638800"/>
            <a:ext cx="13506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endCxn id="14" idx="0"/>
          </p:cNvCxnSpPr>
          <p:nvPr/>
        </p:nvCxnSpPr>
        <p:spPr bwMode="auto">
          <a:xfrm>
            <a:off x="2590800" y="5562600"/>
            <a:ext cx="168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3648600" y="60960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46 51 60</a:t>
            </a:r>
            <a:endParaRPr lang="zh-CN" altLang="en-US" sz="3000" dirty="0" smtClean="0"/>
          </a:p>
        </p:txBody>
      </p:sp>
      <p:sp>
        <p:nvSpPr>
          <p:cNvPr id="21" name="矩形 20"/>
          <p:cNvSpPr/>
          <p:nvPr/>
        </p:nvSpPr>
        <p:spPr bwMode="auto">
          <a:xfrm>
            <a:off x="5706000" y="60960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65 79 85</a:t>
            </a:r>
            <a:endParaRPr lang="zh-CN" altLang="en-US" sz="3000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7763400" y="60960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92 99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7.6.3 B+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 B+</a:t>
            </a:r>
            <a:r>
              <a:rPr lang="zh-CN" altLang="en-US" kern="0" dirty="0" smtClean="0">
                <a:solidFill>
                  <a:srgbClr val="008000"/>
                </a:solidFill>
              </a:rPr>
              <a:t>树的基本操作：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zh-CN" altLang="en-US" kern="0" dirty="0" smtClean="0">
                <a:latin typeface="+mj-lt"/>
              </a:rPr>
              <a:t>    </a:t>
            </a:r>
            <a:r>
              <a:rPr lang="en-US" altLang="zh-CN" kern="0" dirty="0" smtClean="0">
                <a:latin typeface="+mj-lt"/>
              </a:rPr>
              <a:t>1. </a:t>
            </a:r>
            <a:r>
              <a:rPr lang="zh-CN" altLang="en-US" kern="0" dirty="0" smtClean="0">
                <a:latin typeface="+mj-lt"/>
              </a:rPr>
              <a:t>检索，必须查找到叶子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2. </a:t>
            </a:r>
            <a:r>
              <a:rPr lang="zh-CN" altLang="en-US" kern="0" dirty="0" smtClean="0">
                <a:latin typeface="+mj-lt"/>
              </a:rPr>
              <a:t>插入、删除，都在叶子上进行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14800" y="37338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0000CC"/>
                </a:solidFill>
              </a:rPr>
              <a:t>60     99</a:t>
            </a:r>
            <a:endParaRPr lang="zh-CN" altLang="en-US" sz="3000" dirty="0" smtClean="0">
              <a:solidFill>
                <a:srgbClr val="0000C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229000" y="3962400"/>
            <a:ext cx="18960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0"/>
          </p:cNvCxnSpPr>
          <p:nvPr/>
        </p:nvCxnSpPr>
        <p:spPr bwMode="auto">
          <a:xfrm flipV="1">
            <a:off x="2782200" y="3962400"/>
            <a:ext cx="1532400" cy="38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6938400" y="4521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85  99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6625800" y="4724400"/>
            <a:ext cx="423000" cy="6247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 flipV="1">
            <a:off x="7658400" y="4724400"/>
            <a:ext cx="228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1638600" y="5105400"/>
            <a:ext cx="1728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27 36 39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7000" y="51054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10 20</a:t>
            </a:r>
            <a:endParaRPr lang="zh-CN" altLang="en-US" sz="3000" dirty="0" smtClean="0"/>
          </a:p>
        </p:txBody>
      </p:sp>
      <p:sp>
        <p:nvSpPr>
          <p:cNvPr id="16" name="矩形 15"/>
          <p:cNvSpPr/>
          <p:nvPr/>
        </p:nvSpPr>
        <p:spPr bwMode="auto">
          <a:xfrm>
            <a:off x="1792200" y="43434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20  39  60</a:t>
            </a:r>
            <a:endParaRPr lang="zh-CN" altLang="en-US" sz="3000" dirty="0" smtClean="0">
              <a:solidFill>
                <a:srgbClr val="0000CC"/>
              </a:solidFill>
            </a:endParaRPr>
          </a:p>
        </p:txBody>
      </p:sp>
      <p:cxnSp>
        <p:nvCxnSpPr>
          <p:cNvPr id="17" name="直接连接符 16"/>
          <p:cNvCxnSpPr>
            <a:endCxn id="15" idx="0"/>
          </p:cNvCxnSpPr>
          <p:nvPr/>
        </p:nvCxnSpPr>
        <p:spPr bwMode="auto">
          <a:xfrm flipH="1">
            <a:off x="843000" y="4572000"/>
            <a:ext cx="11094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086400" y="4648200"/>
            <a:ext cx="13506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endCxn id="14" idx="0"/>
          </p:cNvCxnSpPr>
          <p:nvPr/>
        </p:nvCxnSpPr>
        <p:spPr bwMode="auto">
          <a:xfrm>
            <a:off x="2485800" y="4572000"/>
            <a:ext cx="168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3543600" y="51054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46 51 60</a:t>
            </a:r>
            <a:endParaRPr lang="zh-CN" altLang="en-US" sz="3000" dirty="0" smtClean="0"/>
          </a:p>
        </p:txBody>
      </p:sp>
      <p:sp>
        <p:nvSpPr>
          <p:cNvPr id="21" name="矩形 20"/>
          <p:cNvSpPr/>
          <p:nvPr/>
        </p:nvSpPr>
        <p:spPr bwMode="auto">
          <a:xfrm>
            <a:off x="5601000" y="51054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65 79 85</a:t>
            </a:r>
            <a:endParaRPr lang="zh-CN" altLang="en-US" sz="3000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7658400" y="51054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92 99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 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种最小不平衡子树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，调整策略：</a:t>
            </a:r>
            <a:endParaRPr lang="en-US" altLang="zh-CN" kern="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 -- LL</a:t>
            </a:r>
            <a:r>
              <a:rPr lang="zh-CN" altLang="en-US" kern="0" dirty="0" smtClean="0">
                <a:solidFill>
                  <a:srgbClr val="C00000"/>
                </a:solidFill>
              </a:rPr>
              <a:t>型：</a:t>
            </a:r>
            <a:r>
              <a:rPr lang="zh-CN" altLang="en-US" kern="0" dirty="0" smtClean="0"/>
              <a:t>提拔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的左孩子，作为</a:t>
            </a:r>
            <a:r>
              <a:rPr lang="zh-CN" altLang="en-US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 smtClean="0"/>
              <a:t>的根，</a:t>
            </a:r>
            <a:r>
              <a:rPr lang="en-US" altLang="zh-CN" kern="0" dirty="0" smtClean="0"/>
              <a:t>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     </a:t>
            </a:r>
            <a:r>
              <a:rPr lang="zh-CN" altLang="en-US" kern="0" dirty="0" smtClean="0">
                <a:solidFill>
                  <a:srgbClr val="008000"/>
                </a:solidFill>
              </a:rPr>
              <a:t>并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r>
              <a:rPr lang="zh-CN" altLang="en-US" kern="0" dirty="0" smtClean="0">
                <a:solidFill>
                  <a:srgbClr val="008000"/>
                </a:solidFill>
              </a:rPr>
              <a:t>保持二叉排序特性；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-- LR</a:t>
            </a:r>
            <a:r>
              <a:rPr lang="zh-CN" altLang="en-US" kern="0" dirty="0" smtClean="0">
                <a:solidFill>
                  <a:srgbClr val="C00000"/>
                </a:solidFill>
              </a:rPr>
              <a:t>型：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r>
              <a:rPr lang="zh-CN" altLang="en-US" kern="0" dirty="0" smtClean="0"/>
              <a:t>提拔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的左孩子的右孩子，作为</a:t>
            </a:r>
            <a:r>
              <a:rPr lang="en-US" altLang="zh-CN" kern="0" dirty="0" smtClean="0"/>
              <a:t>………</a:t>
            </a:r>
            <a:r>
              <a:rPr lang="zh-CN" altLang="en-US" kern="0" dirty="0" smtClean="0"/>
              <a:t>的根，</a:t>
            </a:r>
            <a:endParaRPr lang="en-US" altLang="zh-CN" kern="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                   </a:t>
            </a:r>
            <a:r>
              <a:rPr lang="zh-CN" altLang="en-US" kern="0" dirty="0" smtClean="0">
                <a:solidFill>
                  <a:srgbClr val="008000"/>
                </a:solidFill>
              </a:rPr>
              <a:t>并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r>
              <a:rPr lang="zh-CN" altLang="en-US" kern="0" dirty="0" smtClean="0">
                <a:solidFill>
                  <a:srgbClr val="008000"/>
                </a:solidFill>
              </a:rPr>
              <a:t>保持二叉排序特性； 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/>
              <a:t>   </a:t>
            </a:r>
            <a:r>
              <a:rPr lang="en-US" altLang="zh-CN" kern="0" dirty="0" smtClean="0">
                <a:solidFill>
                  <a:srgbClr val="C00000"/>
                </a:solidFill>
              </a:rPr>
              <a:t>-- RR</a:t>
            </a:r>
            <a:r>
              <a:rPr lang="zh-CN" altLang="en-US" kern="0" dirty="0" smtClean="0">
                <a:solidFill>
                  <a:srgbClr val="C00000"/>
                </a:solidFill>
              </a:rPr>
              <a:t>型：</a:t>
            </a:r>
            <a:r>
              <a:rPr lang="zh-CN" altLang="en-US" kern="0" dirty="0" smtClean="0"/>
              <a:t>提拔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的右孩子，作为</a:t>
            </a:r>
            <a:r>
              <a:rPr lang="en-US" altLang="zh-CN" kern="0" dirty="0" smtClean="0"/>
              <a:t>………..............</a:t>
            </a:r>
            <a:r>
              <a:rPr lang="zh-CN" altLang="en-US" kern="0" dirty="0" smtClean="0"/>
              <a:t>的根，</a:t>
            </a:r>
            <a:r>
              <a:rPr lang="en-US" altLang="zh-CN" kern="0" dirty="0" smtClean="0"/>
              <a:t>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                   </a:t>
            </a:r>
            <a:r>
              <a:rPr lang="zh-CN" altLang="en-US" kern="0" dirty="0" smtClean="0">
                <a:solidFill>
                  <a:srgbClr val="008000"/>
                </a:solidFill>
              </a:rPr>
              <a:t>并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r>
              <a:rPr lang="zh-CN" altLang="en-US" kern="0" dirty="0" smtClean="0">
                <a:solidFill>
                  <a:srgbClr val="008000"/>
                </a:solidFill>
              </a:rPr>
              <a:t>保持二叉排序特性；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-- RL</a:t>
            </a:r>
            <a:r>
              <a:rPr lang="zh-CN" altLang="en-US" kern="0" dirty="0" smtClean="0">
                <a:solidFill>
                  <a:srgbClr val="C00000"/>
                </a:solidFill>
              </a:rPr>
              <a:t>型：</a:t>
            </a:r>
            <a:r>
              <a:rPr lang="zh-CN" altLang="en-US" kern="0" dirty="0" smtClean="0"/>
              <a:t>提拔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的右孩子的左孩子，作为</a:t>
            </a:r>
            <a:r>
              <a:rPr lang="en-US" altLang="zh-CN" kern="0" dirty="0" smtClean="0"/>
              <a:t>………</a:t>
            </a:r>
            <a:r>
              <a:rPr lang="zh-CN" altLang="en-US" kern="0" dirty="0" smtClean="0"/>
              <a:t>的根，</a:t>
            </a:r>
            <a:endParaRPr lang="en-US" altLang="zh-CN" kern="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                   </a:t>
            </a:r>
            <a:r>
              <a:rPr lang="zh-CN" altLang="en-US" kern="0" dirty="0" smtClean="0">
                <a:solidFill>
                  <a:srgbClr val="008000"/>
                </a:solidFill>
              </a:rPr>
              <a:t>并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r>
              <a:rPr lang="zh-CN" altLang="en-US" kern="0" dirty="0" smtClean="0">
                <a:solidFill>
                  <a:srgbClr val="008000"/>
                </a:solidFill>
              </a:rPr>
              <a:t>保持二叉排序特性；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回顾：最小不平衡子树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调整模式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39549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</a:t>
            </a:r>
            <a:r>
              <a:rPr lang="en-US" altLang="zh-CN" sz="3000" dirty="0" smtClean="0"/>
              <a:t>B-</a:t>
            </a:r>
            <a:r>
              <a:rPr lang="zh-CN" altLang="en-US" sz="3000" dirty="0" smtClean="0"/>
              <a:t>树、</a:t>
            </a:r>
            <a:r>
              <a:rPr lang="en-US" altLang="zh-CN" sz="3000" dirty="0" smtClean="0"/>
              <a:t>B+</a:t>
            </a:r>
            <a:r>
              <a:rPr lang="zh-CN" altLang="en-US" sz="3000" dirty="0" smtClean="0"/>
              <a:t>树的区别与联系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</a:t>
            </a:r>
            <a:r>
              <a:rPr lang="en-US" altLang="zh-CN" sz="3000" dirty="0" smtClean="0">
                <a:solidFill>
                  <a:srgbClr val="0000CC"/>
                </a:solidFill>
              </a:rPr>
              <a:t>B-</a:t>
            </a:r>
            <a:r>
              <a:rPr lang="zh-CN" altLang="en-US" sz="3000" dirty="0" smtClean="0">
                <a:solidFill>
                  <a:srgbClr val="0000CC"/>
                </a:solidFill>
              </a:rPr>
              <a:t>树上的基本操作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查找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 插入（结点分裂的原因和方法）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删除（父子交换、兄弟合并的原因和方法）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sz="3000" dirty="0" smtClean="0">
                <a:solidFill>
                  <a:srgbClr val="0000CC"/>
                </a:solidFill>
              </a:rPr>
              <a:t> 理解：</a:t>
            </a:r>
            <a:r>
              <a:rPr lang="en-US" altLang="zh-CN" sz="3000" dirty="0" smtClean="0"/>
              <a:t>B+</a:t>
            </a:r>
            <a:r>
              <a:rPr lang="zh-CN" altLang="en-US" sz="3000" dirty="0" smtClean="0"/>
              <a:t>树上的基本操作；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21667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P248 - 249 </a:t>
            </a:r>
          </a:p>
          <a:p>
            <a:pPr marL="1800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复习题 </a:t>
            </a:r>
            <a:r>
              <a:rPr lang="en-US" altLang="zh-CN" sz="3200" dirty="0" smtClean="0">
                <a:solidFill>
                  <a:srgbClr val="0000CC"/>
                </a:solidFill>
              </a:rPr>
              <a:t>12</a:t>
            </a:r>
            <a:r>
              <a:rPr lang="zh-CN" altLang="en-US" sz="3200" dirty="0" smtClean="0">
                <a:solidFill>
                  <a:srgbClr val="0000CC"/>
                </a:solidFill>
              </a:rPr>
              <a:t>，</a:t>
            </a:r>
            <a:r>
              <a:rPr lang="en-US" altLang="zh-CN" sz="3200" dirty="0" smtClean="0">
                <a:solidFill>
                  <a:srgbClr val="0000CC"/>
                </a:solidFill>
              </a:rPr>
              <a:t>13</a:t>
            </a:r>
          </a:p>
          <a:p>
            <a:pPr marL="1800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请从如下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r>
              <a:rPr lang="zh-CN" altLang="en-US" sz="3200" dirty="0" smtClean="0">
                <a:solidFill>
                  <a:srgbClr val="0000CC"/>
                </a:solidFill>
              </a:rPr>
              <a:t>阶</a:t>
            </a:r>
            <a:r>
              <a:rPr lang="en-US" altLang="zh-CN" sz="3200" dirty="0" smtClean="0">
                <a:solidFill>
                  <a:srgbClr val="0000CC"/>
                </a:solidFill>
              </a:rPr>
              <a:t>B-</a:t>
            </a:r>
            <a:r>
              <a:rPr lang="zh-CN" altLang="en-US" sz="3200" dirty="0" smtClean="0">
                <a:solidFill>
                  <a:srgbClr val="0000CC"/>
                </a:solidFill>
              </a:rPr>
              <a:t>树中依次删除</a:t>
            </a:r>
            <a:r>
              <a:rPr lang="en-US" altLang="zh-CN" sz="3200" dirty="0" smtClean="0">
                <a:solidFill>
                  <a:srgbClr val="0000CC"/>
                </a:solidFill>
              </a:rPr>
              <a:t>53,39, 64, 27</a:t>
            </a:r>
            <a:endParaRPr lang="en-US" altLang="zh-CN" sz="3200" dirty="0" smtClean="0"/>
          </a:p>
        </p:txBody>
      </p:sp>
      <p:sp>
        <p:nvSpPr>
          <p:cNvPr id="47" name="矩形 46"/>
          <p:cNvSpPr/>
          <p:nvPr/>
        </p:nvSpPr>
        <p:spPr bwMode="auto">
          <a:xfrm>
            <a:off x="3810000" y="3276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35</a:t>
            </a:r>
            <a:endParaRPr lang="zh-CN" altLang="en-US" sz="3000" dirty="0" smtClean="0"/>
          </a:p>
        </p:txBody>
      </p:sp>
      <p:cxnSp>
        <p:nvCxnSpPr>
          <p:cNvPr id="48" name="直接连接符 47"/>
          <p:cNvCxnSpPr>
            <a:endCxn id="50" idx="0"/>
          </p:cNvCxnSpPr>
          <p:nvPr/>
        </p:nvCxnSpPr>
        <p:spPr bwMode="auto">
          <a:xfrm flipH="1">
            <a:off x="2056200" y="3505200"/>
            <a:ext cx="1974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51" idx="0"/>
          </p:cNvCxnSpPr>
          <p:nvPr/>
        </p:nvCxnSpPr>
        <p:spPr bwMode="auto">
          <a:xfrm flipH="1" flipV="1">
            <a:off x="4572000" y="3555577"/>
            <a:ext cx="14958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1516200" y="419100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257800" y="40889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43   78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38200" y="5186609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13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541000" y="5184198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2" idx="0"/>
          </p:cNvCxnSpPr>
          <p:nvPr/>
        </p:nvCxnSpPr>
        <p:spPr bwMode="auto">
          <a:xfrm flipH="1">
            <a:off x="1288200" y="4381210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3" idx="0"/>
          </p:cNvCxnSpPr>
          <p:nvPr/>
        </p:nvCxnSpPr>
        <p:spPr bwMode="auto">
          <a:xfrm flipH="1" flipV="1">
            <a:off x="2430600" y="4381210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4267200" y="5174374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638800" y="5184554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47   53  64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043000" y="5174374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连接符 58"/>
          <p:cNvCxnSpPr>
            <a:endCxn id="56" idx="0"/>
          </p:cNvCxnSpPr>
          <p:nvPr/>
        </p:nvCxnSpPr>
        <p:spPr bwMode="auto">
          <a:xfrm flipH="1">
            <a:off x="4627200" y="4317577"/>
            <a:ext cx="7830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endCxn id="57" idx="0"/>
          </p:cNvCxnSpPr>
          <p:nvPr/>
        </p:nvCxnSpPr>
        <p:spPr bwMode="auto">
          <a:xfrm>
            <a:off x="6012000" y="4317577"/>
            <a:ext cx="706800" cy="866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endCxn id="58" idx="0"/>
          </p:cNvCxnSpPr>
          <p:nvPr/>
        </p:nvCxnSpPr>
        <p:spPr bwMode="auto">
          <a:xfrm>
            <a:off x="6705600" y="4317577"/>
            <a:ext cx="1697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棵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m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阶的</a:t>
            </a:r>
            <a:r>
              <a:rPr lang="en-US" altLang="zh-CN" kern="0" dirty="0" smtClean="0">
                <a:solidFill>
                  <a:srgbClr val="008000"/>
                </a:solidFill>
              </a:rPr>
              <a:t>B_</a:t>
            </a:r>
            <a:r>
              <a:rPr lang="zh-CN" altLang="en-US" kern="0" dirty="0" smtClean="0">
                <a:solidFill>
                  <a:srgbClr val="008000"/>
                </a:solidFill>
              </a:rPr>
              <a:t>树，若不空，则是如下的</a:t>
            </a:r>
            <a:r>
              <a:rPr lang="en-US" altLang="zh-CN" kern="0" dirty="0" smtClean="0">
                <a:solidFill>
                  <a:srgbClr val="008000"/>
                </a:solidFill>
              </a:rPr>
              <a:t>m</a:t>
            </a:r>
            <a:r>
              <a:rPr lang="zh-CN" altLang="en-US" kern="0" dirty="0" smtClean="0">
                <a:solidFill>
                  <a:srgbClr val="008000"/>
                </a:solidFill>
              </a:rPr>
              <a:t>叉树：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j-lt"/>
              </a:rPr>
              <a:t>    </a:t>
            </a:r>
            <a:r>
              <a:rPr lang="en-US" altLang="zh-CN" kern="0" dirty="0" smtClean="0">
                <a:latin typeface="+mj-lt"/>
              </a:rPr>
              <a:t>(1) </a:t>
            </a:r>
            <a:r>
              <a:rPr lang="zh-CN" altLang="en-US" kern="0" dirty="0" smtClean="0">
                <a:latin typeface="+mj-lt"/>
              </a:rPr>
              <a:t>每个结点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至多</a:t>
            </a:r>
            <a:r>
              <a:rPr lang="zh-CN" altLang="en-US" kern="0" dirty="0" smtClean="0">
                <a:latin typeface="+mj-lt"/>
              </a:rPr>
              <a:t>有</a:t>
            </a:r>
            <a:r>
              <a:rPr lang="en-US" altLang="zh-CN" kern="0" dirty="0" smtClean="0">
                <a:latin typeface="+mj-lt"/>
              </a:rPr>
              <a:t>m</a:t>
            </a:r>
            <a:r>
              <a:rPr lang="zh-CN" altLang="en-US" kern="0" dirty="0" smtClean="0">
                <a:latin typeface="+mj-lt"/>
              </a:rPr>
              <a:t>棵子树、</a:t>
            </a:r>
            <a:r>
              <a:rPr lang="en-US" altLang="zh-CN" kern="0" dirty="0" smtClean="0">
                <a:latin typeface="+mj-lt"/>
              </a:rPr>
              <a:t>m-1</a:t>
            </a:r>
            <a:r>
              <a:rPr lang="zh-CN" altLang="en-US" kern="0" dirty="0" smtClean="0">
                <a:latin typeface="+mj-lt"/>
              </a:rPr>
              <a:t>个关键码；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(m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叉树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)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(2) </a:t>
            </a:r>
            <a:r>
              <a:rPr lang="zh-CN" altLang="en-US" kern="0" dirty="0" smtClean="0">
                <a:latin typeface="+mj-lt"/>
              </a:rPr>
              <a:t>若</a:t>
            </a:r>
            <a:r>
              <a:rPr lang="zh-CN" altLang="en-US" kern="0" dirty="0" smtClean="0">
                <a:solidFill>
                  <a:srgbClr val="990099"/>
                </a:solidFill>
                <a:latin typeface="+mj-lt"/>
              </a:rPr>
              <a:t>根</a:t>
            </a:r>
            <a:r>
              <a:rPr lang="zh-CN" altLang="en-US" kern="0" dirty="0" smtClean="0">
                <a:latin typeface="+mj-lt"/>
              </a:rPr>
              <a:t>不是叶子，</a:t>
            </a:r>
            <a:r>
              <a:rPr lang="zh-CN" altLang="en-US" kern="0" dirty="0" smtClean="0">
                <a:solidFill>
                  <a:srgbClr val="990099"/>
                </a:solidFill>
                <a:latin typeface="+mj-lt"/>
              </a:rPr>
              <a:t>至少</a:t>
            </a:r>
            <a:r>
              <a:rPr lang="zh-CN" altLang="en-US" kern="0" dirty="0" smtClean="0">
                <a:latin typeface="+mj-lt"/>
              </a:rPr>
              <a:t>有</a:t>
            </a:r>
            <a:r>
              <a:rPr lang="en-US" altLang="zh-CN" kern="0" dirty="0" smtClean="0">
                <a:latin typeface="+mj-lt"/>
              </a:rPr>
              <a:t>2</a:t>
            </a:r>
            <a:r>
              <a:rPr lang="zh-CN" altLang="en-US" kern="0" dirty="0" smtClean="0">
                <a:latin typeface="+mj-lt"/>
              </a:rPr>
              <a:t>棵子树；</a:t>
            </a:r>
            <a:r>
              <a:rPr lang="en-US" altLang="zh-CN" kern="0" dirty="0" smtClean="0">
                <a:solidFill>
                  <a:srgbClr val="990099"/>
                </a:solidFill>
                <a:latin typeface="+mj-lt"/>
              </a:rPr>
              <a:t>(</a:t>
            </a:r>
            <a:r>
              <a:rPr lang="zh-CN" altLang="en-US" kern="0" dirty="0" smtClean="0">
                <a:solidFill>
                  <a:srgbClr val="990099"/>
                </a:solidFill>
                <a:latin typeface="+mj-lt"/>
              </a:rPr>
              <a:t>由底层分裂生长</a:t>
            </a:r>
            <a:r>
              <a:rPr lang="en-US" altLang="zh-CN" kern="0" dirty="0" smtClean="0">
                <a:solidFill>
                  <a:srgbClr val="990099"/>
                </a:solidFill>
                <a:latin typeface="+mj-lt"/>
              </a:rPr>
              <a:t>)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(3) </a:t>
            </a:r>
            <a:r>
              <a:rPr lang="zh-CN" altLang="en-US" kern="0" dirty="0" smtClean="0">
                <a:latin typeface="+mj-lt"/>
              </a:rPr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  <a:sym typeface="Symbol"/>
              </a:rPr>
              <a:t>    (4) </a:t>
            </a:r>
            <a:r>
              <a:rPr lang="zh-CN" altLang="en-US" kern="0" dirty="0" smtClean="0">
                <a:latin typeface="+mj-lt"/>
                <a:sym typeface="Symbol"/>
              </a:rPr>
              <a:t>所有</a:t>
            </a:r>
            <a:r>
              <a:rPr lang="zh-CN" altLang="en-US" kern="0" dirty="0" smtClean="0">
                <a:solidFill>
                  <a:srgbClr val="990099"/>
                </a:solidFill>
                <a:latin typeface="+mj-lt"/>
                <a:sym typeface="Symbol"/>
              </a:rPr>
              <a:t>叶子在同一层</a:t>
            </a:r>
            <a:r>
              <a:rPr lang="zh-CN" altLang="en-US" kern="0" dirty="0" smtClean="0">
                <a:latin typeface="+mj-lt"/>
                <a:sym typeface="Symbol"/>
              </a:rPr>
              <a:t>；</a:t>
            </a:r>
            <a:r>
              <a:rPr lang="en-US" altLang="zh-CN" kern="0" dirty="0" smtClean="0">
                <a:solidFill>
                  <a:srgbClr val="990099"/>
                </a:solidFill>
              </a:rPr>
              <a:t> (</a:t>
            </a:r>
            <a:r>
              <a:rPr lang="en-US" altLang="zh-CN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是平衡的</a:t>
            </a:r>
            <a:r>
              <a:rPr lang="en-US" altLang="zh-CN" kern="0" dirty="0" smtClean="0">
                <a:solidFill>
                  <a:srgbClr val="990099"/>
                </a:solidFill>
              </a:rPr>
              <a:t>)</a:t>
            </a:r>
            <a:endParaRPr lang="en-US" altLang="zh-CN" kern="0" dirty="0" smtClean="0">
              <a:latin typeface="+mj-lt"/>
              <a:sym typeface="Symbol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  <a:sym typeface="Symbol"/>
              </a:rPr>
              <a:t>    (5) </a:t>
            </a:r>
            <a:r>
              <a:rPr lang="zh-CN" altLang="en-US" kern="0" dirty="0" smtClean="0">
                <a:latin typeface="+mj-lt"/>
                <a:sym typeface="Symbol"/>
              </a:rPr>
              <a:t>结点构成为</a:t>
            </a:r>
            <a:r>
              <a:rPr lang="en-US" altLang="zh-CN" kern="0" dirty="0" smtClean="0">
                <a:latin typeface="+mj-lt"/>
                <a:sym typeface="Symbol"/>
              </a:rPr>
              <a:t>(parent, </a:t>
            </a:r>
            <a:r>
              <a:rPr lang="en-US" altLang="zh-CN" sz="3000" kern="0" dirty="0" smtClean="0">
                <a:latin typeface="+mj-lt"/>
                <a:sym typeface="Symbol"/>
              </a:rPr>
              <a:t>n, p</a:t>
            </a:r>
            <a:r>
              <a:rPr lang="en-US" altLang="zh-CN" sz="3000" b="1" kern="0" baseline="-25000" dirty="0" smtClean="0">
                <a:latin typeface="+mj-lt"/>
                <a:sym typeface="Symbol"/>
              </a:rPr>
              <a:t>0</a:t>
            </a:r>
            <a:r>
              <a:rPr lang="en-US" altLang="zh-CN" sz="3000" kern="0" dirty="0" smtClean="0">
                <a:latin typeface="+mj-lt"/>
                <a:sym typeface="Symbol"/>
              </a:rPr>
              <a:t>, k</a:t>
            </a:r>
            <a:r>
              <a:rPr lang="en-US" altLang="zh-CN" sz="3000" b="1" kern="0" baseline="-25000" dirty="0" smtClean="0">
                <a:latin typeface="+mj-lt"/>
                <a:sym typeface="Symbol"/>
              </a:rPr>
              <a:t>1</a:t>
            </a:r>
            <a:r>
              <a:rPr lang="en-US" altLang="zh-CN" sz="3000" kern="0" dirty="0" smtClean="0">
                <a:latin typeface="+mj-lt"/>
                <a:sym typeface="Symbol"/>
              </a:rPr>
              <a:t>, p</a:t>
            </a:r>
            <a:r>
              <a:rPr lang="en-US" altLang="zh-CN" sz="3000" b="1" kern="0" baseline="-25000" dirty="0" smtClean="0">
                <a:latin typeface="+mj-lt"/>
                <a:sym typeface="Symbol"/>
              </a:rPr>
              <a:t>1</a:t>
            </a:r>
            <a:r>
              <a:rPr lang="en-US" altLang="zh-CN" sz="3000" kern="0" dirty="0" smtClean="0">
                <a:latin typeface="+mj-lt"/>
                <a:sym typeface="Symbol"/>
              </a:rPr>
              <a:t>, …, k</a:t>
            </a:r>
            <a:r>
              <a:rPr lang="en-US" altLang="zh-CN" sz="3000" b="1" kern="0" baseline="-25000" dirty="0" smtClean="0">
                <a:latin typeface="+mj-lt"/>
                <a:sym typeface="Symbol"/>
              </a:rPr>
              <a:t>n-1</a:t>
            </a:r>
            <a:r>
              <a:rPr lang="en-US" altLang="zh-CN" sz="3000" kern="0" dirty="0" smtClean="0">
                <a:latin typeface="+mj-lt"/>
                <a:sym typeface="Symbol"/>
              </a:rPr>
              <a:t>, p</a:t>
            </a:r>
            <a:r>
              <a:rPr lang="en-US" altLang="zh-CN" sz="3000" b="1" kern="0" baseline="-25000" dirty="0" smtClean="0">
                <a:latin typeface="+mj-lt"/>
                <a:sym typeface="Symbol"/>
              </a:rPr>
              <a:t>n-1</a:t>
            </a:r>
            <a:r>
              <a:rPr lang="en-US" altLang="zh-CN" kern="0" dirty="0" smtClean="0">
                <a:latin typeface="+mj-lt"/>
                <a:sym typeface="Symbol"/>
              </a:rPr>
              <a:t>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  <a:sym typeface="Symbol"/>
              </a:rPr>
              <a:t>         </a:t>
            </a:r>
            <a:r>
              <a:rPr lang="zh-CN" altLang="en-US" kern="0" dirty="0" smtClean="0">
                <a:latin typeface="+mj-lt"/>
                <a:sym typeface="Symbol"/>
              </a:rPr>
              <a:t>有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  <a:sym typeface="Symbol"/>
              </a:rPr>
              <a:t>j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  <a:sym typeface="Symbol"/>
              </a:rPr>
              <a:t>个孩子</a:t>
            </a:r>
            <a:r>
              <a:rPr lang="zh-CN" altLang="en-US" kern="0" dirty="0" smtClean="0">
                <a:latin typeface="+mj-lt"/>
                <a:sym typeface="Symbol"/>
              </a:rPr>
              <a:t>的分枝结点有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  <a:sym typeface="Symbol"/>
              </a:rPr>
              <a:t>j-1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  <a:sym typeface="Symbol"/>
              </a:rPr>
              <a:t>个关键码</a:t>
            </a:r>
            <a:r>
              <a:rPr lang="zh-CN" altLang="en-US" kern="0" dirty="0" smtClean="0">
                <a:latin typeface="+mj-lt"/>
                <a:sym typeface="Symbol"/>
              </a:rPr>
              <a:t>，满足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j-lt"/>
                <a:sym typeface="Symbol"/>
              </a:rPr>
              <a:t>k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j-lt"/>
                <a:sym typeface="Symbol"/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  <a:sym typeface="Symbol"/>
              </a:rPr>
              <a:t>&lt;k</a:t>
            </a:r>
            <a:r>
              <a:rPr lang="en-US" altLang="zh-CN" sz="3000" b="1" kern="0" baseline="-25000" dirty="0" smtClean="0">
                <a:solidFill>
                  <a:srgbClr val="0000CC"/>
                </a:solidFill>
                <a:latin typeface="+mj-lt"/>
                <a:sym typeface="Symbol"/>
              </a:rPr>
              <a:t>i+1</a:t>
            </a:r>
            <a:r>
              <a:rPr lang="zh-CN" altLang="en-US" kern="0" dirty="0" smtClean="0">
                <a:latin typeface="+mj-lt"/>
                <a:sym typeface="Symbol"/>
              </a:rPr>
              <a:t>，</a:t>
            </a:r>
            <a:endParaRPr lang="en-US" altLang="zh-CN" kern="0" dirty="0" smtClean="0">
              <a:latin typeface="+mj-lt"/>
              <a:sym typeface="Symbol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  <a:sym typeface="Symbol"/>
              </a:rPr>
              <a:t>         </a:t>
            </a:r>
            <a:r>
              <a:rPr lang="en-US" altLang="zh-CN" sz="3000" kern="0" dirty="0" smtClean="0">
                <a:latin typeface="+mj-lt"/>
                <a:sym typeface="Symbol"/>
              </a:rPr>
              <a:t>p</a:t>
            </a:r>
            <a:r>
              <a:rPr lang="en-US" altLang="zh-CN" sz="3000" b="1" kern="0" baseline="-25000" dirty="0" smtClean="0">
                <a:latin typeface="+mj-lt"/>
                <a:sym typeface="Symbol"/>
              </a:rPr>
              <a:t>i</a:t>
            </a:r>
            <a:r>
              <a:rPr lang="zh-CN" altLang="en-US" kern="0" dirty="0" smtClean="0">
                <a:latin typeface="+mj-lt"/>
                <a:sym typeface="Symbol"/>
              </a:rPr>
              <a:t>所指结点中的关键码集合</a:t>
            </a:r>
            <a:r>
              <a:rPr lang="en-US" altLang="zh-CN" kern="0" dirty="0" smtClean="0">
                <a:latin typeface="+mj-lt"/>
                <a:sym typeface="Symbol"/>
              </a:rPr>
              <a:t>{</a:t>
            </a:r>
            <a:r>
              <a:rPr lang="en-US" altLang="zh-CN" sz="3000" kern="0" dirty="0" smtClean="0">
                <a:latin typeface="+mj-lt"/>
                <a:sym typeface="Symbol"/>
              </a:rPr>
              <a:t>k</a:t>
            </a:r>
            <a:r>
              <a:rPr lang="en-US" altLang="zh-CN" kern="0" dirty="0" smtClean="0">
                <a:latin typeface="+mj-lt"/>
                <a:sym typeface="Symbol"/>
              </a:rPr>
              <a:t>}</a:t>
            </a:r>
            <a:r>
              <a:rPr lang="zh-CN" altLang="en-US" kern="0" dirty="0" smtClean="0">
                <a:latin typeface="+mj-lt"/>
                <a:sym typeface="Symbol"/>
              </a:rPr>
              <a:t>，满足</a:t>
            </a:r>
            <a:r>
              <a:rPr lang="en-US" altLang="zh-CN" kern="0" dirty="0" smtClean="0">
                <a:latin typeface="+mj-lt"/>
                <a:sym typeface="Symbol"/>
              </a:rPr>
              <a:t>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j-lt"/>
                <a:sym typeface="Symbol"/>
              </a:rPr>
              <a:t>k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j-lt"/>
                <a:sym typeface="Symbol"/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  <a:sym typeface="Symbol"/>
              </a:rPr>
              <a:t>&lt;</a:t>
            </a:r>
            <a:r>
              <a:rPr lang="en-US" altLang="zh-CN" sz="3000" kern="0" dirty="0" smtClean="0">
                <a:solidFill>
                  <a:srgbClr val="FF0000"/>
                </a:solidFill>
                <a:latin typeface="+mj-lt"/>
                <a:sym typeface="Symbol"/>
              </a:rPr>
              <a:t>{k}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  <a:sym typeface="Symbol"/>
              </a:rPr>
              <a:t>&lt;k</a:t>
            </a:r>
            <a:r>
              <a:rPr lang="en-US" altLang="zh-CN" sz="3000" b="1" kern="0" baseline="-25000" dirty="0" smtClean="0">
                <a:solidFill>
                  <a:srgbClr val="0000CC"/>
                </a:solidFill>
                <a:latin typeface="+mj-lt"/>
                <a:sym typeface="Symbol"/>
              </a:rPr>
              <a:t>i+1</a:t>
            </a:r>
            <a:endParaRPr lang="en-US" altLang="zh-CN" sz="3000" b="1" kern="0" baseline="-25000" dirty="0" smtClean="0">
              <a:solidFill>
                <a:srgbClr val="0000CC"/>
              </a:solidFill>
              <a:latin typeface="+mj-lt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81000" y="5334000"/>
          <a:ext cx="8610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02"/>
                <a:gridCol w="1278803"/>
                <a:gridCol w="957306"/>
                <a:gridCol w="1088776"/>
                <a:gridCol w="937788"/>
                <a:gridCol w="852535"/>
                <a:gridCol w="1278802"/>
                <a:gridCol w="937788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父指针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关键码个数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2800" b="1" baseline="-2500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struct</a:t>
            </a:r>
            <a:r>
              <a:rPr lang="en-US" altLang="zh-CN" kern="0" dirty="0" smtClean="0">
                <a:latin typeface="+mj-lt"/>
              </a:rPr>
              <a:t> </a:t>
            </a:r>
            <a:r>
              <a:rPr lang="en-US" altLang="zh-CN" kern="0" dirty="0" err="1" smtClean="0">
                <a:latin typeface="+mj-lt"/>
              </a:rPr>
              <a:t>BTNode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typedef</a:t>
            </a:r>
            <a:r>
              <a:rPr lang="en-US" altLang="zh-CN" kern="0" dirty="0" smtClean="0">
                <a:latin typeface="+mj-lt"/>
              </a:rPr>
              <a:t>  </a:t>
            </a:r>
            <a:r>
              <a:rPr lang="en-US" altLang="zh-CN" kern="0" dirty="0" err="1" smtClean="0">
                <a:latin typeface="+mj-lt"/>
              </a:rPr>
              <a:t>struct</a:t>
            </a:r>
            <a:r>
              <a:rPr lang="en-US" altLang="zh-CN" kern="0" dirty="0" smtClean="0">
                <a:latin typeface="+mj-lt"/>
              </a:rPr>
              <a:t> </a:t>
            </a:r>
            <a:r>
              <a:rPr lang="en-US" altLang="zh-CN" kern="0" dirty="0" err="1" smtClean="0">
                <a:latin typeface="+mj-lt"/>
              </a:rPr>
              <a:t>BTNode</a:t>
            </a:r>
            <a:r>
              <a:rPr lang="en-US" altLang="zh-CN" kern="0" dirty="0" smtClean="0">
                <a:latin typeface="+mj-lt"/>
              </a:rPr>
              <a:t> *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PBTNode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struct</a:t>
            </a:r>
            <a:r>
              <a:rPr lang="en-US" altLang="zh-CN" kern="0" dirty="0" smtClean="0">
                <a:latin typeface="+mj-lt"/>
              </a:rPr>
              <a:t> </a:t>
            </a:r>
            <a:r>
              <a:rPr lang="en-US" altLang="zh-CN" kern="0" dirty="0" err="1" smtClean="0">
                <a:latin typeface="+mj-lt"/>
              </a:rPr>
              <a:t>BTNode</a:t>
            </a:r>
            <a:r>
              <a:rPr lang="en-US" altLang="zh-CN" kern="0" dirty="0" smtClean="0">
                <a:latin typeface="+mj-lt"/>
              </a:rPr>
              <a:t> 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{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PBTNode</a:t>
            </a:r>
            <a:r>
              <a:rPr lang="en-US" altLang="zh-CN" kern="0" dirty="0" smtClean="0">
                <a:latin typeface="+mj-lt"/>
              </a:rPr>
              <a:t>  parent;   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kern="0" dirty="0" smtClean="0">
                <a:latin typeface="+mj-lt"/>
              </a:rPr>
              <a:t>  </a:t>
            </a:r>
            <a:r>
              <a:rPr lang="en-US" altLang="zh-CN" kern="0" dirty="0" err="1" smtClean="0">
                <a:latin typeface="+mj-lt"/>
              </a:rPr>
              <a:t>keyNum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PBTNode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* </a:t>
            </a:r>
            <a:r>
              <a:rPr lang="en-US" altLang="zh-CN" kern="0" dirty="0" err="1" smtClean="0">
                <a:latin typeface="+mj-lt"/>
              </a:rPr>
              <a:t>ptr</a:t>
            </a:r>
            <a:r>
              <a:rPr lang="en-US" altLang="zh-CN" kern="0" dirty="0" smtClean="0">
                <a:latin typeface="+mj-lt"/>
              </a:rPr>
              <a:t>;  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//m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个指针，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m-1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个关键码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KeyType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 * </a:t>
            </a:r>
            <a:r>
              <a:rPr lang="en-US" altLang="zh-CN" kern="0" dirty="0" smtClean="0">
                <a:latin typeface="+mj-lt"/>
              </a:rPr>
              <a:t>key; 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可以申请</a:t>
            </a:r>
            <a:r>
              <a:rPr lang="en-US" altLang="zh-CN" kern="0" dirty="0" smtClean="0">
                <a:solidFill>
                  <a:srgbClr val="008000"/>
                </a:solidFill>
              </a:rPr>
              <a:t>m</a:t>
            </a:r>
            <a:r>
              <a:rPr lang="zh-CN" altLang="en-US" kern="0" dirty="0" smtClean="0">
                <a:solidFill>
                  <a:srgbClr val="008000"/>
                </a:solidFill>
              </a:rPr>
              <a:t>个单元，但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ptr</a:t>
            </a:r>
            <a:r>
              <a:rPr lang="en-US" altLang="zh-CN" kern="0" dirty="0" smtClean="0">
                <a:solidFill>
                  <a:srgbClr val="008000"/>
                </a:solidFill>
              </a:rPr>
              <a:t>[0]</a:t>
            </a:r>
            <a:r>
              <a:rPr lang="zh-CN" altLang="en-US" kern="0" dirty="0" smtClean="0">
                <a:solidFill>
                  <a:srgbClr val="008000"/>
                </a:solidFill>
              </a:rPr>
              <a:t>不使用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}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typedef</a:t>
            </a:r>
            <a:r>
              <a:rPr lang="en-US" altLang="zh-CN" kern="0" dirty="0" smtClean="0">
                <a:latin typeface="+mj-lt"/>
              </a:rPr>
              <a:t>  </a:t>
            </a:r>
            <a:r>
              <a:rPr lang="en-US" altLang="zh-CN" kern="0" dirty="0" err="1" smtClean="0">
                <a:latin typeface="+mj-lt"/>
              </a:rPr>
              <a:t>struct</a:t>
            </a:r>
            <a:r>
              <a:rPr lang="en-US" altLang="zh-CN" kern="0" dirty="0" smtClean="0">
                <a:latin typeface="+mj-lt"/>
              </a:rPr>
              <a:t> </a:t>
            </a:r>
            <a:r>
              <a:rPr lang="en-US" altLang="zh-CN" kern="0" dirty="0" err="1" smtClean="0">
                <a:latin typeface="+mj-lt"/>
              </a:rPr>
              <a:t>BTNode</a:t>
            </a:r>
            <a:r>
              <a:rPr lang="en-US" altLang="zh-CN" kern="0" dirty="0" smtClean="0">
                <a:latin typeface="+mj-lt"/>
              </a:rPr>
              <a:t> *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BTree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typedef</a:t>
            </a:r>
            <a:r>
              <a:rPr lang="en-US" altLang="zh-CN" kern="0" dirty="0" smtClean="0">
                <a:latin typeface="+mj-lt"/>
              </a:rPr>
              <a:t>  </a:t>
            </a:r>
            <a:r>
              <a:rPr lang="en-US" altLang="zh-CN" kern="0" dirty="0" err="1" smtClean="0">
                <a:latin typeface="+mj-lt"/>
              </a:rPr>
              <a:t>BTree</a:t>
            </a:r>
            <a:r>
              <a:rPr lang="en-US" altLang="zh-CN" kern="0" dirty="0" smtClean="0">
                <a:latin typeface="+mj-lt"/>
              </a:rPr>
              <a:t> *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PBTree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1" y="990600"/>
            <a:ext cx="3048000" cy="57419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chemeClr val="bg1"/>
                </a:solidFill>
              </a:rPr>
              <a:t>B_</a:t>
            </a:r>
            <a:r>
              <a:rPr lang="zh-CN" altLang="en-US" kern="0" dirty="0" smtClean="0">
                <a:solidFill>
                  <a:schemeClr val="bg1"/>
                </a:solidFill>
              </a:rPr>
              <a:t>树的存储结构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1000" y="5334000"/>
          <a:ext cx="8610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02"/>
                <a:gridCol w="1278803"/>
                <a:gridCol w="957306"/>
                <a:gridCol w="1088776"/>
                <a:gridCol w="937788"/>
                <a:gridCol w="852535"/>
                <a:gridCol w="1278802"/>
                <a:gridCol w="937788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父指针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关键码个数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2800" b="1" baseline="-2500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1.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树的查找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28200" y="23874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9" name="直接连接符 8"/>
          <p:cNvCxnSpPr>
            <a:endCxn id="15" idx="0"/>
          </p:cNvCxnSpPr>
          <p:nvPr/>
        </p:nvCxnSpPr>
        <p:spPr bwMode="auto">
          <a:xfrm flipH="1">
            <a:off x="2445000" y="257541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0"/>
          </p:cNvCxnSpPr>
          <p:nvPr/>
        </p:nvCxnSpPr>
        <p:spPr bwMode="auto">
          <a:xfrm flipH="1" flipV="1">
            <a:off x="4696800" y="257541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1905000" y="319780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085600" y="31080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33400" y="4193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819400" y="4191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3" name="直接连接符 22"/>
          <p:cNvCxnSpPr>
            <a:endCxn id="21" idx="0"/>
          </p:cNvCxnSpPr>
          <p:nvPr/>
        </p:nvCxnSpPr>
        <p:spPr bwMode="auto">
          <a:xfrm flipH="1">
            <a:off x="1253400" y="3429000"/>
            <a:ext cx="880200" cy="7644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2" idx="0"/>
          </p:cNvCxnSpPr>
          <p:nvPr/>
        </p:nvCxnSpPr>
        <p:spPr bwMode="auto">
          <a:xfrm flipH="1" flipV="1">
            <a:off x="2819400" y="335280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4309200" y="4193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570400" y="4203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57200" y="4193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endCxn id="27" idx="0"/>
          </p:cNvCxnSpPr>
          <p:nvPr/>
        </p:nvCxnSpPr>
        <p:spPr bwMode="auto">
          <a:xfrm flipH="1">
            <a:off x="4669200" y="335280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endCxn id="28" idx="0"/>
          </p:cNvCxnSpPr>
          <p:nvPr/>
        </p:nvCxnSpPr>
        <p:spPr bwMode="auto">
          <a:xfrm>
            <a:off x="5867400" y="3429000"/>
            <a:ext cx="423000" cy="7745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endCxn id="29" idx="0"/>
          </p:cNvCxnSpPr>
          <p:nvPr/>
        </p:nvCxnSpPr>
        <p:spPr bwMode="auto">
          <a:xfrm>
            <a:off x="6553200" y="335280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>
          <a:xfrm>
            <a:off x="6096001" y="1040081"/>
            <a:ext cx="3048000" cy="1245919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chemeClr val="bg1"/>
                </a:solidFill>
              </a:rPr>
              <a:t> </a:t>
            </a:r>
            <a:r>
              <a:rPr lang="zh-CN" altLang="en-US" kern="0" dirty="0" smtClean="0">
                <a:solidFill>
                  <a:schemeClr val="bg1"/>
                </a:solidFill>
              </a:rPr>
              <a:t>查找</a:t>
            </a:r>
            <a:r>
              <a:rPr lang="en-US" altLang="zh-CN" kern="0" dirty="0" smtClean="0">
                <a:solidFill>
                  <a:schemeClr val="bg1"/>
                </a:solidFill>
              </a:rPr>
              <a:t>50 ?</a:t>
            </a:r>
          </a:p>
          <a:p>
            <a:r>
              <a:rPr lang="en-US" altLang="zh-CN" kern="0" dirty="0" smtClean="0">
                <a:solidFill>
                  <a:schemeClr val="bg1"/>
                </a:solidFill>
              </a:rPr>
              <a:t> </a:t>
            </a:r>
            <a:r>
              <a:rPr lang="zh-CN" altLang="en-US" kern="0" dirty="0" smtClean="0">
                <a:solidFill>
                  <a:schemeClr val="bg1"/>
                </a:solidFill>
              </a:rPr>
              <a:t>查找</a:t>
            </a:r>
            <a:r>
              <a:rPr lang="en-US" altLang="zh-CN" kern="0" dirty="0" smtClean="0">
                <a:solidFill>
                  <a:schemeClr val="bg1"/>
                </a:solidFill>
              </a:rPr>
              <a:t>10 </a:t>
            </a:r>
            <a:r>
              <a:rPr lang="zh-CN" altLang="en-US" kern="0" dirty="0" smtClean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</a:t>
            </a:r>
            <a:r>
              <a:rPr lang="en-US" altLang="zh-CN" kern="0" dirty="0" smtClean="0"/>
              <a:t>(1) </a:t>
            </a:r>
            <a:r>
              <a:rPr lang="zh-CN" altLang="en-US" kern="0" dirty="0" smtClean="0"/>
              <a:t>每个结点</a:t>
            </a:r>
            <a:r>
              <a:rPr lang="zh-CN" altLang="en-US" kern="0" dirty="0" smtClean="0">
                <a:solidFill>
                  <a:srgbClr val="C00000"/>
                </a:solidFill>
              </a:rPr>
              <a:t>至多</a:t>
            </a:r>
            <a:r>
              <a:rPr lang="zh-CN" altLang="en-US" kern="0" dirty="0" smtClean="0"/>
              <a:t>有</a:t>
            </a:r>
            <a:r>
              <a:rPr lang="en-US" altLang="zh-CN" kern="0" dirty="0" smtClean="0"/>
              <a:t>m</a:t>
            </a:r>
            <a:r>
              <a:rPr lang="zh-CN" altLang="en-US" kern="0" dirty="0" smtClean="0"/>
              <a:t>棵子树、</a:t>
            </a:r>
            <a:r>
              <a:rPr lang="en-US" altLang="zh-CN" kern="0" dirty="0" smtClean="0"/>
              <a:t>m-1</a:t>
            </a:r>
            <a:r>
              <a:rPr lang="zh-CN" altLang="en-US" kern="0" dirty="0" smtClean="0"/>
              <a:t>个关键码；</a:t>
            </a:r>
            <a:endParaRPr lang="en-US" altLang="zh-CN" kern="0" dirty="0" smtClean="0"/>
          </a:p>
        </p:txBody>
      </p:sp>
      <p:sp>
        <p:nvSpPr>
          <p:cNvPr id="24" name="矩形 23"/>
          <p:cNvSpPr/>
          <p:nvPr/>
        </p:nvSpPr>
        <p:spPr>
          <a:xfrm>
            <a:off x="5867400" y="1040081"/>
            <a:ext cx="3276601" cy="492443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30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0" name="直接连接符 29"/>
          <p:cNvCxnSpPr>
            <a:endCxn id="34" idx="0"/>
          </p:cNvCxnSpPr>
          <p:nvPr/>
        </p:nvCxnSpPr>
        <p:spPr bwMode="auto">
          <a:xfrm flipH="1">
            <a:off x="2902200" y="2438400"/>
            <a:ext cx="1441200" cy="53080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36" idx="0"/>
          </p:cNvCxnSpPr>
          <p:nvPr/>
        </p:nvCxnSpPr>
        <p:spPr bwMode="auto">
          <a:xfrm flipH="1" flipV="1">
            <a:off x="4953000" y="2438400"/>
            <a:ext cx="1399800" cy="4410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2362200" y="296920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2766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0" name="直接连接符 39"/>
          <p:cNvCxnSpPr>
            <a:endCxn id="38" idx="0"/>
          </p:cNvCxnSpPr>
          <p:nvPr/>
        </p:nvCxnSpPr>
        <p:spPr bwMode="auto">
          <a:xfrm flipH="1">
            <a:off x="1405800" y="3200400"/>
            <a:ext cx="1108800" cy="6120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9" idx="0"/>
          </p:cNvCxnSpPr>
          <p:nvPr/>
        </p:nvCxnSpPr>
        <p:spPr bwMode="auto">
          <a:xfrm flipH="1" flipV="1">
            <a:off x="3276600" y="3200400"/>
            <a:ext cx="3600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5" name="直接连接符 44"/>
          <p:cNvCxnSpPr>
            <a:endCxn id="42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endCxn id="43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endCxn id="44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2895600" y="381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30</a:t>
            </a:r>
            <a:r>
              <a:rPr kumimoji="0" lang="en-US" altLang="zh-CN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81000" y="4464040"/>
            <a:ext cx="8763000" cy="17081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kern="0" dirty="0" smtClean="0">
                <a:solidFill>
                  <a:schemeClr val="bg1"/>
                </a:solidFill>
              </a:rPr>
              <a:t> </a:t>
            </a:r>
            <a:r>
              <a:rPr lang="zh-CN" altLang="en-US" kern="0" dirty="0" smtClean="0">
                <a:solidFill>
                  <a:schemeClr val="bg1"/>
                </a:solidFill>
              </a:rPr>
              <a:t>先查找，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</a:rPr>
              <a:t>  (1) </a:t>
            </a:r>
            <a:r>
              <a:rPr lang="zh-CN" altLang="en-US" kern="0" dirty="0" smtClean="0">
                <a:solidFill>
                  <a:schemeClr val="bg1"/>
                </a:solidFill>
              </a:rPr>
              <a:t>若该结点中关键码</a:t>
            </a:r>
            <a:r>
              <a:rPr lang="zh-CN" altLang="en-US" kern="0" dirty="0" smtClean="0">
                <a:solidFill>
                  <a:srgbClr val="FFFF00"/>
                </a:solidFill>
              </a:rPr>
              <a:t>个数小于</a:t>
            </a:r>
            <a:r>
              <a:rPr lang="en-US" altLang="zh-CN" kern="0" dirty="0" smtClean="0">
                <a:solidFill>
                  <a:srgbClr val="FFFF00"/>
                </a:solidFill>
              </a:rPr>
              <a:t>m-1</a:t>
            </a:r>
            <a:r>
              <a:rPr lang="zh-CN" altLang="en-US" kern="0" dirty="0" smtClean="0">
                <a:solidFill>
                  <a:srgbClr val="FFFF00"/>
                </a:solidFill>
              </a:rPr>
              <a:t>，</a:t>
            </a:r>
            <a:r>
              <a:rPr lang="zh-CN" altLang="en-US" kern="0" dirty="0" smtClean="0">
                <a:solidFill>
                  <a:schemeClr val="bg1"/>
                </a:solidFill>
              </a:rPr>
              <a:t>则直接插入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</a:rPr>
              <a:t>  (2) </a:t>
            </a:r>
            <a:r>
              <a:rPr lang="zh-CN" altLang="en-US" kern="0" dirty="0" smtClean="0">
                <a:solidFill>
                  <a:schemeClr val="bg1"/>
                </a:solidFill>
              </a:rPr>
              <a:t>否则，将</a:t>
            </a:r>
            <a:r>
              <a:rPr lang="en-US" altLang="zh-CN" kern="0" dirty="0" smtClean="0">
                <a:solidFill>
                  <a:schemeClr val="bg1"/>
                </a:solidFill>
              </a:rPr>
              <a:t>key</a:t>
            </a:r>
            <a:r>
              <a:rPr lang="zh-CN" altLang="en-US" kern="0" dirty="0" smtClean="0">
                <a:solidFill>
                  <a:srgbClr val="FFC000"/>
                </a:solidFill>
              </a:rPr>
              <a:t>暂放</a:t>
            </a:r>
            <a:r>
              <a:rPr lang="zh-CN" altLang="en-US" kern="0" dirty="0" smtClean="0">
                <a:solidFill>
                  <a:schemeClr val="bg1"/>
                </a:solidFill>
              </a:rPr>
              <a:t>结点中，以</a:t>
            </a:r>
            <a:r>
              <a:rPr lang="zh-CN" altLang="en-US" kern="0" dirty="0" smtClean="0">
                <a:solidFill>
                  <a:srgbClr val="FF6699"/>
                </a:solidFill>
              </a:rPr>
              <a:t>中间值</a:t>
            </a:r>
            <a:r>
              <a:rPr lang="zh-CN" altLang="en-US" kern="0" dirty="0" smtClean="0">
                <a:solidFill>
                  <a:schemeClr val="bg1"/>
                </a:solidFill>
              </a:rPr>
              <a:t>将结点分裂</a:t>
            </a:r>
            <a:r>
              <a:rPr lang="en-US" altLang="zh-CN" kern="0" dirty="0" smtClean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81200" y="4455004"/>
            <a:ext cx="5334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chemeClr val="bg1"/>
                </a:solidFill>
              </a:rPr>
              <a:t>在</a:t>
            </a:r>
            <a:r>
              <a:rPr lang="zh-CN" altLang="en-US" kern="0" dirty="0" smtClean="0">
                <a:solidFill>
                  <a:srgbClr val="FFFF00"/>
                </a:solidFill>
              </a:rPr>
              <a:t>最下层</a:t>
            </a:r>
            <a:r>
              <a:rPr lang="zh-CN" altLang="en-US" kern="0" dirty="0" smtClean="0">
                <a:solidFill>
                  <a:schemeClr val="bg1"/>
                </a:solidFill>
              </a:rPr>
              <a:t>寻找插入位置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zh-CN" altLang="en-US" kern="0" dirty="0" smtClean="0">
                <a:solidFill>
                  <a:schemeClr val="bg1"/>
                </a:solidFill>
              </a:rPr>
              <a:t>结点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43600" y="2112258"/>
            <a:ext cx="3200401" cy="492443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26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25" grpId="0"/>
      <p:bldP spid="27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</a:t>
            </a:r>
            <a:r>
              <a:rPr lang="en-US" altLang="zh-CN" kern="0" dirty="0" smtClean="0"/>
              <a:t>(1) </a:t>
            </a:r>
            <a:r>
              <a:rPr lang="zh-CN" altLang="en-US" kern="0" dirty="0" smtClean="0"/>
              <a:t>每个结点</a:t>
            </a:r>
            <a:r>
              <a:rPr lang="zh-CN" altLang="en-US" kern="0" dirty="0" smtClean="0">
                <a:solidFill>
                  <a:srgbClr val="C00000"/>
                </a:solidFill>
              </a:rPr>
              <a:t>至多</a:t>
            </a:r>
            <a:r>
              <a:rPr lang="zh-CN" altLang="en-US" kern="0" dirty="0" smtClean="0"/>
              <a:t>有</a:t>
            </a:r>
            <a:r>
              <a:rPr lang="en-US" altLang="zh-CN" kern="0" dirty="0" smtClean="0"/>
              <a:t>m</a:t>
            </a:r>
            <a:r>
              <a:rPr lang="zh-CN" altLang="en-US" kern="0" dirty="0" smtClean="0"/>
              <a:t>棵子树、</a:t>
            </a:r>
            <a:r>
              <a:rPr lang="en-US" altLang="zh-CN" kern="0" dirty="0" smtClean="0"/>
              <a:t>m-1</a:t>
            </a:r>
            <a:r>
              <a:rPr lang="zh-CN" altLang="en-US" kern="0" dirty="0" smtClean="0"/>
              <a:t>个关键码；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362200" y="296920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200400"/>
            <a:ext cx="1108800" cy="6120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H="1" flipV="1">
            <a:off x="3276600" y="3200400"/>
            <a:ext cx="3600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52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2895600" y="38088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30</a:t>
            </a:r>
            <a:r>
              <a:rPr kumimoji="0" lang="en-US" altLang="zh-CN" sz="30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668200" y="44196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26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30</a:t>
            </a:r>
            <a:r>
              <a:rPr kumimoji="0" lang="en-US" altLang="zh-CN" sz="30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149840"/>
            <a:ext cx="91440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</a:rPr>
              <a:t> (2) </a:t>
            </a:r>
            <a:r>
              <a:rPr lang="zh-CN" altLang="en-US" kern="0" dirty="0" smtClean="0">
                <a:solidFill>
                  <a:schemeClr val="bg1"/>
                </a:solidFill>
              </a:rPr>
              <a:t>否则，将</a:t>
            </a:r>
            <a:r>
              <a:rPr lang="en-US" altLang="zh-CN" kern="0" dirty="0" smtClean="0">
                <a:solidFill>
                  <a:schemeClr val="bg1"/>
                </a:solidFill>
              </a:rPr>
              <a:t>key</a:t>
            </a:r>
            <a:r>
              <a:rPr lang="zh-CN" altLang="en-US" kern="0" dirty="0" smtClean="0">
                <a:solidFill>
                  <a:srgbClr val="FFC000"/>
                </a:solidFill>
              </a:rPr>
              <a:t>暂放</a:t>
            </a:r>
            <a:r>
              <a:rPr lang="zh-CN" altLang="en-US" kern="0" dirty="0" smtClean="0">
                <a:solidFill>
                  <a:schemeClr val="bg1"/>
                </a:solidFill>
              </a:rPr>
              <a:t>结点中，以</a:t>
            </a:r>
            <a:r>
              <a:rPr lang="zh-CN" altLang="en-US" kern="0" dirty="0" smtClean="0">
                <a:solidFill>
                  <a:srgbClr val="FF6699"/>
                </a:solidFill>
              </a:rPr>
              <a:t>中间值</a:t>
            </a:r>
            <a:r>
              <a:rPr lang="zh-CN" altLang="en-US" kern="0" dirty="0" smtClean="0">
                <a:solidFill>
                  <a:schemeClr val="bg1"/>
                </a:solidFill>
              </a:rPr>
              <a:t>将结点分裂为</a:t>
            </a:r>
            <a:r>
              <a:rPr lang="en-US" altLang="zh-CN" kern="0" dirty="0" smtClean="0">
                <a:solidFill>
                  <a:schemeClr val="bg1"/>
                </a:solidFill>
              </a:rPr>
              <a:t>2</a:t>
            </a:r>
            <a:r>
              <a:rPr lang="zh-CN" altLang="en-US" kern="0" dirty="0" smtClean="0">
                <a:solidFill>
                  <a:schemeClr val="bg1"/>
                </a:solidFill>
              </a:rPr>
              <a:t>个，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FFFF00"/>
                </a:solidFill>
              </a:rPr>
              <a:t>       </a:t>
            </a:r>
            <a:r>
              <a:rPr lang="zh-CN" altLang="en-US" kern="0" dirty="0" smtClean="0">
                <a:solidFill>
                  <a:srgbClr val="FFFF00"/>
                </a:solidFill>
              </a:rPr>
              <a:t>并将中间值“插入到父结点中”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3382200" y="4372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1" name="直接连接符 30"/>
          <p:cNvCxnSpPr/>
          <p:nvPr/>
        </p:nvCxnSpPr>
        <p:spPr bwMode="auto">
          <a:xfrm flipH="1">
            <a:off x="2902200" y="2438400"/>
            <a:ext cx="1441200" cy="53080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H="1" flipV="1">
            <a:off x="4953000" y="2438400"/>
            <a:ext cx="1399800" cy="4410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943600" y="2112258"/>
            <a:ext cx="3200401" cy="492443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26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17787</TotalTime>
  <Words>3197</Words>
  <Application>Microsoft Office PowerPoint</Application>
  <PresentationFormat>全屏显示(4:3)</PresentationFormat>
  <Paragraphs>651</Paragraphs>
  <Slides>41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默认设计模板</vt:lpstr>
      <vt:lpstr>幻灯片 1</vt:lpstr>
      <vt:lpstr>回顾：平衡二叉排序树(AVL树)</vt:lpstr>
      <vt:lpstr>回顾：最小不平衡子树</vt:lpstr>
      <vt:lpstr>回顾：最小不平衡子树—调整模式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7.6.3 B+树</vt:lpstr>
      <vt:lpstr>7.6.3 B+树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3470</cp:revision>
  <cp:lastPrinted>1601-01-01T00:00:00Z</cp:lastPrinted>
  <dcterms:created xsi:type="dcterms:W3CDTF">1601-01-01T00:00:00Z</dcterms:created>
  <dcterms:modified xsi:type="dcterms:W3CDTF">2018-05-09T01:46:01Z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