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486" r:id="rId3"/>
    <p:sldId id="487" r:id="rId4"/>
    <p:sldId id="454" r:id="rId5"/>
    <p:sldId id="463" r:id="rId6"/>
    <p:sldId id="466" r:id="rId7"/>
    <p:sldId id="465" r:id="rId8"/>
    <p:sldId id="462" r:id="rId9"/>
    <p:sldId id="482" r:id="rId10"/>
    <p:sldId id="502" r:id="rId11"/>
    <p:sldId id="504" r:id="rId12"/>
    <p:sldId id="503" r:id="rId13"/>
    <p:sldId id="499" r:id="rId14"/>
    <p:sldId id="491" r:id="rId15"/>
    <p:sldId id="468" r:id="rId16"/>
    <p:sldId id="483" r:id="rId17"/>
    <p:sldId id="505" r:id="rId18"/>
    <p:sldId id="469" r:id="rId19"/>
    <p:sldId id="506" r:id="rId20"/>
    <p:sldId id="507" r:id="rId21"/>
    <p:sldId id="508" r:id="rId22"/>
    <p:sldId id="509" r:id="rId23"/>
    <p:sldId id="471" r:id="rId24"/>
    <p:sldId id="492" r:id="rId25"/>
    <p:sldId id="493" r:id="rId26"/>
    <p:sldId id="477" r:id="rId27"/>
    <p:sldId id="473" r:id="rId28"/>
    <p:sldId id="476" r:id="rId29"/>
    <p:sldId id="480" r:id="rId30"/>
    <p:sldId id="481" r:id="rId31"/>
    <p:sldId id="494" r:id="rId32"/>
    <p:sldId id="496" r:id="rId33"/>
    <p:sldId id="510" r:id="rId34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990099"/>
    <a:srgbClr val="008000"/>
    <a:srgbClr val="FFCC99"/>
    <a:srgbClr val="FF9966"/>
    <a:srgbClr val="003399"/>
    <a:srgbClr val="216543"/>
    <a:srgbClr val="A40000"/>
    <a:srgbClr val="860000"/>
    <a:srgbClr val="CC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92" autoAdjust="0"/>
    <p:restoredTop sz="92069" autoAdjust="0"/>
  </p:normalViewPr>
  <p:slideViewPr>
    <p:cSldViewPr>
      <p:cViewPr>
        <p:scale>
          <a:sx n="66" d="100"/>
          <a:sy n="66" d="100"/>
        </p:scale>
        <p:origin x="-702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8AAD8-DDEE-4F0B-9A74-BC9B6070D68B}" type="datetimeFigureOut">
              <a:rPr lang="zh-CN" altLang="en-US" smtClean="0"/>
              <a:pPr/>
              <a:t>2018-5-15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1B8F9-9993-4153-9BD2-DBAE39F085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267173-9DFF-4363-9414-E23F3C1DE0A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239E4-836D-42DF-81E0-369F76BF2B4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AC51C4-049B-49FB-A9ED-851380A73C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92D37AC-993D-443A-9B6E-6B92C0C8D1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99E93B-5FE9-466A-9BB4-B198D825D2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AA4902-AE78-4E75-8910-DD28268C6BA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A664DB-3A2A-4DD2-8B1B-312A0C79486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60C833-44D7-466D-88E5-96595B6F38C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202898-662A-47C2-A4E2-3F59F89E65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C50BC2-2633-4727-9B09-66220697EDC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8CDE49-AD8C-4D8D-9785-B4F907EE04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F7F6D-2FB3-476B-9799-9279062EDDE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fld id="{9AA87E6B-8D33-410A-9805-2559EC62D06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0" y="1773238"/>
            <a:ext cx="9144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第</a:t>
            </a:r>
            <a:r>
              <a:rPr kumimoji="1" lang="en-US" altLang="zh-CN" sz="6000" b="1" dirty="0" smtClean="0">
                <a:solidFill>
                  <a:srgbClr val="5959D5"/>
                </a:solidFill>
                <a:ea typeface="楷体_GB2312" pitchFamily="49" charset="-122"/>
              </a:rPr>
              <a:t>9</a:t>
            </a: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章 图</a:t>
            </a:r>
            <a:endParaRPr kumimoji="1" lang="zh-CN" altLang="en-US" sz="6000" b="1" dirty="0">
              <a:solidFill>
                <a:srgbClr val="5959D5"/>
              </a:solidFill>
              <a:ea typeface="楷体_GB2312" pitchFamily="49" charset="-122"/>
            </a:endParaRPr>
          </a:p>
          <a:p>
            <a:pPr algn="ctr"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第</a:t>
            </a:r>
            <a:r>
              <a:rPr kumimoji="1" lang="en-US" altLang="zh-CN" sz="4400" dirty="0" smtClean="0">
                <a:solidFill>
                  <a:srgbClr val="292929"/>
                </a:solidFill>
                <a:latin typeface="黑体" pitchFamily="2" charset="-122"/>
              </a:rPr>
              <a:t>24</a:t>
            </a: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讲：图的遍历</a:t>
            </a:r>
            <a:endParaRPr kumimoji="1" lang="en-US" altLang="zh-CN" sz="4400" dirty="0" smtClean="0">
              <a:solidFill>
                <a:srgbClr val="292929"/>
              </a:solidFill>
              <a:latin typeface="黑体" pitchFamily="2" charset="-122"/>
            </a:endParaRP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928688" y="188913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67B4"/>
                </a:solidFill>
                <a:latin typeface="Times New Roman" pitchFamily="18" charset="0"/>
                <a:ea typeface="宋体" pitchFamily="2" charset="-122"/>
              </a:rPr>
              <a:t>河海大学计算机与信息学院</a:t>
            </a:r>
          </a:p>
        </p:txBody>
      </p:sp>
      <p:pic>
        <p:nvPicPr>
          <p:cNvPr id="4103" name="Picture 7" descr="河海校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图的遍历 </a:t>
            </a:r>
            <a:r>
              <a:rPr lang="en-US" altLang="zh-CN" dirty="0" smtClean="0">
                <a:ea typeface="黑体" pitchFamily="2" charset="-122"/>
              </a:rPr>
              <a:t>---- </a:t>
            </a:r>
            <a:r>
              <a:rPr lang="zh-CN" altLang="en-US" dirty="0" smtClean="0">
                <a:ea typeface="黑体" pitchFamily="2" charset="-122"/>
              </a:rPr>
              <a:t>基本思路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8" name="Rectangle 3"/>
          <p:cNvSpPr txBox="1">
            <a:spLocks noChangeArrowheads="1"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44000" algn="just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1</a:t>
            </a:r>
            <a:r>
              <a:rPr kumimoji="0" lang="zh-CN" altLang="en-US" sz="300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次出发：</a:t>
            </a:r>
            <a:r>
              <a:rPr lang="zh-CN" altLang="en-US" sz="3000" kern="0" dirty="0" smtClean="0"/>
              <a:t>从</a:t>
            </a:r>
            <a:r>
              <a:rPr lang="en-US" altLang="zh-CN" sz="3000" kern="0" dirty="0" smtClean="0"/>
              <a:t>v</a:t>
            </a:r>
            <a:r>
              <a:rPr lang="zh-CN" altLang="en-US" sz="3000" kern="0" dirty="0" smtClean="0"/>
              <a:t>出发，访问</a:t>
            </a:r>
            <a:r>
              <a:rPr lang="zh-CN" altLang="en-US" sz="3000" kern="0" dirty="0" smtClean="0">
                <a:solidFill>
                  <a:srgbClr val="C00000"/>
                </a:solidFill>
              </a:rPr>
              <a:t>可达的、未访问</a:t>
            </a:r>
            <a:r>
              <a:rPr lang="zh-CN" altLang="en-US" sz="3000" kern="0" dirty="0" smtClean="0"/>
              <a:t>的顶点；</a:t>
            </a:r>
            <a:endParaRPr lang="en-US" altLang="zh-CN" sz="3000" dirty="0" smtClean="0"/>
          </a:p>
          <a:p>
            <a:pPr marL="144000" algn="just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kumimoji="0" lang="en-US" altLang="zh-CN" sz="3000" i="0" u="none" strike="noStrike" kern="0" cap="none" spc="0" normalizeH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zh-CN" altLang="en-US" sz="3000" i="0" u="none" strike="noStrike" kern="0" cap="none" spc="0" normalizeH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再出发：</a:t>
            </a:r>
            <a:r>
              <a:rPr lang="zh-CN" altLang="en-US" sz="3000" kern="0" dirty="0" smtClean="0">
                <a:latin typeface="+mn-lt"/>
              </a:rPr>
              <a:t>从</a:t>
            </a:r>
            <a:r>
              <a:rPr lang="en-US" altLang="zh-CN" sz="3000" kern="0" dirty="0" smtClean="0">
                <a:latin typeface="+mn-lt"/>
              </a:rPr>
              <a:t>v</a:t>
            </a:r>
            <a:r>
              <a:rPr lang="zh-CN" altLang="en-US" sz="3000" kern="0" dirty="0" smtClean="0">
                <a:solidFill>
                  <a:srgbClr val="C00000"/>
                </a:solidFill>
                <a:latin typeface="+mn-lt"/>
              </a:rPr>
              <a:t>之后、第</a:t>
            </a:r>
            <a:r>
              <a:rPr lang="en-US" altLang="zh-CN" sz="3000" kern="0" dirty="0" smtClean="0">
                <a:solidFill>
                  <a:srgbClr val="C00000"/>
                </a:solidFill>
                <a:latin typeface="+mn-lt"/>
              </a:rPr>
              <a:t>1</a:t>
            </a:r>
            <a:r>
              <a:rPr lang="zh-CN" altLang="en-US" sz="3000" kern="0" dirty="0" smtClean="0">
                <a:solidFill>
                  <a:srgbClr val="C00000"/>
                </a:solidFill>
                <a:latin typeface="+mn-lt"/>
              </a:rPr>
              <a:t>个未访问</a:t>
            </a:r>
            <a:r>
              <a:rPr lang="zh-CN" altLang="en-US" sz="3000" kern="0" dirty="0" smtClean="0">
                <a:latin typeface="+mn-lt"/>
              </a:rPr>
              <a:t>顶点出发，访问</a:t>
            </a:r>
            <a:r>
              <a:rPr lang="en-US" altLang="zh-CN" sz="3000" b="1" kern="0" dirty="0" smtClean="0">
                <a:latin typeface="+mn-lt"/>
              </a:rPr>
              <a:t>…</a:t>
            </a:r>
          </a:p>
          <a:p>
            <a:pPr marL="144000" algn="just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kumimoji="0" lang="en-US" altLang="zh-CN" sz="3000" i="0" u="none" strike="noStrike" kern="0" cap="none" spc="0" normalizeH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zh-CN" altLang="en-US" sz="300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重复，</a:t>
            </a:r>
            <a:r>
              <a:rPr kumimoji="0" lang="zh-CN" altLang="en-US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直到</a:t>
            </a:r>
            <a:r>
              <a:rPr kumimoji="0" lang="zh-CN" altLang="en-US" sz="300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“顶点表”</a:t>
            </a:r>
            <a:r>
              <a:rPr kumimoji="0" lang="zh-CN" altLang="en-US" sz="3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中所有顶点</a:t>
            </a:r>
            <a:r>
              <a:rPr kumimoji="0" lang="zh-CN" altLang="en-US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都被访问。</a:t>
            </a: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600200" y="3430587"/>
          <a:ext cx="1709737" cy="3081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490537"/>
              </a:tblGrid>
              <a:tr h="6110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6240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1" dirty="0" smtClean="0">
                          <a:ea typeface="黑体" pitchFamily="49" charset="-122"/>
                        </a:rPr>
                        <a:t>∧</a:t>
                      </a:r>
                      <a:endParaRPr lang="zh-CN" altLang="en-US" sz="3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6110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6240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1" dirty="0" smtClean="0">
                          <a:ea typeface="黑体" pitchFamily="49" charset="-122"/>
                        </a:rPr>
                        <a:t>∧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6110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914400" y="3430590"/>
          <a:ext cx="609600" cy="3081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6162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62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62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62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62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Line 91"/>
          <p:cNvSpPr>
            <a:spLocks noChangeShapeType="1"/>
          </p:cNvSpPr>
          <p:nvPr/>
        </p:nvSpPr>
        <p:spPr bwMode="auto">
          <a:xfrm>
            <a:off x="3114675" y="3683000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4" name="Rectangle 93"/>
          <p:cNvSpPr>
            <a:spLocks noChangeArrowheads="1"/>
          </p:cNvSpPr>
          <p:nvPr/>
        </p:nvSpPr>
        <p:spPr bwMode="auto">
          <a:xfrm>
            <a:off x="3690938" y="3430588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>
                <a:solidFill>
                  <a:schemeClr val="bg1"/>
                </a:solidFill>
              </a:rPr>
              <a:t>1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1981200" y="2895600"/>
            <a:ext cx="14478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ts val="2400"/>
              </a:spcBef>
              <a:buNone/>
              <a:defRPr/>
            </a:pPr>
            <a:r>
              <a:rPr lang="zh-CN" altLang="en-US" dirty="0">
                <a:solidFill>
                  <a:srgbClr val="008000"/>
                </a:solidFill>
                <a:latin typeface="+mj-lt"/>
                <a:ea typeface="黑体" pitchFamily="2" charset="-122"/>
              </a:rPr>
              <a:t>顶点表</a:t>
            </a:r>
            <a:endParaRPr lang="en-US" altLang="zh-CN" dirty="0">
              <a:solidFill>
                <a:srgbClr val="008000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3962400" y="2895600"/>
            <a:ext cx="20574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ts val="2400"/>
              </a:spcBef>
              <a:buNone/>
              <a:defRPr/>
            </a:pPr>
            <a:r>
              <a:rPr lang="zh-CN" altLang="en-US" dirty="0" smtClean="0">
                <a:solidFill>
                  <a:srgbClr val="008000"/>
                </a:solidFill>
                <a:latin typeface="+mj-lt"/>
                <a:ea typeface="黑体" pitchFamily="2" charset="-122"/>
              </a:rPr>
              <a:t>出边</a:t>
            </a:r>
            <a:r>
              <a:rPr lang="zh-CN" altLang="en-US" dirty="0">
                <a:solidFill>
                  <a:srgbClr val="008000"/>
                </a:solidFill>
                <a:latin typeface="+mj-lt"/>
                <a:ea typeface="黑体" pitchFamily="2" charset="-122"/>
              </a:rPr>
              <a:t>表</a:t>
            </a:r>
            <a:endParaRPr lang="en-US" altLang="zh-CN" dirty="0">
              <a:solidFill>
                <a:srgbClr val="008000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17" name="Oval 30"/>
          <p:cNvSpPr>
            <a:spLocks noChangeArrowheads="1"/>
          </p:cNvSpPr>
          <p:nvPr/>
        </p:nvSpPr>
        <p:spPr bwMode="auto">
          <a:xfrm>
            <a:off x="6430200" y="30678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18" name="Oval 30"/>
          <p:cNvSpPr>
            <a:spLocks noChangeArrowheads="1"/>
          </p:cNvSpPr>
          <p:nvPr/>
        </p:nvSpPr>
        <p:spPr bwMode="auto">
          <a:xfrm>
            <a:off x="7620000" y="30678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C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19" name="Oval 30"/>
          <p:cNvSpPr>
            <a:spLocks noChangeArrowheads="1"/>
          </p:cNvSpPr>
          <p:nvPr/>
        </p:nvSpPr>
        <p:spPr bwMode="auto">
          <a:xfrm>
            <a:off x="6400800" y="41346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cxnSp>
        <p:nvCxnSpPr>
          <p:cNvPr id="20" name="直接连接符 45"/>
          <p:cNvCxnSpPr>
            <a:cxnSpLocks noChangeShapeType="1"/>
            <a:stCxn id="18" idx="3"/>
            <a:endCxn id="21" idx="0"/>
          </p:cNvCxnSpPr>
          <p:nvPr/>
        </p:nvCxnSpPr>
        <p:spPr bwMode="auto">
          <a:xfrm rot="5400000">
            <a:off x="7274101" y="3714966"/>
            <a:ext cx="636609" cy="202809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1" name="Oval 30"/>
          <p:cNvSpPr>
            <a:spLocks noChangeArrowheads="1"/>
          </p:cNvSpPr>
          <p:nvPr/>
        </p:nvSpPr>
        <p:spPr bwMode="auto">
          <a:xfrm>
            <a:off x="7239000" y="41346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D</a:t>
            </a:r>
            <a:endParaRPr lang="en-US" altLang="zh-CN" sz="3200" dirty="0">
              <a:ea typeface="黑体" pitchFamily="49" charset="-122"/>
            </a:endParaRPr>
          </a:p>
        </p:txBody>
      </p:sp>
      <p:cxnSp>
        <p:nvCxnSpPr>
          <p:cNvPr id="23" name="直接连接符 32"/>
          <p:cNvCxnSpPr>
            <a:cxnSpLocks noChangeShapeType="1"/>
            <a:stCxn id="17" idx="4"/>
            <a:endCxn id="19" idx="0"/>
          </p:cNvCxnSpPr>
          <p:nvPr/>
        </p:nvCxnSpPr>
        <p:spPr bwMode="auto">
          <a:xfrm rot="5400000">
            <a:off x="6386100" y="3838575"/>
            <a:ext cx="562800" cy="29400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6" name="Text Box 32"/>
          <p:cNvSpPr txBox="1">
            <a:spLocks noChangeArrowheads="1"/>
          </p:cNvSpPr>
          <p:nvPr/>
        </p:nvSpPr>
        <p:spPr bwMode="auto">
          <a:xfrm>
            <a:off x="7162800" y="33822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4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6172200" y="34711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  <a:buNone/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2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32" name="Rectangle 92"/>
          <p:cNvSpPr>
            <a:spLocks noChangeArrowheads="1"/>
          </p:cNvSpPr>
          <p:nvPr/>
        </p:nvSpPr>
        <p:spPr bwMode="auto">
          <a:xfrm>
            <a:off x="4648200" y="34290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b="1" dirty="0">
                <a:ea typeface="黑体" pitchFamily="49" charset="-122"/>
              </a:rPr>
              <a:t> ∧</a:t>
            </a:r>
          </a:p>
        </p:txBody>
      </p:sp>
      <p:sp>
        <p:nvSpPr>
          <p:cNvPr id="30" name="Rectangle 93"/>
          <p:cNvSpPr>
            <a:spLocks noChangeArrowheads="1"/>
          </p:cNvSpPr>
          <p:nvPr/>
        </p:nvSpPr>
        <p:spPr bwMode="auto">
          <a:xfrm>
            <a:off x="4191000" y="3429000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  <a:defRPr/>
            </a:pPr>
            <a:r>
              <a:rPr lang="en-US" altLang="zh-CN" sz="3200" dirty="0">
                <a:latin typeface="Arial" charset="0"/>
              </a:rPr>
              <a:t>2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48" name="Line 91"/>
          <p:cNvSpPr>
            <a:spLocks noChangeShapeType="1"/>
          </p:cNvSpPr>
          <p:nvPr/>
        </p:nvSpPr>
        <p:spPr bwMode="auto">
          <a:xfrm>
            <a:off x="3124200" y="5011738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53" name="Rectangle 92"/>
          <p:cNvSpPr>
            <a:spLocks noChangeArrowheads="1"/>
          </p:cNvSpPr>
          <p:nvPr/>
        </p:nvSpPr>
        <p:spPr bwMode="auto">
          <a:xfrm>
            <a:off x="4708525" y="4757738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="1" dirty="0">
                <a:ea typeface="黑体" pitchFamily="49" charset="-122"/>
              </a:rPr>
              <a:t> </a:t>
            </a:r>
          </a:p>
        </p:txBody>
      </p:sp>
      <p:sp>
        <p:nvSpPr>
          <p:cNvPr id="54" name="Rectangle 93"/>
          <p:cNvSpPr>
            <a:spLocks noChangeArrowheads="1"/>
          </p:cNvSpPr>
          <p:nvPr/>
        </p:nvSpPr>
        <p:spPr bwMode="auto">
          <a:xfrm>
            <a:off x="3751263" y="4757738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0</a:t>
            </a:r>
            <a:endParaRPr lang="en-US" altLang="zh-CN" sz="3200" baseline="-25000" dirty="0">
              <a:solidFill>
                <a:schemeClr val="bg1"/>
              </a:solidFill>
            </a:endParaRPr>
          </a:p>
        </p:txBody>
      </p:sp>
      <p:sp>
        <p:nvSpPr>
          <p:cNvPr id="55" name="Rectangle 93"/>
          <p:cNvSpPr>
            <a:spLocks noChangeArrowheads="1"/>
          </p:cNvSpPr>
          <p:nvPr/>
        </p:nvSpPr>
        <p:spPr bwMode="auto">
          <a:xfrm>
            <a:off x="4251325" y="4757738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  <a:defRPr/>
            </a:pPr>
            <a:r>
              <a:rPr lang="en-US" altLang="zh-CN" sz="3200" dirty="0" smtClean="0">
                <a:latin typeface="Arial" charset="0"/>
              </a:rPr>
              <a:t>3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68" name="Rectangle 4"/>
          <p:cNvSpPr>
            <a:spLocks noChangeArrowheads="1"/>
          </p:cNvSpPr>
          <p:nvPr/>
        </p:nvSpPr>
        <p:spPr bwMode="auto">
          <a:xfrm>
            <a:off x="685800" y="2895600"/>
            <a:ext cx="10668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ts val="2400"/>
              </a:spcBef>
              <a:buNone/>
              <a:defRPr/>
            </a:pPr>
            <a:r>
              <a:rPr lang="zh-CN" altLang="en-US" dirty="0">
                <a:solidFill>
                  <a:srgbClr val="008000"/>
                </a:solidFill>
                <a:latin typeface="+mj-lt"/>
                <a:ea typeface="黑体" pitchFamily="2" charset="-122"/>
              </a:rPr>
              <a:t>下标</a:t>
            </a:r>
            <a:endParaRPr lang="en-US" altLang="zh-CN" dirty="0">
              <a:solidFill>
                <a:srgbClr val="008000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70" name="Oval 30"/>
          <p:cNvSpPr>
            <a:spLocks noChangeArrowheads="1"/>
          </p:cNvSpPr>
          <p:nvPr/>
        </p:nvSpPr>
        <p:spPr bwMode="auto">
          <a:xfrm>
            <a:off x="8411400" y="4144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E</a:t>
            </a:r>
            <a:endParaRPr lang="en-US" altLang="zh-CN" sz="3200" dirty="0">
              <a:ea typeface="黑体" pitchFamily="49" charset="-122"/>
            </a:endParaRPr>
          </a:p>
        </p:txBody>
      </p:sp>
      <p:cxnSp>
        <p:nvCxnSpPr>
          <p:cNvPr id="72" name="直接连接符 45"/>
          <p:cNvCxnSpPr>
            <a:cxnSpLocks noChangeShapeType="1"/>
            <a:stCxn id="70" idx="2"/>
            <a:endCxn id="21" idx="6"/>
          </p:cNvCxnSpPr>
          <p:nvPr/>
        </p:nvCxnSpPr>
        <p:spPr bwMode="auto">
          <a:xfrm rot="10800000">
            <a:off x="7743000" y="4386676"/>
            <a:ext cx="668400" cy="9525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75" name="Text Box 32"/>
          <p:cNvSpPr txBox="1">
            <a:spLocks noChangeArrowheads="1"/>
          </p:cNvSpPr>
          <p:nvPr/>
        </p:nvSpPr>
        <p:spPr bwMode="auto">
          <a:xfrm>
            <a:off x="7924800" y="3817314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  <a:ea typeface="黑体" pitchFamily="49" charset="-122"/>
              </a:rPr>
              <a:t>5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85" name="Line 91"/>
          <p:cNvSpPr>
            <a:spLocks noChangeShapeType="1"/>
          </p:cNvSpPr>
          <p:nvPr/>
        </p:nvSpPr>
        <p:spPr bwMode="auto">
          <a:xfrm>
            <a:off x="3124200" y="6308725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86" name="Rectangle 92"/>
          <p:cNvSpPr>
            <a:spLocks noChangeArrowheads="1"/>
          </p:cNvSpPr>
          <p:nvPr/>
        </p:nvSpPr>
        <p:spPr bwMode="auto">
          <a:xfrm>
            <a:off x="4708525" y="6054725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87" name="Rectangle 93"/>
          <p:cNvSpPr>
            <a:spLocks noChangeArrowheads="1"/>
          </p:cNvSpPr>
          <p:nvPr/>
        </p:nvSpPr>
        <p:spPr bwMode="auto">
          <a:xfrm>
            <a:off x="3751263" y="6054725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3</a:t>
            </a:r>
            <a:endParaRPr lang="en-US" altLang="zh-CN" sz="3200" baseline="-25000" dirty="0">
              <a:solidFill>
                <a:schemeClr val="bg1"/>
              </a:solidFill>
            </a:endParaRPr>
          </a:p>
        </p:txBody>
      </p:sp>
      <p:sp>
        <p:nvSpPr>
          <p:cNvPr id="88" name="Rectangle 93"/>
          <p:cNvSpPr>
            <a:spLocks noChangeArrowheads="1"/>
          </p:cNvSpPr>
          <p:nvPr/>
        </p:nvSpPr>
        <p:spPr bwMode="auto">
          <a:xfrm>
            <a:off x="4251325" y="6054725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  <a:defRPr/>
            </a:pPr>
            <a:r>
              <a:rPr lang="en-US" altLang="zh-CN" sz="3200" dirty="0" smtClean="0">
                <a:latin typeface="Arial" charset="0"/>
              </a:rPr>
              <a:t>5</a:t>
            </a:r>
            <a:endParaRPr lang="en-US" altLang="zh-CN" sz="3200" baseline="-25000" dirty="0">
              <a:latin typeface="Arial" charset="0"/>
            </a:endParaRPr>
          </a:p>
        </p:txBody>
      </p:sp>
      <p:cxnSp>
        <p:nvCxnSpPr>
          <p:cNvPr id="89" name="直接连接符 45"/>
          <p:cNvCxnSpPr>
            <a:cxnSpLocks noChangeShapeType="1"/>
            <a:stCxn id="18" idx="2"/>
            <a:endCxn id="17" idx="6"/>
          </p:cNvCxnSpPr>
          <p:nvPr/>
        </p:nvCxnSpPr>
        <p:spPr bwMode="auto">
          <a:xfrm rot="10800000">
            <a:off x="6934200" y="3319875"/>
            <a:ext cx="685800" cy="1588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92" name="Text Box 32"/>
          <p:cNvSpPr txBox="1">
            <a:spLocks noChangeArrowheads="1"/>
          </p:cNvSpPr>
          <p:nvPr/>
        </p:nvSpPr>
        <p:spPr bwMode="auto">
          <a:xfrm>
            <a:off x="7086600" y="273477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  <a:ea typeface="黑体" pitchFamily="49" charset="-122"/>
              </a:rPr>
              <a:t>3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93" name="Line 91"/>
          <p:cNvSpPr>
            <a:spLocks noChangeShapeType="1"/>
          </p:cNvSpPr>
          <p:nvPr/>
        </p:nvSpPr>
        <p:spPr bwMode="auto">
          <a:xfrm>
            <a:off x="4953000" y="5013325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94" name="Rectangle 92"/>
          <p:cNvSpPr>
            <a:spLocks noChangeArrowheads="1"/>
          </p:cNvSpPr>
          <p:nvPr/>
        </p:nvSpPr>
        <p:spPr bwMode="auto">
          <a:xfrm>
            <a:off x="6537325" y="4759325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="1" dirty="0">
                <a:ea typeface="黑体" pitchFamily="49" charset="-122"/>
              </a:rPr>
              <a:t> ∧</a:t>
            </a:r>
          </a:p>
        </p:txBody>
      </p:sp>
      <p:sp>
        <p:nvSpPr>
          <p:cNvPr id="95" name="Rectangle 93"/>
          <p:cNvSpPr>
            <a:spLocks noChangeArrowheads="1"/>
          </p:cNvSpPr>
          <p:nvPr/>
        </p:nvSpPr>
        <p:spPr bwMode="auto">
          <a:xfrm>
            <a:off x="5580063" y="4759325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3</a:t>
            </a:r>
            <a:endParaRPr lang="en-US" altLang="zh-CN" sz="3200" baseline="-25000" dirty="0">
              <a:solidFill>
                <a:schemeClr val="bg1"/>
              </a:solidFill>
            </a:endParaRPr>
          </a:p>
        </p:txBody>
      </p:sp>
      <p:sp>
        <p:nvSpPr>
          <p:cNvPr id="96" name="Rectangle 93"/>
          <p:cNvSpPr>
            <a:spLocks noChangeArrowheads="1"/>
          </p:cNvSpPr>
          <p:nvPr/>
        </p:nvSpPr>
        <p:spPr bwMode="auto">
          <a:xfrm>
            <a:off x="6080125" y="4759325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  <a:defRPr/>
            </a:pPr>
            <a:r>
              <a:rPr lang="en-US" altLang="zh-CN" sz="3200" dirty="0">
                <a:latin typeface="Arial" charset="0"/>
              </a:rPr>
              <a:t>4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2330907" y="3511038"/>
            <a:ext cx="412292" cy="486287"/>
          </a:xfrm>
          <a:prstGeom prst="rect">
            <a:avLst/>
          </a:prstGeom>
          <a:solidFill>
            <a:srgbClr val="FF9966"/>
          </a:solidFill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99" name="矩形 98"/>
          <p:cNvSpPr/>
          <p:nvPr/>
        </p:nvSpPr>
        <p:spPr>
          <a:xfrm>
            <a:off x="2330907" y="4120638"/>
            <a:ext cx="412292" cy="486287"/>
          </a:xfrm>
          <a:prstGeom prst="rect">
            <a:avLst/>
          </a:prstGeom>
          <a:solidFill>
            <a:srgbClr val="FF9966"/>
          </a:solidFill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100" name="矩形 99"/>
          <p:cNvSpPr/>
          <p:nvPr/>
        </p:nvSpPr>
        <p:spPr>
          <a:xfrm>
            <a:off x="2330907" y="4738326"/>
            <a:ext cx="412292" cy="486287"/>
          </a:xfrm>
          <a:prstGeom prst="rect">
            <a:avLst/>
          </a:prstGeom>
          <a:solidFill>
            <a:srgbClr val="FF9966"/>
          </a:solidFill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101" name="矩形 100"/>
          <p:cNvSpPr/>
          <p:nvPr/>
        </p:nvSpPr>
        <p:spPr>
          <a:xfrm>
            <a:off x="2330908" y="5339838"/>
            <a:ext cx="412292" cy="486287"/>
          </a:xfrm>
          <a:prstGeom prst="rect">
            <a:avLst/>
          </a:prstGeom>
          <a:solidFill>
            <a:srgbClr val="FF9966"/>
          </a:solidFill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102" name="矩形 101"/>
          <p:cNvSpPr/>
          <p:nvPr/>
        </p:nvSpPr>
        <p:spPr>
          <a:xfrm>
            <a:off x="2330908" y="5949438"/>
            <a:ext cx="412292" cy="486287"/>
          </a:xfrm>
          <a:prstGeom prst="rect">
            <a:avLst/>
          </a:prstGeom>
          <a:solidFill>
            <a:srgbClr val="FF9966"/>
          </a:solidFill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  <p:bldP spid="100" grpId="0" animBg="1"/>
      <p:bldP spid="101" grpId="0" animBg="1"/>
      <p:bldP spid="10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图的遍历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8" name="Rectangle 3"/>
          <p:cNvSpPr txBox="1">
            <a:spLocks noChangeArrowheads="1"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4400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</a:rPr>
              <a:t> 1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次出发：</a:t>
            </a:r>
            <a:r>
              <a:rPr lang="zh-CN" altLang="en-US" sz="3000" kern="0" dirty="0" smtClean="0"/>
              <a:t>从</a:t>
            </a:r>
            <a:r>
              <a:rPr lang="en-US" altLang="zh-CN" sz="3000" kern="0" dirty="0" smtClean="0"/>
              <a:t>v</a:t>
            </a:r>
            <a:r>
              <a:rPr lang="zh-CN" altLang="en-US" sz="3000" kern="0" dirty="0" smtClean="0"/>
              <a:t>出发，访问</a:t>
            </a:r>
            <a:r>
              <a:rPr lang="zh-CN" altLang="en-US" sz="3000" kern="0" dirty="0" smtClean="0">
                <a:solidFill>
                  <a:srgbClr val="C00000"/>
                </a:solidFill>
              </a:rPr>
              <a:t>可达的、未访问</a:t>
            </a:r>
            <a:r>
              <a:rPr lang="zh-CN" altLang="en-US" sz="3000" kern="0" dirty="0" smtClean="0"/>
              <a:t>的顶点；</a:t>
            </a:r>
            <a:endParaRPr lang="en-US" altLang="zh-CN" sz="3000" dirty="0" smtClean="0"/>
          </a:p>
          <a:p>
            <a:pPr marL="14400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</a:rPr>
              <a:t> 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再出发：</a:t>
            </a:r>
            <a:r>
              <a:rPr lang="zh-CN" altLang="en-US" sz="3000" kern="0" dirty="0" smtClean="0"/>
              <a:t>从</a:t>
            </a:r>
            <a:r>
              <a:rPr lang="en-US" altLang="zh-CN" sz="3000" kern="0" dirty="0" smtClean="0"/>
              <a:t>v</a:t>
            </a:r>
            <a:r>
              <a:rPr lang="zh-CN" altLang="en-US" sz="3000" kern="0" dirty="0" smtClean="0">
                <a:solidFill>
                  <a:srgbClr val="C00000"/>
                </a:solidFill>
              </a:rPr>
              <a:t>之后、第</a:t>
            </a:r>
            <a:r>
              <a:rPr lang="en-US" altLang="zh-CN" sz="3000" kern="0" dirty="0" smtClean="0">
                <a:solidFill>
                  <a:srgbClr val="C00000"/>
                </a:solidFill>
              </a:rPr>
              <a:t>1</a:t>
            </a:r>
            <a:r>
              <a:rPr lang="zh-CN" altLang="en-US" sz="3000" kern="0" dirty="0" smtClean="0">
                <a:solidFill>
                  <a:srgbClr val="C00000"/>
                </a:solidFill>
              </a:rPr>
              <a:t>个未访问</a:t>
            </a:r>
            <a:r>
              <a:rPr lang="zh-CN" altLang="en-US" sz="3000" kern="0" dirty="0" smtClean="0"/>
              <a:t>顶点出发，访问</a:t>
            </a:r>
            <a:r>
              <a:rPr lang="en-US" altLang="zh-CN" sz="3000" b="1" kern="0" dirty="0" smtClean="0"/>
              <a:t>…</a:t>
            </a:r>
          </a:p>
          <a:p>
            <a:pPr marL="14400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</a:rPr>
              <a:t> 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重复，</a:t>
            </a:r>
            <a:r>
              <a:rPr lang="zh-CN" altLang="en-US" sz="3000" kern="0" dirty="0" smtClean="0"/>
              <a:t>直到</a:t>
            </a:r>
            <a:r>
              <a:rPr lang="zh-CN" altLang="en-US" sz="3000" kern="0" dirty="0" smtClean="0">
                <a:solidFill>
                  <a:srgbClr val="C00000"/>
                </a:solidFill>
              </a:rPr>
              <a:t>“顶点表”</a:t>
            </a:r>
            <a:r>
              <a:rPr lang="zh-CN" altLang="en-US" sz="3000" kern="0" dirty="0" smtClean="0"/>
              <a:t>中所有顶点都被访问。</a:t>
            </a:r>
            <a:r>
              <a:rPr lang="en-US" altLang="zh-CN" sz="3200" kern="0" dirty="0" smtClean="0"/>
              <a:t>     </a:t>
            </a:r>
          </a:p>
          <a:p>
            <a:pPr marL="14400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sz="3200" kern="0" dirty="0" smtClean="0"/>
              <a:t>  void </a:t>
            </a:r>
            <a:r>
              <a:rPr lang="en-US" altLang="zh-CN" sz="3200" kern="0" dirty="0" err="1" smtClean="0">
                <a:solidFill>
                  <a:srgbClr val="FF0000"/>
                </a:solidFill>
              </a:rPr>
              <a:t>dft</a:t>
            </a:r>
            <a:r>
              <a:rPr lang="en-US" altLang="zh-CN" sz="3200" kern="0" dirty="0" smtClean="0"/>
              <a:t>(Graph g)</a:t>
            </a:r>
            <a:endParaRPr lang="en-US" altLang="zh-CN" sz="3200" kern="0" dirty="0" smtClean="0">
              <a:solidFill>
                <a:srgbClr val="007E00"/>
              </a:solidFill>
            </a:endParaRPr>
          </a:p>
          <a:p>
            <a:pPr lvl="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</a:t>
            </a:r>
            <a:r>
              <a:rPr lang="en-US" altLang="zh-CN" sz="3200" kern="0" dirty="0" smtClean="0"/>
              <a:t>{  </a:t>
            </a:r>
            <a:r>
              <a:rPr lang="en-US" altLang="zh-CN" sz="3200" kern="0" dirty="0" err="1" smtClean="0">
                <a:solidFill>
                  <a:srgbClr val="0000CC"/>
                </a:solidFill>
              </a:rPr>
              <a:t>VexNode</a:t>
            </a:r>
            <a:r>
              <a:rPr lang="en-US" altLang="zh-CN" sz="3200" kern="0" dirty="0" smtClean="0"/>
              <a:t> v = </a:t>
            </a:r>
            <a:r>
              <a:rPr lang="en-US" altLang="zh-CN" sz="3200" kern="0" dirty="0" err="1" smtClean="0">
                <a:solidFill>
                  <a:srgbClr val="C00000"/>
                </a:solidFill>
              </a:rPr>
              <a:t>firstVertex</a:t>
            </a:r>
            <a:r>
              <a:rPr lang="en-US" altLang="zh-CN" sz="3200" kern="0" dirty="0" smtClean="0"/>
              <a:t>(g); </a:t>
            </a:r>
            <a:endParaRPr lang="en-US" altLang="zh-CN" sz="3200" kern="0" dirty="0" smtClean="0">
              <a:solidFill>
                <a:srgbClr val="007E00"/>
              </a:solidFill>
            </a:endParaRPr>
          </a:p>
          <a:p>
            <a:pPr lvl="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</a:t>
            </a:r>
            <a:r>
              <a:rPr lang="en-US" altLang="zh-CN" sz="3200" kern="0" dirty="0" smtClean="0"/>
              <a:t>  </a:t>
            </a:r>
            <a:r>
              <a:rPr lang="en-US" altLang="zh-CN" sz="3200" kern="0" dirty="0" smtClean="0"/>
              <a:t>while( </a:t>
            </a:r>
            <a:r>
              <a:rPr lang="en-US" altLang="zh-CN" sz="3200" kern="0" dirty="0" smtClean="0"/>
              <a:t>v ) </a:t>
            </a:r>
            <a:endParaRPr lang="en-US" altLang="zh-CN" sz="3200" kern="0" dirty="0" smtClean="0"/>
          </a:p>
          <a:p>
            <a:pPr lvl="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</a:t>
            </a:r>
            <a:r>
              <a:rPr lang="en-US" altLang="zh-CN" sz="3200" kern="0" dirty="0" smtClean="0"/>
              <a:t>  {   </a:t>
            </a:r>
            <a:r>
              <a:rPr lang="en-US" altLang="zh-CN" sz="3200" kern="0" dirty="0" smtClean="0"/>
              <a:t>if(</a:t>
            </a:r>
            <a:r>
              <a:rPr lang="en-US" altLang="zh-CN" sz="3200" kern="0" dirty="0" err="1" smtClean="0"/>
              <a:t>v.mark</a:t>
            </a:r>
            <a:r>
              <a:rPr lang="en-US" altLang="zh-CN" sz="3200" kern="0" dirty="0" smtClean="0"/>
              <a:t>==0)  </a:t>
            </a:r>
            <a:r>
              <a:rPr lang="en-US" altLang="zh-CN" sz="3200" kern="0" dirty="0" err="1" smtClean="0">
                <a:solidFill>
                  <a:srgbClr val="990099"/>
                </a:solidFill>
              </a:rPr>
              <a:t>dfs</a:t>
            </a:r>
            <a:r>
              <a:rPr lang="en-US" altLang="zh-CN" sz="3200" kern="0" dirty="0" smtClean="0">
                <a:solidFill>
                  <a:srgbClr val="990099"/>
                </a:solidFill>
              </a:rPr>
              <a:t>(g, v); </a:t>
            </a:r>
          </a:p>
          <a:p>
            <a:pPr lvl="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</a:t>
            </a:r>
            <a:r>
              <a:rPr lang="en-US" altLang="zh-CN" sz="3200" kern="0" dirty="0" smtClean="0"/>
              <a:t>      </a:t>
            </a:r>
            <a:r>
              <a:rPr lang="en-US" altLang="zh-CN" sz="3200" kern="0" dirty="0" smtClean="0"/>
              <a:t>v= </a:t>
            </a:r>
            <a:r>
              <a:rPr lang="en-US" altLang="zh-CN" sz="3200" kern="0" dirty="0" err="1" smtClean="0">
                <a:solidFill>
                  <a:srgbClr val="C00000"/>
                </a:solidFill>
              </a:rPr>
              <a:t>nextVertex</a:t>
            </a:r>
            <a:r>
              <a:rPr lang="en-US" altLang="zh-CN" sz="3200" kern="0" dirty="0" smtClean="0"/>
              <a:t>(</a:t>
            </a:r>
            <a:r>
              <a:rPr lang="en-US" altLang="zh-CN" sz="3200" kern="0" dirty="0" err="1" smtClean="0"/>
              <a:t>g,v</a:t>
            </a:r>
            <a:r>
              <a:rPr lang="en-US" altLang="zh-CN" sz="3200" kern="0" dirty="0" smtClean="0"/>
              <a:t>);</a:t>
            </a:r>
          </a:p>
          <a:p>
            <a:pPr lvl="0" algn="just">
              <a:lnSpc>
                <a:spcPct val="6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  }</a:t>
            </a:r>
            <a:endParaRPr lang="en-US" altLang="zh-CN" sz="3200" kern="0" dirty="0" smtClean="0">
              <a:solidFill>
                <a:srgbClr val="007E00"/>
              </a:solidFill>
            </a:endParaRPr>
          </a:p>
          <a:p>
            <a:pPr lvl="0" algn="just">
              <a:lnSpc>
                <a:spcPct val="6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}</a:t>
            </a: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791200" y="3581400"/>
            <a:ext cx="3810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7E00"/>
                </a:solidFill>
              </a:rPr>
              <a:t>//</a:t>
            </a:r>
            <a:r>
              <a:rPr lang="zh-CN" altLang="en-US" kern="0" dirty="0" smtClean="0">
                <a:solidFill>
                  <a:srgbClr val="007E00"/>
                </a:solidFill>
              </a:rPr>
              <a:t>从第</a:t>
            </a:r>
            <a:r>
              <a:rPr lang="en-US" altLang="zh-CN" kern="0" dirty="0" smtClean="0">
                <a:solidFill>
                  <a:srgbClr val="007E00"/>
                </a:solidFill>
              </a:rPr>
              <a:t>1</a:t>
            </a:r>
            <a:r>
              <a:rPr lang="zh-CN" altLang="en-US" kern="0" dirty="0" smtClean="0">
                <a:solidFill>
                  <a:srgbClr val="007E00"/>
                </a:solidFill>
              </a:rPr>
              <a:t>个顶点</a:t>
            </a:r>
            <a:r>
              <a:rPr lang="en-US" altLang="zh-CN" kern="0" dirty="0" smtClean="0">
                <a:solidFill>
                  <a:srgbClr val="007E00"/>
                </a:solidFill>
              </a:rPr>
              <a:t>v</a:t>
            </a:r>
            <a:r>
              <a:rPr lang="zh-CN" altLang="en-US" kern="0" dirty="0" smtClean="0">
                <a:solidFill>
                  <a:srgbClr val="007E00"/>
                </a:solidFill>
              </a:rPr>
              <a:t>出发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5029200" y="5355342"/>
            <a:ext cx="4191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7E00"/>
                </a:solidFill>
              </a:rPr>
              <a:t>//</a:t>
            </a:r>
            <a:r>
              <a:rPr lang="zh-CN" altLang="en-US" kern="0" dirty="0" smtClean="0">
                <a:solidFill>
                  <a:srgbClr val="007E00"/>
                </a:solidFill>
              </a:rPr>
              <a:t>从</a:t>
            </a:r>
            <a:r>
              <a:rPr lang="en-US" altLang="zh-CN" kern="0" dirty="0" smtClean="0">
                <a:solidFill>
                  <a:srgbClr val="007E00"/>
                </a:solidFill>
              </a:rPr>
              <a:t>v</a:t>
            </a:r>
            <a:r>
              <a:rPr lang="zh-CN" altLang="en-US" kern="0" dirty="0" smtClean="0">
                <a:solidFill>
                  <a:srgbClr val="007E00"/>
                </a:solidFill>
              </a:rPr>
              <a:t>之后的顶点再出发</a:t>
            </a:r>
            <a:r>
              <a:rPr lang="en-US" altLang="zh-CN" kern="0" dirty="0" smtClean="0">
                <a:solidFill>
                  <a:srgbClr val="007E00"/>
                </a:solidFill>
              </a:rPr>
              <a:t>…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5791200" y="4745742"/>
            <a:ext cx="35814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</a:t>
            </a:r>
            <a:r>
              <a:rPr lang="zh-CN" altLang="en-US" kern="0" dirty="0" smtClean="0">
                <a:solidFill>
                  <a:srgbClr val="0000CC"/>
                </a:solidFill>
              </a:rPr>
              <a:t>深度</a:t>
            </a:r>
            <a:r>
              <a:rPr lang="en-US" altLang="zh-CN" kern="0" dirty="0" err="1" smtClean="0">
                <a:solidFill>
                  <a:srgbClr val="0000CC"/>
                </a:solidFill>
              </a:rPr>
              <a:t>dfs</a:t>
            </a:r>
            <a:r>
              <a:rPr lang="en-US" altLang="zh-CN" kern="0" dirty="0" smtClean="0">
                <a:solidFill>
                  <a:srgbClr val="0000CC"/>
                </a:solidFill>
              </a:rPr>
              <a:t> </a:t>
            </a:r>
            <a:r>
              <a:rPr lang="zh-CN" altLang="en-US" kern="0" dirty="0" smtClean="0">
                <a:solidFill>
                  <a:srgbClr val="0000CC"/>
                </a:solidFill>
              </a:rPr>
              <a:t>、广度</a:t>
            </a:r>
            <a:r>
              <a:rPr lang="en-US" altLang="zh-CN" kern="0" dirty="0" err="1" smtClean="0">
                <a:solidFill>
                  <a:srgbClr val="0000CC"/>
                </a:solidFill>
              </a:rPr>
              <a:t>bfs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50" name="矩形 49"/>
          <p:cNvSpPr>
            <a:spLocks noChangeArrowheads="1"/>
          </p:cNvSpPr>
          <p:nvPr/>
        </p:nvSpPr>
        <p:spPr bwMode="auto">
          <a:xfrm>
            <a:off x="6172200" y="2819400"/>
            <a:ext cx="2971800" cy="574196"/>
          </a:xfrm>
          <a:prstGeom prst="rect">
            <a:avLst/>
          </a:prstGeom>
          <a:solidFill>
            <a:srgbClr val="226845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zh-CN" altLang="en-US" dirty="0" smtClean="0">
                <a:solidFill>
                  <a:schemeClr val="bg1"/>
                </a:solidFill>
                <a:ea typeface="黑体" pitchFamily="49" charset="-122"/>
              </a:rPr>
              <a:t>算法</a:t>
            </a:r>
            <a:r>
              <a:rPr lang="en-US" altLang="zh-CN" dirty="0" smtClean="0">
                <a:solidFill>
                  <a:schemeClr val="bg1"/>
                </a:solidFill>
                <a:ea typeface="黑体" pitchFamily="49" charset="-122"/>
              </a:rPr>
              <a:t>9.1</a:t>
            </a:r>
            <a:r>
              <a:rPr lang="zh-CN" altLang="en-US" dirty="0" smtClean="0">
                <a:solidFill>
                  <a:schemeClr val="bg1"/>
                </a:solidFill>
                <a:ea typeface="黑体" pitchFamily="49" charset="-122"/>
              </a:rPr>
              <a:t>， </a:t>
            </a:r>
            <a:r>
              <a:rPr lang="en-US" altLang="zh-CN" dirty="0" smtClean="0">
                <a:solidFill>
                  <a:schemeClr val="bg1"/>
                </a:solidFill>
                <a:ea typeface="黑体" pitchFamily="49" charset="-122"/>
              </a:rPr>
              <a:t>9.3</a:t>
            </a:r>
            <a:endParaRPr lang="zh-CN" altLang="en-US" dirty="0">
              <a:solidFill>
                <a:schemeClr val="bg1"/>
              </a:solidFill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图的遍历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8" name="Rectangle 3"/>
          <p:cNvSpPr txBox="1">
            <a:spLocks noChangeArrowheads="1"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4400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</a:rPr>
              <a:t> 1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次出发：</a:t>
            </a:r>
            <a:r>
              <a:rPr lang="zh-CN" altLang="en-US" sz="3000" kern="0" dirty="0" smtClean="0"/>
              <a:t>从</a:t>
            </a:r>
            <a:r>
              <a:rPr lang="en-US" altLang="zh-CN" sz="3000" kern="0" dirty="0" smtClean="0"/>
              <a:t>v</a:t>
            </a:r>
            <a:r>
              <a:rPr lang="zh-CN" altLang="en-US" sz="3000" kern="0" dirty="0" smtClean="0"/>
              <a:t>出发，访问</a:t>
            </a:r>
            <a:r>
              <a:rPr lang="zh-CN" altLang="en-US" sz="3000" kern="0" dirty="0" smtClean="0">
                <a:solidFill>
                  <a:srgbClr val="C00000"/>
                </a:solidFill>
              </a:rPr>
              <a:t>可达的、未访问</a:t>
            </a:r>
            <a:r>
              <a:rPr lang="zh-CN" altLang="en-US" sz="3000" kern="0" dirty="0" smtClean="0"/>
              <a:t>的顶点；</a:t>
            </a:r>
            <a:endParaRPr lang="en-US" altLang="zh-CN" sz="3000" dirty="0" smtClean="0"/>
          </a:p>
          <a:p>
            <a:pPr marL="14400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</a:rPr>
              <a:t> 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再出发：</a:t>
            </a:r>
            <a:r>
              <a:rPr lang="zh-CN" altLang="en-US" sz="3000" kern="0" dirty="0" smtClean="0"/>
              <a:t>从</a:t>
            </a:r>
            <a:r>
              <a:rPr lang="en-US" altLang="zh-CN" sz="3000" kern="0" dirty="0" smtClean="0"/>
              <a:t>v</a:t>
            </a:r>
            <a:r>
              <a:rPr lang="zh-CN" altLang="en-US" sz="3000" kern="0" dirty="0" smtClean="0">
                <a:solidFill>
                  <a:srgbClr val="C00000"/>
                </a:solidFill>
              </a:rPr>
              <a:t>之后、第</a:t>
            </a:r>
            <a:r>
              <a:rPr lang="en-US" altLang="zh-CN" sz="3000" kern="0" dirty="0" smtClean="0">
                <a:solidFill>
                  <a:srgbClr val="C00000"/>
                </a:solidFill>
              </a:rPr>
              <a:t>1</a:t>
            </a:r>
            <a:r>
              <a:rPr lang="zh-CN" altLang="en-US" sz="3000" kern="0" dirty="0" smtClean="0">
                <a:solidFill>
                  <a:srgbClr val="C00000"/>
                </a:solidFill>
              </a:rPr>
              <a:t>个未访问</a:t>
            </a:r>
            <a:r>
              <a:rPr lang="zh-CN" altLang="en-US" sz="3000" kern="0" dirty="0" smtClean="0"/>
              <a:t>顶点出发，访问</a:t>
            </a:r>
            <a:r>
              <a:rPr lang="en-US" altLang="zh-CN" sz="3000" b="1" kern="0" dirty="0" smtClean="0"/>
              <a:t>…</a:t>
            </a:r>
          </a:p>
          <a:p>
            <a:pPr marL="14400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</a:rPr>
              <a:t> 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重复，</a:t>
            </a:r>
            <a:r>
              <a:rPr lang="zh-CN" altLang="en-US" sz="3000" kern="0" dirty="0" smtClean="0"/>
              <a:t>直到</a:t>
            </a:r>
            <a:r>
              <a:rPr lang="zh-CN" altLang="en-US" sz="3000" kern="0" dirty="0" smtClean="0">
                <a:solidFill>
                  <a:srgbClr val="C00000"/>
                </a:solidFill>
              </a:rPr>
              <a:t>“顶点表”</a:t>
            </a:r>
            <a:r>
              <a:rPr lang="zh-CN" altLang="en-US" sz="3000" kern="0" dirty="0" smtClean="0"/>
              <a:t>中所有顶点都被访问。</a:t>
            </a:r>
            <a:r>
              <a:rPr lang="en-US" altLang="zh-CN" sz="3200" kern="0" dirty="0" smtClean="0"/>
              <a:t>     </a:t>
            </a:r>
          </a:p>
          <a:p>
            <a:pPr marL="14400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sz="3200" kern="0" dirty="0" smtClean="0"/>
              <a:t>  void </a:t>
            </a:r>
            <a:r>
              <a:rPr lang="en-US" altLang="zh-CN" sz="3200" kern="0" dirty="0" err="1" smtClean="0">
                <a:solidFill>
                  <a:srgbClr val="FF0000"/>
                </a:solidFill>
              </a:rPr>
              <a:t>dft</a:t>
            </a:r>
            <a:r>
              <a:rPr lang="en-US" altLang="zh-CN" sz="3200" kern="0" dirty="0" smtClean="0"/>
              <a:t>(</a:t>
            </a:r>
            <a:r>
              <a:rPr lang="en-US" altLang="zh-CN" sz="3200" kern="0" dirty="0" smtClean="0">
                <a:solidFill>
                  <a:srgbClr val="990099"/>
                </a:solidFill>
              </a:rPr>
              <a:t>Graph</a:t>
            </a:r>
            <a:r>
              <a:rPr lang="en-US" altLang="zh-CN" sz="3200" kern="0" dirty="0" smtClean="0"/>
              <a:t> g)</a:t>
            </a:r>
            <a:endParaRPr lang="en-US" altLang="zh-CN" sz="3200" kern="0" dirty="0" smtClean="0">
              <a:solidFill>
                <a:srgbClr val="007E00"/>
              </a:solidFill>
            </a:endParaRPr>
          </a:p>
          <a:p>
            <a:pPr lvl="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{ </a:t>
            </a:r>
            <a:r>
              <a:rPr lang="en-US" altLang="zh-CN" sz="3200" kern="0" dirty="0" smtClean="0"/>
              <a:t>  </a:t>
            </a:r>
            <a:r>
              <a:rPr lang="en-US" altLang="zh-CN" sz="3200" kern="0" dirty="0" err="1" smtClean="0">
                <a:solidFill>
                  <a:srgbClr val="0000CC"/>
                </a:solidFill>
              </a:rPr>
              <a:t>VexNode</a:t>
            </a:r>
            <a:r>
              <a:rPr lang="en-US" altLang="zh-CN" sz="3200" kern="0" dirty="0" smtClean="0"/>
              <a:t> v;</a:t>
            </a:r>
          </a:p>
          <a:p>
            <a:pPr lvl="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</a:t>
            </a:r>
            <a:r>
              <a:rPr lang="en-US" altLang="zh-CN" sz="3200" kern="0" dirty="0" smtClean="0"/>
              <a:t>       </a:t>
            </a:r>
            <a:r>
              <a:rPr lang="en-US" altLang="zh-CN" sz="3200" kern="0" dirty="0" smtClean="0"/>
              <a:t>for( </a:t>
            </a:r>
            <a:r>
              <a:rPr lang="en-US" altLang="zh-CN" sz="3200" kern="0" dirty="0" err="1" smtClean="0">
                <a:solidFill>
                  <a:srgbClr val="0000CC"/>
                </a:solidFill>
              </a:rPr>
              <a:t>int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 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=0;  </a:t>
            </a:r>
            <a:r>
              <a:rPr lang="en-US" altLang="zh-CN" sz="3200" kern="0" dirty="0" err="1" smtClean="0">
                <a:solidFill>
                  <a:srgbClr val="990099"/>
                </a:solidFill>
              </a:rPr>
              <a:t>i</a:t>
            </a:r>
            <a:r>
              <a:rPr lang="en-US" altLang="zh-CN" sz="3200" kern="0" dirty="0" smtClean="0">
                <a:solidFill>
                  <a:srgbClr val="990099"/>
                </a:solidFill>
              </a:rPr>
              <a:t>&lt;</a:t>
            </a:r>
            <a:r>
              <a:rPr lang="en-US" altLang="zh-CN" sz="3200" kern="0" dirty="0" err="1" smtClean="0">
                <a:solidFill>
                  <a:srgbClr val="990099"/>
                </a:solidFill>
              </a:rPr>
              <a:t>g.VexNum</a:t>
            </a:r>
            <a:r>
              <a:rPr lang="en-US" altLang="zh-CN" sz="3200" kern="0" dirty="0" smtClean="0">
                <a:solidFill>
                  <a:srgbClr val="990099"/>
                </a:solidFill>
              </a:rPr>
              <a:t>;  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++)</a:t>
            </a:r>
          </a:p>
          <a:p>
            <a:pPr lvl="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  {    v = </a:t>
            </a:r>
            <a:r>
              <a:rPr lang="en-US" altLang="zh-CN" sz="3200" kern="0" dirty="0" err="1" smtClean="0"/>
              <a:t>g.vexs</a:t>
            </a:r>
            <a:r>
              <a:rPr lang="en-US" altLang="zh-CN" sz="3200" kern="0" dirty="0" smtClean="0"/>
              <a:t>[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]; </a:t>
            </a:r>
          </a:p>
          <a:p>
            <a:pPr lvl="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</a:t>
            </a:r>
            <a:r>
              <a:rPr lang="en-US" altLang="zh-CN" sz="3200" kern="0" dirty="0" smtClean="0"/>
              <a:t>            </a:t>
            </a:r>
            <a:r>
              <a:rPr lang="en-US" altLang="zh-CN" sz="3200" kern="0" dirty="0" smtClean="0"/>
              <a:t>if(</a:t>
            </a:r>
            <a:r>
              <a:rPr lang="en-US" altLang="zh-CN" sz="3200" kern="0" dirty="0" err="1" smtClean="0"/>
              <a:t>v.mark</a:t>
            </a:r>
            <a:r>
              <a:rPr lang="en-US" altLang="zh-CN" sz="3200" kern="0" dirty="0" smtClean="0"/>
              <a:t>==0)  </a:t>
            </a:r>
            <a:r>
              <a:rPr lang="en-US" altLang="zh-CN" sz="3200" kern="0" dirty="0" err="1" smtClean="0">
                <a:solidFill>
                  <a:srgbClr val="990099"/>
                </a:solidFill>
              </a:rPr>
              <a:t>dfs</a:t>
            </a:r>
            <a:r>
              <a:rPr lang="en-US" altLang="zh-CN" sz="3200" kern="0" dirty="0" smtClean="0">
                <a:solidFill>
                  <a:srgbClr val="990099"/>
                </a:solidFill>
              </a:rPr>
              <a:t>(g, v); </a:t>
            </a:r>
          </a:p>
          <a:p>
            <a:pPr lvl="0" algn="just">
              <a:lnSpc>
                <a:spcPct val="6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</a:t>
            </a:r>
            <a:r>
              <a:rPr lang="en-US" altLang="zh-CN" sz="3200" kern="0" dirty="0" smtClean="0"/>
              <a:t>  </a:t>
            </a:r>
            <a:r>
              <a:rPr lang="en-US" altLang="zh-CN" sz="3200" kern="0" dirty="0" smtClean="0"/>
              <a:t>}</a:t>
            </a:r>
            <a:endParaRPr lang="en-US" altLang="zh-CN" sz="3200" kern="0" dirty="0" smtClean="0">
              <a:solidFill>
                <a:srgbClr val="007E00"/>
              </a:solidFill>
            </a:endParaRPr>
          </a:p>
          <a:p>
            <a:pPr lvl="0" algn="just">
              <a:lnSpc>
                <a:spcPct val="6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}</a:t>
            </a: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791200" y="5334000"/>
            <a:ext cx="35814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</a:t>
            </a:r>
            <a:r>
              <a:rPr lang="zh-CN" altLang="en-US" kern="0" dirty="0" smtClean="0">
                <a:solidFill>
                  <a:srgbClr val="0000CC"/>
                </a:solidFill>
              </a:rPr>
              <a:t>深度</a:t>
            </a:r>
            <a:r>
              <a:rPr lang="en-US" altLang="zh-CN" kern="0" dirty="0" err="1" smtClean="0">
                <a:solidFill>
                  <a:srgbClr val="0000CC"/>
                </a:solidFill>
              </a:rPr>
              <a:t>dfs</a:t>
            </a:r>
            <a:r>
              <a:rPr lang="zh-CN" altLang="en-US" kern="0" dirty="0" smtClean="0">
                <a:solidFill>
                  <a:srgbClr val="0000CC"/>
                </a:solidFill>
              </a:rPr>
              <a:t>、广度</a:t>
            </a:r>
            <a:r>
              <a:rPr lang="en-US" altLang="zh-CN" kern="0" dirty="0" err="1" smtClean="0">
                <a:solidFill>
                  <a:srgbClr val="0000CC"/>
                </a:solidFill>
              </a:rPr>
              <a:t>bfs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50" name="矩形 49"/>
          <p:cNvSpPr>
            <a:spLocks noChangeArrowheads="1"/>
          </p:cNvSpPr>
          <p:nvPr/>
        </p:nvSpPr>
        <p:spPr bwMode="auto">
          <a:xfrm>
            <a:off x="6172200" y="2819400"/>
            <a:ext cx="2971800" cy="574196"/>
          </a:xfrm>
          <a:prstGeom prst="rect">
            <a:avLst/>
          </a:prstGeom>
          <a:solidFill>
            <a:srgbClr val="226845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zh-CN" altLang="en-US" dirty="0" smtClean="0">
                <a:solidFill>
                  <a:schemeClr val="bg1"/>
                </a:solidFill>
                <a:ea typeface="黑体" pitchFamily="49" charset="-122"/>
              </a:rPr>
              <a:t>算法</a:t>
            </a:r>
            <a:r>
              <a:rPr lang="en-US" altLang="zh-CN" dirty="0" smtClean="0">
                <a:solidFill>
                  <a:schemeClr val="bg1"/>
                </a:solidFill>
                <a:ea typeface="黑体" pitchFamily="49" charset="-122"/>
              </a:rPr>
              <a:t>9.1</a:t>
            </a:r>
            <a:r>
              <a:rPr lang="zh-CN" altLang="en-US" dirty="0" smtClean="0">
                <a:solidFill>
                  <a:schemeClr val="bg1"/>
                </a:solidFill>
                <a:ea typeface="黑体" pitchFamily="49" charset="-122"/>
              </a:rPr>
              <a:t>， </a:t>
            </a:r>
            <a:r>
              <a:rPr lang="en-US" altLang="zh-CN" dirty="0" smtClean="0">
                <a:solidFill>
                  <a:schemeClr val="bg1"/>
                </a:solidFill>
                <a:ea typeface="黑体" pitchFamily="49" charset="-122"/>
              </a:rPr>
              <a:t>9.3</a:t>
            </a:r>
            <a:endParaRPr lang="zh-CN" altLang="en-US" dirty="0">
              <a:solidFill>
                <a:schemeClr val="bg1"/>
              </a:solidFill>
              <a:ea typeface="黑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62400" y="4703058"/>
            <a:ext cx="5181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7E00"/>
                </a:solidFill>
              </a:rPr>
              <a:t>//</a:t>
            </a:r>
            <a:r>
              <a:rPr lang="zh-CN" altLang="en-US" kern="0" dirty="0" smtClean="0">
                <a:solidFill>
                  <a:srgbClr val="007E00"/>
                </a:solidFill>
              </a:rPr>
              <a:t>依次从各 </a:t>
            </a:r>
            <a:r>
              <a:rPr lang="en-US" altLang="zh-CN" kern="0" dirty="0" smtClean="0">
                <a:solidFill>
                  <a:srgbClr val="007E00"/>
                </a:solidFill>
              </a:rPr>
              <a:t>”</a:t>
            </a:r>
            <a:r>
              <a:rPr lang="zh-CN" altLang="en-US" kern="0" dirty="0" smtClean="0">
                <a:solidFill>
                  <a:srgbClr val="007E00"/>
                </a:solidFill>
              </a:rPr>
              <a:t>未访问</a:t>
            </a:r>
            <a:r>
              <a:rPr lang="en-US" altLang="zh-CN" kern="0" dirty="0" smtClean="0">
                <a:solidFill>
                  <a:srgbClr val="007E00"/>
                </a:solidFill>
              </a:rPr>
              <a:t>” </a:t>
            </a:r>
            <a:r>
              <a:rPr lang="zh-CN" altLang="en-US" kern="0" dirty="0" smtClean="0">
                <a:solidFill>
                  <a:srgbClr val="007E00"/>
                </a:solidFill>
              </a:rPr>
              <a:t>的顶点出发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9154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从</a:t>
            </a:r>
            <a:r>
              <a:rPr lang="en-US" altLang="zh-CN" dirty="0" smtClean="0">
                <a:ea typeface="黑体" pitchFamily="2" charset="-122"/>
              </a:rPr>
              <a:t>v</a:t>
            </a:r>
            <a:r>
              <a:rPr lang="zh-CN" altLang="en-US" dirty="0" smtClean="0">
                <a:ea typeface="黑体" pitchFamily="2" charset="-122"/>
              </a:rPr>
              <a:t>出发，深度优先搜索 </a:t>
            </a:r>
            <a:r>
              <a:rPr lang="en-US" altLang="zh-CN" dirty="0" smtClean="0">
                <a:ea typeface="黑体" pitchFamily="2" charset="-122"/>
              </a:rPr>
              <a:t>(DFS)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8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>
              <a:spcBef>
                <a:spcPts val="0"/>
              </a:spcBef>
              <a:defRPr/>
            </a:pP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 基本思路：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586350" lvl="0" indent="-514350">
              <a:spcBef>
                <a:spcPts val="600"/>
              </a:spcBef>
              <a:buAutoNum type="arabicParenBoth"/>
              <a:defRPr/>
            </a:pPr>
            <a:r>
              <a:rPr lang="zh-CN" altLang="en-US" sz="3000" kern="0" dirty="0" smtClean="0">
                <a:latin typeface="+mn-lt"/>
              </a:rPr>
              <a:t>访问出发点</a:t>
            </a:r>
            <a:r>
              <a:rPr lang="en-US" altLang="zh-CN" sz="3000" kern="0" dirty="0" smtClean="0">
                <a:latin typeface="+mn-lt"/>
              </a:rPr>
              <a:t>v</a:t>
            </a:r>
            <a:r>
              <a:rPr lang="zh-CN" altLang="en-US" sz="3000" kern="0" dirty="0" smtClean="0">
                <a:latin typeface="+mn-lt"/>
              </a:rPr>
              <a:t>，</a:t>
            </a:r>
            <a:endParaRPr lang="en-US" altLang="zh-CN" sz="3000" kern="0" dirty="0" smtClean="0">
              <a:latin typeface="+mn-lt"/>
            </a:endParaRPr>
          </a:p>
          <a:p>
            <a:pPr marL="586350" lvl="0" indent="-514350"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</a:t>
            </a:r>
            <a:r>
              <a:rPr lang="zh-CN" altLang="en-US" sz="3000" kern="0" dirty="0" smtClean="0">
                <a:solidFill>
                  <a:srgbClr val="C00000"/>
                </a:solidFill>
                <a:latin typeface="+mn-lt"/>
              </a:rPr>
              <a:t>未被访问的</a:t>
            </a:r>
            <a:r>
              <a:rPr lang="zh-CN" altLang="en-US" sz="3000" kern="0" dirty="0" smtClean="0">
                <a:latin typeface="+mn-lt"/>
              </a:rPr>
              <a:t>顶点</a:t>
            </a:r>
            <a:r>
              <a:rPr lang="en-US" altLang="zh-CN" sz="3000" kern="0" dirty="0" smtClean="0">
                <a:latin typeface="+mn-lt"/>
              </a:rPr>
              <a:t>w</a:t>
            </a:r>
            <a:r>
              <a:rPr lang="zh-CN" altLang="en-US" sz="3000" kern="0" dirty="0" smtClean="0">
                <a:latin typeface="+mn-lt"/>
              </a:rPr>
              <a:t>，访问</a:t>
            </a:r>
            <a:r>
              <a:rPr lang="en-US" altLang="zh-CN" sz="3000" kern="0" dirty="0" smtClean="0">
                <a:latin typeface="+mn-lt"/>
              </a:rPr>
              <a:t>w</a:t>
            </a:r>
            <a:r>
              <a:rPr lang="zh-CN" altLang="en-US" sz="3000" kern="0" dirty="0" smtClean="0">
                <a:latin typeface="+mn-lt"/>
              </a:rPr>
              <a:t>，重复前进；</a:t>
            </a:r>
            <a:endParaRPr lang="en-US" altLang="zh-CN" sz="3000" kern="0" dirty="0" smtClean="0">
              <a:latin typeface="+mn-lt"/>
            </a:endParaRPr>
          </a:p>
          <a:p>
            <a:pPr marL="72000" lvl="0">
              <a:spcBef>
                <a:spcPts val="9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(2) </a:t>
            </a:r>
            <a:r>
              <a:rPr lang="zh-CN" altLang="en-US" sz="3000" kern="0" dirty="0" smtClean="0">
                <a:latin typeface="+mn-lt"/>
              </a:rPr>
              <a:t>当“走不动”时，</a:t>
            </a:r>
            <a:endParaRPr lang="en-US" altLang="zh-CN" sz="3000" kern="0" dirty="0" smtClean="0">
              <a:latin typeface="+mn-lt"/>
            </a:endParaRPr>
          </a:p>
          <a:p>
            <a:pPr marL="72000" lvl="0"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     </a:t>
            </a:r>
            <a:r>
              <a:rPr lang="en-US" altLang="zh-CN" sz="3000" kern="0" dirty="0" smtClean="0">
                <a:latin typeface="+mn-lt"/>
              </a:rPr>
              <a:t>-- </a:t>
            </a:r>
            <a:r>
              <a:rPr lang="zh-CN" altLang="en-US" sz="3000" kern="0" dirty="0" smtClean="0">
                <a:latin typeface="+mn-lt"/>
              </a:rPr>
              <a:t>若</a:t>
            </a:r>
            <a:r>
              <a:rPr lang="en-US" altLang="zh-CN" sz="3000" kern="0" dirty="0" smtClean="0">
                <a:latin typeface="+mn-lt"/>
              </a:rPr>
              <a:t>p</a:t>
            </a:r>
            <a:r>
              <a:rPr lang="zh-CN" altLang="en-US" sz="3000" kern="0" dirty="0" smtClean="0">
                <a:latin typeface="+mn-lt"/>
              </a:rPr>
              <a:t>有</a:t>
            </a:r>
            <a:r>
              <a:rPr lang="zh-CN" altLang="en-US" sz="3000" kern="0" dirty="0" smtClean="0">
                <a:solidFill>
                  <a:srgbClr val="C00000"/>
                </a:solidFill>
                <a:latin typeface="+mn-lt"/>
              </a:rPr>
              <a:t>未被访问的邻接顶点</a:t>
            </a:r>
            <a:r>
              <a:rPr lang="en-US" altLang="zh-CN" sz="3000" kern="0" dirty="0" smtClean="0">
                <a:solidFill>
                  <a:srgbClr val="C00000"/>
                </a:solidFill>
                <a:latin typeface="+mn-lt"/>
              </a:rPr>
              <a:t>u</a:t>
            </a:r>
            <a:r>
              <a:rPr lang="zh-CN" altLang="en-US" sz="3000" kern="0" dirty="0" smtClean="0">
                <a:solidFill>
                  <a:srgbClr val="C00000"/>
                </a:solidFill>
                <a:latin typeface="+mn-lt"/>
              </a:rPr>
              <a:t>，</a:t>
            </a:r>
            <a:endParaRPr lang="en-US" altLang="zh-CN" sz="3000" kern="0" dirty="0" smtClean="0">
              <a:solidFill>
                <a:srgbClr val="C00000"/>
              </a:solidFill>
              <a:latin typeface="+mn-lt"/>
            </a:endParaRPr>
          </a:p>
          <a:p>
            <a:pPr marL="72000" lvl="0"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  </a:t>
            </a:r>
            <a:r>
              <a:rPr lang="zh-CN" altLang="en-US" sz="3000" kern="0" dirty="0" smtClean="0">
                <a:latin typeface="+mn-lt"/>
              </a:rPr>
              <a:t>则从</a:t>
            </a:r>
            <a:r>
              <a:rPr lang="en-US" altLang="zh-CN" sz="3000" kern="0" dirty="0" smtClean="0">
                <a:latin typeface="+mn-lt"/>
              </a:rPr>
              <a:t>u</a:t>
            </a:r>
            <a:r>
              <a:rPr lang="zh-CN" altLang="en-US" sz="3000" kern="0" dirty="0" smtClean="0">
                <a:latin typeface="+mn-lt"/>
              </a:rPr>
              <a:t>出发，再次前进；</a:t>
            </a:r>
            <a:endParaRPr lang="en-US" altLang="zh-CN" sz="3000" kern="0" dirty="0" smtClean="0">
              <a:latin typeface="+mn-lt"/>
            </a:endParaRPr>
          </a:p>
          <a:p>
            <a:pPr marL="72000" lvl="0"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-- </a:t>
            </a:r>
            <a:r>
              <a:rPr lang="zh-CN" altLang="en-US" sz="3000" kern="0" dirty="0" smtClean="0">
                <a:latin typeface="+mn-lt"/>
              </a:rPr>
              <a:t>否则，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再退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1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步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……</a:t>
            </a:r>
          </a:p>
          <a:p>
            <a:pPr marL="72000" lvl="0">
              <a:spcBef>
                <a:spcPts val="9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(3) </a:t>
            </a:r>
            <a:r>
              <a:rPr lang="zh-CN" altLang="en-US" sz="3000" kern="0" dirty="0" smtClean="0">
                <a:latin typeface="+mn-lt"/>
              </a:rPr>
              <a:t>重复</a:t>
            </a:r>
            <a:r>
              <a:rPr lang="en-US" altLang="zh-CN" sz="3000" kern="0" dirty="0" smtClean="0">
                <a:latin typeface="+mn-lt"/>
              </a:rPr>
              <a:t>(2)</a:t>
            </a:r>
            <a:r>
              <a:rPr lang="zh-CN" altLang="en-US" sz="3000" kern="0" dirty="0" smtClean="0">
                <a:latin typeface="+mn-lt"/>
              </a:rPr>
              <a:t>，直到无法</a:t>
            </a:r>
            <a:r>
              <a:rPr lang="zh-CN" altLang="en-US" sz="3000" kern="0" dirty="0" smtClean="0">
                <a:latin typeface="+mn-lt"/>
              </a:rPr>
              <a:t>再退</a:t>
            </a:r>
            <a:r>
              <a:rPr lang="zh-CN" altLang="en-US" sz="3000" kern="0" dirty="0" smtClean="0">
                <a:latin typeface="+mn-lt"/>
              </a:rPr>
              <a:t>，</a:t>
            </a:r>
            <a:endParaRPr lang="en-US" altLang="zh-CN" sz="3000" kern="0" dirty="0" smtClean="0">
              <a:latin typeface="+mn-lt"/>
            </a:endParaRPr>
          </a:p>
          <a:p>
            <a:pPr marL="72000" lvl="0">
              <a:spcBef>
                <a:spcPts val="9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</a:t>
            </a:r>
            <a:r>
              <a:rPr lang="en-US" altLang="zh-CN" sz="3000" kern="0" dirty="0" smtClean="0">
                <a:latin typeface="+mn-lt"/>
              </a:rPr>
              <a:t>    </a:t>
            </a:r>
            <a:r>
              <a:rPr lang="zh-CN" altLang="en-US" sz="3000" kern="0" dirty="0" smtClean="0">
                <a:latin typeface="+mn-lt"/>
              </a:rPr>
              <a:t>结束</a:t>
            </a:r>
            <a:r>
              <a:rPr lang="zh-CN" altLang="en-US" sz="3000" kern="0" dirty="0" smtClean="0">
                <a:latin typeface="+mn-lt"/>
              </a:rPr>
              <a:t>。</a:t>
            </a:r>
            <a:endParaRPr lang="en-US" altLang="zh-CN" sz="3000" kern="0" dirty="0" smtClean="0"/>
          </a:p>
        </p:txBody>
      </p:sp>
      <p:sp>
        <p:nvSpPr>
          <p:cNvPr id="35" name="矩形 34"/>
          <p:cNvSpPr/>
          <p:nvPr/>
        </p:nvSpPr>
        <p:spPr>
          <a:xfrm>
            <a:off x="5410200" y="4800600"/>
            <a:ext cx="3733800" cy="117570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kern="0" dirty="0" smtClean="0">
                <a:solidFill>
                  <a:schemeClr val="bg1"/>
                </a:solidFill>
              </a:rPr>
              <a:t>深度优先序列：</a:t>
            </a:r>
            <a:endParaRPr lang="en-US" altLang="zh-CN" sz="3200" kern="0" dirty="0" smtClean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3200" kern="0" dirty="0" smtClean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486400" y="5375197"/>
            <a:ext cx="5725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kern="0" dirty="0" smtClean="0">
                <a:solidFill>
                  <a:srgbClr val="FFFF00"/>
                </a:solidFill>
              </a:rPr>
              <a:t>A,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000564" y="5375197"/>
            <a:ext cx="6864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kern="0" dirty="0" smtClean="0">
                <a:solidFill>
                  <a:srgbClr val="FFFF00"/>
                </a:solidFill>
              </a:rPr>
              <a:t>B, 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33964" y="5375197"/>
            <a:ext cx="7088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kern="0" dirty="0" smtClean="0">
                <a:solidFill>
                  <a:srgbClr val="FFFF00"/>
                </a:solidFill>
              </a:rPr>
              <a:t>D, 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138778" y="5375197"/>
            <a:ext cx="6864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kern="0" dirty="0" smtClean="0">
                <a:solidFill>
                  <a:srgbClr val="FFFF00"/>
                </a:solidFill>
              </a:rPr>
              <a:t>E, 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748378" y="5375197"/>
            <a:ext cx="6623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kern="0" dirty="0" smtClean="0">
                <a:solidFill>
                  <a:srgbClr val="FFFF00"/>
                </a:solidFill>
              </a:rPr>
              <a:t>F, 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281778" y="5396539"/>
            <a:ext cx="4812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kern="0" dirty="0" smtClean="0">
                <a:solidFill>
                  <a:srgbClr val="FFFF00"/>
                </a:solidFill>
              </a:rPr>
              <a:t>C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29000" y="1676400"/>
            <a:ext cx="4876800" cy="608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000" kern="0" dirty="0" smtClean="0"/>
              <a:t>选择</a:t>
            </a:r>
            <a:r>
              <a:rPr lang="en-US" altLang="zh-CN" sz="3000" kern="0" dirty="0" smtClean="0"/>
              <a:t>v</a:t>
            </a:r>
            <a:r>
              <a:rPr lang="zh-CN" altLang="en-US" sz="3000" kern="0" dirty="0" smtClean="0">
                <a:solidFill>
                  <a:srgbClr val="C00000"/>
                </a:solidFill>
              </a:rPr>
              <a:t>邻接到的、第</a:t>
            </a:r>
            <a:r>
              <a:rPr lang="en-US" altLang="zh-CN" sz="3000" kern="0" dirty="0" smtClean="0">
                <a:solidFill>
                  <a:srgbClr val="C00000"/>
                </a:solidFill>
              </a:rPr>
              <a:t>1</a:t>
            </a:r>
            <a:r>
              <a:rPr lang="zh-CN" altLang="en-US" sz="3000" kern="0" dirty="0" smtClean="0">
                <a:solidFill>
                  <a:srgbClr val="C00000"/>
                </a:solidFill>
              </a:rPr>
              <a:t>个、</a:t>
            </a:r>
            <a:endParaRPr lang="zh-CN" altLang="en-US" sz="3000" dirty="0">
              <a:solidFill>
                <a:srgbClr val="C0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038600" y="2971800"/>
            <a:ext cx="2919389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kern="0" dirty="0" smtClean="0">
                <a:solidFill>
                  <a:srgbClr val="0000CC"/>
                </a:solidFill>
              </a:rPr>
              <a:t>退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1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步到顶点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p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，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sp>
        <p:nvSpPr>
          <p:cNvPr id="29" name="Oval 30"/>
          <p:cNvSpPr>
            <a:spLocks noChangeArrowheads="1"/>
          </p:cNvSpPr>
          <p:nvPr/>
        </p:nvSpPr>
        <p:spPr bwMode="auto">
          <a:xfrm>
            <a:off x="7497000" y="3352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7878000" y="2590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8335200" y="3382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32" name="直接连接符 31"/>
          <p:cNvCxnSpPr>
            <a:cxnSpLocks noChangeShapeType="1"/>
            <a:stCxn id="30" idx="5"/>
            <a:endCxn id="31" idx="0"/>
          </p:cNvCxnSpPr>
          <p:nvPr/>
        </p:nvCxnSpPr>
        <p:spPr bwMode="auto">
          <a:xfrm rot="16200000" flipH="1">
            <a:off x="8267091" y="3062090"/>
            <a:ext cx="361209" cy="279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" name="直接连接符 28"/>
          <p:cNvCxnSpPr>
            <a:cxnSpLocks noChangeShapeType="1"/>
            <a:stCxn id="30" idx="3"/>
            <a:endCxn id="29" idx="0"/>
          </p:cNvCxnSpPr>
          <p:nvPr/>
        </p:nvCxnSpPr>
        <p:spPr bwMode="auto">
          <a:xfrm rot="5400000">
            <a:off x="7684501" y="3085491"/>
            <a:ext cx="331809" cy="202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4" name="Oval 30"/>
          <p:cNvSpPr>
            <a:spLocks noChangeArrowheads="1"/>
          </p:cNvSpPr>
          <p:nvPr/>
        </p:nvSpPr>
        <p:spPr bwMode="auto">
          <a:xfrm>
            <a:off x="8001000" y="4068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36" name="直接连接符 28"/>
          <p:cNvCxnSpPr>
            <a:cxnSpLocks noChangeShapeType="1"/>
            <a:stCxn id="29" idx="5"/>
            <a:endCxn id="34" idx="0"/>
          </p:cNvCxnSpPr>
          <p:nvPr/>
        </p:nvCxnSpPr>
        <p:spPr bwMode="auto">
          <a:xfrm rot="16200000" flipH="1">
            <a:off x="7947591" y="3762590"/>
            <a:ext cx="285009" cy="325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7" name="Oval 30"/>
          <p:cNvSpPr>
            <a:spLocks noChangeArrowheads="1"/>
          </p:cNvSpPr>
          <p:nvPr/>
        </p:nvSpPr>
        <p:spPr bwMode="auto">
          <a:xfrm>
            <a:off x="7010400" y="4144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38" name="直接连接符 28"/>
          <p:cNvCxnSpPr>
            <a:cxnSpLocks noChangeShapeType="1"/>
            <a:stCxn id="29" idx="3"/>
            <a:endCxn id="37" idx="0"/>
          </p:cNvCxnSpPr>
          <p:nvPr/>
        </p:nvCxnSpPr>
        <p:spPr bwMode="auto">
          <a:xfrm rot="5400000">
            <a:off x="7236001" y="3809391"/>
            <a:ext cx="361209" cy="3084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直接连接符 28"/>
          <p:cNvCxnSpPr>
            <a:cxnSpLocks noChangeShapeType="1"/>
            <a:stCxn id="37" idx="2"/>
            <a:endCxn id="40" idx="6"/>
          </p:cNvCxnSpPr>
          <p:nvPr/>
        </p:nvCxnSpPr>
        <p:spPr bwMode="auto">
          <a:xfrm rot="10800000">
            <a:off x="6600000" y="4396200"/>
            <a:ext cx="4104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0" name="Oval 30"/>
          <p:cNvSpPr>
            <a:spLocks noChangeArrowheads="1"/>
          </p:cNvSpPr>
          <p:nvPr/>
        </p:nvSpPr>
        <p:spPr bwMode="auto">
          <a:xfrm>
            <a:off x="6096000" y="4144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26" grpId="0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从</a:t>
            </a:r>
            <a:r>
              <a:rPr lang="en-US" altLang="zh-CN" dirty="0" smtClean="0">
                <a:ea typeface="黑体" pitchFamily="2" charset="-122"/>
              </a:rPr>
              <a:t>v</a:t>
            </a:r>
            <a:r>
              <a:rPr lang="zh-CN" altLang="en-US" dirty="0" smtClean="0">
                <a:ea typeface="黑体" pitchFamily="2" charset="-122"/>
              </a:rPr>
              <a:t>出发</a:t>
            </a:r>
            <a:r>
              <a:rPr lang="zh-CN" altLang="en-US" dirty="0" smtClean="0">
                <a:ea typeface="黑体" pitchFamily="2" charset="-122"/>
              </a:rPr>
              <a:t>，</a:t>
            </a:r>
            <a:r>
              <a:rPr lang="zh-CN" altLang="en-US" dirty="0" smtClean="0">
                <a:ea typeface="黑体" pitchFamily="2" charset="-122"/>
              </a:rPr>
              <a:t>深度优先搜索 </a:t>
            </a:r>
            <a:r>
              <a:rPr lang="en-US" altLang="zh-CN" dirty="0" smtClean="0">
                <a:ea typeface="黑体" pitchFamily="2" charset="-122"/>
              </a:rPr>
              <a:t>(DFS)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8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181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  </a:t>
            </a:r>
            <a:r>
              <a:rPr lang="en-US" altLang="zh-CN" sz="3200" kern="0" dirty="0" smtClean="0">
                <a:solidFill>
                  <a:srgbClr val="0000CC"/>
                </a:solidFill>
                <a:latin typeface="+mn-lt"/>
              </a:rPr>
              <a:t>DFS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，递归算法：</a:t>
            </a:r>
            <a:endParaRPr lang="en-US" altLang="zh-CN" sz="3200" kern="0" dirty="0" smtClean="0">
              <a:solidFill>
                <a:srgbClr val="0000CC"/>
              </a:solidFill>
              <a:latin typeface="+mn-lt"/>
            </a:endParaRPr>
          </a:p>
          <a:p>
            <a:pPr marL="514350" lvl="0" indent="-514350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(1) </a:t>
            </a:r>
            <a:r>
              <a:rPr lang="zh-CN" altLang="en-US" sz="3200" kern="0" dirty="0" smtClean="0">
                <a:latin typeface="+mn-lt"/>
              </a:rPr>
              <a:t>访问出发点</a:t>
            </a:r>
            <a:r>
              <a:rPr lang="en-US" altLang="zh-CN" sz="3200" kern="0" dirty="0" smtClean="0">
                <a:latin typeface="+mn-lt"/>
              </a:rPr>
              <a:t>v</a:t>
            </a:r>
            <a:r>
              <a:rPr lang="zh-CN" altLang="en-US" sz="3200" kern="0" dirty="0" smtClean="0">
                <a:latin typeface="+mn-lt"/>
              </a:rPr>
              <a:t>；</a:t>
            </a:r>
            <a:endParaRPr lang="en-US" altLang="zh-CN" sz="3200" kern="0" dirty="0" smtClean="0">
              <a:latin typeface="+mn-lt"/>
            </a:endParaRPr>
          </a:p>
          <a:p>
            <a:pPr marL="514350" lvl="0" indent="-51435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   </a:t>
            </a:r>
            <a:r>
              <a:rPr lang="zh-CN" altLang="en-US" sz="3200" kern="0" dirty="0" smtClean="0">
                <a:latin typeface="+mn-lt"/>
              </a:rPr>
              <a:t>置</a:t>
            </a:r>
            <a:r>
              <a:rPr lang="en-US" altLang="zh-CN" sz="3200" kern="0" dirty="0" smtClean="0">
                <a:latin typeface="+mn-lt"/>
              </a:rPr>
              <a:t>v</a:t>
            </a:r>
            <a:r>
              <a:rPr lang="zh-CN" altLang="en-US" sz="3200" kern="0" dirty="0" smtClean="0">
                <a:latin typeface="+mn-lt"/>
              </a:rPr>
              <a:t>的访问标记</a:t>
            </a:r>
            <a:r>
              <a:rPr lang="en-US" altLang="zh-CN" sz="3200" kern="0" dirty="0" smtClean="0">
                <a:latin typeface="+mn-lt"/>
              </a:rPr>
              <a:t>mark=1;</a:t>
            </a:r>
          </a:p>
          <a:p>
            <a:pPr marL="342900" lvl="0" indent="-342900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(2) </a:t>
            </a:r>
            <a:r>
              <a:rPr lang="zh-CN" altLang="en-US" sz="3200" kern="0" dirty="0" smtClean="0">
                <a:solidFill>
                  <a:srgbClr val="0000CC"/>
                </a:solidFill>
              </a:rPr>
              <a:t>依次从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v</a:t>
            </a:r>
            <a:r>
              <a:rPr lang="zh-CN" altLang="en-US" sz="3200" kern="0" dirty="0" smtClean="0">
                <a:solidFill>
                  <a:srgbClr val="0000CC"/>
                </a:solidFill>
              </a:rPr>
              <a:t>的未被访问的邻接点出发，</a:t>
            </a:r>
            <a:endParaRPr lang="en-US" altLang="zh-CN" sz="3200" kern="0" dirty="0" smtClean="0">
              <a:solidFill>
                <a:srgbClr val="0000CC"/>
              </a:solidFill>
            </a:endParaRP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</a:t>
            </a:r>
            <a:r>
              <a:rPr lang="zh-CN" altLang="en-US" sz="3200" kern="0" dirty="0" smtClean="0"/>
              <a:t>深度优先遍历</a:t>
            </a:r>
            <a:r>
              <a:rPr lang="en-US" altLang="zh-CN" sz="3200" kern="0" dirty="0" smtClean="0"/>
              <a:t>(</a:t>
            </a:r>
            <a:r>
              <a:rPr lang="zh-CN" altLang="en-US" sz="3200" kern="0" dirty="0" smtClean="0"/>
              <a:t>子图</a:t>
            </a:r>
            <a:r>
              <a:rPr lang="en-US" altLang="zh-CN" sz="3200" kern="0" dirty="0" smtClean="0"/>
              <a:t>) </a:t>
            </a:r>
            <a:r>
              <a:rPr lang="zh-CN" altLang="en-US" sz="3200" kern="0" dirty="0" smtClean="0"/>
              <a:t>；</a:t>
            </a:r>
            <a:endParaRPr lang="en-US" altLang="zh-CN" sz="3200" kern="0" dirty="0" smtClean="0"/>
          </a:p>
        </p:txBody>
      </p:sp>
      <p:sp>
        <p:nvSpPr>
          <p:cNvPr id="29" name="矩形 28"/>
          <p:cNvSpPr/>
          <p:nvPr/>
        </p:nvSpPr>
        <p:spPr>
          <a:xfrm>
            <a:off x="5410200" y="4800600"/>
            <a:ext cx="3733800" cy="117570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kern="0" dirty="0" smtClean="0">
                <a:solidFill>
                  <a:schemeClr val="bg1"/>
                </a:solidFill>
              </a:rPr>
              <a:t>深度优先序列：</a:t>
            </a:r>
            <a:endParaRPr lang="en-US" altLang="zh-CN" sz="3200" kern="0" dirty="0" smtClean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3200" kern="0" dirty="0" smtClean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486400" y="5375197"/>
            <a:ext cx="5725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kern="0" dirty="0" smtClean="0">
                <a:solidFill>
                  <a:srgbClr val="FFFF00"/>
                </a:solidFill>
              </a:rPr>
              <a:t>A,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000564" y="5375197"/>
            <a:ext cx="6864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kern="0" dirty="0" smtClean="0">
                <a:solidFill>
                  <a:srgbClr val="FFFF00"/>
                </a:solidFill>
              </a:rPr>
              <a:t>B, 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533964" y="5375197"/>
            <a:ext cx="7088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kern="0" dirty="0" smtClean="0">
                <a:solidFill>
                  <a:srgbClr val="FFFF00"/>
                </a:solidFill>
              </a:rPr>
              <a:t>D, 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138778" y="5375197"/>
            <a:ext cx="6864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kern="0" dirty="0" smtClean="0">
                <a:solidFill>
                  <a:srgbClr val="FFFF00"/>
                </a:solidFill>
              </a:rPr>
              <a:t>E, 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748378" y="5375197"/>
            <a:ext cx="6623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kern="0" dirty="0" smtClean="0">
                <a:solidFill>
                  <a:srgbClr val="FFFF00"/>
                </a:solidFill>
              </a:rPr>
              <a:t>F, 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281778" y="5396539"/>
            <a:ext cx="4812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kern="0" dirty="0" smtClean="0">
                <a:solidFill>
                  <a:srgbClr val="FFFF00"/>
                </a:solidFill>
              </a:rPr>
              <a:t>C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36" name="Oval 30"/>
          <p:cNvSpPr>
            <a:spLocks noChangeArrowheads="1"/>
          </p:cNvSpPr>
          <p:nvPr/>
        </p:nvSpPr>
        <p:spPr bwMode="auto">
          <a:xfrm>
            <a:off x="7497000" y="3352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37" name="Oval 30"/>
          <p:cNvSpPr>
            <a:spLocks noChangeArrowheads="1"/>
          </p:cNvSpPr>
          <p:nvPr/>
        </p:nvSpPr>
        <p:spPr bwMode="auto">
          <a:xfrm>
            <a:off x="7878000" y="2590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38" name="Oval 30"/>
          <p:cNvSpPr>
            <a:spLocks noChangeArrowheads="1"/>
          </p:cNvSpPr>
          <p:nvPr/>
        </p:nvSpPr>
        <p:spPr bwMode="auto">
          <a:xfrm>
            <a:off x="8335200" y="3382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39" name="直接连接符 38"/>
          <p:cNvCxnSpPr>
            <a:cxnSpLocks noChangeShapeType="1"/>
            <a:stCxn id="37" idx="5"/>
            <a:endCxn id="38" idx="0"/>
          </p:cNvCxnSpPr>
          <p:nvPr/>
        </p:nvCxnSpPr>
        <p:spPr bwMode="auto">
          <a:xfrm rot="16200000" flipH="1">
            <a:off x="8267091" y="3062090"/>
            <a:ext cx="361209" cy="279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6" name="直接连接符 28"/>
          <p:cNvCxnSpPr>
            <a:cxnSpLocks noChangeShapeType="1"/>
            <a:stCxn id="37" idx="3"/>
            <a:endCxn id="36" idx="0"/>
          </p:cNvCxnSpPr>
          <p:nvPr/>
        </p:nvCxnSpPr>
        <p:spPr bwMode="auto">
          <a:xfrm rot="5400000">
            <a:off x="7684501" y="3085491"/>
            <a:ext cx="331809" cy="202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7" name="Oval 30"/>
          <p:cNvSpPr>
            <a:spLocks noChangeArrowheads="1"/>
          </p:cNvSpPr>
          <p:nvPr/>
        </p:nvSpPr>
        <p:spPr bwMode="auto">
          <a:xfrm>
            <a:off x="8001000" y="4068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49" name="直接连接符 28"/>
          <p:cNvCxnSpPr>
            <a:cxnSpLocks noChangeShapeType="1"/>
            <a:stCxn id="36" idx="5"/>
            <a:endCxn id="47" idx="0"/>
          </p:cNvCxnSpPr>
          <p:nvPr/>
        </p:nvCxnSpPr>
        <p:spPr bwMode="auto">
          <a:xfrm rot="16200000" flipH="1">
            <a:off x="7947591" y="3762590"/>
            <a:ext cx="285009" cy="325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0" name="Oval 30"/>
          <p:cNvSpPr>
            <a:spLocks noChangeArrowheads="1"/>
          </p:cNvSpPr>
          <p:nvPr/>
        </p:nvSpPr>
        <p:spPr bwMode="auto">
          <a:xfrm>
            <a:off x="7010400" y="4144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51" name="直接连接符 28"/>
          <p:cNvCxnSpPr>
            <a:cxnSpLocks noChangeShapeType="1"/>
            <a:stCxn id="36" idx="3"/>
            <a:endCxn id="50" idx="0"/>
          </p:cNvCxnSpPr>
          <p:nvPr/>
        </p:nvCxnSpPr>
        <p:spPr bwMode="auto">
          <a:xfrm rot="5400000">
            <a:off x="7236001" y="3809391"/>
            <a:ext cx="361209" cy="3084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直接连接符 28"/>
          <p:cNvCxnSpPr>
            <a:cxnSpLocks noChangeShapeType="1"/>
            <a:stCxn id="50" idx="2"/>
            <a:endCxn id="53" idx="6"/>
          </p:cNvCxnSpPr>
          <p:nvPr/>
        </p:nvCxnSpPr>
        <p:spPr bwMode="auto">
          <a:xfrm rot="10800000">
            <a:off x="6600000" y="4396200"/>
            <a:ext cx="4104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3" name="Oval 30"/>
          <p:cNvSpPr>
            <a:spLocks noChangeArrowheads="1"/>
          </p:cNvSpPr>
          <p:nvPr/>
        </p:nvSpPr>
        <p:spPr bwMode="auto">
          <a:xfrm>
            <a:off x="6096000" y="4144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066800"/>
            <a:ext cx="87630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 marR="0" lvl="0" algn="just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void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dfs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Graph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g, </a:t>
            </a:r>
            <a:r>
              <a:rPr kumimoji="0" lang="en-US" altLang="zh-CN" sz="3200" i="0" u="none" strike="noStrike" kern="0" cap="none" spc="0" normalizeH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VexNode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v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72000" marR="0" lvl="0" algn="just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n-lt"/>
              </a:rPr>
              <a:t>{ </a:t>
            </a:r>
            <a:r>
              <a:rPr lang="en-US" altLang="zh-CN" sz="3200" kern="0" dirty="0" smtClean="0">
                <a:latin typeface="+mn-lt"/>
              </a:rPr>
              <a:t> </a:t>
            </a:r>
            <a:r>
              <a:rPr lang="en-US" altLang="zh-CN" sz="3200" kern="0" dirty="0" err="1" smtClean="0">
                <a:solidFill>
                  <a:srgbClr val="0000CC"/>
                </a:solidFill>
                <a:latin typeface="+mn-lt"/>
              </a:rPr>
              <a:t>VexNode</a:t>
            </a:r>
            <a:r>
              <a:rPr lang="en-US" altLang="zh-CN" sz="3200" kern="0" dirty="0" smtClean="0">
                <a:latin typeface="+mn-lt"/>
              </a:rPr>
              <a:t> </a:t>
            </a:r>
            <a:r>
              <a:rPr lang="en-US" altLang="zh-CN" sz="3200" kern="0" dirty="0" smtClean="0">
                <a:latin typeface="+mn-lt"/>
              </a:rPr>
              <a:t>v1;</a:t>
            </a:r>
          </a:p>
          <a:p>
            <a:pPr marL="72000" lvl="0"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</a:t>
            </a:r>
            <a:r>
              <a:rPr lang="en-US" altLang="zh-CN" sz="3200" kern="0" dirty="0" smtClean="0">
                <a:latin typeface="+mn-lt"/>
              </a:rPr>
              <a:t> </a:t>
            </a:r>
            <a:r>
              <a:rPr lang="en-US" altLang="zh-CN" sz="3200" kern="0" dirty="0" err="1" smtClean="0"/>
              <a:t>printf</a:t>
            </a:r>
            <a:r>
              <a:rPr lang="en-US" altLang="zh-CN" sz="3200" kern="0" dirty="0" smtClean="0"/>
              <a:t>(“%c”, </a:t>
            </a:r>
            <a:r>
              <a:rPr lang="en-US" altLang="zh-CN" sz="3200" kern="0" dirty="0" err="1" smtClean="0"/>
              <a:t>v.vertex</a:t>
            </a:r>
            <a:r>
              <a:rPr lang="en-US" altLang="zh-CN" sz="3200" kern="0" dirty="0" smtClean="0"/>
              <a:t>);   </a:t>
            </a:r>
            <a:r>
              <a:rPr lang="en-US" altLang="zh-CN" sz="3200" kern="0" dirty="0" err="1" smtClean="0">
                <a:solidFill>
                  <a:srgbClr val="990099"/>
                </a:solidFill>
                <a:latin typeface="+mn-lt"/>
              </a:rPr>
              <a:t>v.mark</a:t>
            </a:r>
            <a:r>
              <a:rPr lang="en-US" altLang="zh-CN" sz="3200" kern="0" dirty="0" smtClean="0">
                <a:solidFill>
                  <a:srgbClr val="990099"/>
                </a:solidFill>
                <a:latin typeface="+mn-lt"/>
              </a:rPr>
              <a:t> =1;</a:t>
            </a:r>
            <a:r>
              <a:rPr lang="en-US" altLang="zh-CN" sz="3200" kern="0" dirty="0" smtClean="0">
                <a:latin typeface="+mn-lt"/>
              </a:rPr>
              <a:t> </a:t>
            </a:r>
            <a:endParaRPr lang="en-US" altLang="zh-CN" sz="3200" kern="0" dirty="0" smtClean="0">
              <a:solidFill>
                <a:srgbClr val="007E00"/>
              </a:solidFill>
              <a:latin typeface="+mn-lt"/>
            </a:endParaRPr>
          </a:p>
          <a:p>
            <a:pPr marL="72000" marR="0" lvl="0" algn="just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n-lt"/>
              </a:rPr>
              <a:t>  </a:t>
            </a:r>
            <a:r>
              <a:rPr lang="en-US" altLang="zh-CN" sz="3200" kern="0" dirty="0" smtClean="0">
                <a:latin typeface="+mn-lt"/>
              </a:rPr>
              <a:t> v1</a:t>
            </a:r>
            <a:r>
              <a:rPr lang="en-US" altLang="zh-CN" sz="3200" kern="0" dirty="0" smtClean="0">
                <a:latin typeface="+mn-lt"/>
              </a:rPr>
              <a:t>= </a:t>
            </a:r>
            <a:r>
              <a:rPr lang="en-US" altLang="zh-CN" sz="3200" kern="0" dirty="0" err="1" smtClean="0">
                <a:solidFill>
                  <a:srgbClr val="C00000"/>
                </a:solidFill>
                <a:latin typeface="+mn-lt"/>
              </a:rPr>
              <a:t>firstAdjacent</a:t>
            </a:r>
            <a:r>
              <a:rPr lang="en-US" altLang="zh-CN" sz="3200" kern="0" dirty="0" smtClean="0">
                <a:latin typeface="+mn-lt"/>
              </a:rPr>
              <a:t>(g, v); </a:t>
            </a:r>
            <a:endParaRPr lang="en-US" altLang="zh-CN" sz="3200" kern="0" dirty="0" smtClean="0">
              <a:solidFill>
                <a:srgbClr val="007E00"/>
              </a:solidFill>
              <a:latin typeface="+mn-lt"/>
            </a:endParaRPr>
          </a:p>
          <a:p>
            <a:pPr marL="72000" marR="0" lvl="0" algn="just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n-lt"/>
              </a:rPr>
              <a:t>  </a:t>
            </a:r>
            <a:r>
              <a:rPr lang="en-US" altLang="zh-CN" sz="3200" kern="0" dirty="0" smtClean="0">
                <a:latin typeface="+mn-lt"/>
              </a:rPr>
              <a:t> while( v1 )</a:t>
            </a:r>
            <a:endParaRPr lang="en-US" altLang="zh-CN" sz="3200" kern="0" dirty="0" smtClean="0">
              <a:latin typeface="+mn-lt"/>
            </a:endParaRPr>
          </a:p>
          <a:p>
            <a:pPr marL="72000" lvl="0"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</a:t>
            </a:r>
            <a:r>
              <a:rPr lang="en-US" altLang="zh-CN" sz="3200" kern="0" dirty="0" smtClean="0">
                <a:latin typeface="+mn-lt"/>
              </a:rPr>
              <a:t>  {    </a:t>
            </a:r>
            <a:r>
              <a:rPr lang="en-US" altLang="zh-CN" sz="3200" kern="0" dirty="0" smtClean="0"/>
              <a:t>if(v1.mark </a:t>
            </a:r>
            <a:r>
              <a:rPr lang="en-US" altLang="zh-CN" sz="3200" kern="0" dirty="0" smtClean="0"/>
              <a:t>==0)   </a:t>
            </a:r>
            <a:r>
              <a:rPr lang="en-US" altLang="zh-CN" sz="3200" kern="0" dirty="0" err="1" smtClean="0">
                <a:solidFill>
                  <a:srgbClr val="0000CC"/>
                </a:solidFill>
              </a:rPr>
              <a:t>dfs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(g, v1);</a:t>
            </a:r>
            <a:endParaRPr lang="en-US" altLang="zh-CN" sz="3200" kern="0" dirty="0" smtClean="0">
              <a:solidFill>
                <a:srgbClr val="0000CC"/>
              </a:solidFill>
              <a:latin typeface="+mn-lt"/>
            </a:endParaRPr>
          </a:p>
          <a:p>
            <a:pPr marL="72000" marR="0" lvl="0" algn="just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n-lt"/>
              </a:rPr>
              <a:t>        v1</a:t>
            </a:r>
            <a:r>
              <a:rPr lang="en-US" altLang="zh-CN" sz="3200" kern="0" dirty="0" smtClean="0">
                <a:latin typeface="+mn-lt"/>
              </a:rPr>
              <a:t>= </a:t>
            </a:r>
            <a:r>
              <a:rPr lang="en-US" altLang="zh-CN" sz="3200" kern="0" dirty="0" err="1" smtClean="0">
                <a:solidFill>
                  <a:srgbClr val="C00000"/>
                </a:solidFill>
                <a:latin typeface="+mn-lt"/>
              </a:rPr>
              <a:t>nextAdjacent</a:t>
            </a:r>
            <a:r>
              <a:rPr lang="en-US" altLang="zh-CN" sz="3200" kern="0" dirty="0" smtClean="0">
                <a:latin typeface="+mn-lt"/>
              </a:rPr>
              <a:t>(g, v, v1); </a:t>
            </a:r>
            <a:endParaRPr lang="en-US" altLang="zh-CN" sz="3200" kern="0" dirty="0" smtClean="0">
              <a:latin typeface="+mn-lt"/>
            </a:endParaRPr>
          </a:p>
          <a:p>
            <a:pPr marL="72000" marR="0" lvl="0" algn="just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n-lt"/>
              </a:rPr>
              <a:t> </a:t>
            </a:r>
            <a:r>
              <a:rPr lang="en-US" altLang="zh-CN" sz="3200" kern="0" dirty="0" smtClean="0">
                <a:latin typeface="+mn-lt"/>
              </a:rPr>
              <a:t>  </a:t>
            </a:r>
            <a:r>
              <a:rPr lang="en-US" altLang="zh-CN" sz="3200" kern="0" dirty="0" smtClean="0">
                <a:latin typeface="+mn-lt"/>
              </a:rPr>
              <a:t>             </a:t>
            </a:r>
            <a:endParaRPr lang="en-US" altLang="zh-CN" sz="3200" kern="0" dirty="0" smtClean="0">
              <a:solidFill>
                <a:srgbClr val="007E00"/>
              </a:solidFill>
              <a:latin typeface="+mn-lt"/>
            </a:endParaRPr>
          </a:p>
          <a:p>
            <a:pPr marL="72000" marR="0" lvl="0" algn="just" defTabSz="914400" rtl="0" eaLnBrk="1" fontAlgn="base" latinLnBrk="0" hangingPunct="1">
              <a:lnSpc>
                <a:spcPct val="7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n-lt"/>
              </a:rPr>
              <a:t>} 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从</a:t>
            </a:r>
            <a:r>
              <a:rPr lang="en-US" altLang="zh-CN" dirty="0" smtClean="0">
                <a:ea typeface="黑体" pitchFamily="2" charset="-122"/>
              </a:rPr>
              <a:t>v</a:t>
            </a:r>
            <a:r>
              <a:rPr lang="zh-CN" altLang="en-US" dirty="0" smtClean="0">
                <a:ea typeface="黑体" pitchFamily="2" charset="-122"/>
              </a:rPr>
              <a:t>出发，</a:t>
            </a:r>
            <a:r>
              <a:rPr lang="en-US" altLang="zh-CN" dirty="0" smtClean="0">
                <a:ea typeface="黑体" pitchFamily="2" charset="-122"/>
              </a:rPr>
              <a:t>DFS</a:t>
            </a:r>
            <a:r>
              <a:rPr lang="zh-CN" altLang="en-US" dirty="0" smtClean="0">
                <a:ea typeface="黑体" pitchFamily="2" charset="-122"/>
              </a:rPr>
              <a:t>算法</a:t>
            </a:r>
            <a:r>
              <a:rPr lang="en-US" altLang="zh-CN" dirty="0" smtClean="0">
                <a:ea typeface="黑体" pitchFamily="2" charset="-122"/>
              </a:rPr>
              <a:t>(</a:t>
            </a:r>
            <a:r>
              <a:rPr lang="zh-CN" altLang="en-US" dirty="0" smtClean="0">
                <a:ea typeface="黑体" pitchFamily="2" charset="-122"/>
              </a:rPr>
              <a:t>递归</a:t>
            </a:r>
            <a:r>
              <a:rPr lang="en-US" altLang="zh-CN" dirty="0" smtClean="0">
                <a:ea typeface="黑体" pitchFamily="2" charset="-122"/>
              </a:rPr>
              <a:t>)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43600" y="1143000"/>
            <a:ext cx="32004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图</a:t>
            </a:r>
            <a:r>
              <a:rPr lang="en-US" altLang="zh-CN" kern="0" dirty="0" smtClean="0">
                <a:solidFill>
                  <a:srgbClr val="008000"/>
                </a:solidFill>
              </a:rPr>
              <a:t>g</a:t>
            </a:r>
            <a:r>
              <a:rPr lang="zh-CN" altLang="en-US" kern="0" dirty="0" smtClean="0">
                <a:solidFill>
                  <a:srgbClr val="008000"/>
                </a:solidFill>
              </a:rPr>
              <a:t>，出发点</a:t>
            </a:r>
            <a:r>
              <a:rPr lang="en-US" altLang="zh-CN" kern="0" dirty="0" smtClean="0">
                <a:solidFill>
                  <a:srgbClr val="008000"/>
                </a:solidFill>
              </a:rPr>
              <a:t>v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983264" y="2209800"/>
            <a:ext cx="2465536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标记访问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854614" y="2819400"/>
            <a:ext cx="3755986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取</a:t>
            </a:r>
            <a:r>
              <a:rPr lang="en-US" altLang="zh-CN" kern="0" dirty="0" smtClean="0">
                <a:solidFill>
                  <a:srgbClr val="008000"/>
                </a:solidFill>
              </a:rPr>
              <a:t>v</a:t>
            </a:r>
            <a:r>
              <a:rPr lang="zh-CN" altLang="en-US" kern="0" dirty="0" smtClean="0">
                <a:solidFill>
                  <a:srgbClr val="008000"/>
                </a:solidFill>
              </a:rPr>
              <a:t>的第</a:t>
            </a:r>
            <a:r>
              <a:rPr lang="en-US" altLang="zh-CN" kern="0" dirty="0" smtClean="0">
                <a:solidFill>
                  <a:srgbClr val="008000"/>
                </a:solidFill>
              </a:rPr>
              <a:t>1</a:t>
            </a:r>
            <a:r>
              <a:rPr lang="zh-CN" altLang="en-US" kern="0" dirty="0" smtClean="0">
                <a:solidFill>
                  <a:srgbClr val="008000"/>
                </a:solidFill>
              </a:rPr>
              <a:t>个邻接点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52600" y="4931658"/>
            <a:ext cx="70866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990099"/>
                </a:solidFill>
              </a:rPr>
              <a:t>//</a:t>
            </a:r>
            <a:r>
              <a:rPr lang="zh-CN" altLang="en-US" kern="0" dirty="0" smtClean="0">
                <a:solidFill>
                  <a:srgbClr val="990099"/>
                </a:solidFill>
              </a:rPr>
              <a:t>取图</a:t>
            </a:r>
            <a:r>
              <a:rPr lang="en-US" altLang="zh-CN" kern="0" dirty="0" smtClean="0">
                <a:solidFill>
                  <a:srgbClr val="990099"/>
                </a:solidFill>
              </a:rPr>
              <a:t>g</a:t>
            </a:r>
            <a:r>
              <a:rPr lang="zh-CN" altLang="en-US" kern="0" dirty="0" smtClean="0">
                <a:solidFill>
                  <a:srgbClr val="990099"/>
                </a:solidFill>
              </a:rPr>
              <a:t>中、</a:t>
            </a:r>
            <a:r>
              <a:rPr lang="en-US" altLang="zh-CN" kern="0" dirty="0" smtClean="0">
                <a:solidFill>
                  <a:srgbClr val="990099"/>
                </a:solidFill>
              </a:rPr>
              <a:t>v</a:t>
            </a:r>
            <a:r>
              <a:rPr lang="zh-CN" altLang="en-US" kern="0" dirty="0" smtClean="0">
                <a:solidFill>
                  <a:srgbClr val="990099"/>
                </a:solidFill>
              </a:rPr>
              <a:t>的、在</a:t>
            </a:r>
            <a:r>
              <a:rPr lang="en-US" altLang="zh-CN" kern="0" dirty="0" smtClean="0">
                <a:solidFill>
                  <a:srgbClr val="990099"/>
                </a:solidFill>
              </a:rPr>
              <a:t>v1</a:t>
            </a:r>
            <a:r>
              <a:rPr lang="zh-CN" altLang="en-US" kern="0" dirty="0" smtClean="0">
                <a:solidFill>
                  <a:srgbClr val="990099"/>
                </a:solidFill>
              </a:rPr>
              <a:t>之后的、下</a:t>
            </a:r>
            <a:r>
              <a:rPr lang="en-US" altLang="zh-CN" kern="0" dirty="0" smtClean="0">
                <a:solidFill>
                  <a:srgbClr val="990099"/>
                </a:solidFill>
              </a:rPr>
              <a:t>1</a:t>
            </a:r>
            <a:r>
              <a:rPr lang="zh-CN" altLang="en-US" kern="0" dirty="0" smtClean="0">
                <a:solidFill>
                  <a:srgbClr val="990099"/>
                </a:solidFill>
              </a:rPr>
              <a:t>个邻接点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76400" y="5562600"/>
            <a:ext cx="7467600" cy="116955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kern="0" dirty="0" smtClean="0">
                <a:solidFill>
                  <a:srgbClr val="FFFF00"/>
                </a:solidFill>
              </a:rPr>
              <a:t>依次从</a:t>
            </a:r>
            <a:r>
              <a:rPr lang="en-US" altLang="zh-CN" kern="0" dirty="0" smtClean="0">
                <a:solidFill>
                  <a:srgbClr val="FFFF00"/>
                </a:solidFill>
              </a:rPr>
              <a:t>v</a:t>
            </a:r>
            <a:r>
              <a:rPr lang="zh-CN" altLang="en-US" kern="0" dirty="0" smtClean="0">
                <a:solidFill>
                  <a:srgbClr val="FFFF00"/>
                </a:solidFill>
              </a:rPr>
              <a:t>的未被访问的邻接点出发，执行</a:t>
            </a:r>
            <a:r>
              <a:rPr lang="en-US" altLang="zh-CN" kern="0" dirty="0" err="1" smtClean="0">
                <a:solidFill>
                  <a:srgbClr val="FFFF00"/>
                </a:solidFill>
              </a:rPr>
              <a:t>dfs</a:t>
            </a:r>
            <a:endParaRPr lang="en-US" altLang="zh-CN" dirty="0">
              <a:solidFill>
                <a:srgbClr val="FFFF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chemeClr val="bg1"/>
                </a:solidFill>
                <a:sym typeface="Wingdings" pitchFamily="2" charset="2"/>
              </a:rPr>
              <a:t></a:t>
            </a:r>
            <a:r>
              <a:rPr lang="zh-CN" altLang="en-US" kern="0" dirty="0" smtClean="0">
                <a:solidFill>
                  <a:schemeClr val="bg1"/>
                </a:solidFill>
                <a:sym typeface="Wingdings" pitchFamily="2" charset="2"/>
              </a:rPr>
              <a:t>递归算法，类比于树的深度优先遍历</a:t>
            </a:r>
            <a:endParaRPr lang="en-US" altLang="zh-CN" kern="0" dirty="0" smtClean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0476" y="4876800"/>
            <a:ext cx="32252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kern="0" dirty="0" smtClean="0"/>
              <a:t>}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12"/>
          <p:cNvSpPr txBox="1">
            <a:spLocks noChangeArrowheads="1"/>
          </p:cNvSpPr>
          <p:nvPr/>
        </p:nvSpPr>
        <p:spPr bwMode="auto">
          <a:xfrm>
            <a:off x="381000" y="11430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latin typeface="+mn-lt"/>
              </a:rPr>
              <a:t>  顶点表</a:t>
            </a:r>
            <a:r>
              <a:rPr lang="en-US" altLang="zh-CN" sz="3200" kern="0" dirty="0" smtClean="0">
                <a:latin typeface="+mn-lt"/>
              </a:rPr>
              <a:t>: A B C D E F G H I, </a:t>
            </a:r>
            <a:r>
              <a:rPr lang="zh-CN" altLang="en-US" sz="3200" kern="0" dirty="0" smtClean="0">
                <a:latin typeface="+mn-lt"/>
              </a:rPr>
              <a:t>从</a:t>
            </a:r>
            <a:r>
              <a:rPr lang="en-US" altLang="zh-CN" sz="3200" kern="0" dirty="0" smtClean="0">
                <a:latin typeface="+mn-lt"/>
              </a:rPr>
              <a:t>A</a:t>
            </a:r>
            <a:r>
              <a:rPr lang="zh-CN" altLang="en-US" sz="3200" kern="0" dirty="0" smtClean="0">
                <a:latin typeface="+mn-lt"/>
              </a:rPr>
              <a:t>出发，</a:t>
            </a:r>
            <a:endParaRPr lang="en-US" altLang="zh-CN" sz="3200" kern="0" dirty="0" smtClean="0">
              <a:latin typeface="+mn-lt"/>
            </a:endParaRPr>
          </a:p>
          <a:p>
            <a:pPr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  <a:sym typeface="Wingdings" pitchFamily="2" charset="2"/>
              </a:rPr>
              <a:t>    </a:t>
            </a:r>
            <a:r>
              <a:rPr lang="zh-CN" altLang="en-US" sz="3200" kern="0" dirty="0" smtClean="0">
                <a:sym typeface="Wingdings" pitchFamily="2" charset="2"/>
              </a:rPr>
              <a:t>深度优先序列：</a:t>
            </a:r>
            <a:endParaRPr lang="en-US" altLang="zh-CN" sz="3200" kern="0" dirty="0" smtClean="0">
              <a:sym typeface="Wingdings" pitchFamily="2" charset="2"/>
            </a:endParaRPr>
          </a:p>
        </p:txBody>
      </p: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762000" y="2848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762000" y="4144139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28" name="直接连接符 27"/>
          <p:cNvCxnSpPr>
            <a:cxnSpLocks noChangeShapeType="1"/>
            <a:stCxn id="26" idx="4"/>
            <a:endCxn id="27" idx="0"/>
          </p:cNvCxnSpPr>
          <p:nvPr/>
        </p:nvCxnSpPr>
        <p:spPr bwMode="auto">
          <a:xfrm>
            <a:off x="1014000" y="3352800"/>
            <a:ext cx="0" cy="79133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2409000" y="284721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32" name="直接连接符 32"/>
          <p:cNvCxnSpPr>
            <a:cxnSpLocks noChangeShapeType="1"/>
            <a:stCxn id="31" idx="2"/>
            <a:endCxn id="26" idx="6"/>
          </p:cNvCxnSpPr>
          <p:nvPr/>
        </p:nvCxnSpPr>
        <p:spPr bwMode="auto">
          <a:xfrm rot="10800000" flipV="1">
            <a:off x="1266000" y="3099212"/>
            <a:ext cx="11430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4" name="Oval 30"/>
          <p:cNvSpPr>
            <a:spLocks noChangeArrowheads="1"/>
          </p:cNvSpPr>
          <p:nvPr/>
        </p:nvSpPr>
        <p:spPr bwMode="auto">
          <a:xfrm>
            <a:off x="762000" y="5269706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35" name="直接连接符 34"/>
          <p:cNvCxnSpPr>
            <a:cxnSpLocks noChangeShapeType="1"/>
            <a:stCxn id="27" idx="4"/>
            <a:endCxn id="34" idx="0"/>
          </p:cNvCxnSpPr>
          <p:nvPr/>
        </p:nvCxnSpPr>
        <p:spPr bwMode="auto">
          <a:xfrm>
            <a:off x="1014000" y="4648139"/>
            <a:ext cx="0" cy="62156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7" name="Oval 30"/>
          <p:cNvSpPr>
            <a:spLocks noChangeArrowheads="1"/>
          </p:cNvSpPr>
          <p:nvPr/>
        </p:nvSpPr>
        <p:spPr bwMode="auto">
          <a:xfrm>
            <a:off x="4009200" y="284721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38" name="直接连接符 32"/>
          <p:cNvCxnSpPr>
            <a:cxnSpLocks noChangeShapeType="1"/>
            <a:stCxn id="37" idx="2"/>
            <a:endCxn id="31" idx="6"/>
          </p:cNvCxnSpPr>
          <p:nvPr/>
        </p:nvCxnSpPr>
        <p:spPr bwMode="auto">
          <a:xfrm rot="10800000">
            <a:off x="2913000" y="3099212"/>
            <a:ext cx="10962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2" name="Oval 30"/>
          <p:cNvSpPr>
            <a:spLocks noChangeArrowheads="1"/>
          </p:cNvSpPr>
          <p:nvPr/>
        </p:nvSpPr>
        <p:spPr bwMode="auto">
          <a:xfrm>
            <a:off x="4009200" y="413223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cxnSp>
        <p:nvCxnSpPr>
          <p:cNvPr id="43" name="直接连接符 42"/>
          <p:cNvCxnSpPr>
            <a:cxnSpLocks noChangeShapeType="1"/>
            <a:stCxn id="37" idx="4"/>
            <a:endCxn id="42" idx="0"/>
          </p:cNvCxnSpPr>
          <p:nvPr/>
        </p:nvCxnSpPr>
        <p:spPr bwMode="auto">
          <a:xfrm>
            <a:off x="4261200" y="3351212"/>
            <a:ext cx="0" cy="78102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4" name="Oval 30"/>
          <p:cNvSpPr>
            <a:spLocks noChangeArrowheads="1"/>
          </p:cNvSpPr>
          <p:nvPr/>
        </p:nvSpPr>
        <p:spPr bwMode="auto">
          <a:xfrm>
            <a:off x="4009200" y="5257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I</a:t>
            </a:r>
            <a:endParaRPr lang="en-US" altLang="zh-CN" sz="3200" dirty="0"/>
          </a:p>
        </p:txBody>
      </p:sp>
      <p:cxnSp>
        <p:nvCxnSpPr>
          <p:cNvPr id="45" name="直接连接符 44"/>
          <p:cNvCxnSpPr>
            <a:cxnSpLocks noChangeShapeType="1"/>
            <a:stCxn id="42" idx="4"/>
            <a:endCxn id="44" idx="0"/>
          </p:cNvCxnSpPr>
          <p:nvPr/>
        </p:nvCxnSpPr>
        <p:spPr bwMode="auto">
          <a:xfrm>
            <a:off x="4261200" y="4636233"/>
            <a:ext cx="0" cy="62156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7" name="Oval 30"/>
          <p:cNvSpPr>
            <a:spLocks noChangeArrowheads="1"/>
          </p:cNvSpPr>
          <p:nvPr/>
        </p:nvSpPr>
        <p:spPr bwMode="auto">
          <a:xfrm>
            <a:off x="2409000" y="4141757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48" name="直接连接符 32"/>
          <p:cNvCxnSpPr>
            <a:cxnSpLocks noChangeShapeType="1"/>
            <a:stCxn id="47" idx="1"/>
            <a:endCxn id="26" idx="5"/>
          </p:cNvCxnSpPr>
          <p:nvPr/>
        </p:nvCxnSpPr>
        <p:spPr bwMode="auto">
          <a:xfrm flipH="1" flipV="1">
            <a:off x="1192191" y="3278991"/>
            <a:ext cx="1290618" cy="93657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9" name="直接连接符 32"/>
          <p:cNvCxnSpPr>
            <a:cxnSpLocks noChangeShapeType="1"/>
            <a:stCxn id="37" idx="3"/>
            <a:endCxn id="47" idx="6"/>
          </p:cNvCxnSpPr>
          <p:nvPr/>
        </p:nvCxnSpPr>
        <p:spPr bwMode="auto">
          <a:xfrm flipH="1">
            <a:off x="2913000" y="3277403"/>
            <a:ext cx="1170009" cy="111635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2" name="Oval 30"/>
          <p:cNvSpPr>
            <a:spLocks noChangeArrowheads="1"/>
          </p:cNvSpPr>
          <p:nvPr/>
        </p:nvSpPr>
        <p:spPr bwMode="auto">
          <a:xfrm>
            <a:off x="2409000" y="5269706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53" name="直接连接符 32"/>
          <p:cNvCxnSpPr>
            <a:cxnSpLocks noChangeShapeType="1"/>
            <a:stCxn id="52" idx="2"/>
            <a:endCxn id="34" idx="6"/>
          </p:cNvCxnSpPr>
          <p:nvPr/>
        </p:nvCxnSpPr>
        <p:spPr bwMode="auto">
          <a:xfrm rot="10800000">
            <a:off x="1266000" y="5521706"/>
            <a:ext cx="11430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9" name="直接连接符 32"/>
          <p:cNvCxnSpPr>
            <a:cxnSpLocks noChangeShapeType="1"/>
            <a:stCxn id="47" idx="2"/>
            <a:endCxn id="27" idx="6"/>
          </p:cNvCxnSpPr>
          <p:nvPr/>
        </p:nvCxnSpPr>
        <p:spPr bwMode="auto">
          <a:xfrm rot="10800000" flipV="1">
            <a:off x="1266000" y="4393757"/>
            <a:ext cx="1143000" cy="238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6" name="Text Box 32"/>
          <p:cNvSpPr txBox="1">
            <a:spLocks noChangeArrowheads="1"/>
          </p:cNvSpPr>
          <p:nvPr/>
        </p:nvSpPr>
        <p:spPr bwMode="auto">
          <a:xfrm>
            <a:off x="4114800" y="1871539"/>
            <a:ext cx="5334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A,</a:t>
            </a:r>
            <a:endParaRPr lang="en-US" altLang="zh-CN" sz="3200" baseline="-25000" dirty="0"/>
          </a:p>
        </p:txBody>
      </p:sp>
      <p:sp>
        <p:nvSpPr>
          <p:cNvPr id="87" name="Text Box 32"/>
          <p:cNvSpPr txBox="1">
            <a:spLocks noChangeArrowheads="1"/>
          </p:cNvSpPr>
          <p:nvPr/>
        </p:nvSpPr>
        <p:spPr bwMode="auto">
          <a:xfrm>
            <a:off x="4572000" y="1871539"/>
            <a:ext cx="5334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B,</a:t>
            </a:r>
            <a:endParaRPr lang="en-US" altLang="zh-CN" sz="3200" baseline="-25000" dirty="0"/>
          </a:p>
        </p:txBody>
      </p:sp>
      <p:sp>
        <p:nvSpPr>
          <p:cNvPr id="88" name="Text Box 32"/>
          <p:cNvSpPr txBox="1">
            <a:spLocks noChangeArrowheads="1"/>
          </p:cNvSpPr>
          <p:nvPr/>
        </p:nvSpPr>
        <p:spPr bwMode="auto">
          <a:xfrm>
            <a:off x="5029200" y="1871539"/>
            <a:ext cx="5334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C,</a:t>
            </a:r>
            <a:endParaRPr lang="en-US" altLang="zh-CN" sz="3200" baseline="-25000" dirty="0"/>
          </a:p>
        </p:txBody>
      </p:sp>
      <p:sp>
        <p:nvSpPr>
          <p:cNvPr id="89" name="Text Box 32"/>
          <p:cNvSpPr txBox="1">
            <a:spLocks noChangeArrowheads="1"/>
          </p:cNvSpPr>
          <p:nvPr/>
        </p:nvSpPr>
        <p:spPr bwMode="auto">
          <a:xfrm>
            <a:off x="5562600" y="1871539"/>
            <a:ext cx="5334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F,</a:t>
            </a:r>
            <a:endParaRPr lang="en-US" altLang="zh-CN" sz="3200" baseline="-25000" dirty="0"/>
          </a:p>
        </p:txBody>
      </p:sp>
      <p:sp>
        <p:nvSpPr>
          <p:cNvPr id="90" name="Text Box 32"/>
          <p:cNvSpPr txBox="1">
            <a:spLocks noChangeArrowheads="1"/>
          </p:cNvSpPr>
          <p:nvPr/>
        </p:nvSpPr>
        <p:spPr bwMode="auto">
          <a:xfrm>
            <a:off x="6019800" y="1871539"/>
            <a:ext cx="5334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E,</a:t>
            </a:r>
            <a:endParaRPr lang="en-US" altLang="zh-CN" sz="3200" baseline="-25000" dirty="0"/>
          </a:p>
        </p:txBody>
      </p:sp>
      <p:sp>
        <p:nvSpPr>
          <p:cNvPr id="54" name="Text Box 32"/>
          <p:cNvSpPr txBox="1">
            <a:spLocks noChangeArrowheads="1"/>
          </p:cNvSpPr>
          <p:nvPr/>
        </p:nvSpPr>
        <p:spPr bwMode="auto">
          <a:xfrm>
            <a:off x="6477000" y="1871539"/>
            <a:ext cx="5334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G,</a:t>
            </a:r>
            <a:endParaRPr lang="en-US" altLang="zh-CN" sz="3200" baseline="-25000" dirty="0"/>
          </a:p>
        </p:txBody>
      </p:sp>
      <p:sp>
        <p:nvSpPr>
          <p:cNvPr id="60" name="Text Box 32"/>
          <p:cNvSpPr txBox="1">
            <a:spLocks noChangeArrowheads="1"/>
          </p:cNvSpPr>
          <p:nvPr/>
        </p:nvSpPr>
        <p:spPr bwMode="auto">
          <a:xfrm>
            <a:off x="7010400" y="1871539"/>
            <a:ext cx="5334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D,</a:t>
            </a:r>
            <a:endParaRPr lang="en-US" altLang="zh-CN" sz="3200" baseline="-25000" dirty="0"/>
          </a:p>
        </p:txBody>
      </p:sp>
      <p:sp>
        <p:nvSpPr>
          <p:cNvPr id="62" name="Text Box 32"/>
          <p:cNvSpPr txBox="1">
            <a:spLocks noChangeArrowheads="1"/>
          </p:cNvSpPr>
          <p:nvPr/>
        </p:nvSpPr>
        <p:spPr bwMode="auto">
          <a:xfrm>
            <a:off x="7543800" y="1871539"/>
            <a:ext cx="5334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H,</a:t>
            </a:r>
            <a:endParaRPr lang="en-US" altLang="zh-CN" sz="3200" baseline="-25000" dirty="0"/>
          </a:p>
        </p:txBody>
      </p:sp>
      <p:sp>
        <p:nvSpPr>
          <p:cNvPr id="63" name="Text Box 32"/>
          <p:cNvSpPr txBox="1">
            <a:spLocks noChangeArrowheads="1"/>
          </p:cNvSpPr>
          <p:nvPr/>
        </p:nvSpPr>
        <p:spPr bwMode="auto">
          <a:xfrm>
            <a:off x="8077200" y="1871539"/>
            <a:ext cx="5334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I</a:t>
            </a:r>
            <a:endParaRPr lang="en-US" altLang="zh-CN" sz="3200" baseline="-25000" dirty="0"/>
          </a:p>
        </p:txBody>
      </p:sp>
      <p:sp>
        <p:nvSpPr>
          <p:cNvPr id="103" name="Rectangle 12"/>
          <p:cNvSpPr txBox="1">
            <a:spLocks noChangeArrowheads="1"/>
          </p:cNvSpPr>
          <p:nvPr/>
        </p:nvSpPr>
        <p:spPr bwMode="auto">
          <a:xfrm>
            <a:off x="4847400" y="2971800"/>
            <a:ext cx="4191000" cy="2133600"/>
          </a:xfrm>
          <a:prstGeom prst="rect">
            <a:avLst/>
          </a:prstGeom>
          <a:solidFill>
            <a:srgbClr val="216543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solidFill>
                  <a:schemeClr val="bg1"/>
                </a:solidFill>
                <a:latin typeface="+mn-lt"/>
              </a:rPr>
              <a:t>顶点表已定，</a:t>
            </a:r>
            <a:endParaRPr lang="en-US" altLang="zh-CN" sz="3000" kern="0" dirty="0" smtClean="0">
              <a:solidFill>
                <a:schemeClr val="bg1"/>
              </a:solidFill>
              <a:latin typeface="+mn-lt"/>
            </a:endParaRPr>
          </a:p>
          <a:p>
            <a:pPr lvl="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solidFill>
                  <a:schemeClr val="bg1"/>
                </a:solidFill>
                <a:latin typeface="+mn-lt"/>
              </a:rPr>
              <a:t>出发点已定，</a:t>
            </a:r>
            <a:endParaRPr lang="en-US" altLang="zh-CN" sz="3000" kern="0" dirty="0" smtClean="0">
              <a:solidFill>
                <a:schemeClr val="bg1"/>
              </a:solidFill>
              <a:latin typeface="+mn-lt"/>
            </a:endParaRPr>
          </a:p>
          <a:p>
            <a:pPr lvl="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solidFill>
                  <a:schemeClr val="bg1"/>
                </a:solidFill>
                <a:latin typeface="+mn-lt"/>
              </a:rPr>
              <a:t>则深度优先序列</a:t>
            </a:r>
            <a:endParaRPr lang="en-US" altLang="zh-CN" sz="3000" kern="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666800" y="4257425"/>
            <a:ext cx="1261884" cy="6955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solidFill>
                  <a:srgbClr val="FFC000"/>
                </a:solidFill>
              </a:rPr>
              <a:t>唯一；</a:t>
            </a:r>
            <a:endParaRPr lang="en-US" altLang="zh-CN" kern="0" dirty="0" smtClean="0">
              <a:solidFill>
                <a:srgbClr val="FFC000"/>
              </a:solidFill>
            </a:endParaRPr>
          </a:p>
        </p:txBody>
      </p:sp>
      <p:sp>
        <p:nvSpPr>
          <p:cNvPr id="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从</a:t>
            </a:r>
            <a:r>
              <a:rPr lang="en-US" altLang="zh-CN" dirty="0" smtClean="0">
                <a:ea typeface="黑体" pitchFamily="2" charset="-122"/>
              </a:rPr>
              <a:t>v</a:t>
            </a:r>
            <a:r>
              <a:rPr lang="zh-CN" altLang="en-US" dirty="0" smtClean="0">
                <a:ea typeface="黑体" pitchFamily="2" charset="-122"/>
              </a:rPr>
              <a:t>出发，</a:t>
            </a:r>
            <a:r>
              <a:rPr lang="en-US" altLang="zh-CN" dirty="0" smtClean="0">
                <a:ea typeface="黑体" pitchFamily="2" charset="-122"/>
              </a:rPr>
              <a:t>DFS</a:t>
            </a:r>
            <a:r>
              <a:rPr lang="zh-CN" altLang="en-US" dirty="0" smtClean="0">
                <a:ea typeface="黑体" pitchFamily="2" charset="-122"/>
              </a:rPr>
              <a:t>算法</a:t>
            </a:r>
            <a:r>
              <a:rPr lang="en-US" altLang="zh-CN" dirty="0" smtClean="0">
                <a:ea typeface="黑体" pitchFamily="2" charset="-122"/>
              </a:rPr>
              <a:t>(</a:t>
            </a:r>
            <a:r>
              <a:rPr lang="zh-CN" altLang="en-US" dirty="0" smtClean="0">
                <a:ea typeface="黑体" pitchFamily="2" charset="-122"/>
              </a:rPr>
              <a:t>递归</a:t>
            </a:r>
            <a:r>
              <a:rPr lang="en-US" altLang="zh-CN" dirty="0" smtClean="0">
                <a:ea typeface="黑体" pitchFamily="2" charset="-122"/>
              </a:rPr>
              <a:t>)</a:t>
            </a:r>
            <a:endParaRPr lang="zh-CN" altLang="en-US" dirty="0"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7" grpId="0"/>
      <p:bldP spid="88" grpId="0"/>
      <p:bldP spid="89" grpId="0"/>
      <p:bldP spid="90" grpId="0"/>
      <p:bldP spid="54" grpId="0"/>
      <p:bldP spid="60" grpId="0"/>
      <p:bldP spid="62" grpId="0"/>
      <p:bldP spid="63" grpId="0"/>
      <p:bldP spid="3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9154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从</a:t>
            </a:r>
            <a:r>
              <a:rPr lang="en-US" altLang="zh-CN" dirty="0" smtClean="0">
                <a:ea typeface="黑体" pitchFamily="2" charset="-122"/>
              </a:rPr>
              <a:t>v</a:t>
            </a:r>
            <a:r>
              <a:rPr lang="zh-CN" altLang="en-US" dirty="0" smtClean="0">
                <a:ea typeface="黑体" pitchFamily="2" charset="-122"/>
              </a:rPr>
              <a:t>出发，深度优先搜索 </a:t>
            </a:r>
            <a:r>
              <a:rPr lang="en-US" altLang="zh-CN" dirty="0" smtClean="0">
                <a:ea typeface="黑体" pitchFamily="2" charset="-122"/>
              </a:rPr>
              <a:t>(DFS)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8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>
              <a:spcBef>
                <a:spcPts val="0"/>
              </a:spcBef>
              <a:defRPr/>
            </a:pP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 基本思路：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586350" lvl="0" indent="-514350">
              <a:spcBef>
                <a:spcPts val="600"/>
              </a:spcBef>
              <a:buAutoNum type="arabicParenBoth"/>
              <a:defRPr/>
            </a:pPr>
            <a:r>
              <a:rPr lang="zh-CN" altLang="en-US" sz="3000" kern="0" dirty="0" smtClean="0">
                <a:latin typeface="+mn-lt"/>
              </a:rPr>
              <a:t>访问出发点</a:t>
            </a:r>
            <a:r>
              <a:rPr lang="en-US" altLang="zh-CN" sz="3000" kern="0" dirty="0" smtClean="0">
                <a:latin typeface="+mn-lt"/>
              </a:rPr>
              <a:t>v</a:t>
            </a:r>
            <a:r>
              <a:rPr lang="zh-CN" altLang="en-US" sz="3000" kern="0" dirty="0" smtClean="0">
                <a:latin typeface="+mn-lt"/>
              </a:rPr>
              <a:t>，</a:t>
            </a:r>
            <a:endParaRPr lang="en-US" altLang="zh-CN" sz="3000" kern="0" dirty="0" smtClean="0">
              <a:latin typeface="+mn-lt"/>
            </a:endParaRPr>
          </a:p>
          <a:p>
            <a:pPr marL="586350" lvl="0" indent="-514350"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</a:t>
            </a:r>
            <a:r>
              <a:rPr lang="zh-CN" altLang="en-US" sz="3000" kern="0" dirty="0" smtClean="0">
                <a:solidFill>
                  <a:srgbClr val="C00000"/>
                </a:solidFill>
                <a:latin typeface="+mn-lt"/>
              </a:rPr>
              <a:t>未被访问的</a:t>
            </a:r>
            <a:r>
              <a:rPr lang="zh-CN" altLang="en-US" sz="3000" kern="0" dirty="0" smtClean="0">
                <a:latin typeface="+mn-lt"/>
              </a:rPr>
              <a:t>顶点</a:t>
            </a:r>
            <a:r>
              <a:rPr lang="en-US" altLang="zh-CN" sz="3000" kern="0" dirty="0" smtClean="0">
                <a:latin typeface="+mn-lt"/>
              </a:rPr>
              <a:t>w</a:t>
            </a:r>
            <a:r>
              <a:rPr lang="zh-CN" altLang="en-US" sz="3000" kern="0" dirty="0" smtClean="0">
                <a:latin typeface="+mn-lt"/>
              </a:rPr>
              <a:t>，访问</a:t>
            </a:r>
            <a:r>
              <a:rPr lang="en-US" altLang="zh-CN" sz="3000" kern="0" dirty="0" smtClean="0">
                <a:latin typeface="+mn-lt"/>
              </a:rPr>
              <a:t>w</a:t>
            </a:r>
            <a:r>
              <a:rPr lang="zh-CN" altLang="en-US" sz="3000" kern="0" dirty="0" smtClean="0">
                <a:latin typeface="+mn-lt"/>
              </a:rPr>
              <a:t>，重复前进；</a:t>
            </a:r>
            <a:endParaRPr lang="en-US" altLang="zh-CN" sz="3000" kern="0" dirty="0" smtClean="0">
              <a:latin typeface="+mn-lt"/>
            </a:endParaRPr>
          </a:p>
          <a:p>
            <a:pPr marL="72000" lvl="0">
              <a:spcBef>
                <a:spcPts val="9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(2) </a:t>
            </a:r>
            <a:r>
              <a:rPr lang="zh-CN" altLang="en-US" sz="3000" kern="0" dirty="0" smtClean="0">
                <a:latin typeface="+mn-lt"/>
              </a:rPr>
              <a:t>当“走不动”时，</a:t>
            </a:r>
            <a:endParaRPr lang="en-US" altLang="zh-CN" sz="3000" kern="0" dirty="0" smtClean="0">
              <a:latin typeface="+mn-lt"/>
            </a:endParaRPr>
          </a:p>
          <a:p>
            <a:pPr marL="72000" lvl="0"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     </a:t>
            </a:r>
            <a:r>
              <a:rPr lang="en-US" altLang="zh-CN" sz="3000" kern="0" dirty="0" smtClean="0">
                <a:latin typeface="+mn-lt"/>
              </a:rPr>
              <a:t>-- </a:t>
            </a:r>
            <a:r>
              <a:rPr lang="zh-CN" altLang="en-US" sz="3000" kern="0" dirty="0" smtClean="0">
                <a:latin typeface="+mn-lt"/>
              </a:rPr>
              <a:t>若</a:t>
            </a:r>
            <a:r>
              <a:rPr lang="en-US" altLang="zh-CN" sz="3000" kern="0" dirty="0" smtClean="0">
                <a:latin typeface="+mn-lt"/>
              </a:rPr>
              <a:t>p</a:t>
            </a:r>
            <a:r>
              <a:rPr lang="zh-CN" altLang="en-US" sz="3000" kern="0" dirty="0" smtClean="0">
                <a:latin typeface="+mn-lt"/>
              </a:rPr>
              <a:t>有</a:t>
            </a:r>
            <a:r>
              <a:rPr lang="zh-CN" altLang="en-US" sz="3000" kern="0" dirty="0" smtClean="0">
                <a:solidFill>
                  <a:srgbClr val="C00000"/>
                </a:solidFill>
                <a:latin typeface="+mn-lt"/>
              </a:rPr>
              <a:t>未被访问的邻接顶点</a:t>
            </a:r>
            <a:r>
              <a:rPr lang="en-US" altLang="zh-CN" sz="3000" kern="0" dirty="0" smtClean="0">
                <a:solidFill>
                  <a:srgbClr val="C00000"/>
                </a:solidFill>
                <a:latin typeface="+mn-lt"/>
              </a:rPr>
              <a:t>u</a:t>
            </a:r>
            <a:r>
              <a:rPr lang="zh-CN" altLang="en-US" sz="3000" kern="0" dirty="0" smtClean="0">
                <a:solidFill>
                  <a:srgbClr val="C00000"/>
                </a:solidFill>
                <a:latin typeface="+mn-lt"/>
              </a:rPr>
              <a:t>，</a:t>
            </a:r>
            <a:endParaRPr lang="en-US" altLang="zh-CN" sz="3000" kern="0" dirty="0" smtClean="0">
              <a:solidFill>
                <a:srgbClr val="C00000"/>
              </a:solidFill>
              <a:latin typeface="+mn-lt"/>
            </a:endParaRPr>
          </a:p>
          <a:p>
            <a:pPr marL="72000" lvl="0"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  </a:t>
            </a:r>
            <a:r>
              <a:rPr lang="zh-CN" altLang="en-US" sz="3000" kern="0" dirty="0" smtClean="0">
                <a:latin typeface="+mn-lt"/>
              </a:rPr>
              <a:t>则从</a:t>
            </a:r>
            <a:r>
              <a:rPr lang="en-US" altLang="zh-CN" sz="3000" kern="0" dirty="0" smtClean="0">
                <a:latin typeface="+mn-lt"/>
              </a:rPr>
              <a:t>u</a:t>
            </a:r>
            <a:r>
              <a:rPr lang="zh-CN" altLang="en-US" sz="3000" kern="0" dirty="0" smtClean="0">
                <a:latin typeface="+mn-lt"/>
              </a:rPr>
              <a:t>出发，再次前进；</a:t>
            </a:r>
            <a:endParaRPr lang="en-US" altLang="zh-CN" sz="3000" kern="0" dirty="0" smtClean="0">
              <a:latin typeface="+mn-lt"/>
            </a:endParaRPr>
          </a:p>
          <a:p>
            <a:pPr marL="72000" lvl="0"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-- </a:t>
            </a:r>
            <a:r>
              <a:rPr lang="zh-CN" altLang="en-US" sz="3000" kern="0" dirty="0" smtClean="0">
                <a:latin typeface="+mn-lt"/>
              </a:rPr>
              <a:t>否则，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再退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1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步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……</a:t>
            </a:r>
          </a:p>
          <a:p>
            <a:pPr marL="72000" lvl="0">
              <a:spcBef>
                <a:spcPts val="9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(3) </a:t>
            </a:r>
            <a:r>
              <a:rPr lang="zh-CN" altLang="en-US" sz="3000" kern="0" dirty="0" smtClean="0">
                <a:latin typeface="+mn-lt"/>
              </a:rPr>
              <a:t>重复</a:t>
            </a:r>
            <a:r>
              <a:rPr lang="en-US" altLang="zh-CN" sz="3000" kern="0" dirty="0" smtClean="0">
                <a:latin typeface="+mn-lt"/>
              </a:rPr>
              <a:t>(2)</a:t>
            </a:r>
            <a:r>
              <a:rPr lang="zh-CN" altLang="en-US" sz="3000" kern="0" dirty="0" smtClean="0">
                <a:latin typeface="+mn-lt"/>
              </a:rPr>
              <a:t>，直到无法</a:t>
            </a:r>
            <a:r>
              <a:rPr lang="zh-CN" altLang="en-US" sz="3000" kern="0" dirty="0" smtClean="0">
                <a:latin typeface="+mn-lt"/>
              </a:rPr>
              <a:t>再退</a:t>
            </a:r>
            <a:r>
              <a:rPr lang="zh-CN" altLang="en-US" sz="3000" kern="0" dirty="0" smtClean="0">
                <a:latin typeface="+mn-lt"/>
              </a:rPr>
              <a:t>，</a:t>
            </a:r>
            <a:endParaRPr lang="en-US" altLang="zh-CN" sz="3000" kern="0" dirty="0" smtClean="0">
              <a:latin typeface="+mn-lt"/>
            </a:endParaRPr>
          </a:p>
          <a:p>
            <a:pPr marL="72000" lvl="0">
              <a:spcBef>
                <a:spcPts val="9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</a:t>
            </a:r>
            <a:r>
              <a:rPr lang="en-US" altLang="zh-CN" sz="3000" kern="0" dirty="0" smtClean="0">
                <a:latin typeface="+mn-lt"/>
              </a:rPr>
              <a:t>    </a:t>
            </a:r>
            <a:r>
              <a:rPr lang="zh-CN" altLang="en-US" sz="3000" kern="0" dirty="0" smtClean="0">
                <a:latin typeface="+mn-lt"/>
              </a:rPr>
              <a:t>结束</a:t>
            </a:r>
            <a:r>
              <a:rPr lang="zh-CN" altLang="en-US" sz="3000" kern="0" dirty="0" smtClean="0">
                <a:latin typeface="+mn-lt"/>
              </a:rPr>
              <a:t>。</a:t>
            </a:r>
            <a:endParaRPr lang="en-US" altLang="zh-CN" sz="3000" kern="0" dirty="0" smtClean="0"/>
          </a:p>
        </p:txBody>
      </p:sp>
      <p:sp>
        <p:nvSpPr>
          <p:cNvPr id="35" name="矩形 34"/>
          <p:cNvSpPr/>
          <p:nvPr/>
        </p:nvSpPr>
        <p:spPr>
          <a:xfrm>
            <a:off x="5410200" y="4800600"/>
            <a:ext cx="3733800" cy="117570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kern="0" dirty="0" smtClean="0">
                <a:solidFill>
                  <a:schemeClr val="bg1"/>
                </a:solidFill>
              </a:rPr>
              <a:t>深度优先序列：</a:t>
            </a:r>
            <a:endParaRPr lang="en-US" altLang="zh-CN" sz="3200" kern="0" dirty="0" smtClean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3200" kern="0" dirty="0" smtClean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486400" y="5375197"/>
            <a:ext cx="5725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kern="0" dirty="0" smtClean="0">
                <a:solidFill>
                  <a:srgbClr val="FFFF00"/>
                </a:solidFill>
              </a:rPr>
              <a:t>A,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000564" y="5375197"/>
            <a:ext cx="6864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kern="0" dirty="0" smtClean="0">
                <a:solidFill>
                  <a:srgbClr val="FFFF00"/>
                </a:solidFill>
              </a:rPr>
              <a:t>B, 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33964" y="5375197"/>
            <a:ext cx="7088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kern="0" dirty="0" smtClean="0">
                <a:solidFill>
                  <a:srgbClr val="FFFF00"/>
                </a:solidFill>
              </a:rPr>
              <a:t>D, 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138778" y="5375197"/>
            <a:ext cx="6864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kern="0" dirty="0" smtClean="0">
                <a:solidFill>
                  <a:srgbClr val="FFFF00"/>
                </a:solidFill>
              </a:rPr>
              <a:t>E, 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748378" y="5375197"/>
            <a:ext cx="6623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kern="0" dirty="0" smtClean="0">
                <a:solidFill>
                  <a:srgbClr val="FFFF00"/>
                </a:solidFill>
              </a:rPr>
              <a:t>F, 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281778" y="5396539"/>
            <a:ext cx="4812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kern="0" dirty="0" smtClean="0">
                <a:solidFill>
                  <a:srgbClr val="FFFF00"/>
                </a:solidFill>
              </a:rPr>
              <a:t>C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29000" y="1676400"/>
            <a:ext cx="4876800" cy="608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000" kern="0" dirty="0" smtClean="0"/>
              <a:t>选择</a:t>
            </a:r>
            <a:r>
              <a:rPr lang="en-US" altLang="zh-CN" sz="3000" kern="0" dirty="0" smtClean="0"/>
              <a:t>v</a:t>
            </a:r>
            <a:r>
              <a:rPr lang="zh-CN" altLang="en-US" sz="3000" kern="0" dirty="0" smtClean="0">
                <a:solidFill>
                  <a:srgbClr val="C00000"/>
                </a:solidFill>
              </a:rPr>
              <a:t>邻接到的、第</a:t>
            </a:r>
            <a:r>
              <a:rPr lang="en-US" altLang="zh-CN" sz="3000" kern="0" dirty="0" smtClean="0">
                <a:solidFill>
                  <a:srgbClr val="C00000"/>
                </a:solidFill>
              </a:rPr>
              <a:t>1</a:t>
            </a:r>
            <a:r>
              <a:rPr lang="zh-CN" altLang="en-US" sz="3000" kern="0" dirty="0" smtClean="0">
                <a:solidFill>
                  <a:srgbClr val="C00000"/>
                </a:solidFill>
              </a:rPr>
              <a:t>个、</a:t>
            </a:r>
            <a:endParaRPr lang="zh-CN" altLang="en-US" sz="3000" dirty="0">
              <a:solidFill>
                <a:srgbClr val="C0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038600" y="2971800"/>
            <a:ext cx="2919389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kern="0" dirty="0" smtClean="0">
                <a:solidFill>
                  <a:srgbClr val="0000CC"/>
                </a:solidFill>
              </a:rPr>
              <a:t>退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1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步到顶点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p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，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sp>
        <p:nvSpPr>
          <p:cNvPr id="29" name="Oval 30"/>
          <p:cNvSpPr>
            <a:spLocks noChangeArrowheads="1"/>
          </p:cNvSpPr>
          <p:nvPr/>
        </p:nvSpPr>
        <p:spPr bwMode="auto">
          <a:xfrm>
            <a:off x="7497000" y="3352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7878000" y="2590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8335200" y="3382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32" name="直接连接符 31"/>
          <p:cNvCxnSpPr>
            <a:cxnSpLocks noChangeShapeType="1"/>
            <a:stCxn id="30" idx="5"/>
            <a:endCxn id="31" idx="0"/>
          </p:cNvCxnSpPr>
          <p:nvPr/>
        </p:nvCxnSpPr>
        <p:spPr bwMode="auto">
          <a:xfrm rot="16200000" flipH="1">
            <a:off x="8267091" y="3062090"/>
            <a:ext cx="361209" cy="279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" name="直接连接符 28"/>
          <p:cNvCxnSpPr>
            <a:cxnSpLocks noChangeShapeType="1"/>
            <a:stCxn id="30" idx="3"/>
            <a:endCxn id="29" idx="0"/>
          </p:cNvCxnSpPr>
          <p:nvPr/>
        </p:nvCxnSpPr>
        <p:spPr bwMode="auto">
          <a:xfrm rot="5400000">
            <a:off x="7684501" y="3085491"/>
            <a:ext cx="331809" cy="202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4" name="Oval 30"/>
          <p:cNvSpPr>
            <a:spLocks noChangeArrowheads="1"/>
          </p:cNvSpPr>
          <p:nvPr/>
        </p:nvSpPr>
        <p:spPr bwMode="auto">
          <a:xfrm>
            <a:off x="8001000" y="4068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36" name="直接连接符 28"/>
          <p:cNvCxnSpPr>
            <a:cxnSpLocks noChangeShapeType="1"/>
            <a:stCxn id="29" idx="5"/>
            <a:endCxn id="34" idx="0"/>
          </p:cNvCxnSpPr>
          <p:nvPr/>
        </p:nvCxnSpPr>
        <p:spPr bwMode="auto">
          <a:xfrm rot="16200000" flipH="1">
            <a:off x="7947591" y="3762590"/>
            <a:ext cx="285009" cy="325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7" name="Oval 30"/>
          <p:cNvSpPr>
            <a:spLocks noChangeArrowheads="1"/>
          </p:cNvSpPr>
          <p:nvPr/>
        </p:nvSpPr>
        <p:spPr bwMode="auto">
          <a:xfrm>
            <a:off x="7010400" y="4144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38" name="直接连接符 28"/>
          <p:cNvCxnSpPr>
            <a:cxnSpLocks noChangeShapeType="1"/>
            <a:stCxn id="29" idx="3"/>
            <a:endCxn id="37" idx="0"/>
          </p:cNvCxnSpPr>
          <p:nvPr/>
        </p:nvCxnSpPr>
        <p:spPr bwMode="auto">
          <a:xfrm rot="5400000">
            <a:off x="7236001" y="3809391"/>
            <a:ext cx="361209" cy="3084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直接连接符 28"/>
          <p:cNvCxnSpPr>
            <a:cxnSpLocks noChangeShapeType="1"/>
            <a:stCxn id="37" idx="2"/>
            <a:endCxn id="40" idx="6"/>
          </p:cNvCxnSpPr>
          <p:nvPr/>
        </p:nvCxnSpPr>
        <p:spPr bwMode="auto">
          <a:xfrm rot="10800000">
            <a:off x="6600000" y="4396200"/>
            <a:ext cx="4104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0" name="Oval 30"/>
          <p:cNvSpPr>
            <a:spLocks noChangeArrowheads="1"/>
          </p:cNvSpPr>
          <p:nvPr/>
        </p:nvSpPr>
        <p:spPr bwMode="auto">
          <a:xfrm>
            <a:off x="6096000" y="4144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12"/>
          <p:cNvSpPr txBox="1">
            <a:spLocks noChangeArrowheads="1"/>
          </p:cNvSpPr>
          <p:nvPr/>
        </p:nvSpPr>
        <p:spPr bwMode="auto">
          <a:xfrm>
            <a:off x="228600" y="990600"/>
            <a:ext cx="8915400" cy="3733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 lvl="0">
              <a:lnSpc>
                <a:spcPct val="120000"/>
              </a:lnSpc>
              <a:spcBef>
                <a:spcPts val="0"/>
              </a:spcBef>
              <a:buAutoNum type="arabicParenBoth"/>
              <a:defRPr/>
            </a:pPr>
            <a:r>
              <a:rPr lang="zh-CN" altLang="en-US" sz="3000" kern="0" dirty="0" smtClean="0">
                <a:latin typeface="+mn-lt"/>
              </a:rPr>
              <a:t> 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访问</a:t>
            </a:r>
            <a:r>
              <a:rPr lang="zh-CN" altLang="en-US" sz="3000" kern="0" dirty="0" smtClean="0">
                <a:latin typeface="+mn-lt"/>
              </a:rPr>
              <a:t>出发点</a:t>
            </a:r>
            <a:r>
              <a:rPr lang="en-US" altLang="zh-CN" sz="3000" kern="0" dirty="0" smtClean="0">
                <a:latin typeface="+mn-lt"/>
              </a:rPr>
              <a:t>v0</a:t>
            </a:r>
            <a:r>
              <a:rPr lang="zh-CN" altLang="en-US" sz="3000" kern="0" dirty="0" smtClean="0">
                <a:latin typeface="+mn-lt"/>
              </a:rPr>
              <a:t>，</a:t>
            </a:r>
            <a:endParaRPr lang="en-US" altLang="zh-CN" sz="3000" kern="0" dirty="0" smtClean="0">
              <a:latin typeface="+mn-lt"/>
            </a:endParaRPr>
          </a:p>
          <a:p>
            <a:pPr marL="72000">
              <a:lnSpc>
                <a:spcPct val="120000"/>
              </a:lnSpc>
              <a:spcBef>
                <a:spcPts val="600"/>
              </a:spcBef>
              <a:buFontTx/>
              <a:buAutoNum type="arabicParenBoth"/>
              <a:defRPr/>
            </a:pPr>
            <a:r>
              <a:rPr lang="zh-CN" altLang="en-US" sz="3000" kern="0" dirty="0" smtClean="0"/>
              <a:t> 当栈不空：</a:t>
            </a:r>
            <a:r>
              <a:rPr lang="en-US" altLang="zh-CN" sz="3000" kern="0" dirty="0" smtClean="0"/>
              <a:t> </a:t>
            </a:r>
          </a:p>
          <a:p>
            <a:pPr marL="720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solidFill>
                  <a:srgbClr val="0000CC"/>
                </a:solidFill>
              </a:rPr>
              <a:t>      找栈顶的第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1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个未被访问的邻接点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w;</a:t>
            </a:r>
          </a:p>
          <a:p>
            <a:pPr marL="72000"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60A8"/>
                </a:solidFill>
              </a:rPr>
              <a:t>      </a:t>
            </a:r>
            <a:r>
              <a:rPr lang="en-US" altLang="zh-CN" sz="3000" kern="0" dirty="0" smtClean="0"/>
              <a:t>2.1 </a:t>
            </a:r>
            <a:r>
              <a:rPr lang="zh-CN" altLang="en-US" sz="3000" kern="0" dirty="0" smtClean="0"/>
              <a:t>找到，则访问</a:t>
            </a:r>
            <a:r>
              <a:rPr lang="en-US" altLang="zh-CN" sz="3000" kern="0" dirty="0" smtClean="0"/>
              <a:t>w</a:t>
            </a:r>
            <a:r>
              <a:rPr lang="zh-CN" altLang="en-US" sz="3000" kern="0" dirty="0" smtClean="0"/>
              <a:t>，</a:t>
            </a:r>
            <a:r>
              <a:rPr lang="en-US" altLang="zh-CN" sz="3000" kern="0" dirty="0" smtClean="0"/>
              <a:t>w</a:t>
            </a:r>
            <a:r>
              <a:rPr lang="zh-CN" altLang="en-US" sz="3000" kern="0" dirty="0" smtClean="0"/>
              <a:t>进栈；</a:t>
            </a:r>
            <a:endParaRPr lang="en-US" altLang="zh-CN" sz="3000" kern="0" dirty="0" smtClean="0"/>
          </a:p>
          <a:p>
            <a:pPr marL="72000"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 2.2 </a:t>
            </a:r>
            <a:r>
              <a:rPr lang="zh-CN" altLang="en-US" sz="3000" kern="0" dirty="0" smtClean="0"/>
              <a:t>未找到，则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w=</a:t>
            </a:r>
            <a:r>
              <a:rPr lang="zh-CN" altLang="en-US" sz="3000" kern="0" dirty="0" smtClean="0">
                <a:solidFill>
                  <a:srgbClr val="990099"/>
                </a:solidFill>
              </a:rPr>
              <a:t>栈顶</a:t>
            </a:r>
            <a:r>
              <a:rPr lang="zh-CN" altLang="en-US" sz="3000" kern="0" dirty="0" smtClean="0">
                <a:solidFill>
                  <a:srgbClr val="008000"/>
                </a:solidFill>
              </a:rPr>
              <a:t>，</a:t>
            </a:r>
            <a:r>
              <a:rPr lang="zh-CN" altLang="en-US" sz="3000" kern="0" dirty="0" smtClean="0"/>
              <a:t>栈顶退栈；</a:t>
            </a:r>
            <a:endParaRPr lang="en-US" altLang="zh-CN" sz="3000" kern="0" dirty="0" smtClean="0"/>
          </a:p>
          <a:p>
            <a:pPr marL="7200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/>
              <a:t>(3) </a:t>
            </a:r>
            <a:r>
              <a:rPr lang="zh-CN" altLang="en-US" sz="3000" kern="0" dirty="0" smtClean="0"/>
              <a:t>重复</a:t>
            </a:r>
            <a:r>
              <a:rPr lang="en-US" altLang="zh-CN" sz="3000" kern="0" dirty="0" smtClean="0"/>
              <a:t>(2)</a:t>
            </a:r>
            <a:r>
              <a:rPr lang="zh-CN" altLang="en-US" sz="3000" kern="0" dirty="0" smtClean="0"/>
              <a:t>，直到栈空，结束。</a:t>
            </a:r>
            <a:endParaRPr lang="en-US" altLang="zh-CN" sz="3000" kern="0" dirty="0" smtClean="0"/>
          </a:p>
        </p:txBody>
      </p:sp>
      <p:sp>
        <p:nvSpPr>
          <p:cNvPr id="13" name="Rectangle 12"/>
          <p:cNvSpPr txBox="1">
            <a:spLocks noChangeArrowheads="1"/>
          </p:cNvSpPr>
          <p:nvPr/>
        </p:nvSpPr>
        <p:spPr bwMode="auto">
          <a:xfrm>
            <a:off x="228600" y="4648200"/>
            <a:ext cx="8915400" cy="1828800"/>
          </a:xfrm>
          <a:prstGeom prst="rect">
            <a:avLst/>
          </a:prstGeom>
          <a:solidFill>
            <a:schemeClr val="accent5"/>
          </a:solidFill>
          <a:ln w="28575">
            <a:solidFill>
              <a:srgbClr val="216543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latin typeface="+mn-lt"/>
              </a:rPr>
              <a:t>问：从</a:t>
            </a:r>
            <a:r>
              <a:rPr lang="en-US" altLang="zh-CN" sz="3000" kern="0" dirty="0" smtClean="0">
                <a:latin typeface="+mn-lt"/>
              </a:rPr>
              <a:t>2.2 </a:t>
            </a:r>
            <a:r>
              <a:rPr lang="zh-CN" altLang="en-US" sz="3000" kern="0" dirty="0" smtClean="0">
                <a:latin typeface="+mn-lt"/>
              </a:rPr>
              <a:t>返回到</a:t>
            </a:r>
            <a:r>
              <a:rPr lang="en-US" altLang="zh-CN" sz="3000" kern="0" dirty="0" smtClean="0">
                <a:latin typeface="+mn-lt"/>
              </a:rPr>
              <a:t>(2), </a:t>
            </a:r>
            <a:r>
              <a:rPr lang="en-US" altLang="zh-CN" sz="3000" kern="0" dirty="0" smtClean="0"/>
              <a:t>how to</a:t>
            </a:r>
            <a:r>
              <a:rPr lang="zh-CN" altLang="en-US" sz="3000" kern="0" dirty="0" smtClean="0">
                <a:latin typeface="+mn-lt"/>
              </a:rPr>
              <a:t>“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找栈顶的第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1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个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…</a:t>
            </a:r>
            <a:r>
              <a:rPr lang="zh-CN" altLang="en-US" sz="3000" kern="0" dirty="0" smtClean="0">
                <a:latin typeface="+mn-lt"/>
              </a:rPr>
              <a:t>”</a:t>
            </a:r>
            <a:r>
              <a:rPr lang="en-US" altLang="zh-CN" sz="3000" kern="0" dirty="0" smtClean="0">
                <a:latin typeface="+mn-lt"/>
              </a:rPr>
              <a:t> </a:t>
            </a:r>
            <a:r>
              <a:rPr lang="zh-CN" altLang="en-US" sz="3000" kern="0" dirty="0" smtClean="0">
                <a:latin typeface="+mn-lt"/>
              </a:rPr>
              <a:t>？</a:t>
            </a:r>
            <a:endParaRPr lang="en-US" altLang="zh-CN" sz="3000" kern="0" dirty="0" smtClean="0">
              <a:latin typeface="+mn-lt"/>
            </a:endParaRPr>
          </a:p>
          <a:p>
            <a:pPr marL="514350" lvl="0" indent="-51435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/>
              <a:t>答</a:t>
            </a:r>
            <a:r>
              <a:rPr lang="zh-CN" altLang="en-US" sz="3000" kern="0" dirty="0" smtClean="0"/>
              <a:t>：</a:t>
            </a:r>
            <a:r>
              <a:rPr lang="en-US" altLang="zh-CN" sz="3000" kern="0" dirty="0" err="1" smtClean="0">
                <a:solidFill>
                  <a:srgbClr val="0000CC"/>
                </a:solidFill>
              </a:rPr>
              <a:t>nextAdjcent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( g, 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新栈顶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, w)</a:t>
            </a:r>
            <a:r>
              <a:rPr lang="zh-CN" altLang="en-US" sz="3000" kern="0" dirty="0" smtClean="0"/>
              <a:t>，即：</a:t>
            </a:r>
            <a:endParaRPr lang="en-US" altLang="zh-CN" sz="3000" kern="0" dirty="0" smtClean="0"/>
          </a:p>
          <a:p>
            <a:pPr marL="514350" lvl="0" indent="-51435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8000"/>
                </a:solidFill>
              </a:rPr>
              <a:t>       </a:t>
            </a:r>
            <a:r>
              <a:rPr lang="zh-CN" altLang="en-US" sz="3000" kern="0" dirty="0" smtClean="0">
                <a:solidFill>
                  <a:srgbClr val="C00000"/>
                </a:solidFill>
              </a:rPr>
              <a:t>新栈顶的、在</a:t>
            </a:r>
            <a:r>
              <a:rPr lang="en-US" altLang="zh-CN" sz="3000" kern="0" dirty="0" smtClean="0">
                <a:solidFill>
                  <a:srgbClr val="C00000"/>
                </a:solidFill>
              </a:rPr>
              <a:t>w</a:t>
            </a:r>
            <a:r>
              <a:rPr lang="zh-CN" altLang="en-US" sz="3000" kern="0" dirty="0" smtClean="0">
                <a:solidFill>
                  <a:srgbClr val="C00000"/>
                </a:solidFill>
              </a:rPr>
              <a:t>之后的第</a:t>
            </a:r>
            <a:r>
              <a:rPr lang="en-US" altLang="zh-CN" sz="3000" kern="0" dirty="0" smtClean="0">
                <a:solidFill>
                  <a:srgbClr val="C00000"/>
                </a:solidFill>
              </a:rPr>
              <a:t>1</a:t>
            </a:r>
            <a:r>
              <a:rPr lang="zh-CN" altLang="en-US" sz="3000" kern="0" dirty="0" smtClean="0">
                <a:solidFill>
                  <a:srgbClr val="C00000"/>
                </a:solidFill>
              </a:rPr>
              <a:t>个未被访问的邻接点</a:t>
            </a:r>
            <a:endParaRPr lang="en-US" altLang="zh-CN" sz="3000" kern="0" dirty="0" smtClean="0">
              <a:solidFill>
                <a:srgbClr val="C00000"/>
              </a:solidFill>
            </a:endParaRPr>
          </a:p>
        </p:txBody>
      </p:sp>
      <p:sp>
        <p:nvSpPr>
          <p:cNvPr id="6" name="Oval 30"/>
          <p:cNvSpPr>
            <a:spLocks noChangeArrowheads="1"/>
          </p:cNvSpPr>
          <p:nvPr/>
        </p:nvSpPr>
        <p:spPr bwMode="auto">
          <a:xfrm>
            <a:off x="7181400" y="1241099"/>
            <a:ext cx="468000" cy="468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7" name="Oval 30"/>
          <p:cNvSpPr>
            <a:spLocks noChangeArrowheads="1"/>
          </p:cNvSpPr>
          <p:nvPr/>
        </p:nvSpPr>
        <p:spPr bwMode="auto">
          <a:xfrm>
            <a:off x="7533000" y="583425"/>
            <a:ext cx="468000" cy="468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8" name="Oval 30"/>
          <p:cNvSpPr>
            <a:spLocks noChangeArrowheads="1"/>
          </p:cNvSpPr>
          <p:nvPr/>
        </p:nvSpPr>
        <p:spPr bwMode="auto">
          <a:xfrm>
            <a:off x="7990200" y="1203825"/>
            <a:ext cx="468000" cy="468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9" name="直接连接符 8"/>
          <p:cNvCxnSpPr>
            <a:cxnSpLocks noChangeShapeType="1"/>
            <a:stCxn id="7" idx="5"/>
            <a:endCxn id="8" idx="0"/>
          </p:cNvCxnSpPr>
          <p:nvPr/>
        </p:nvCxnSpPr>
        <p:spPr bwMode="auto">
          <a:xfrm rot="16200000" flipH="1">
            <a:off x="7967863" y="947487"/>
            <a:ext cx="220937" cy="2917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" name="直接连接符 28"/>
          <p:cNvCxnSpPr>
            <a:cxnSpLocks noChangeShapeType="1"/>
            <a:stCxn id="7" idx="3"/>
            <a:endCxn id="6" idx="0"/>
          </p:cNvCxnSpPr>
          <p:nvPr/>
        </p:nvCxnSpPr>
        <p:spPr bwMode="auto">
          <a:xfrm rot="5400000">
            <a:off x="7379364" y="1018925"/>
            <a:ext cx="258211" cy="1861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2" name="Oval 30"/>
          <p:cNvSpPr>
            <a:spLocks noChangeArrowheads="1"/>
          </p:cNvSpPr>
          <p:nvPr/>
        </p:nvSpPr>
        <p:spPr bwMode="auto">
          <a:xfrm>
            <a:off x="6906000" y="1919025"/>
            <a:ext cx="468000" cy="468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14" name="直接连接符 28"/>
          <p:cNvCxnSpPr>
            <a:cxnSpLocks noChangeShapeType="1"/>
            <a:stCxn id="6" idx="3"/>
            <a:endCxn id="12" idx="0"/>
          </p:cNvCxnSpPr>
          <p:nvPr/>
        </p:nvCxnSpPr>
        <p:spPr bwMode="auto">
          <a:xfrm rot="5400000">
            <a:off x="7055738" y="1724825"/>
            <a:ext cx="278463" cy="1099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" name="Oval 30"/>
          <p:cNvSpPr>
            <a:spLocks noChangeArrowheads="1"/>
          </p:cNvSpPr>
          <p:nvPr/>
        </p:nvSpPr>
        <p:spPr bwMode="auto">
          <a:xfrm>
            <a:off x="7562400" y="1919025"/>
            <a:ext cx="468000" cy="468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16" name="直接连接符 28"/>
          <p:cNvCxnSpPr>
            <a:cxnSpLocks noChangeShapeType="1"/>
            <a:stCxn id="6" idx="5"/>
            <a:endCxn id="15" idx="0"/>
          </p:cNvCxnSpPr>
          <p:nvPr/>
        </p:nvCxnSpPr>
        <p:spPr bwMode="auto">
          <a:xfrm rot="16200000" flipH="1">
            <a:off x="7549400" y="1672024"/>
            <a:ext cx="278463" cy="2155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直接连接符 16"/>
          <p:cNvCxnSpPr>
            <a:cxnSpLocks noChangeShapeType="1"/>
            <a:stCxn id="8" idx="2"/>
            <a:endCxn id="6" idx="6"/>
          </p:cNvCxnSpPr>
          <p:nvPr/>
        </p:nvCxnSpPr>
        <p:spPr bwMode="auto">
          <a:xfrm rot="10800000" flipV="1">
            <a:off x="7649400" y="1437825"/>
            <a:ext cx="340800" cy="3727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直接连接符 28"/>
          <p:cNvCxnSpPr>
            <a:cxnSpLocks noChangeShapeType="1"/>
            <a:stCxn id="12" idx="2"/>
            <a:endCxn id="20" idx="0"/>
          </p:cNvCxnSpPr>
          <p:nvPr/>
        </p:nvCxnSpPr>
        <p:spPr bwMode="auto">
          <a:xfrm rot="10800000">
            <a:off x="6406200" y="1574025"/>
            <a:ext cx="499800" cy="5790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0" name="Oval 30"/>
          <p:cNvSpPr>
            <a:spLocks noChangeArrowheads="1"/>
          </p:cNvSpPr>
          <p:nvPr/>
        </p:nvSpPr>
        <p:spPr bwMode="auto">
          <a:xfrm>
            <a:off x="6172200" y="1574025"/>
            <a:ext cx="468000" cy="468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sp>
        <p:nvSpPr>
          <p:cNvPr id="21" name="矩形 20"/>
          <p:cNvSpPr/>
          <p:nvPr/>
        </p:nvSpPr>
        <p:spPr>
          <a:xfrm>
            <a:off x="3429000" y="1006986"/>
            <a:ext cx="2133600" cy="608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000" kern="0" dirty="0" smtClean="0">
                <a:solidFill>
                  <a:srgbClr val="0000CC"/>
                </a:solidFill>
              </a:rPr>
              <a:t>v0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进栈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;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7239000" y="2447985"/>
          <a:ext cx="182880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</a:tblGrid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25" name="Text Box 32"/>
          <p:cNvSpPr txBox="1">
            <a:spLocks noChangeArrowheads="1"/>
          </p:cNvSpPr>
          <p:nvPr/>
        </p:nvSpPr>
        <p:spPr bwMode="auto">
          <a:xfrm>
            <a:off x="7315200" y="3987225"/>
            <a:ext cx="533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baseline="-25000" dirty="0"/>
          </a:p>
        </p:txBody>
      </p:sp>
      <p:sp>
        <p:nvSpPr>
          <p:cNvPr id="26" name="Text Box 32"/>
          <p:cNvSpPr txBox="1">
            <a:spLocks noChangeArrowheads="1"/>
          </p:cNvSpPr>
          <p:nvPr/>
        </p:nvSpPr>
        <p:spPr bwMode="auto">
          <a:xfrm>
            <a:off x="7315200" y="3453825"/>
            <a:ext cx="533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baseline="-25000" dirty="0"/>
          </a:p>
        </p:txBody>
      </p:sp>
      <p:sp>
        <p:nvSpPr>
          <p:cNvPr id="27" name="Text Box 32"/>
          <p:cNvSpPr txBox="1">
            <a:spLocks noChangeArrowheads="1"/>
          </p:cNvSpPr>
          <p:nvPr/>
        </p:nvSpPr>
        <p:spPr bwMode="auto">
          <a:xfrm>
            <a:off x="7772400" y="2920425"/>
            <a:ext cx="533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baseline="-25000" dirty="0"/>
          </a:p>
        </p:txBody>
      </p:sp>
      <p:sp>
        <p:nvSpPr>
          <p:cNvPr id="28" name="Text Box 32"/>
          <p:cNvSpPr txBox="1">
            <a:spLocks noChangeArrowheads="1"/>
          </p:cNvSpPr>
          <p:nvPr/>
        </p:nvSpPr>
        <p:spPr bwMode="auto">
          <a:xfrm>
            <a:off x="7772400" y="2387025"/>
            <a:ext cx="533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baseline="-25000" dirty="0"/>
          </a:p>
        </p:txBody>
      </p:sp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7315200" y="2920425"/>
            <a:ext cx="533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baseline="-25000" dirty="0"/>
          </a:p>
        </p:txBody>
      </p:sp>
      <p:sp>
        <p:nvSpPr>
          <p:cNvPr id="30" name="Text Box 32"/>
          <p:cNvSpPr txBox="1">
            <a:spLocks noChangeArrowheads="1"/>
          </p:cNvSpPr>
          <p:nvPr/>
        </p:nvSpPr>
        <p:spPr bwMode="auto">
          <a:xfrm>
            <a:off x="8305800" y="2920425"/>
            <a:ext cx="533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baseline="-25000" dirty="0"/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8458200" y="1905000"/>
            <a:ext cx="468000" cy="468000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3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从</a:t>
            </a:r>
            <a:r>
              <a:rPr lang="en-US" altLang="zh-CN" dirty="0" smtClean="0">
                <a:ea typeface="黑体" pitchFamily="2" charset="-122"/>
              </a:rPr>
              <a:t>v</a:t>
            </a:r>
            <a:r>
              <a:rPr lang="zh-CN" altLang="en-US" dirty="0" smtClean="0">
                <a:ea typeface="黑体" pitchFamily="2" charset="-122"/>
              </a:rPr>
              <a:t>出发，</a:t>
            </a:r>
            <a:r>
              <a:rPr lang="en-US" altLang="zh-CN" dirty="0" smtClean="0">
                <a:ea typeface="黑体" pitchFamily="2" charset="-122"/>
              </a:rPr>
              <a:t>DFS</a:t>
            </a:r>
            <a:r>
              <a:rPr lang="zh-CN" altLang="en-US" dirty="0" smtClean="0">
                <a:ea typeface="黑体" pitchFamily="2" charset="-122"/>
              </a:rPr>
              <a:t>算法</a:t>
            </a:r>
            <a:r>
              <a:rPr lang="en-US" altLang="zh-CN" dirty="0" smtClean="0">
                <a:ea typeface="黑体" pitchFamily="2" charset="-122"/>
              </a:rPr>
              <a:t>(</a:t>
            </a:r>
            <a:r>
              <a:rPr lang="zh-CN" altLang="en-US" dirty="0" smtClean="0">
                <a:ea typeface="黑体" pitchFamily="2" charset="-122"/>
              </a:rPr>
              <a:t>非递归</a:t>
            </a:r>
            <a:r>
              <a:rPr lang="en-US" altLang="zh-CN" dirty="0" smtClean="0">
                <a:ea typeface="黑体" pitchFamily="2" charset="-122"/>
              </a:rPr>
              <a:t>)</a:t>
            </a:r>
            <a:endParaRPr lang="zh-CN" altLang="en-US" dirty="0">
              <a:ea typeface="黑体" pitchFamily="2" charset="-122"/>
            </a:endParaRPr>
          </a:p>
        </p:txBody>
      </p:sp>
      <p:cxnSp>
        <p:nvCxnSpPr>
          <p:cNvPr id="34" name="直接连接符 33"/>
          <p:cNvCxnSpPr/>
          <p:nvPr/>
        </p:nvCxnSpPr>
        <p:spPr bwMode="auto">
          <a:xfrm>
            <a:off x="990600" y="2700000"/>
            <a:ext cx="5715000" cy="0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 animBg="1"/>
      <p:bldP spid="31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381000" y="9906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void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</a:rPr>
              <a:t>dfs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Graph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g,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VexNode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v)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</a:endParaRPr>
          </a:p>
          <a:p>
            <a:pPr marL="72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{ 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VexNode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w; 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</a:endParaRPr>
          </a:p>
          <a:p>
            <a:pPr marL="72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Stack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st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;  </a:t>
            </a:r>
            <a:b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m =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g.vexNum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; 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</a:endParaRPr>
          </a:p>
          <a:p>
            <a:pPr marL="72000" lv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kern="0" dirty="0" smtClean="0">
                <a:solidFill>
                  <a:srgbClr val="007E00"/>
                </a:solidFill>
                <a:latin typeface="+mj-lt"/>
              </a:rPr>
              <a:t>   </a:t>
            </a:r>
            <a:r>
              <a:rPr lang="en-US" altLang="zh-CN" sz="3200" kern="0" dirty="0" err="1" smtClean="0"/>
              <a:t>st</a:t>
            </a:r>
            <a:r>
              <a:rPr lang="en-US" altLang="zh-CN" sz="3200" kern="0" dirty="0" smtClean="0"/>
              <a:t> = </a:t>
            </a:r>
            <a:r>
              <a:rPr lang="en-US" altLang="zh-CN" sz="3200" kern="0" dirty="0" err="1" smtClean="0">
                <a:solidFill>
                  <a:srgbClr val="990099"/>
                </a:solidFill>
              </a:rPr>
              <a:t>createEmptyStack</a:t>
            </a:r>
            <a:r>
              <a:rPr lang="en-US" altLang="zh-CN" sz="3200" kern="0" dirty="0" smtClean="0"/>
              <a:t>(m); 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</a:endParaRPr>
          </a:p>
          <a:p>
            <a:pPr marL="72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printf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(“start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vertex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%c,”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v.vertex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); </a:t>
            </a:r>
          </a:p>
          <a:p>
            <a:pPr marL="72000" lvl="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j-lt"/>
              </a:rPr>
              <a:t>   </a:t>
            </a:r>
            <a:r>
              <a:rPr lang="en-US" altLang="zh-CN" sz="3200" kern="0" dirty="0" err="1" smtClean="0"/>
              <a:t>v.mark</a:t>
            </a:r>
            <a:r>
              <a:rPr lang="en-US" altLang="zh-CN" sz="3200" kern="0" dirty="0" smtClean="0"/>
              <a:t> = 1; 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</a:endParaRPr>
          </a:p>
          <a:p>
            <a:pPr marL="72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</a:rPr>
              <a:t>push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(v,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st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); 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</a:endParaRPr>
          </a:p>
          <a:p>
            <a:pPr marL="72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w =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firstAdjacent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(g, v); 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67400" y="1066800"/>
            <a:ext cx="3352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en-US" altLang="zh-CN" kern="0" dirty="0" err="1" smtClean="0">
                <a:solidFill>
                  <a:srgbClr val="008000"/>
                </a:solidFill>
              </a:rPr>
              <a:t>VexNode</a:t>
            </a:r>
            <a:r>
              <a:rPr lang="zh-CN" altLang="en-US" kern="0" dirty="0" smtClean="0">
                <a:solidFill>
                  <a:srgbClr val="008000"/>
                </a:solidFill>
              </a:rPr>
              <a:t>含</a:t>
            </a:r>
            <a:r>
              <a:rPr lang="en-US" altLang="zh-CN" kern="0" dirty="0" smtClean="0">
                <a:solidFill>
                  <a:srgbClr val="008000"/>
                </a:solidFill>
              </a:rPr>
              <a:t>mark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33271" y="1600200"/>
            <a:ext cx="242932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当前顶点</a:t>
            </a:r>
            <a:r>
              <a:rPr lang="en-US" altLang="zh-CN" kern="0" dirty="0" smtClean="0">
                <a:solidFill>
                  <a:srgbClr val="008000"/>
                </a:solidFill>
              </a:rPr>
              <a:t>w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94691" y="2702404"/>
            <a:ext cx="3196709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//m</a:t>
            </a:r>
            <a:r>
              <a:rPr lang="zh-CN" altLang="en-US" kern="0" dirty="0" smtClean="0">
                <a:solidFill>
                  <a:srgbClr val="008000"/>
                </a:solidFill>
              </a:rPr>
              <a:t>图中的顶点数目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715000" y="3276600"/>
            <a:ext cx="3657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建高度为</a:t>
            </a:r>
            <a:r>
              <a:rPr lang="en-US" altLang="zh-CN" kern="0" dirty="0" smtClean="0">
                <a:solidFill>
                  <a:srgbClr val="008000"/>
                </a:solidFill>
              </a:rPr>
              <a:t>m</a:t>
            </a:r>
            <a:r>
              <a:rPr lang="zh-CN" altLang="en-US" kern="0" dirty="0" smtClean="0">
                <a:solidFill>
                  <a:srgbClr val="008000"/>
                </a:solidFill>
              </a:rPr>
              <a:t>的空栈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762476" y="3886200"/>
            <a:ext cx="245772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</a:t>
            </a:r>
            <a:r>
              <a:rPr lang="zh-CN" altLang="en-US" kern="0" dirty="0" smtClean="0">
                <a:solidFill>
                  <a:srgbClr val="0000CC"/>
                </a:solidFill>
              </a:rPr>
              <a:t>打印</a:t>
            </a:r>
            <a:r>
              <a:rPr lang="zh-CN" altLang="en-US" kern="0" dirty="0" smtClean="0">
                <a:solidFill>
                  <a:srgbClr val="0000CC"/>
                </a:solidFill>
              </a:rPr>
              <a:t>出发点</a:t>
            </a:r>
            <a:r>
              <a:rPr lang="en-US" altLang="zh-CN" kern="0" dirty="0" smtClean="0">
                <a:solidFill>
                  <a:srgbClr val="0000CC"/>
                </a:solidFill>
              </a:rPr>
              <a:t>v 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43317" y="4419600"/>
            <a:ext cx="307648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</a:t>
            </a:r>
            <a:r>
              <a:rPr lang="zh-CN" altLang="en-US" kern="0" dirty="0" smtClean="0">
                <a:solidFill>
                  <a:srgbClr val="0000CC"/>
                </a:solidFill>
              </a:rPr>
              <a:t>置</a:t>
            </a:r>
            <a:r>
              <a:rPr lang="en-US" altLang="zh-CN" kern="0" dirty="0" smtClean="0">
                <a:solidFill>
                  <a:srgbClr val="0000CC"/>
                </a:solidFill>
              </a:rPr>
              <a:t>v</a:t>
            </a:r>
            <a:r>
              <a:rPr lang="zh-CN" altLang="en-US" kern="0" dirty="0" smtClean="0">
                <a:solidFill>
                  <a:srgbClr val="0000CC"/>
                </a:solidFill>
              </a:rPr>
              <a:t>为已访问状态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971800" y="5029200"/>
            <a:ext cx="5638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//v</a:t>
            </a:r>
            <a:r>
              <a:rPr lang="zh-CN" altLang="en-US" kern="0" dirty="0" smtClean="0">
                <a:solidFill>
                  <a:srgbClr val="0000CC"/>
                </a:solidFill>
              </a:rPr>
              <a:t>进栈，栈顶：刚被访问的顶点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924346" y="5617458"/>
            <a:ext cx="4219654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C00000"/>
                </a:solidFill>
              </a:rPr>
              <a:t>//</a:t>
            </a:r>
            <a:r>
              <a:rPr lang="zh-CN" altLang="en-US" kern="0" dirty="0" smtClean="0">
                <a:solidFill>
                  <a:srgbClr val="C00000"/>
                </a:solidFill>
              </a:rPr>
              <a:t>取栈顶的第</a:t>
            </a:r>
            <a:r>
              <a:rPr lang="en-US" altLang="zh-CN" kern="0" dirty="0" smtClean="0">
                <a:solidFill>
                  <a:srgbClr val="C00000"/>
                </a:solidFill>
              </a:rPr>
              <a:t>1</a:t>
            </a:r>
            <a:r>
              <a:rPr lang="zh-CN" altLang="en-US" kern="0" dirty="0" smtClean="0">
                <a:solidFill>
                  <a:srgbClr val="C00000"/>
                </a:solidFill>
              </a:rPr>
              <a:t>个邻接点</a:t>
            </a:r>
            <a:r>
              <a:rPr lang="en-US" altLang="zh-CN" kern="0" dirty="0" smtClean="0">
                <a:solidFill>
                  <a:srgbClr val="C00000"/>
                </a:solidFill>
              </a:rPr>
              <a:t> 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从</a:t>
            </a:r>
            <a:r>
              <a:rPr lang="en-US" altLang="zh-CN" dirty="0" smtClean="0">
                <a:ea typeface="黑体" pitchFamily="2" charset="-122"/>
              </a:rPr>
              <a:t>v</a:t>
            </a:r>
            <a:r>
              <a:rPr lang="zh-CN" altLang="en-US" dirty="0" smtClean="0">
                <a:ea typeface="黑体" pitchFamily="2" charset="-122"/>
              </a:rPr>
              <a:t>出发，</a:t>
            </a:r>
            <a:r>
              <a:rPr lang="en-US" altLang="zh-CN" dirty="0" smtClean="0">
                <a:ea typeface="黑体" pitchFamily="2" charset="-122"/>
              </a:rPr>
              <a:t>DFS</a:t>
            </a:r>
            <a:r>
              <a:rPr lang="zh-CN" altLang="en-US" dirty="0" smtClean="0">
                <a:ea typeface="黑体" pitchFamily="2" charset="-122"/>
              </a:rPr>
              <a:t>算法</a:t>
            </a:r>
            <a:r>
              <a:rPr lang="en-US" altLang="zh-CN" dirty="0" smtClean="0">
                <a:ea typeface="黑体" pitchFamily="2" charset="-122"/>
              </a:rPr>
              <a:t>(</a:t>
            </a:r>
            <a:r>
              <a:rPr lang="zh-CN" altLang="en-US" dirty="0" smtClean="0">
                <a:ea typeface="黑体" pitchFamily="2" charset="-122"/>
              </a:rPr>
              <a:t>非递归</a:t>
            </a:r>
            <a:r>
              <a:rPr lang="en-US" altLang="zh-CN" dirty="0" smtClean="0">
                <a:ea typeface="黑体" pitchFamily="2" charset="-122"/>
              </a:rPr>
              <a:t>)</a:t>
            </a:r>
            <a:endParaRPr lang="zh-CN" altLang="en-US" dirty="0"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回顾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533400" y="1219200"/>
            <a:ext cx="8229600" cy="4876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6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latin typeface="+mn-lt"/>
              </a:rPr>
              <a:t>图的表示</a:t>
            </a:r>
            <a:endParaRPr lang="en-US" altLang="zh-CN" sz="3200" kern="0" dirty="0" smtClean="0">
              <a:latin typeface="+mn-lt"/>
            </a:endParaRPr>
          </a:p>
          <a:p>
            <a:pPr marL="342900" lvl="0" indent="-342900" algn="just">
              <a:lnSpc>
                <a:spcPct val="16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   </a:t>
            </a:r>
            <a:r>
              <a:rPr lang="en-US" altLang="zh-CN" sz="3200" kern="0" dirty="0" smtClean="0">
                <a:solidFill>
                  <a:srgbClr val="0000CC"/>
                </a:solidFill>
                <a:latin typeface="+mn-lt"/>
              </a:rPr>
              <a:t>-- 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邻接矩阵表示法：</a:t>
            </a:r>
            <a:endParaRPr lang="en-US" altLang="zh-CN" sz="3200" kern="0" dirty="0" smtClean="0">
              <a:solidFill>
                <a:srgbClr val="0000CC"/>
              </a:solidFill>
              <a:latin typeface="+mn-lt"/>
            </a:endParaRPr>
          </a:p>
          <a:p>
            <a:pPr marL="342900" lvl="0" indent="-342900" algn="just">
              <a:lnSpc>
                <a:spcPct val="16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    </a:t>
            </a:r>
            <a:r>
              <a:rPr lang="zh-CN" altLang="en-US" sz="3200" kern="0" dirty="0" smtClean="0">
                <a:latin typeface="+mn-lt"/>
              </a:rPr>
              <a:t>图</a:t>
            </a:r>
            <a:r>
              <a:rPr lang="en-US" altLang="zh-CN" sz="3200" kern="0" dirty="0" smtClean="0">
                <a:latin typeface="+mn-lt"/>
              </a:rPr>
              <a:t> = </a:t>
            </a:r>
            <a:r>
              <a:rPr lang="zh-CN" altLang="en-US" sz="3200" kern="0" dirty="0" smtClean="0">
                <a:latin typeface="+mn-lt"/>
              </a:rPr>
              <a:t>顶点表 </a:t>
            </a:r>
            <a:r>
              <a:rPr lang="en-US" altLang="zh-CN" sz="3200" kern="0" dirty="0" smtClean="0">
                <a:latin typeface="+mn-lt"/>
              </a:rPr>
              <a:t>+ </a:t>
            </a:r>
            <a:r>
              <a:rPr lang="zh-CN" altLang="en-US" sz="3200" kern="0" dirty="0" smtClean="0">
                <a:latin typeface="+mn-lt"/>
              </a:rPr>
              <a:t>邻接矩阵；</a:t>
            </a:r>
            <a:endParaRPr lang="en-US" altLang="zh-CN" sz="3200" kern="0" dirty="0" smtClean="0">
              <a:latin typeface="+mn-lt"/>
            </a:endParaRPr>
          </a:p>
          <a:p>
            <a:pPr marL="342900" lvl="0" indent="-342900" algn="just">
              <a:lnSpc>
                <a:spcPct val="160000"/>
              </a:lnSpc>
              <a:spcBef>
                <a:spcPts val="1200"/>
              </a:spcBef>
              <a:buNone/>
              <a:defRPr/>
            </a:pP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   </a:t>
            </a:r>
            <a:r>
              <a:rPr lang="en-US" altLang="zh-CN" sz="3200" kern="0" dirty="0" smtClean="0">
                <a:solidFill>
                  <a:srgbClr val="0000CC"/>
                </a:solidFill>
                <a:latin typeface="+mn-lt"/>
              </a:rPr>
              <a:t>-- 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邻接</a:t>
            </a:r>
            <a:r>
              <a:rPr lang="en-US" altLang="zh-CN" sz="3200" kern="0" dirty="0" smtClean="0">
                <a:solidFill>
                  <a:srgbClr val="0000CC"/>
                </a:solidFill>
                <a:latin typeface="+mn-lt"/>
              </a:rPr>
              <a:t>(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链</a:t>
            </a:r>
            <a:r>
              <a:rPr lang="en-US" altLang="zh-CN" sz="3200" kern="0" dirty="0" smtClean="0">
                <a:solidFill>
                  <a:srgbClr val="0000CC"/>
                </a:solidFill>
                <a:latin typeface="+mn-lt"/>
              </a:rPr>
              <a:t>)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表表示法：</a:t>
            </a:r>
            <a:endParaRPr lang="en-US" altLang="zh-CN" sz="3200" kern="0" dirty="0" smtClean="0">
              <a:solidFill>
                <a:srgbClr val="0000CC"/>
              </a:solidFill>
              <a:latin typeface="+mn-lt"/>
            </a:endParaRPr>
          </a:p>
          <a:p>
            <a:pPr marL="342900" lvl="0" indent="-342900" algn="just">
              <a:lnSpc>
                <a:spcPct val="16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    </a:t>
            </a:r>
            <a:r>
              <a:rPr lang="zh-CN" altLang="en-US" sz="3200" kern="0" dirty="0" smtClean="0">
                <a:latin typeface="+mn-lt"/>
              </a:rPr>
              <a:t>图 </a:t>
            </a:r>
            <a:r>
              <a:rPr lang="en-US" altLang="zh-CN" sz="3200" kern="0" dirty="0" smtClean="0">
                <a:latin typeface="+mn-lt"/>
              </a:rPr>
              <a:t>=  </a:t>
            </a:r>
            <a:r>
              <a:rPr lang="zh-CN" altLang="en-US" sz="3200" kern="0" dirty="0" smtClean="0">
                <a:latin typeface="+mn-lt"/>
              </a:rPr>
              <a:t>顶点表 </a:t>
            </a:r>
            <a:r>
              <a:rPr lang="en-US" altLang="zh-CN" sz="3200" kern="0" dirty="0" smtClean="0">
                <a:latin typeface="+mn-lt"/>
              </a:rPr>
              <a:t>+ </a:t>
            </a:r>
            <a:r>
              <a:rPr lang="zh-CN" altLang="en-US" sz="3200" kern="0" dirty="0" smtClean="0">
                <a:latin typeface="+mn-lt"/>
              </a:rPr>
              <a:t>边表</a:t>
            </a:r>
            <a:r>
              <a:rPr lang="en-US" altLang="zh-CN" sz="3200" kern="0" dirty="0" smtClean="0">
                <a:latin typeface="+mn-lt"/>
              </a:rPr>
              <a:t>(n</a:t>
            </a:r>
            <a:r>
              <a:rPr lang="zh-CN" altLang="en-US" sz="3200" kern="0" dirty="0" smtClean="0">
                <a:latin typeface="+mn-lt"/>
              </a:rPr>
              <a:t>个单链表</a:t>
            </a:r>
            <a:r>
              <a:rPr lang="en-US" altLang="zh-CN" sz="3200" kern="0" dirty="0" smtClean="0">
                <a:latin typeface="+mn-lt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" y="609600"/>
            <a:ext cx="9067800" cy="6248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while(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!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isEmptyStack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st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) )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R="0" lvl="0" algn="just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{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</a:rPr>
              <a:t>if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(w != Null )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</a:endParaRPr>
          </a:p>
          <a:p>
            <a:pPr marR="0" lvl="0" algn="just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</a:rPr>
              <a:t>{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if(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w.mark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==1)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</a:endParaRPr>
          </a:p>
          <a:p>
            <a:pPr marR="0" lvl="0" algn="just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   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w =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nextAdjacent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(g,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top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(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st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), w); </a:t>
            </a:r>
          </a:p>
          <a:p>
            <a:pPr marR="0" lvl="0" algn="just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 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else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</a:endParaRPr>
          </a:p>
          <a:p>
            <a:pPr marR="0" lvl="0" algn="just" defTabSz="914400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         {</a:t>
            </a:r>
            <a:r>
              <a:rPr lang="en-US" altLang="zh-CN" sz="3200" kern="0" dirty="0" err="1" smtClean="0"/>
              <a:t>printf</a:t>
            </a:r>
            <a:r>
              <a:rPr lang="en-US" altLang="zh-CN" sz="3200" kern="0" dirty="0" smtClean="0"/>
              <a:t>(“%c,” </a:t>
            </a:r>
            <a:r>
              <a:rPr lang="en-US" altLang="zh-CN" sz="3200" kern="0" dirty="0" err="1" smtClean="0"/>
              <a:t>w.vertex</a:t>
            </a:r>
            <a:r>
              <a:rPr lang="en-US" altLang="zh-CN" sz="3200" kern="0" dirty="0" smtClean="0"/>
              <a:t>);</a:t>
            </a:r>
          </a:p>
          <a:p>
            <a:pPr lvl="0"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      </a:t>
            </a:r>
            <a:r>
              <a:rPr lang="en-US" altLang="zh-CN" sz="3200" kern="0" dirty="0" err="1" smtClean="0"/>
              <a:t>w.mark</a:t>
            </a:r>
            <a:r>
              <a:rPr lang="en-US" altLang="zh-CN" sz="3200" kern="0" dirty="0" smtClean="0"/>
              <a:t> = 1;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 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push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(w,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st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); 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</a:endParaRPr>
          </a:p>
          <a:p>
            <a:pPr marR="0" lvl="0" algn="just" defTabSz="914400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       w=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firstAdjacent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g,w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);}</a:t>
            </a:r>
          </a:p>
          <a:p>
            <a:pPr marR="0" lvl="0" algn="just" defTabSz="914400" rtl="0" eaLnBrk="1" fontAlgn="base" latinLnBrk="0" hangingPunct="1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 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</a:rPr>
              <a:t>}</a:t>
            </a:r>
          </a:p>
          <a:p>
            <a:pPr marR="0" lvl="0" algn="just" defTabSz="914400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solidFill>
                  <a:srgbClr val="FF0000"/>
                </a:solidFill>
                <a:latin typeface="+mj-lt"/>
              </a:rPr>
              <a:t>   else </a:t>
            </a:r>
            <a:r>
              <a:rPr lang="en-US" altLang="zh-CN" sz="3200" kern="0" dirty="0" smtClean="0">
                <a:latin typeface="+mj-lt"/>
              </a:rPr>
              <a:t>{w=</a:t>
            </a:r>
            <a:r>
              <a:rPr lang="en-US" altLang="zh-CN" sz="3200" kern="0" dirty="0" smtClean="0">
                <a:solidFill>
                  <a:srgbClr val="C00000"/>
                </a:solidFill>
                <a:latin typeface="+mj-lt"/>
              </a:rPr>
              <a:t>top</a:t>
            </a:r>
            <a:r>
              <a:rPr lang="en-US" altLang="zh-CN" sz="3200" kern="0" dirty="0" smtClean="0">
                <a:latin typeface="+mj-lt"/>
              </a:rPr>
              <a:t>(</a:t>
            </a:r>
            <a:r>
              <a:rPr lang="en-US" altLang="zh-CN" sz="3200" kern="0" dirty="0" err="1" smtClean="0">
                <a:latin typeface="+mj-lt"/>
              </a:rPr>
              <a:t>st</a:t>
            </a:r>
            <a:r>
              <a:rPr lang="en-US" altLang="zh-CN" sz="3200" kern="0" dirty="0" smtClean="0">
                <a:latin typeface="+mj-lt"/>
              </a:rPr>
              <a:t>);  </a:t>
            </a:r>
            <a:r>
              <a:rPr lang="en-US" altLang="zh-CN" sz="3200" kern="0" dirty="0" smtClean="0">
                <a:solidFill>
                  <a:srgbClr val="C00000"/>
                </a:solidFill>
                <a:latin typeface="+mj-lt"/>
              </a:rPr>
              <a:t>pop</a:t>
            </a:r>
            <a:r>
              <a:rPr lang="en-US" altLang="zh-CN" sz="3200" kern="0" dirty="0" smtClean="0">
                <a:latin typeface="+mj-lt"/>
              </a:rPr>
              <a:t>(</a:t>
            </a:r>
            <a:r>
              <a:rPr lang="en-US" altLang="zh-CN" sz="3200" kern="0" dirty="0" err="1" smtClean="0">
                <a:latin typeface="+mj-lt"/>
              </a:rPr>
              <a:t>st</a:t>
            </a:r>
            <a:r>
              <a:rPr lang="en-US" altLang="zh-CN" sz="3200" kern="0" dirty="0" smtClean="0">
                <a:latin typeface="+mj-lt"/>
              </a:rPr>
              <a:t>);}</a:t>
            </a:r>
            <a:endParaRPr lang="en-US" altLang="zh-CN" sz="3200" kern="0" dirty="0" smtClean="0">
              <a:solidFill>
                <a:srgbClr val="007E00"/>
              </a:solidFill>
              <a:latin typeface="+mj-lt"/>
            </a:endParaRPr>
          </a:p>
          <a:p>
            <a:pPr marR="0" lvl="0" algn="just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 }}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048000" y="1143000"/>
            <a:ext cx="5715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</a:t>
            </a:r>
            <a:r>
              <a:rPr lang="zh-CN" altLang="en-US" kern="0" dirty="0" smtClean="0">
                <a:solidFill>
                  <a:srgbClr val="0000CC"/>
                </a:solidFill>
              </a:rPr>
              <a:t>若当前顶点</a:t>
            </a:r>
            <a:r>
              <a:rPr lang="en-US" altLang="zh-CN" kern="0" dirty="0" smtClean="0">
                <a:solidFill>
                  <a:srgbClr val="0000CC"/>
                </a:solidFill>
              </a:rPr>
              <a:t>w</a:t>
            </a:r>
            <a:r>
              <a:rPr lang="zh-CN" altLang="en-US" kern="0" dirty="0" smtClean="0">
                <a:solidFill>
                  <a:srgbClr val="0000CC"/>
                </a:solidFill>
              </a:rPr>
              <a:t>不空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581400" y="1676400"/>
            <a:ext cx="560922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若已被访问</a:t>
            </a:r>
            <a:r>
              <a:rPr lang="en-US" altLang="zh-CN" kern="0" dirty="0" smtClean="0">
                <a:solidFill>
                  <a:srgbClr val="008000"/>
                </a:solidFill>
              </a:rPr>
              <a:t>, </a:t>
            </a:r>
            <a:r>
              <a:rPr lang="zh-CN" altLang="en-US" kern="0" dirty="0" smtClean="0">
                <a:solidFill>
                  <a:srgbClr val="008000"/>
                </a:solidFill>
              </a:rPr>
              <a:t>取栈顶的</a:t>
            </a:r>
            <a:r>
              <a:rPr lang="zh-CN" altLang="en-US" kern="0" dirty="0" smtClean="0">
                <a:solidFill>
                  <a:srgbClr val="008000"/>
                </a:solidFill>
              </a:rPr>
              <a:t>下</a:t>
            </a:r>
            <a:r>
              <a:rPr lang="en-US" altLang="zh-CN" kern="0" dirty="0" smtClean="0">
                <a:solidFill>
                  <a:srgbClr val="008000"/>
                </a:solidFill>
              </a:rPr>
              <a:t>1</a:t>
            </a:r>
            <a:r>
              <a:rPr lang="zh-CN" altLang="en-US" kern="0" dirty="0" smtClean="0">
                <a:solidFill>
                  <a:srgbClr val="008000"/>
                </a:solidFill>
              </a:rPr>
              <a:t>邻接</a:t>
            </a:r>
            <a:r>
              <a:rPr lang="zh-CN" altLang="en-US" kern="0" dirty="0" smtClean="0">
                <a:solidFill>
                  <a:srgbClr val="008000"/>
                </a:solidFill>
              </a:rPr>
              <a:t>点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57400" y="2798058"/>
            <a:ext cx="6324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若未访问过</a:t>
            </a:r>
            <a:r>
              <a:rPr lang="en-US" altLang="zh-CN" kern="0" dirty="0" smtClean="0">
                <a:solidFill>
                  <a:srgbClr val="008000"/>
                </a:solidFill>
              </a:rPr>
              <a:t>, </a:t>
            </a:r>
            <a:r>
              <a:rPr lang="zh-CN" altLang="en-US" kern="0" dirty="0" smtClean="0">
                <a:solidFill>
                  <a:srgbClr val="008000"/>
                </a:solidFill>
              </a:rPr>
              <a:t>则访问</a:t>
            </a:r>
            <a:r>
              <a:rPr lang="zh-CN" altLang="en-US" kern="0" dirty="0" smtClean="0">
                <a:solidFill>
                  <a:srgbClr val="008000"/>
                </a:solidFill>
              </a:rPr>
              <a:t>、标记、进</a:t>
            </a:r>
            <a:r>
              <a:rPr lang="zh-CN" altLang="en-US" kern="0" dirty="0" smtClean="0">
                <a:solidFill>
                  <a:srgbClr val="008000"/>
                </a:solidFill>
              </a:rPr>
              <a:t>栈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410200" y="4343400"/>
            <a:ext cx="4114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新栈顶的第</a:t>
            </a:r>
            <a:r>
              <a:rPr lang="en-US" altLang="zh-CN" kern="0" dirty="0" smtClean="0">
                <a:solidFill>
                  <a:srgbClr val="008000"/>
                </a:solidFill>
              </a:rPr>
              <a:t>1</a:t>
            </a:r>
            <a:r>
              <a:rPr lang="zh-CN" altLang="en-US" kern="0" dirty="0" smtClean="0">
                <a:solidFill>
                  <a:srgbClr val="008000"/>
                </a:solidFill>
              </a:rPr>
              <a:t>个邻接点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105400" y="5181600"/>
            <a:ext cx="4038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</a:t>
            </a:r>
            <a:r>
              <a:rPr lang="zh-CN" altLang="en-US" kern="0" dirty="0" smtClean="0">
                <a:solidFill>
                  <a:srgbClr val="0000CC"/>
                </a:solidFill>
              </a:rPr>
              <a:t>走不动</a:t>
            </a:r>
            <a:r>
              <a:rPr lang="en-US" altLang="zh-CN" kern="0" dirty="0" smtClean="0">
                <a:solidFill>
                  <a:srgbClr val="0000CC"/>
                </a:solidFill>
              </a:rPr>
              <a:t>, </a:t>
            </a:r>
            <a:r>
              <a:rPr lang="zh-CN" altLang="en-US" kern="0" dirty="0" smtClean="0">
                <a:solidFill>
                  <a:srgbClr val="0000CC"/>
                </a:solidFill>
              </a:rPr>
              <a:t>则栈顶出栈</a:t>
            </a:r>
            <a:endParaRPr lang="en-US" altLang="zh-CN" kern="0" dirty="0" smtClean="0">
              <a:solidFill>
                <a:srgbClr val="0000CC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752600" y="5638800"/>
            <a:ext cx="7620001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990099"/>
                </a:solidFill>
              </a:rPr>
              <a:t>//</a:t>
            </a:r>
            <a:r>
              <a:rPr lang="zh-CN" altLang="en-US" kern="0" dirty="0" smtClean="0">
                <a:solidFill>
                  <a:srgbClr val="990099"/>
                </a:solidFill>
              </a:rPr>
              <a:t>实现：取</a:t>
            </a:r>
            <a:r>
              <a:rPr lang="zh-CN" altLang="en-US" kern="0" dirty="0" smtClean="0">
                <a:solidFill>
                  <a:srgbClr val="990099"/>
                </a:solidFill>
              </a:rPr>
              <a:t>新栈顶的、相对于</a:t>
            </a:r>
            <a:r>
              <a:rPr lang="en-US" altLang="zh-CN" kern="0" dirty="0" smtClean="0">
                <a:solidFill>
                  <a:srgbClr val="990099"/>
                </a:solidFill>
              </a:rPr>
              <a:t>w</a:t>
            </a:r>
            <a:r>
              <a:rPr lang="zh-CN" altLang="en-US" kern="0" dirty="0" smtClean="0">
                <a:solidFill>
                  <a:srgbClr val="990099"/>
                </a:solidFill>
              </a:rPr>
              <a:t>的下一个邻接点</a:t>
            </a:r>
            <a:endParaRPr lang="zh-CN" altLang="en-US" dirty="0">
              <a:solidFill>
                <a:srgbClr val="99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7" grpId="0"/>
      <p:bldP spid="18" grpId="0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4724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000" kern="0" dirty="0" smtClean="0">
                <a:latin typeface="+mn-lt"/>
              </a:rPr>
              <a:t>  时间复杂度：</a:t>
            </a:r>
            <a:endParaRPr lang="en-US" altLang="zh-CN" sz="3000" kern="0" dirty="0" smtClean="0">
              <a:latin typeface="+mn-lt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   1) 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每个顶点进栈、出栈，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1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次 </a:t>
            </a:r>
            <a:endParaRPr lang="en-US" altLang="zh-CN" sz="3000" kern="0" dirty="0" smtClean="0">
              <a:solidFill>
                <a:srgbClr val="0000CC"/>
              </a:solidFill>
              <a:latin typeface="+mn-lt"/>
              <a:sym typeface="Wingdings" pitchFamily="2" charset="2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  <a:sym typeface="Wingdings" pitchFamily="2" charset="2"/>
              </a:rPr>
              <a:t>          </a:t>
            </a:r>
            <a:r>
              <a:rPr lang="zh-CN" altLang="en-US" sz="3000" kern="0" dirty="0" smtClean="0">
                <a:latin typeface="+mn-lt"/>
                <a:sym typeface="Wingdings" pitchFamily="2" charset="2"/>
              </a:rPr>
              <a:t>外层循环，共</a:t>
            </a:r>
            <a:r>
              <a:rPr lang="en-US" altLang="zh-CN" sz="3000" kern="0" dirty="0" smtClean="0">
                <a:latin typeface="+mn-lt"/>
                <a:sym typeface="Wingdings" pitchFamily="2" charset="2"/>
              </a:rPr>
              <a:t>n</a:t>
            </a:r>
            <a:r>
              <a:rPr lang="zh-CN" altLang="en-US" sz="3000" kern="0" dirty="0" smtClean="0">
                <a:latin typeface="+mn-lt"/>
                <a:sym typeface="Wingdings" pitchFamily="2" charset="2"/>
              </a:rPr>
              <a:t>次</a:t>
            </a:r>
            <a:endParaRPr lang="en-US" altLang="zh-CN" sz="3000" kern="0" dirty="0" smtClean="0">
              <a:latin typeface="+mn-lt"/>
              <a:sym typeface="Wingdings" pitchFamily="2" charset="2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  <a:sym typeface="Wingdings" pitchFamily="2" charset="2"/>
              </a:rPr>
              <a:t>   2) </a:t>
            </a:r>
            <a:r>
              <a:rPr lang="zh-CN" altLang="en-US" sz="3000" kern="0" dirty="0" smtClean="0">
                <a:solidFill>
                  <a:srgbClr val="0000CC"/>
                </a:solidFill>
                <a:sym typeface="Wingdings" pitchFamily="2" charset="2"/>
              </a:rPr>
              <a:t>“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找栈顶的第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1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个未被访问的邻接点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w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”</a:t>
            </a:r>
            <a:endParaRPr lang="en-US" altLang="zh-CN" sz="3000" kern="0" dirty="0" smtClean="0">
              <a:solidFill>
                <a:srgbClr val="0000CC"/>
              </a:solidFill>
              <a:sym typeface="Wingdings" pitchFamily="2" charset="2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ym typeface="Wingdings" pitchFamily="2" charset="2"/>
              </a:rPr>
              <a:t>         2.1 </a:t>
            </a:r>
            <a:r>
              <a:rPr lang="zh-CN" altLang="en-US" sz="3000" kern="0" dirty="0" smtClean="0">
                <a:sym typeface="Wingdings" pitchFamily="2" charset="2"/>
              </a:rPr>
              <a:t>邻接表表示</a:t>
            </a:r>
            <a:endParaRPr lang="en-US" altLang="zh-CN" sz="3000" kern="0" dirty="0" smtClean="0">
              <a:sym typeface="Wingdings" pitchFamily="2" charset="2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ym typeface="Wingdings" pitchFamily="2" charset="2"/>
              </a:rPr>
              <a:t>                1</a:t>
            </a:r>
            <a:r>
              <a:rPr lang="zh-CN" altLang="en-US" sz="3000" kern="0" dirty="0" smtClean="0">
                <a:sym typeface="Wingdings" pitchFamily="2" charset="2"/>
              </a:rPr>
              <a:t>个顶点所需计算次数最大为顶点的度；</a:t>
            </a:r>
            <a:endParaRPr lang="en-US" altLang="zh-CN" sz="3000" kern="0" dirty="0" smtClean="0">
              <a:sym typeface="Wingdings" pitchFamily="2" charset="2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ym typeface="Wingdings" pitchFamily="2" charset="2"/>
              </a:rPr>
              <a:t>         2.2 </a:t>
            </a:r>
            <a:r>
              <a:rPr lang="zh-CN" altLang="en-US" sz="3000" kern="0" dirty="0" smtClean="0">
                <a:sym typeface="Wingdings" pitchFamily="2" charset="2"/>
              </a:rPr>
              <a:t>邻接矩阵表示</a:t>
            </a:r>
            <a:endParaRPr lang="en-US" altLang="zh-CN" sz="3000" kern="0" dirty="0" smtClean="0">
              <a:sym typeface="Wingdings" pitchFamily="2" charset="2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sym typeface="Wingdings" pitchFamily="2" charset="2"/>
              </a:rPr>
              <a:t>               </a:t>
            </a:r>
            <a:r>
              <a:rPr lang="en-US" altLang="zh-CN" sz="3000" kern="0" dirty="0" smtClean="0">
                <a:sym typeface="Wingdings" pitchFamily="2" charset="2"/>
              </a:rPr>
              <a:t>1</a:t>
            </a:r>
            <a:r>
              <a:rPr lang="zh-CN" altLang="en-US" sz="3000" kern="0" dirty="0" smtClean="0">
                <a:sym typeface="Wingdings" pitchFamily="2" charset="2"/>
              </a:rPr>
              <a:t>个顶点所需计算次数最大为</a:t>
            </a:r>
            <a:r>
              <a:rPr lang="en-US" altLang="zh-CN" sz="3000" kern="0" dirty="0" smtClean="0">
                <a:sym typeface="Wingdings" pitchFamily="2" charset="2"/>
              </a:rPr>
              <a:t>n</a:t>
            </a:r>
            <a:r>
              <a:rPr lang="zh-CN" altLang="en-US" sz="3000" kern="0" dirty="0" smtClean="0">
                <a:sym typeface="Wingdings" pitchFamily="2" charset="2"/>
              </a:rPr>
              <a:t>；</a:t>
            </a:r>
            <a:endParaRPr lang="en-US" altLang="zh-CN" sz="3000" kern="0" dirty="0" smtClean="0">
              <a:sym typeface="Wingdings" pitchFamily="2" charset="2"/>
            </a:endParaRPr>
          </a:p>
        </p:txBody>
      </p: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2" name="Rectangle 12"/>
          <p:cNvSpPr txBox="1">
            <a:spLocks noChangeArrowheads="1"/>
          </p:cNvSpPr>
          <p:nvPr/>
        </p:nvSpPr>
        <p:spPr bwMode="auto">
          <a:xfrm>
            <a:off x="381000" y="5562600"/>
            <a:ext cx="8763000" cy="609600"/>
          </a:xfrm>
          <a:prstGeom prst="rect">
            <a:avLst/>
          </a:prstGeom>
          <a:solidFill>
            <a:srgbClr val="1E5C3D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solidFill>
                  <a:schemeClr val="bg1"/>
                </a:solidFill>
                <a:latin typeface="+mn-lt"/>
              </a:rPr>
              <a:t>      邻接表 </a:t>
            </a:r>
            <a:r>
              <a:rPr lang="en-US" altLang="zh-CN" sz="3000" kern="0" dirty="0" smtClean="0">
                <a:solidFill>
                  <a:schemeClr val="bg1"/>
                </a:solidFill>
                <a:latin typeface="+mn-lt"/>
                <a:sym typeface="Wingdings" pitchFamily="2" charset="2"/>
              </a:rPr>
              <a:t> O(</a:t>
            </a:r>
            <a:r>
              <a:rPr lang="en-US" altLang="zh-CN" sz="3000" kern="0" dirty="0" err="1" smtClean="0">
                <a:solidFill>
                  <a:schemeClr val="bg1"/>
                </a:solidFill>
                <a:latin typeface="+mn-lt"/>
                <a:sym typeface="Wingdings" pitchFamily="2" charset="2"/>
              </a:rPr>
              <a:t>n+e</a:t>
            </a:r>
            <a:r>
              <a:rPr lang="en-US" altLang="zh-CN" sz="3000" kern="0" dirty="0" smtClean="0">
                <a:solidFill>
                  <a:schemeClr val="bg1"/>
                </a:solidFill>
                <a:latin typeface="+mn-lt"/>
                <a:sym typeface="Wingdings" pitchFamily="2" charset="2"/>
              </a:rPr>
              <a:t>)</a:t>
            </a:r>
            <a:r>
              <a:rPr lang="zh-CN" altLang="en-US" sz="3000" kern="0" dirty="0" smtClean="0">
                <a:solidFill>
                  <a:schemeClr val="bg1"/>
                </a:solidFill>
                <a:latin typeface="+mn-lt"/>
                <a:sym typeface="Wingdings" pitchFamily="2" charset="2"/>
              </a:rPr>
              <a:t>；    邻接矩阵 </a:t>
            </a:r>
            <a:r>
              <a:rPr lang="en-US" altLang="zh-CN" sz="3000" kern="0" dirty="0" smtClean="0">
                <a:solidFill>
                  <a:schemeClr val="bg1"/>
                </a:solidFill>
                <a:latin typeface="+mn-lt"/>
                <a:sym typeface="Wingdings" pitchFamily="2" charset="2"/>
              </a:rPr>
              <a:t> O(n*n)</a:t>
            </a:r>
            <a:endParaRPr lang="en-US" altLang="zh-CN" sz="3000" kern="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从</a:t>
            </a:r>
            <a:r>
              <a:rPr lang="en-US" altLang="zh-CN" dirty="0" smtClean="0">
                <a:ea typeface="黑体" pitchFamily="2" charset="-122"/>
              </a:rPr>
              <a:t>v</a:t>
            </a:r>
            <a:r>
              <a:rPr lang="zh-CN" altLang="en-US" dirty="0" smtClean="0">
                <a:ea typeface="黑体" pitchFamily="2" charset="-122"/>
              </a:rPr>
              <a:t>出发，</a:t>
            </a:r>
            <a:r>
              <a:rPr lang="en-US" altLang="zh-CN" dirty="0" smtClean="0">
                <a:ea typeface="黑体" pitchFamily="2" charset="-122"/>
              </a:rPr>
              <a:t>DFS</a:t>
            </a:r>
            <a:r>
              <a:rPr lang="zh-CN" altLang="en-US" dirty="0" smtClean="0">
                <a:ea typeface="黑体" pitchFamily="2" charset="-122"/>
              </a:rPr>
              <a:t>算法</a:t>
            </a:r>
            <a:r>
              <a:rPr lang="en-US" altLang="zh-CN" dirty="0" smtClean="0">
                <a:ea typeface="黑体" pitchFamily="2" charset="-122"/>
              </a:rPr>
              <a:t>(</a:t>
            </a:r>
            <a:r>
              <a:rPr lang="zh-CN" altLang="en-US" dirty="0" smtClean="0">
                <a:ea typeface="黑体" pitchFamily="2" charset="-122"/>
              </a:rPr>
              <a:t>非递归</a:t>
            </a:r>
            <a:r>
              <a:rPr lang="en-US" altLang="zh-CN" dirty="0" smtClean="0">
                <a:ea typeface="黑体" pitchFamily="2" charset="-122"/>
              </a:rPr>
              <a:t>)</a:t>
            </a:r>
            <a:endParaRPr lang="zh-CN" altLang="en-US" dirty="0"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12"/>
          <p:cNvSpPr txBox="1">
            <a:spLocks noChangeArrowheads="1"/>
          </p:cNvSpPr>
          <p:nvPr/>
        </p:nvSpPr>
        <p:spPr bwMode="auto">
          <a:xfrm>
            <a:off x="381000" y="457200"/>
            <a:ext cx="8763000" cy="6172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latin typeface="+mn-lt"/>
              </a:rPr>
              <a:t>  顶点表</a:t>
            </a:r>
            <a:r>
              <a:rPr lang="en-US" altLang="zh-CN" sz="3200" kern="0" dirty="0" smtClean="0">
                <a:latin typeface="+mn-lt"/>
              </a:rPr>
              <a:t>: {A, B, C, D, E, F, G, H, I }, </a:t>
            </a:r>
            <a:r>
              <a:rPr lang="zh-CN" altLang="en-US" sz="3200" kern="0" dirty="0" smtClean="0">
                <a:latin typeface="+mn-lt"/>
              </a:rPr>
              <a:t>从</a:t>
            </a:r>
            <a:r>
              <a:rPr lang="en-US" altLang="zh-CN" sz="3200" kern="0" dirty="0" smtClean="0">
                <a:latin typeface="+mn-lt"/>
              </a:rPr>
              <a:t>A</a:t>
            </a:r>
            <a:r>
              <a:rPr lang="zh-CN" altLang="en-US" sz="3200" kern="0" dirty="0" smtClean="0">
                <a:latin typeface="+mn-lt"/>
              </a:rPr>
              <a:t>出发，</a:t>
            </a:r>
            <a:endParaRPr lang="en-US" altLang="zh-CN" sz="3200" kern="0" dirty="0" smtClean="0">
              <a:latin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  <a:sym typeface="Wingdings" pitchFamily="2" charset="2"/>
              </a:rPr>
              <a:t>   </a:t>
            </a:r>
            <a:r>
              <a:rPr lang="en-US" altLang="zh-CN" sz="3200" kern="0" dirty="0" smtClean="0">
                <a:sym typeface="Wingdings" pitchFamily="2" charset="2"/>
              </a:rPr>
              <a:t></a:t>
            </a:r>
            <a:r>
              <a:rPr lang="zh-CN" altLang="en-US" sz="3200" kern="0" dirty="0" smtClean="0">
                <a:sym typeface="Wingdings" pitchFamily="2" charset="2"/>
              </a:rPr>
              <a:t>深度优先序列：</a:t>
            </a:r>
            <a:endParaRPr lang="en-US" altLang="zh-CN" sz="3200" kern="0" dirty="0" smtClean="0">
              <a:sym typeface="Wingdings" pitchFamily="2" charset="2"/>
            </a:endParaRPr>
          </a:p>
        </p:txBody>
      </p: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1066800" y="1761010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1066800" y="3438204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28" name="直接连接符 27"/>
          <p:cNvCxnSpPr>
            <a:cxnSpLocks noChangeShapeType="1"/>
            <a:stCxn id="26" idx="4"/>
            <a:endCxn id="27" idx="0"/>
          </p:cNvCxnSpPr>
          <p:nvPr/>
        </p:nvCxnSpPr>
        <p:spPr bwMode="auto">
          <a:xfrm rot="5400000">
            <a:off x="804466" y="2871069"/>
            <a:ext cx="1134269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3352800" y="1759422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32" name="直接连接符 32"/>
          <p:cNvCxnSpPr>
            <a:cxnSpLocks noChangeShapeType="1"/>
            <a:stCxn id="31" idx="2"/>
            <a:endCxn id="26" idx="6"/>
          </p:cNvCxnSpPr>
          <p:nvPr/>
        </p:nvCxnSpPr>
        <p:spPr bwMode="auto">
          <a:xfrm rot="10800000" flipV="1">
            <a:off x="1676400" y="2030885"/>
            <a:ext cx="16764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4" name="Oval 30"/>
          <p:cNvSpPr>
            <a:spLocks noChangeArrowheads="1"/>
          </p:cNvSpPr>
          <p:nvPr/>
        </p:nvSpPr>
        <p:spPr bwMode="auto">
          <a:xfrm>
            <a:off x="1066800" y="5041106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35" name="直接连接符 34"/>
          <p:cNvCxnSpPr>
            <a:cxnSpLocks noChangeShapeType="1"/>
            <a:stCxn id="27" idx="4"/>
            <a:endCxn id="34" idx="0"/>
          </p:cNvCxnSpPr>
          <p:nvPr/>
        </p:nvCxnSpPr>
        <p:spPr bwMode="auto">
          <a:xfrm rot="5400000">
            <a:off x="841612" y="4511117"/>
            <a:ext cx="1059977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7" name="Oval 30"/>
          <p:cNvSpPr>
            <a:spLocks noChangeArrowheads="1"/>
          </p:cNvSpPr>
          <p:nvPr/>
        </p:nvSpPr>
        <p:spPr bwMode="auto">
          <a:xfrm>
            <a:off x="5638800" y="1759422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38" name="直接连接符 32"/>
          <p:cNvCxnSpPr>
            <a:cxnSpLocks noChangeShapeType="1"/>
            <a:stCxn id="37" idx="2"/>
            <a:endCxn id="31" idx="6"/>
          </p:cNvCxnSpPr>
          <p:nvPr/>
        </p:nvCxnSpPr>
        <p:spPr bwMode="auto">
          <a:xfrm rot="10800000">
            <a:off x="3962400" y="2030885"/>
            <a:ext cx="16764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2" name="Oval 30"/>
          <p:cNvSpPr>
            <a:spLocks noChangeArrowheads="1"/>
          </p:cNvSpPr>
          <p:nvPr/>
        </p:nvSpPr>
        <p:spPr bwMode="auto">
          <a:xfrm>
            <a:off x="5638800" y="3426298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cxnSp>
        <p:nvCxnSpPr>
          <p:cNvPr id="43" name="直接连接符 42"/>
          <p:cNvCxnSpPr>
            <a:cxnSpLocks noChangeShapeType="1"/>
            <a:stCxn id="37" idx="4"/>
            <a:endCxn id="42" idx="0"/>
          </p:cNvCxnSpPr>
          <p:nvPr/>
        </p:nvCxnSpPr>
        <p:spPr bwMode="auto">
          <a:xfrm rot="5400000">
            <a:off x="5381625" y="2864322"/>
            <a:ext cx="1123951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4" name="Oval 30"/>
          <p:cNvSpPr>
            <a:spLocks noChangeArrowheads="1"/>
          </p:cNvSpPr>
          <p:nvPr/>
        </p:nvSpPr>
        <p:spPr bwMode="auto">
          <a:xfrm>
            <a:off x="5638800" y="5029200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I</a:t>
            </a:r>
            <a:endParaRPr lang="en-US" altLang="zh-CN" sz="3200" dirty="0"/>
          </a:p>
        </p:txBody>
      </p:sp>
      <p:cxnSp>
        <p:nvCxnSpPr>
          <p:cNvPr id="45" name="直接连接符 44"/>
          <p:cNvCxnSpPr>
            <a:cxnSpLocks noChangeShapeType="1"/>
            <a:stCxn id="42" idx="4"/>
            <a:endCxn id="44" idx="0"/>
          </p:cNvCxnSpPr>
          <p:nvPr/>
        </p:nvCxnSpPr>
        <p:spPr bwMode="auto">
          <a:xfrm rot="5400000">
            <a:off x="5413612" y="4499211"/>
            <a:ext cx="1059977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7" name="Oval 30"/>
          <p:cNvSpPr>
            <a:spLocks noChangeArrowheads="1"/>
          </p:cNvSpPr>
          <p:nvPr/>
        </p:nvSpPr>
        <p:spPr bwMode="auto">
          <a:xfrm>
            <a:off x="3352800" y="3435822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48" name="直接连接符 32"/>
          <p:cNvCxnSpPr>
            <a:cxnSpLocks noChangeShapeType="1"/>
            <a:stCxn id="47" idx="1"/>
            <a:endCxn id="26" idx="5"/>
          </p:cNvCxnSpPr>
          <p:nvPr/>
        </p:nvCxnSpPr>
        <p:spPr bwMode="auto">
          <a:xfrm rot="16200000" flipV="1">
            <a:off x="1869148" y="1942405"/>
            <a:ext cx="1290905" cy="185494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9" name="直接连接符 32"/>
          <p:cNvCxnSpPr>
            <a:cxnSpLocks noChangeShapeType="1"/>
            <a:stCxn id="37" idx="3"/>
            <a:endCxn id="47" idx="6"/>
          </p:cNvCxnSpPr>
          <p:nvPr/>
        </p:nvCxnSpPr>
        <p:spPr bwMode="auto">
          <a:xfrm rot="5400000">
            <a:off x="4103014" y="2082224"/>
            <a:ext cx="1484447" cy="176567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2" name="Oval 30"/>
          <p:cNvSpPr>
            <a:spLocks noChangeArrowheads="1"/>
          </p:cNvSpPr>
          <p:nvPr/>
        </p:nvSpPr>
        <p:spPr bwMode="auto">
          <a:xfrm>
            <a:off x="3352800" y="5041106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53" name="直接连接符 32"/>
          <p:cNvCxnSpPr>
            <a:cxnSpLocks noChangeShapeType="1"/>
          </p:cNvCxnSpPr>
          <p:nvPr/>
        </p:nvCxnSpPr>
        <p:spPr bwMode="auto">
          <a:xfrm rot="10800000">
            <a:off x="1676400" y="5201443"/>
            <a:ext cx="16764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" name="直接箭头连接符 57"/>
          <p:cNvCxnSpPr/>
          <p:nvPr/>
        </p:nvCxnSpPr>
        <p:spPr bwMode="auto">
          <a:xfrm rot="5400000">
            <a:off x="761603" y="2902025"/>
            <a:ext cx="913606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直接箭头连接符 60"/>
          <p:cNvCxnSpPr/>
          <p:nvPr/>
        </p:nvCxnSpPr>
        <p:spPr bwMode="auto">
          <a:xfrm rot="10800000">
            <a:off x="1828800" y="5355431"/>
            <a:ext cx="1295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64" name="Text Box 32"/>
          <p:cNvSpPr txBox="1">
            <a:spLocks noChangeArrowheads="1"/>
          </p:cNvSpPr>
          <p:nvPr/>
        </p:nvSpPr>
        <p:spPr bwMode="auto">
          <a:xfrm>
            <a:off x="609600" y="2520628"/>
            <a:ext cx="609600" cy="71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7E00"/>
                </a:solidFill>
              </a:rPr>
              <a:t>(1)</a:t>
            </a:r>
            <a:endParaRPr lang="en-US" altLang="zh-CN" sz="3200" dirty="0">
              <a:solidFill>
                <a:srgbClr val="007E00"/>
              </a:solidFill>
            </a:endParaRPr>
          </a:p>
        </p:txBody>
      </p:sp>
      <p:cxnSp>
        <p:nvCxnSpPr>
          <p:cNvPr id="65" name="直接箭头连接符 64"/>
          <p:cNvCxnSpPr/>
          <p:nvPr/>
        </p:nvCxnSpPr>
        <p:spPr bwMode="auto">
          <a:xfrm rot="5400000">
            <a:off x="761603" y="4543499"/>
            <a:ext cx="913606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Text Box 32"/>
          <p:cNvSpPr txBox="1">
            <a:spLocks noChangeArrowheads="1"/>
          </p:cNvSpPr>
          <p:nvPr/>
        </p:nvSpPr>
        <p:spPr bwMode="auto">
          <a:xfrm>
            <a:off x="609600" y="4162102"/>
            <a:ext cx="609600" cy="71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7E00"/>
                </a:solidFill>
              </a:rPr>
              <a:t>(2)</a:t>
            </a:r>
            <a:endParaRPr lang="en-US" altLang="zh-CN" sz="3200" dirty="0">
              <a:solidFill>
                <a:srgbClr val="007E00"/>
              </a:solidFill>
            </a:endParaRPr>
          </a:p>
        </p:txBody>
      </p:sp>
      <p:cxnSp>
        <p:nvCxnSpPr>
          <p:cNvPr id="67" name="直接箭头连接符 66"/>
          <p:cNvCxnSpPr/>
          <p:nvPr/>
        </p:nvCxnSpPr>
        <p:spPr bwMode="auto">
          <a:xfrm>
            <a:off x="1828800" y="5076693"/>
            <a:ext cx="1295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Text Box 32"/>
          <p:cNvSpPr txBox="1">
            <a:spLocks noChangeArrowheads="1"/>
          </p:cNvSpPr>
          <p:nvPr/>
        </p:nvSpPr>
        <p:spPr bwMode="auto">
          <a:xfrm>
            <a:off x="2133600" y="4495800"/>
            <a:ext cx="609600" cy="71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7E00"/>
                </a:solidFill>
              </a:rPr>
              <a:t>(3)</a:t>
            </a:r>
            <a:endParaRPr lang="en-US" altLang="zh-CN" sz="3200" dirty="0">
              <a:solidFill>
                <a:srgbClr val="007E00"/>
              </a:solidFill>
            </a:endParaRPr>
          </a:p>
        </p:txBody>
      </p:sp>
      <p:sp>
        <p:nvSpPr>
          <p:cNvPr id="73" name="Text Box 32"/>
          <p:cNvSpPr txBox="1">
            <a:spLocks noChangeArrowheads="1"/>
          </p:cNvSpPr>
          <p:nvPr/>
        </p:nvSpPr>
        <p:spPr bwMode="auto">
          <a:xfrm>
            <a:off x="2133600" y="5212599"/>
            <a:ext cx="609600" cy="71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(4)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  <p:cxnSp>
        <p:nvCxnSpPr>
          <p:cNvPr id="74" name="直接箭头连接符 73"/>
          <p:cNvCxnSpPr/>
          <p:nvPr/>
        </p:nvCxnSpPr>
        <p:spPr bwMode="auto">
          <a:xfrm rot="5400000" flipH="1" flipV="1">
            <a:off x="1066800" y="4467696"/>
            <a:ext cx="914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75" name="Text Box 32"/>
          <p:cNvSpPr txBox="1">
            <a:spLocks noChangeArrowheads="1"/>
          </p:cNvSpPr>
          <p:nvPr/>
        </p:nvSpPr>
        <p:spPr bwMode="auto">
          <a:xfrm>
            <a:off x="1447800" y="4162896"/>
            <a:ext cx="609600" cy="71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(5)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  <p:cxnSp>
        <p:nvCxnSpPr>
          <p:cNvPr id="79" name="直接连接符 32"/>
          <p:cNvCxnSpPr>
            <a:cxnSpLocks noChangeShapeType="1"/>
            <a:stCxn id="47" idx="2"/>
            <a:endCxn id="27" idx="6"/>
          </p:cNvCxnSpPr>
          <p:nvPr/>
        </p:nvCxnSpPr>
        <p:spPr bwMode="auto">
          <a:xfrm rot="10800000" flipV="1">
            <a:off x="1676400" y="3707285"/>
            <a:ext cx="1676400" cy="238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" name="直接箭头连接符 82"/>
          <p:cNvCxnSpPr/>
          <p:nvPr/>
        </p:nvCxnSpPr>
        <p:spPr bwMode="auto">
          <a:xfrm>
            <a:off x="1828800" y="3614284"/>
            <a:ext cx="1295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4" name="Text Box 32"/>
          <p:cNvSpPr txBox="1">
            <a:spLocks noChangeArrowheads="1"/>
          </p:cNvSpPr>
          <p:nvPr/>
        </p:nvSpPr>
        <p:spPr bwMode="auto">
          <a:xfrm>
            <a:off x="1981200" y="3023823"/>
            <a:ext cx="609600" cy="71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7E00"/>
                </a:solidFill>
              </a:rPr>
              <a:t>(6)</a:t>
            </a:r>
            <a:endParaRPr lang="en-US" altLang="zh-CN" sz="3200" dirty="0">
              <a:solidFill>
                <a:srgbClr val="007E00"/>
              </a:solidFill>
            </a:endParaRPr>
          </a:p>
        </p:txBody>
      </p:sp>
      <p:sp>
        <p:nvSpPr>
          <p:cNvPr id="86" name="Text Box 32"/>
          <p:cNvSpPr txBox="1">
            <a:spLocks noChangeArrowheads="1"/>
          </p:cNvSpPr>
          <p:nvPr/>
        </p:nvSpPr>
        <p:spPr bwMode="auto">
          <a:xfrm>
            <a:off x="3886200" y="1033339"/>
            <a:ext cx="5334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A,</a:t>
            </a:r>
            <a:endParaRPr lang="en-US" altLang="zh-CN" sz="3200" baseline="-25000" dirty="0"/>
          </a:p>
        </p:txBody>
      </p:sp>
      <p:sp>
        <p:nvSpPr>
          <p:cNvPr id="87" name="Text Box 32"/>
          <p:cNvSpPr txBox="1">
            <a:spLocks noChangeArrowheads="1"/>
          </p:cNvSpPr>
          <p:nvPr/>
        </p:nvSpPr>
        <p:spPr bwMode="auto">
          <a:xfrm>
            <a:off x="4419600" y="1033339"/>
            <a:ext cx="5334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B,</a:t>
            </a:r>
            <a:endParaRPr lang="en-US" altLang="zh-CN" sz="3200" baseline="-25000" dirty="0"/>
          </a:p>
        </p:txBody>
      </p:sp>
      <p:sp>
        <p:nvSpPr>
          <p:cNvPr id="88" name="Text Box 32"/>
          <p:cNvSpPr txBox="1">
            <a:spLocks noChangeArrowheads="1"/>
          </p:cNvSpPr>
          <p:nvPr/>
        </p:nvSpPr>
        <p:spPr bwMode="auto">
          <a:xfrm>
            <a:off x="4953000" y="1033339"/>
            <a:ext cx="5334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C,</a:t>
            </a:r>
            <a:endParaRPr lang="en-US" altLang="zh-CN" sz="3200" baseline="-25000" dirty="0"/>
          </a:p>
        </p:txBody>
      </p:sp>
      <p:sp>
        <p:nvSpPr>
          <p:cNvPr id="89" name="Text Box 32"/>
          <p:cNvSpPr txBox="1">
            <a:spLocks noChangeArrowheads="1"/>
          </p:cNvSpPr>
          <p:nvPr/>
        </p:nvSpPr>
        <p:spPr bwMode="auto">
          <a:xfrm>
            <a:off x="5562600" y="1033339"/>
            <a:ext cx="5334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F,</a:t>
            </a:r>
            <a:endParaRPr lang="en-US" altLang="zh-CN" sz="3200" baseline="-25000" dirty="0"/>
          </a:p>
        </p:txBody>
      </p:sp>
      <p:sp>
        <p:nvSpPr>
          <p:cNvPr id="90" name="Text Box 32"/>
          <p:cNvSpPr txBox="1">
            <a:spLocks noChangeArrowheads="1"/>
          </p:cNvSpPr>
          <p:nvPr/>
        </p:nvSpPr>
        <p:spPr bwMode="auto">
          <a:xfrm>
            <a:off x="6096000" y="1033339"/>
            <a:ext cx="5334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E,</a:t>
            </a:r>
            <a:endParaRPr lang="en-US" altLang="zh-CN" sz="3200" baseline="-25000" dirty="0"/>
          </a:p>
        </p:txBody>
      </p:sp>
      <p:cxnSp>
        <p:nvCxnSpPr>
          <p:cNvPr id="91" name="直接箭头连接符 90"/>
          <p:cNvCxnSpPr/>
          <p:nvPr/>
        </p:nvCxnSpPr>
        <p:spPr bwMode="auto">
          <a:xfrm flipV="1">
            <a:off x="4114800" y="2323821"/>
            <a:ext cx="1371600" cy="1143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2" name="Text Box 32"/>
          <p:cNvSpPr txBox="1">
            <a:spLocks noChangeArrowheads="1"/>
          </p:cNvSpPr>
          <p:nvPr/>
        </p:nvSpPr>
        <p:spPr bwMode="auto">
          <a:xfrm>
            <a:off x="4038600" y="2514600"/>
            <a:ext cx="6096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7E00"/>
                </a:solidFill>
              </a:rPr>
              <a:t>(7)</a:t>
            </a:r>
            <a:endParaRPr lang="en-US" altLang="zh-CN" sz="3200" dirty="0">
              <a:solidFill>
                <a:srgbClr val="007E00"/>
              </a:solidFill>
            </a:endParaRPr>
          </a:p>
        </p:txBody>
      </p:sp>
      <p:cxnSp>
        <p:nvCxnSpPr>
          <p:cNvPr id="95" name="直接箭头连接符 94"/>
          <p:cNvCxnSpPr/>
          <p:nvPr/>
        </p:nvCxnSpPr>
        <p:spPr bwMode="auto">
          <a:xfrm rot="10800000" flipV="1">
            <a:off x="4114802" y="1942819"/>
            <a:ext cx="1371601" cy="1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6" name="Text Box 32"/>
          <p:cNvSpPr txBox="1">
            <a:spLocks noChangeArrowheads="1"/>
          </p:cNvSpPr>
          <p:nvPr/>
        </p:nvSpPr>
        <p:spPr bwMode="auto">
          <a:xfrm>
            <a:off x="4343400" y="1371600"/>
            <a:ext cx="6096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7E00"/>
                </a:solidFill>
              </a:rPr>
              <a:t>(8)</a:t>
            </a:r>
            <a:endParaRPr lang="en-US" altLang="zh-CN" sz="3200" dirty="0">
              <a:solidFill>
                <a:srgbClr val="007E00"/>
              </a:solidFill>
            </a:endParaRPr>
          </a:p>
        </p:txBody>
      </p:sp>
      <p:cxnSp>
        <p:nvCxnSpPr>
          <p:cNvPr id="100" name="直接箭头连接符 99"/>
          <p:cNvCxnSpPr/>
          <p:nvPr/>
        </p:nvCxnSpPr>
        <p:spPr bwMode="auto">
          <a:xfrm flipV="1">
            <a:off x="4114800" y="2136621"/>
            <a:ext cx="1295402" cy="1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101" name="Text Box 32"/>
          <p:cNvSpPr txBox="1">
            <a:spLocks noChangeArrowheads="1"/>
          </p:cNvSpPr>
          <p:nvPr/>
        </p:nvSpPr>
        <p:spPr bwMode="auto">
          <a:xfrm>
            <a:off x="4267200" y="1988022"/>
            <a:ext cx="6096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(9)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  <p:cxnSp>
        <p:nvCxnSpPr>
          <p:cNvPr id="105" name="直接箭头连接符 104"/>
          <p:cNvCxnSpPr/>
          <p:nvPr/>
        </p:nvCxnSpPr>
        <p:spPr bwMode="auto">
          <a:xfrm rot="5400000">
            <a:off x="5409803" y="2856030"/>
            <a:ext cx="913606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6" name="Text Box 32"/>
          <p:cNvSpPr txBox="1">
            <a:spLocks noChangeArrowheads="1"/>
          </p:cNvSpPr>
          <p:nvPr/>
        </p:nvSpPr>
        <p:spPr bwMode="auto">
          <a:xfrm>
            <a:off x="5029200" y="2628621"/>
            <a:ext cx="838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7E00"/>
                </a:solidFill>
              </a:rPr>
              <a:t>(10)</a:t>
            </a:r>
            <a:endParaRPr lang="en-US" altLang="zh-CN" sz="3200" dirty="0">
              <a:solidFill>
                <a:srgbClr val="007E00"/>
              </a:solidFill>
            </a:endParaRPr>
          </a:p>
        </p:txBody>
      </p:sp>
      <p:cxnSp>
        <p:nvCxnSpPr>
          <p:cNvPr id="107" name="直接箭头连接符 106"/>
          <p:cNvCxnSpPr/>
          <p:nvPr/>
        </p:nvCxnSpPr>
        <p:spPr bwMode="auto">
          <a:xfrm rot="5400000">
            <a:off x="5409803" y="4475418"/>
            <a:ext cx="913606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8" name="Text Box 32"/>
          <p:cNvSpPr txBox="1">
            <a:spLocks noChangeArrowheads="1"/>
          </p:cNvSpPr>
          <p:nvPr/>
        </p:nvSpPr>
        <p:spPr bwMode="auto">
          <a:xfrm>
            <a:off x="5029200" y="4248009"/>
            <a:ext cx="8382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7E00"/>
                </a:solidFill>
              </a:rPr>
              <a:t>(11)</a:t>
            </a:r>
            <a:endParaRPr lang="en-US" altLang="zh-CN" sz="3200" dirty="0">
              <a:solidFill>
                <a:srgbClr val="007E00"/>
              </a:solidFill>
            </a:endParaRPr>
          </a:p>
        </p:txBody>
      </p:sp>
      <p:sp>
        <p:nvSpPr>
          <p:cNvPr id="54" name="Text Box 32"/>
          <p:cNvSpPr txBox="1">
            <a:spLocks noChangeArrowheads="1"/>
          </p:cNvSpPr>
          <p:nvPr/>
        </p:nvSpPr>
        <p:spPr bwMode="auto">
          <a:xfrm>
            <a:off x="6629400" y="1033339"/>
            <a:ext cx="5334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G,</a:t>
            </a:r>
            <a:endParaRPr lang="en-US" altLang="zh-CN" sz="3200" baseline="-25000" dirty="0"/>
          </a:p>
        </p:txBody>
      </p:sp>
      <p:sp>
        <p:nvSpPr>
          <p:cNvPr id="60" name="Text Box 32"/>
          <p:cNvSpPr txBox="1">
            <a:spLocks noChangeArrowheads="1"/>
          </p:cNvSpPr>
          <p:nvPr/>
        </p:nvSpPr>
        <p:spPr bwMode="auto">
          <a:xfrm>
            <a:off x="7239000" y="1033339"/>
            <a:ext cx="5334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D,</a:t>
            </a:r>
            <a:endParaRPr lang="en-US" altLang="zh-CN" sz="3200" baseline="-25000" dirty="0"/>
          </a:p>
        </p:txBody>
      </p:sp>
      <p:sp>
        <p:nvSpPr>
          <p:cNvPr id="62" name="Text Box 32"/>
          <p:cNvSpPr txBox="1">
            <a:spLocks noChangeArrowheads="1"/>
          </p:cNvSpPr>
          <p:nvPr/>
        </p:nvSpPr>
        <p:spPr bwMode="auto">
          <a:xfrm>
            <a:off x="7848600" y="1033339"/>
            <a:ext cx="5334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H,</a:t>
            </a:r>
            <a:endParaRPr lang="en-US" altLang="zh-CN" sz="3200" baseline="-25000" dirty="0"/>
          </a:p>
        </p:txBody>
      </p:sp>
      <p:sp>
        <p:nvSpPr>
          <p:cNvPr id="63" name="Text Box 32"/>
          <p:cNvSpPr txBox="1">
            <a:spLocks noChangeArrowheads="1"/>
          </p:cNvSpPr>
          <p:nvPr/>
        </p:nvSpPr>
        <p:spPr bwMode="auto">
          <a:xfrm>
            <a:off x="8458200" y="1033339"/>
            <a:ext cx="5334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I</a:t>
            </a:r>
            <a:endParaRPr lang="en-US" altLang="zh-CN" sz="3200" baseline="-25000" dirty="0"/>
          </a:p>
        </p:txBody>
      </p:sp>
      <p:cxnSp>
        <p:nvCxnSpPr>
          <p:cNvPr id="69" name="直接箭头连接符 68"/>
          <p:cNvCxnSpPr/>
          <p:nvPr/>
        </p:nvCxnSpPr>
        <p:spPr bwMode="auto">
          <a:xfrm rot="5400000" flipH="1" flipV="1">
            <a:off x="5562600" y="4497901"/>
            <a:ext cx="914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70" name="Text Box 32"/>
          <p:cNvSpPr txBox="1">
            <a:spLocks noChangeArrowheads="1"/>
          </p:cNvSpPr>
          <p:nvPr/>
        </p:nvSpPr>
        <p:spPr bwMode="auto">
          <a:xfrm>
            <a:off x="5943600" y="4116901"/>
            <a:ext cx="914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(12)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  <p:cxnSp>
        <p:nvCxnSpPr>
          <p:cNvPr id="71" name="直接箭头连接符 70"/>
          <p:cNvCxnSpPr/>
          <p:nvPr/>
        </p:nvCxnSpPr>
        <p:spPr bwMode="auto">
          <a:xfrm rot="5400000" flipH="1" flipV="1">
            <a:off x="5563394" y="2856427"/>
            <a:ext cx="914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72" name="Text Box 32"/>
          <p:cNvSpPr txBox="1">
            <a:spLocks noChangeArrowheads="1"/>
          </p:cNvSpPr>
          <p:nvPr/>
        </p:nvSpPr>
        <p:spPr bwMode="auto">
          <a:xfrm>
            <a:off x="5943600" y="2475427"/>
            <a:ext cx="9144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(13)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  <p:cxnSp>
        <p:nvCxnSpPr>
          <p:cNvPr id="76" name="直接箭头连接符 75"/>
          <p:cNvCxnSpPr/>
          <p:nvPr/>
        </p:nvCxnSpPr>
        <p:spPr bwMode="auto">
          <a:xfrm rot="10800000" flipV="1">
            <a:off x="4191000" y="2476221"/>
            <a:ext cx="1371600" cy="12192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77" name="Text Box 32"/>
          <p:cNvSpPr txBox="1">
            <a:spLocks noChangeArrowheads="1"/>
          </p:cNvSpPr>
          <p:nvPr/>
        </p:nvSpPr>
        <p:spPr bwMode="auto">
          <a:xfrm>
            <a:off x="4343400" y="3238221"/>
            <a:ext cx="9144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(14)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  <p:cxnSp>
        <p:nvCxnSpPr>
          <p:cNvPr id="81" name="直接箭头连接符 80"/>
          <p:cNvCxnSpPr/>
          <p:nvPr/>
        </p:nvCxnSpPr>
        <p:spPr bwMode="auto">
          <a:xfrm rot="10800000">
            <a:off x="1828801" y="3816822"/>
            <a:ext cx="1295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82" name="Text Box 32"/>
          <p:cNvSpPr txBox="1">
            <a:spLocks noChangeArrowheads="1"/>
          </p:cNvSpPr>
          <p:nvPr/>
        </p:nvSpPr>
        <p:spPr bwMode="auto">
          <a:xfrm>
            <a:off x="2057400" y="3664422"/>
            <a:ext cx="8382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(15)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  <p:cxnSp>
        <p:nvCxnSpPr>
          <p:cNvPr id="94" name="直接箭头连接符 93"/>
          <p:cNvCxnSpPr/>
          <p:nvPr/>
        </p:nvCxnSpPr>
        <p:spPr bwMode="auto">
          <a:xfrm rot="5400000" flipH="1" flipV="1">
            <a:off x="991394" y="2856427"/>
            <a:ext cx="914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97" name="Text Box 32"/>
          <p:cNvSpPr txBox="1">
            <a:spLocks noChangeArrowheads="1"/>
          </p:cNvSpPr>
          <p:nvPr/>
        </p:nvSpPr>
        <p:spPr bwMode="auto">
          <a:xfrm>
            <a:off x="1371600" y="2475427"/>
            <a:ext cx="9144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(16)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  <p:sp>
        <p:nvSpPr>
          <p:cNvPr id="103" name="Rectangle 12"/>
          <p:cNvSpPr txBox="1">
            <a:spLocks noChangeArrowheads="1"/>
          </p:cNvSpPr>
          <p:nvPr/>
        </p:nvSpPr>
        <p:spPr bwMode="auto">
          <a:xfrm>
            <a:off x="381000" y="5776998"/>
            <a:ext cx="8763000" cy="609600"/>
          </a:xfrm>
          <a:prstGeom prst="rect">
            <a:avLst/>
          </a:prstGeom>
          <a:solidFill>
            <a:srgbClr val="1E5C3D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solidFill>
                  <a:schemeClr val="bg1"/>
                </a:solidFill>
                <a:latin typeface="+mn-lt"/>
              </a:rPr>
              <a:t> 顶点表已定，出发点已定，则深度优先序列唯一；</a:t>
            </a:r>
            <a:endParaRPr lang="en-US" altLang="zh-CN" sz="3000" kern="0" dirty="0" smtClean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78" name="表格 77"/>
          <p:cNvGraphicFramePr>
            <a:graphicFrameLocks noGrp="1"/>
          </p:cNvGraphicFramePr>
          <p:nvPr/>
        </p:nvGraphicFramePr>
        <p:xfrm>
          <a:off x="6934200" y="2119398"/>
          <a:ext cx="18288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</a:tblGrid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80" name="Text Box 32"/>
          <p:cNvSpPr txBox="1">
            <a:spLocks noChangeArrowheads="1"/>
          </p:cNvSpPr>
          <p:nvPr/>
        </p:nvSpPr>
        <p:spPr bwMode="auto">
          <a:xfrm>
            <a:off x="6934200" y="4735023"/>
            <a:ext cx="533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baseline="-25000" dirty="0"/>
          </a:p>
        </p:txBody>
      </p:sp>
      <p:sp>
        <p:nvSpPr>
          <p:cNvPr id="85" name="Text Box 32"/>
          <p:cNvSpPr txBox="1">
            <a:spLocks noChangeArrowheads="1"/>
          </p:cNvSpPr>
          <p:nvPr/>
        </p:nvSpPr>
        <p:spPr bwMode="auto">
          <a:xfrm>
            <a:off x="6934200" y="4201623"/>
            <a:ext cx="533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baseline="-25000" dirty="0"/>
          </a:p>
        </p:txBody>
      </p:sp>
      <p:sp>
        <p:nvSpPr>
          <p:cNvPr id="93" name="Text Box 32"/>
          <p:cNvSpPr txBox="1">
            <a:spLocks noChangeArrowheads="1"/>
          </p:cNvSpPr>
          <p:nvPr/>
        </p:nvSpPr>
        <p:spPr bwMode="auto">
          <a:xfrm>
            <a:off x="6934200" y="3668223"/>
            <a:ext cx="533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baseline="-25000" dirty="0"/>
          </a:p>
        </p:txBody>
      </p:sp>
      <p:sp>
        <p:nvSpPr>
          <p:cNvPr id="98" name="Text Box 32"/>
          <p:cNvSpPr txBox="1">
            <a:spLocks noChangeArrowheads="1"/>
          </p:cNvSpPr>
          <p:nvPr/>
        </p:nvSpPr>
        <p:spPr bwMode="auto">
          <a:xfrm>
            <a:off x="6934200" y="3134823"/>
            <a:ext cx="533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baseline="-25000" dirty="0"/>
          </a:p>
        </p:txBody>
      </p:sp>
      <p:sp>
        <p:nvSpPr>
          <p:cNvPr id="102" name="Text Box 32"/>
          <p:cNvSpPr txBox="1">
            <a:spLocks noChangeArrowheads="1"/>
          </p:cNvSpPr>
          <p:nvPr/>
        </p:nvSpPr>
        <p:spPr bwMode="auto">
          <a:xfrm>
            <a:off x="7467600" y="3668223"/>
            <a:ext cx="533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baseline="-25000" dirty="0"/>
          </a:p>
        </p:txBody>
      </p:sp>
      <p:sp>
        <p:nvSpPr>
          <p:cNvPr id="104" name="Text Box 32"/>
          <p:cNvSpPr txBox="1">
            <a:spLocks noChangeArrowheads="1"/>
          </p:cNvSpPr>
          <p:nvPr/>
        </p:nvSpPr>
        <p:spPr bwMode="auto">
          <a:xfrm>
            <a:off x="7467600" y="3159648"/>
            <a:ext cx="533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baseline="-25000" dirty="0"/>
          </a:p>
        </p:txBody>
      </p:sp>
      <p:sp>
        <p:nvSpPr>
          <p:cNvPr id="109" name="Text Box 32"/>
          <p:cNvSpPr txBox="1">
            <a:spLocks noChangeArrowheads="1"/>
          </p:cNvSpPr>
          <p:nvPr/>
        </p:nvSpPr>
        <p:spPr bwMode="auto">
          <a:xfrm>
            <a:off x="7467600" y="2677623"/>
            <a:ext cx="533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baseline="-25000" dirty="0"/>
          </a:p>
        </p:txBody>
      </p:sp>
      <p:sp>
        <p:nvSpPr>
          <p:cNvPr id="110" name="Text Box 32"/>
          <p:cNvSpPr txBox="1">
            <a:spLocks noChangeArrowheads="1"/>
          </p:cNvSpPr>
          <p:nvPr/>
        </p:nvSpPr>
        <p:spPr bwMode="auto">
          <a:xfrm>
            <a:off x="8001000" y="2652798"/>
            <a:ext cx="533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baseline="-25000" dirty="0"/>
          </a:p>
        </p:txBody>
      </p:sp>
      <p:sp>
        <p:nvSpPr>
          <p:cNvPr id="111" name="Text Box 32"/>
          <p:cNvSpPr txBox="1">
            <a:spLocks noChangeArrowheads="1"/>
          </p:cNvSpPr>
          <p:nvPr/>
        </p:nvSpPr>
        <p:spPr bwMode="auto">
          <a:xfrm>
            <a:off x="8077200" y="2144223"/>
            <a:ext cx="533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I</a:t>
            </a:r>
            <a:endParaRPr lang="en-US" altLang="zh-CN" sz="32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6" grpId="0"/>
      <p:bldP spid="68" grpId="0"/>
      <p:bldP spid="73" grpId="0"/>
      <p:bldP spid="75" grpId="0"/>
      <p:bldP spid="84" grpId="0"/>
      <p:bldP spid="86" grpId="0"/>
      <p:bldP spid="87" grpId="0"/>
      <p:bldP spid="88" grpId="0"/>
      <p:bldP spid="89" grpId="0"/>
      <p:bldP spid="90" grpId="0"/>
      <p:bldP spid="92" grpId="0"/>
      <p:bldP spid="96" grpId="0"/>
      <p:bldP spid="101" grpId="0"/>
      <p:bldP spid="106" grpId="0"/>
      <p:bldP spid="108" grpId="0"/>
      <p:bldP spid="54" grpId="0"/>
      <p:bldP spid="60" grpId="0"/>
      <p:bldP spid="62" grpId="0"/>
      <p:bldP spid="63" grpId="0"/>
      <p:bldP spid="70" grpId="0"/>
      <p:bldP spid="72" grpId="0"/>
      <p:bldP spid="77" grpId="0"/>
      <p:bldP spid="82" grpId="0"/>
      <p:bldP spid="97" grpId="0"/>
      <p:bldP spid="103" grpId="0" animBg="1"/>
      <p:bldP spid="80" grpId="0"/>
      <p:bldP spid="80" grpId="1"/>
      <p:bldP spid="85" grpId="0"/>
      <p:bldP spid="85" grpId="1"/>
      <p:bldP spid="93" grpId="0"/>
      <p:bldP spid="93" grpId="1"/>
      <p:bldP spid="98" grpId="0"/>
      <p:bldP spid="98" grpId="1"/>
      <p:bldP spid="102" grpId="0"/>
      <p:bldP spid="102" grpId="1"/>
      <p:bldP spid="104" grpId="0"/>
      <p:bldP spid="104" grpId="1"/>
      <p:bldP spid="109" grpId="0"/>
      <p:bldP spid="109" grpId="1"/>
      <p:bldP spid="110" grpId="0"/>
      <p:bldP spid="110" grpId="1"/>
      <p:bldP spid="111" grpId="0"/>
      <p:bldP spid="111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12"/>
          <p:cNvSpPr txBox="1">
            <a:spLocks noChangeArrowheads="1"/>
          </p:cNvSpPr>
          <p:nvPr/>
        </p:nvSpPr>
        <p:spPr bwMode="auto">
          <a:xfrm>
            <a:off x="304800" y="533400"/>
            <a:ext cx="8839200" cy="5181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05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latin typeface="+mn-lt"/>
              </a:rPr>
              <a:t>  已知，顶点表</a:t>
            </a:r>
            <a:r>
              <a:rPr lang="en-US" altLang="zh-CN" sz="3200" kern="0" dirty="0" smtClean="0">
                <a:latin typeface="+mn-lt"/>
              </a:rPr>
              <a:t>: ABCDEFG</a:t>
            </a:r>
          </a:p>
          <a:p>
            <a:pPr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-- </a:t>
            </a:r>
            <a:r>
              <a:rPr lang="zh-CN" altLang="en-US" sz="3200" kern="0" dirty="0" smtClean="0"/>
              <a:t>从</a:t>
            </a:r>
            <a:r>
              <a:rPr lang="en-US" altLang="zh-CN" sz="3200" kern="0" dirty="0" smtClean="0"/>
              <a:t>A</a:t>
            </a:r>
            <a:r>
              <a:rPr lang="zh-CN" altLang="en-US" sz="3200" kern="0" dirty="0" smtClean="0"/>
              <a:t>出发的深度优先序列</a:t>
            </a:r>
            <a:r>
              <a:rPr lang="en-US" altLang="zh-CN" sz="3200" kern="0" dirty="0" smtClean="0"/>
              <a:t>:</a:t>
            </a:r>
          </a:p>
        </p:txBody>
      </p:sp>
      <p:sp>
        <p:nvSpPr>
          <p:cNvPr id="36" name="Oval 30"/>
          <p:cNvSpPr>
            <a:spLocks noChangeArrowheads="1"/>
          </p:cNvSpPr>
          <p:nvPr/>
        </p:nvSpPr>
        <p:spPr bwMode="auto">
          <a:xfrm>
            <a:off x="990600" y="1981200"/>
            <a:ext cx="609600" cy="542925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39" name="Oval 30"/>
          <p:cNvSpPr>
            <a:spLocks noChangeArrowheads="1"/>
          </p:cNvSpPr>
          <p:nvPr/>
        </p:nvSpPr>
        <p:spPr bwMode="auto">
          <a:xfrm>
            <a:off x="2057400" y="1995487"/>
            <a:ext cx="609600" cy="542925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40" name="Oval 30"/>
          <p:cNvSpPr>
            <a:spLocks noChangeArrowheads="1"/>
          </p:cNvSpPr>
          <p:nvPr/>
        </p:nvSpPr>
        <p:spPr bwMode="auto">
          <a:xfrm>
            <a:off x="2057400" y="3208337"/>
            <a:ext cx="609600" cy="542925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41" name="Oval 30"/>
          <p:cNvSpPr>
            <a:spLocks noChangeArrowheads="1"/>
          </p:cNvSpPr>
          <p:nvPr/>
        </p:nvSpPr>
        <p:spPr bwMode="auto">
          <a:xfrm>
            <a:off x="3200400" y="3208337"/>
            <a:ext cx="609600" cy="542925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46" name="Oval 30"/>
          <p:cNvSpPr>
            <a:spLocks noChangeArrowheads="1"/>
          </p:cNvSpPr>
          <p:nvPr/>
        </p:nvSpPr>
        <p:spPr bwMode="auto">
          <a:xfrm>
            <a:off x="990600" y="3198812"/>
            <a:ext cx="609600" cy="5429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50" name="直接箭头连接符 49"/>
          <p:cNvCxnSpPr>
            <a:stCxn id="36" idx="6"/>
            <a:endCxn id="39" idx="2"/>
          </p:cNvCxnSpPr>
          <p:nvPr/>
        </p:nvCxnSpPr>
        <p:spPr bwMode="auto">
          <a:xfrm>
            <a:off x="1600200" y="2252663"/>
            <a:ext cx="457200" cy="14287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直接箭头连接符 50"/>
          <p:cNvCxnSpPr>
            <a:stCxn id="41" idx="1"/>
            <a:endCxn id="39" idx="5"/>
          </p:cNvCxnSpPr>
          <p:nvPr/>
        </p:nvCxnSpPr>
        <p:spPr bwMode="auto">
          <a:xfrm rot="16200000" flipV="1">
            <a:off x="2519229" y="2517401"/>
            <a:ext cx="828943" cy="71194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直接箭头连接符 54"/>
          <p:cNvCxnSpPr>
            <a:stCxn id="39" idx="4"/>
            <a:endCxn id="40" idx="0"/>
          </p:cNvCxnSpPr>
          <p:nvPr/>
        </p:nvCxnSpPr>
        <p:spPr bwMode="auto">
          <a:xfrm rot="5400000">
            <a:off x="2027238" y="2873374"/>
            <a:ext cx="669925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直接箭头连接符 55"/>
          <p:cNvCxnSpPr>
            <a:stCxn id="40" idx="6"/>
            <a:endCxn id="41" idx="2"/>
          </p:cNvCxnSpPr>
          <p:nvPr/>
        </p:nvCxnSpPr>
        <p:spPr bwMode="auto">
          <a:xfrm>
            <a:off x="2667000" y="3479800"/>
            <a:ext cx="533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直接箭头连接符 56"/>
          <p:cNvCxnSpPr>
            <a:stCxn id="46" idx="6"/>
            <a:endCxn id="40" idx="2"/>
          </p:cNvCxnSpPr>
          <p:nvPr/>
        </p:nvCxnSpPr>
        <p:spPr bwMode="auto">
          <a:xfrm>
            <a:off x="1600200" y="3470275"/>
            <a:ext cx="457200" cy="9525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Oval 30"/>
          <p:cNvSpPr>
            <a:spLocks noChangeArrowheads="1"/>
          </p:cNvSpPr>
          <p:nvPr/>
        </p:nvSpPr>
        <p:spPr bwMode="auto">
          <a:xfrm>
            <a:off x="3200400" y="1981200"/>
            <a:ext cx="609600" cy="542925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66" name="直接箭头连接符 65"/>
          <p:cNvCxnSpPr>
            <a:stCxn id="40" idx="7"/>
            <a:endCxn id="65" idx="3"/>
          </p:cNvCxnSpPr>
          <p:nvPr/>
        </p:nvCxnSpPr>
        <p:spPr bwMode="auto">
          <a:xfrm rot="5400000" flipH="1" flipV="1">
            <a:off x="2512085" y="2510257"/>
            <a:ext cx="843230" cy="71194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直接箭头连接符 68"/>
          <p:cNvCxnSpPr>
            <a:stCxn id="65" idx="2"/>
            <a:endCxn id="39" idx="6"/>
          </p:cNvCxnSpPr>
          <p:nvPr/>
        </p:nvCxnSpPr>
        <p:spPr bwMode="auto">
          <a:xfrm rot="10800000" flipV="1">
            <a:off x="2667000" y="2252662"/>
            <a:ext cx="533400" cy="14287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2" name="Oval 30"/>
          <p:cNvSpPr>
            <a:spLocks noChangeArrowheads="1"/>
          </p:cNvSpPr>
          <p:nvPr/>
        </p:nvSpPr>
        <p:spPr bwMode="auto">
          <a:xfrm>
            <a:off x="3200400" y="4333875"/>
            <a:ext cx="609600" cy="542925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73" name="直接箭头连接符 72"/>
          <p:cNvCxnSpPr>
            <a:stCxn id="41" idx="4"/>
            <a:endCxn id="72" idx="0"/>
          </p:cNvCxnSpPr>
          <p:nvPr/>
        </p:nvCxnSpPr>
        <p:spPr bwMode="auto">
          <a:xfrm rot="5400000">
            <a:off x="3213894" y="4042568"/>
            <a:ext cx="582613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直接箭头连接符 75"/>
          <p:cNvCxnSpPr>
            <a:stCxn id="72" idx="1"/>
            <a:endCxn id="40" idx="5"/>
          </p:cNvCxnSpPr>
          <p:nvPr/>
        </p:nvCxnSpPr>
        <p:spPr bwMode="auto">
          <a:xfrm rot="16200000" flipV="1">
            <a:off x="2562885" y="3686595"/>
            <a:ext cx="741631" cy="71194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91" name="表格 90"/>
          <p:cNvGraphicFramePr>
            <a:graphicFrameLocks noGrp="1"/>
          </p:cNvGraphicFramePr>
          <p:nvPr/>
        </p:nvGraphicFramePr>
        <p:xfrm>
          <a:off x="4800600" y="1643477"/>
          <a:ext cx="1404938" cy="3842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275"/>
                <a:gridCol w="457200"/>
                <a:gridCol w="398463"/>
              </a:tblGrid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2" name="表格 91"/>
          <p:cNvGraphicFramePr>
            <a:graphicFrameLocks noGrp="1"/>
          </p:cNvGraphicFramePr>
          <p:nvPr/>
        </p:nvGraphicFramePr>
        <p:xfrm>
          <a:off x="4283074" y="1643474"/>
          <a:ext cx="441325" cy="3842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325"/>
              </a:tblGrid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3" name="Line 91"/>
          <p:cNvSpPr>
            <a:spLocks noChangeShapeType="1"/>
          </p:cNvSpPr>
          <p:nvPr/>
        </p:nvSpPr>
        <p:spPr bwMode="auto">
          <a:xfrm>
            <a:off x="6010274" y="1895889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95" name="Rectangle 93"/>
          <p:cNvSpPr>
            <a:spLocks noChangeArrowheads="1"/>
          </p:cNvSpPr>
          <p:nvPr/>
        </p:nvSpPr>
        <p:spPr bwMode="auto">
          <a:xfrm>
            <a:off x="6586537" y="1643477"/>
            <a:ext cx="533400" cy="457200"/>
          </a:xfrm>
          <a:prstGeom prst="rect">
            <a:avLst/>
          </a:prstGeom>
          <a:solidFill>
            <a:srgbClr val="003399"/>
          </a:solidFill>
          <a:ln w="19050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97" name="Rectangle 4"/>
          <p:cNvSpPr>
            <a:spLocks noChangeArrowheads="1"/>
          </p:cNvSpPr>
          <p:nvPr/>
        </p:nvSpPr>
        <p:spPr bwMode="auto">
          <a:xfrm>
            <a:off x="7696200" y="1600200"/>
            <a:ext cx="16764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zh-CN" altLang="en-US" dirty="0" smtClean="0">
                <a:solidFill>
                  <a:srgbClr val="007E00"/>
                </a:solidFill>
                <a:latin typeface="+mj-lt"/>
              </a:rPr>
              <a:t>出边表</a:t>
            </a:r>
            <a:endParaRPr lang="en-US" altLang="zh-CN" dirty="0" smtClean="0">
              <a:solidFill>
                <a:srgbClr val="007E00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101" name="Rectangle 92"/>
          <p:cNvSpPr>
            <a:spLocks noChangeArrowheads="1"/>
          </p:cNvSpPr>
          <p:nvPr/>
        </p:nvSpPr>
        <p:spPr bwMode="auto">
          <a:xfrm>
            <a:off x="7026275" y="1642198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19050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sp>
        <p:nvSpPr>
          <p:cNvPr id="125" name="Rectangle 93"/>
          <p:cNvSpPr>
            <a:spLocks noChangeArrowheads="1"/>
          </p:cNvSpPr>
          <p:nvPr/>
        </p:nvSpPr>
        <p:spPr bwMode="auto">
          <a:xfrm>
            <a:off x="5349875" y="1676398"/>
            <a:ext cx="457200" cy="5334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ea typeface="宋体" pitchFamily="2" charset="-122"/>
              </a:rPr>
              <a:t>1</a:t>
            </a:r>
            <a:endParaRPr lang="en-US" altLang="zh-CN" sz="3200" baseline="-25000" dirty="0">
              <a:ea typeface="宋体" pitchFamily="2" charset="-122"/>
            </a:endParaRPr>
          </a:p>
        </p:txBody>
      </p:sp>
      <p:sp>
        <p:nvSpPr>
          <p:cNvPr id="126" name="Rectangle 93"/>
          <p:cNvSpPr>
            <a:spLocks noChangeArrowheads="1"/>
          </p:cNvSpPr>
          <p:nvPr/>
        </p:nvSpPr>
        <p:spPr bwMode="auto">
          <a:xfrm>
            <a:off x="5349875" y="2209798"/>
            <a:ext cx="457200" cy="533400"/>
          </a:xfrm>
          <a:prstGeom prst="rect">
            <a:avLst/>
          </a:prstGeom>
          <a:solidFill>
            <a:srgbClr val="92D050"/>
          </a:solidFill>
          <a:ln w="95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ea typeface="宋体" pitchFamily="2" charset="-122"/>
              </a:rPr>
              <a:t>1</a:t>
            </a:r>
            <a:endParaRPr lang="en-US" altLang="zh-CN" sz="3200" baseline="-25000" dirty="0">
              <a:ea typeface="宋体" pitchFamily="2" charset="-122"/>
            </a:endParaRPr>
          </a:p>
        </p:txBody>
      </p:sp>
      <p:sp>
        <p:nvSpPr>
          <p:cNvPr id="127" name="Rectangle 93"/>
          <p:cNvSpPr>
            <a:spLocks noChangeArrowheads="1"/>
          </p:cNvSpPr>
          <p:nvPr/>
        </p:nvSpPr>
        <p:spPr bwMode="auto">
          <a:xfrm>
            <a:off x="5349875" y="2743198"/>
            <a:ext cx="457200" cy="5334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ea typeface="宋体" pitchFamily="2" charset="-122"/>
              </a:rPr>
              <a:t>1</a:t>
            </a:r>
            <a:endParaRPr lang="en-US" altLang="zh-CN" sz="3200" baseline="-25000" dirty="0">
              <a:ea typeface="宋体" pitchFamily="2" charset="-122"/>
            </a:endParaRPr>
          </a:p>
        </p:txBody>
      </p:sp>
      <p:sp>
        <p:nvSpPr>
          <p:cNvPr id="128" name="Rectangle 93"/>
          <p:cNvSpPr>
            <a:spLocks noChangeArrowheads="1"/>
          </p:cNvSpPr>
          <p:nvPr/>
        </p:nvSpPr>
        <p:spPr bwMode="auto">
          <a:xfrm>
            <a:off x="5349875" y="3276598"/>
            <a:ext cx="457200" cy="5334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ea typeface="宋体" pitchFamily="2" charset="-122"/>
              </a:rPr>
              <a:t>1</a:t>
            </a:r>
            <a:endParaRPr lang="en-US" altLang="zh-CN" sz="3200" baseline="-25000" dirty="0">
              <a:ea typeface="宋体" pitchFamily="2" charset="-122"/>
            </a:endParaRPr>
          </a:p>
        </p:txBody>
      </p:sp>
      <p:sp>
        <p:nvSpPr>
          <p:cNvPr id="129" name="Rectangle 93"/>
          <p:cNvSpPr>
            <a:spLocks noChangeArrowheads="1"/>
          </p:cNvSpPr>
          <p:nvPr/>
        </p:nvSpPr>
        <p:spPr bwMode="auto">
          <a:xfrm>
            <a:off x="5349875" y="3843600"/>
            <a:ext cx="457200" cy="5334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ea typeface="宋体" pitchFamily="2" charset="-122"/>
              </a:rPr>
              <a:t>1</a:t>
            </a:r>
            <a:endParaRPr lang="en-US" altLang="zh-CN" sz="3200" baseline="-25000" dirty="0">
              <a:ea typeface="宋体" pitchFamily="2" charset="-122"/>
            </a:endParaRPr>
          </a:p>
        </p:txBody>
      </p:sp>
      <p:sp>
        <p:nvSpPr>
          <p:cNvPr id="130" name="Rectangle 93"/>
          <p:cNvSpPr>
            <a:spLocks noChangeArrowheads="1"/>
          </p:cNvSpPr>
          <p:nvPr/>
        </p:nvSpPr>
        <p:spPr bwMode="auto">
          <a:xfrm>
            <a:off x="5349875" y="4419598"/>
            <a:ext cx="457200" cy="5334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ea typeface="宋体" pitchFamily="2" charset="-122"/>
              </a:rPr>
              <a:t>1</a:t>
            </a:r>
            <a:endParaRPr lang="en-US" altLang="zh-CN" sz="3200" baseline="-25000" dirty="0">
              <a:ea typeface="宋体" pitchFamily="2" charset="-122"/>
            </a:endParaRPr>
          </a:p>
        </p:txBody>
      </p:sp>
      <p:sp>
        <p:nvSpPr>
          <p:cNvPr id="131" name="Rectangle 93"/>
          <p:cNvSpPr>
            <a:spLocks noChangeArrowheads="1"/>
          </p:cNvSpPr>
          <p:nvPr/>
        </p:nvSpPr>
        <p:spPr bwMode="auto">
          <a:xfrm>
            <a:off x="5349875" y="4952998"/>
            <a:ext cx="457200" cy="5334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ea typeface="宋体" pitchFamily="2" charset="-122"/>
              </a:rPr>
              <a:t>1</a:t>
            </a:r>
            <a:endParaRPr lang="en-US" altLang="zh-CN" sz="3200" baseline="-25000" dirty="0">
              <a:ea typeface="宋体" pitchFamily="2" charset="-122"/>
            </a:endParaRPr>
          </a:p>
        </p:txBody>
      </p:sp>
      <p:sp>
        <p:nvSpPr>
          <p:cNvPr id="135" name="Line 91"/>
          <p:cNvSpPr>
            <a:spLocks noChangeShapeType="1"/>
          </p:cNvSpPr>
          <p:nvPr/>
        </p:nvSpPr>
        <p:spPr bwMode="auto">
          <a:xfrm>
            <a:off x="6035675" y="2462210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36" name="Rectangle 93"/>
          <p:cNvSpPr>
            <a:spLocks noChangeArrowheads="1"/>
          </p:cNvSpPr>
          <p:nvPr/>
        </p:nvSpPr>
        <p:spPr bwMode="auto">
          <a:xfrm>
            <a:off x="6611938" y="2209798"/>
            <a:ext cx="533400" cy="457200"/>
          </a:xfrm>
          <a:prstGeom prst="rect">
            <a:avLst/>
          </a:prstGeom>
          <a:solidFill>
            <a:srgbClr val="003399"/>
          </a:solidFill>
          <a:ln w="19050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37" name="Rectangle 92"/>
          <p:cNvSpPr>
            <a:spLocks noChangeArrowheads="1"/>
          </p:cNvSpPr>
          <p:nvPr/>
        </p:nvSpPr>
        <p:spPr bwMode="auto">
          <a:xfrm>
            <a:off x="7051676" y="2208519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19050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sp>
        <p:nvSpPr>
          <p:cNvPr id="138" name="Line 91"/>
          <p:cNvSpPr>
            <a:spLocks noChangeShapeType="1"/>
          </p:cNvSpPr>
          <p:nvPr/>
        </p:nvSpPr>
        <p:spPr bwMode="auto">
          <a:xfrm>
            <a:off x="6035675" y="2996889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39" name="Rectangle 92"/>
          <p:cNvSpPr>
            <a:spLocks noChangeArrowheads="1"/>
          </p:cNvSpPr>
          <p:nvPr/>
        </p:nvSpPr>
        <p:spPr bwMode="auto">
          <a:xfrm>
            <a:off x="7019926" y="2744477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19050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140" name="Rectangle 93"/>
          <p:cNvSpPr>
            <a:spLocks noChangeArrowheads="1"/>
          </p:cNvSpPr>
          <p:nvPr/>
        </p:nvSpPr>
        <p:spPr bwMode="auto">
          <a:xfrm>
            <a:off x="6611938" y="2744477"/>
            <a:ext cx="533400" cy="457200"/>
          </a:xfrm>
          <a:prstGeom prst="rect">
            <a:avLst/>
          </a:prstGeom>
          <a:solidFill>
            <a:srgbClr val="003399"/>
          </a:solidFill>
          <a:ln w="19050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41" name="Line 91"/>
          <p:cNvSpPr>
            <a:spLocks noChangeShapeType="1"/>
          </p:cNvSpPr>
          <p:nvPr/>
        </p:nvSpPr>
        <p:spPr bwMode="auto">
          <a:xfrm>
            <a:off x="7315200" y="2954889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42" name="Rectangle 92"/>
          <p:cNvSpPr>
            <a:spLocks noChangeArrowheads="1"/>
          </p:cNvSpPr>
          <p:nvPr/>
        </p:nvSpPr>
        <p:spPr bwMode="auto">
          <a:xfrm>
            <a:off x="8321675" y="2743198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19050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sp>
        <p:nvSpPr>
          <p:cNvPr id="143" name="Rectangle 93"/>
          <p:cNvSpPr>
            <a:spLocks noChangeArrowheads="1"/>
          </p:cNvSpPr>
          <p:nvPr/>
        </p:nvSpPr>
        <p:spPr bwMode="auto">
          <a:xfrm>
            <a:off x="7891463" y="2743198"/>
            <a:ext cx="533400" cy="457200"/>
          </a:xfrm>
          <a:prstGeom prst="rect">
            <a:avLst/>
          </a:prstGeom>
          <a:solidFill>
            <a:srgbClr val="003399"/>
          </a:solidFill>
          <a:ln w="19050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44" name="Line 91"/>
          <p:cNvSpPr>
            <a:spLocks noChangeShapeType="1"/>
          </p:cNvSpPr>
          <p:nvPr/>
        </p:nvSpPr>
        <p:spPr bwMode="auto">
          <a:xfrm>
            <a:off x="6035675" y="3605210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45" name="Rectangle 92"/>
          <p:cNvSpPr>
            <a:spLocks noChangeArrowheads="1"/>
          </p:cNvSpPr>
          <p:nvPr/>
        </p:nvSpPr>
        <p:spPr bwMode="auto">
          <a:xfrm>
            <a:off x="7019926" y="3352798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19050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146" name="Rectangle 93"/>
          <p:cNvSpPr>
            <a:spLocks noChangeArrowheads="1"/>
          </p:cNvSpPr>
          <p:nvPr/>
        </p:nvSpPr>
        <p:spPr bwMode="auto">
          <a:xfrm>
            <a:off x="6611938" y="3352798"/>
            <a:ext cx="533400" cy="457200"/>
          </a:xfrm>
          <a:prstGeom prst="rect">
            <a:avLst/>
          </a:prstGeom>
          <a:solidFill>
            <a:srgbClr val="003399"/>
          </a:solidFill>
          <a:ln w="19050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47" name="Line 91"/>
          <p:cNvSpPr>
            <a:spLocks noChangeShapeType="1"/>
          </p:cNvSpPr>
          <p:nvPr/>
        </p:nvSpPr>
        <p:spPr bwMode="auto">
          <a:xfrm>
            <a:off x="7315200" y="3563210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48" name="Rectangle 92"/>
          <p:cNvSpPr>
            <a:spLocks noChangeArrowheads="1"/>
          </p:cNvSpPr>
          <p:nvPr/>
        </p:nvSpPr>
        <p:spPr bwMode="auto">
          <a:xfrm>
            <a:off x="8321675" y="3351519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19050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sp>
        <p:nvSpPr>
          <p:cNvPr id="149" name="Rectangle 93"/>
          <p:cNvSpPr>
            <a:spLocks noChangeArrowheads="1"/>
          </p:cNvSpPr>
          <p:nvPr/>
        </p:nvSpPr>
        <p:spPr bwMode="auto">
          <a:xfrm>
            <a:off x="7891463" y="3351519"/>
            <a:ext cx="533400" cy="457200"/>
          </a:xfrm>
          <a:prstGeom prst="rect">
            <a:avLst/>
          </a:prstGeom>
          <a:solidFill>
            <a:srgbClr val="003399"/>
          </a:solidFill>
          <a:ln w="19050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6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50" name="Line 91"/>
          <p:cNvSpPr>
            <a:spLocks noChangeShapeType="1"/>
          </p:cNvSpPr>
          <p:nvPr/>
        </p:nvSpPr>
        <p:spPr bwMode="auto">
          <a:xfrm>
            <a:off x="6035675" y="4138610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51" name="Rectangle 93"/>
          <p:cNvSpPr>
            <a:spLocks noChangeArrowheads="1"/>
          </p:cNvSpPr>
          <p:nvPr/>
        </p:nvSpPr>
        <p:spPr bwMode="auto">
          <a:xfrm>
            <a:off x="6611938" y="3886198"/>
            <a:ext cx="533400" cy="457200"/>
          </a:xfrm>
          <a:prstGeom prst="rect">
            <a:avLst/>
          </a:prstGeom>
          <a:solidFill>
            <a:srgbClr val="003399"/>
          </a:solidFill>
          <a:ln w="19050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52" name="Rectangle 92"/>
          <p:cNvSpPr>
            <a:spLocks noChangeArrowheads="1"/>
          </p:cNvSpPr>
          <p:nvPr/>
        </p:nvSpPr>
        <p:spPr bwMode="auto">
          <a:xfrm>
            <a:off x="7051676" y="3884919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19050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sp>
        <p:nvSpPr>
          <p:cNvPr id="156" name="Line 91"/>
          <p:cNvSpPr>
            <a:spLocks noChangeShapeType="1"/>
          </p:cNvSpPr>
          <p:nvPr/>
        </p:nvSpPr>
        <p:spPr bwMode="auto">
          <a:xfrm>
            <a:off x="6035675" y="5205410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57" name="Rectangle 93"/>
          <p:cNvSpPr>
            <a:spLocks noChangeArrowheads="1"/>
          </p:cNvSpPr>
          <p:nvPr/>
        </p:nvSpPr>
        <p:spPr bwMode="auto">
          <a:xfrm>
            <a:off x="6611938" y="4952998"/>
            <a:ext cx="533400" cy="457200"/>
          </a:xfrm>
          <a:prstGeom prst="rect">
            <a:avLst/>
          </a:prstGeom>
          <a:solidFill>
            <a:srgbClr val="003399"/>
          </a:solidFill>
          <a:ln w="19050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58" name="Rectangle 92"/>
          <p:cNvSpPr>
            <a:spLocks noChangeArrowheads="1"/>
          </p:cNvSpPr>
          <p:nvPr/>
        </p:nvSpPr>
        <p:spPr bwMode="auto">
          <a:xfrm>
            <a:off x="7051676" y="4951719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19050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cxnSp>
        <p:nvCxnSpPr>
          <p:cNvPr id="159" name="直接箭头连接符 158"/>
          <p:cNvCxnSpPr>
            <a:stCxn id="65" idx="4"/>
            <a:endCxn id="41" idx="0"/>
          </p:cNvCxnSpPr>
          <p:nvPr/>
        </p:nvCxnSpPr>
        <p:spPr bwMode="auto">
          <a:xfrm rot="5400000">
            <a:off x="3163094" y="2866231"/>
            <a:ext cx="684212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2" name="Line 91"/>
          <p:cNvSpPr>
            <a:spLocks noChangeShapeType="1"/>
          </p:cNvSpPr>
          <p:nvPr/>
        </p:nvSpPr>
        <p:spPr bwMode="auto">
          <a:xfrm>
            <a:off x="6035675" y="4673289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63" name="Rectangle 92"/>
          <p:cNvSpPr>
            <a:spLocks noChangeArrowheads="1"/>
          </p:cNvSpPr>
          <p:nvPr/>
        </p:nvSpPr>
        <p:spPr bwMode="auto">
          <a:xfrm>
            <a:off x="7019926" y="4420877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19050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164" name="Rectangle 93"/>
          <p:cNvSpPr>
            <a:spLocks noChangeArrowheads="1"/>
          </p:cNvSpPr>
          <p:nvPr/>
        </p:nvSpPr>
        <p:spPr bwMode="auto">
          <a:xfrm>
            <a:off x="6611938" y="4420877"/>
            <a:ext cx="533400" cy="457200"/>
          </a:xfrm>
          <a:prstGeom prst="rect">
            <a:avLst/>
          </a:prstGeom>
          <a:solidFill>
            <a:srgbClr val="003399"/>
          </a:solidFill>
          <a:ln w="19050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65" name="Line 91"/>
          <p:cNvSpPr>
            <a:spLocks noChangeShapeType="1"/>
          </p:cNvSpPr>
          <p:nvPr/>
        </p:nvSpPr>
        <p:spPr bwMode="auto">
          <a:xfrm>
            <a:off x="7315200" y="4631289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66" name="Rectangle 92"/>
          <p:cNvSpPr>
            <a:spLocks noChangeArrowheads="1"/>
          </p:cNvSpPr>
          <p:nvPr/>
        </p:nvSpPr>
        <p:spPr bwMode="auto">
          <a:xfrm>
            <a:off x="8321675" y="4419598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19050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sp>
        <p:nvSpPr>
          <p:cNvPr id="167" name="Rectangle 93"/>
          <p:cNvSpPr>
            <a:spLocks noChangeArrowheads="1"/>
          </p:cNvSpPr>
          <p:nvPr/>
        </p:nvSpPr>
        <p:spPr bwMode="auto">
          <a:xfrm>
            <a:off x="7891463" y="4419598"/>
            <a:ext cx="533400" cy="457200"/>
          </a:xfrm>
          <a:prstGeom prst="rect">
            <a:avLst/>
          </a:prstGeom>
          <a:solidFill>
            <a:srgbClr val="003399"/>
          </a:solidFill>
          <a:ln w="19050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70" name="Rectangle 12"/>
          <p:cNvSpPr txBox="1">
            <a:spLocks noChangeArrowheads="1"/>
          </p:cNvSpPr>
          <p:nvPr/>
        </p:nvSpPr>
        <p:spPr bwMode="auto">
          <a:xfrm>
            <a:off x="5334000" y="990600"/>
            <a:ext cx="53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A, </a:t>
            </a:r>
          </a:p>
        </p:txBody>
      </p:sp>
      <p:sp>
        <p:nvSpPr>
          <p:cNvPr id="174" name="Rectangle 12"/>
          <p:cNvSpPr txBox="1">
            <a:spLocks noChangeArrowheads="1"/>
          </p:cNvSpPr>
          <p:nvPr/>
        </p:nvSpPr>
        <p:spPr bwMode="auto">
          <a:xfrm>
            <a:off x="5867400" y="990600"/>
            <a:ext cx="53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E, </a:t>
            </a:r>
          </a:p>
        </p:txBody>
      </p:sp>
      <p:sp>
        <p:nvSpPr>
          <p:cNvPr id="175" name="Rectangle 12"/>
          <p:cNvSpPr txBox="1">
            <a:spLocks noChangeArrowheads="1"/>
          </p:cNvSpPr>
          <p:nvPr/>
        </p:nvSpPr>
        <p:spPr bwMode="auto">
          <a:xfrm>
            <a:off x="6400800" y="9906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C, </a:t>
            </a:r>
          </a:p>
        </p:txBody>
      </p:sp>
      <p:sp>
        <p:nvSpPr>
          <p:cNvPr id="176" name="Rectangle 12"/>
          <p:cNvSpPr txBox="1">
            <a:spLocks noChangeArrowheads="1"/>
          </p:cNvSpPr>
          <p:nvPr/>
        </p:nvSpPr>
        <p:spPr bwMode="auto">
          <a:xfrm>
            <a:off x="7010400" y="990600"/>
            <a:ext cx="53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D, </a:t>
            </a:r>
          </a:p>
        </p:txBody>
      </p:sp>
      <p:sp>
        <p:nvSpPr>
          <p:cNvPr id="177" name="Rectangle 12"/>
          <p:cNvSpPr txBox="1">
            <a:spLocks noChangeArrowheads="1"/>
          </p:cNvSpPr>
          <p:nvPr/>
        </p:nvSpPr>
        <p:spPr bwMode="auto">
          <a:xfrm>
            <a:off x="7543800" y="9906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G, </a:t>
            </a:r>
          </a:p>
        </p:txBody>
      </p:sp>
      <p:sp>
        <p:nvSpPr>
          <p:cNvPr id="178" name="Rectangle 12"/>
          <p:cNvSpPr txBox="1">
            <a:spLocks noChangeArrowheads="1"/>
          </p:cNvSpPr>
          <p:nvPr/>
        </p:nvSpPr>
        <p:spPr bwMode="auto">
          <a:xfrm>
            <a:off x="8077200" y="990600"/>
            <a:ext cx="53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F, </a:t>
            </a:r>
          </a:p>
        </p:txBody>
      </p:sp>
      <p:sp>
        <p:nvSpPr>
          <p:cNvPr id="179" name="Rectangle 12"/>
          <p:cNvSpPr txBox="1">
            <a:spLocks noChangeArrowheads="1"/>
          </p:cNvSpPr>
          <p:nvPr/>
        </p:nvSpPr>
        <p:spPr bwMode="auto">
          <a:xfrm>
            <a:off x="8534400" y="990600"/>
            <a:ext cx="38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B</a:t>
            </a:r>
          </a:p>
        </p:txBody>
      </p:sp>
      <p:sp>
        <p:nvSpPr>
          <p:cNvPr id="75" name="Rectangle 12"/>
          <p:cNvSpPr txBox="1">
            <a:spLocks noChangeArrowheads="1"/>
          </p:cNvSpPr>
          <p:nvPr/>
        </p:nvSpPr>
        <p:spPr bwMode="auto">
          <a:xfrm>
            <a:off x="304800" y="5562600"/>
            <a:ext cx="8839200" cy="1143000"/>
          </a:xfrm>
          <a:prstGeom prst="rect">
            <a:avLst/>
          </a:prstGeom>
          <a:solidFill>
            <a:srgbClr val="F8DA5A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latin typeface="+mn-lt"/>
              </a:rPr>
              <a:t>  已知顶点表：</a:t>
            </a:r>
            <a:r>
              <a:rPr lang="en-US" altLang="zh-CN" sz="3200" kern="0" dirty="0" smtClean="0">
                <a:latin typeface="+mn-lt"/>
              </a:rPr>
              <a:t>EFG</a:t>
            </a:r>
            <a:r>
              <a:rPr lang="en-US" altLang="zh-CN" sz="3200" kern="0" dirty="0" smtClean="0"/>
              <a:t>CD</a:t>
            </a:r>
            <a:r>
              <a:rPr lang="en-US" altLang="zh-CN" sz="3200" kern="0" dirty="0" smtClean="0">
                <a:latin typeface="+mn-lt"/>
              </a:rPr>
              <a:t>BA</a:t>
            </a:r>
          </a:p>
          <a:p>
            <a:pPr lvl="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-- </a:t>
            </a:r>
            <a:r>
              <a:rPr lang="zh-CN" altLang="en-US" sz="3200" kern="0" dirty="0" smtClean="0">
                <a:latin typeface="+mn-lt"/>
              </a:rPr>
              <a:t>从</a:t>
            </a:r>
            <a:r>
              <a:rPr lang="en-US" altLang="zh-CN" sz="3200" kern="0" dirty="0" smtClean="0">
                <a:latin typeface="+mn-lt"/>
              </a:rPr>
              <a:t>E</a:t>
            </a:r>
            <a:r>
              <a:rPr lang="zh-CN" altLang="en-US" sz="3200" kern="0" dirty="0" smtClean="0">
                <a:latin typeface="+mn-lt"/>
              </a:rPr>
              <a:t>出发的深度优先序列</a:t>
            </a:r>
            <a:r>
              <a:rPr lang="en-US" altLang="zh-CN" sz="3200" kern="0" dirty="0" smtClean="0">
                <a:latin typeface="+mn-lt"/>
              </a:rPr>
              <a:t>:</a:t>
            </a:r>
          </a:p>
        </p:txBody>
      </p:sp>
      <p:sp>
        <p:nvSpPr>
          <p:cNvPr id="77" name="Rectangle 12"/>
          <p:cNvSpPr txBox="1">
            <a:spLocks noChangeArrowheads="1"/>
          </p:cNvSpPr>
          <p:nvPr/>
        </p:nvSpPr>
        <p:spPr bwMode="auto">
          <a:xfrm>
            <a:off x="5334000" y="6019800"/>
            <a:ext cx="3810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E, C, F, D, G, B, 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70" grpId="0"/>
      <p:bldP spid="174" grpId="0"/>
      <p:bldP spid="175" grpId="0"/>
      <p:bldP spid="176" grpId="0"/>
      <p:bldP spid="177" grpId="0"/>
      <p:bldP spid="178" grpId="0"/>
      <p:bldP spid="179" grpId="0"/>
      <p:bldP spid="75" grpId="0" animBg="1"/>
      <p:bldP spid="7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图的遍历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8" name="Rectangle 12"/>
          <p:cNvSpPr txBox="1">
            <a:spLocks noChangeArrowheads="1"/>
          </p:cNvSpPr>
          <p:nvPr/>
        </p:nvSpPr>
        <p:spPr bwMode="auto">
          <a:xfrm>
            <a:off x="685800" y="1447800"/>
            <a:ext cx="7772400" cy="3581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600" kern="0" dirty="0" smtClean="0">
                <a:solidFill>
                  <a:srgbClr val="0000CC"/>
                </a:solidFill>
                <a:latin typeface="+mn-lt"/>
              </a:rPr>
              <a:t>深度优先遍历</a:t>
            </a:r>
            <a:r>
              <a:rPr lang="en-US" altLang="zh-CN" sz="3600" kern="0" dirty="0" smtClean="0">
                <a:latin typeface="+mn-lt"/>
              </a:rPr>
              <a:t>(</a:t>
            </a:r>
            <a:r>
              <a:rPr lang="zh-CN" altLang="en-US" sz="3600" kern="0" dirty="0" smtClean="0">
                <a:latin typeface="+mn-lt"/>
              </a:rPr>
              <a:t>搜索、周游</a:t>
            </a:r>
            <a:r>
              <a:rPr lang="en-US" altLang="zh-CN" sz="3600" kern="0" dirty="0" smtClean="0">
                <a:latin typeface="+mn-lt"/>
              </a:rPr>
              <a:t>)</a:t>
            </a:r>
          </a:p>
          <a:p>
            <a:pPr marL="342900" lvl="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600" kern="0" dirty="0" smtClean="0">
                <a:latin typeface="+mn-lt"/>
              </a:rPr>
              <a:t>   Depth-First Search (DFS)</a:t>
            </a:r>
          </a:p>
          <a:p>
            <a:pPr>
              <a:lnSpc>
                <a:spcPct val="140000"/>
              </a:lnSpc>
              <a:spcBef>
                <a:spcPts val="2400"/>
              </a:spcBef>
              <a:buFont typeface="Arial" pitchFamily="34" charset="0"/>
              <a:buChar char="•"/>
            </a:pPr>
            <a:r>
              <a:rPr lang="zh-CN" altLang="en-US" sz="3600" dirty="0" smtClean="0">
                <a:solidFill>
                  <a:srgbClr val="0000CC"/>
                </a:solidFill>
              </a:rPr>
              <a:t> 广度优先遍历</a:t>
            </a:r>
            <a:r>
              <a:rPr lang="en-US" altLang="zh-CN" sz="3600" kern="0" dirty="0" smtClean="0"/>
              <a:t>(</a:t>
            </a:r>
            <a:r>
              <a:rPr lang="zh-CN" altLang="en-US" sz="3600" kern="0" dirty="0" smtClean="0"/>
              <a:t>搜索、周游</a:t>
            </a:r>
            <a:r>
              <a:rPr lang="en-US" altLang="zh-CN" sz="3600" kern="0" dirty="0" smtClean="0"/>
              <a:t>)</a:t>
            </a:r>
          </a:p>
          <a:p>
            <a:pPr lvl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600" kern="0" dirty="0" smtClean="0">
                <a:solidFill>
                  <a:srgbClr val="00518E"/>
                </a:solidFill>
              </a:rPr>
              <a:t>   </a:t>
            </a:r>
            <a:r>
              <a:rPr lang="en-US" altLang="zh-CN" sz="3600" kern="0" dirty="0" smtClean="0"/>
              <a:t>Breadth-First Search (BFS)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广度优先遍历 </a:t>
            </a:r>
            <a:r>
              <a:rPr lang="en-US" altLang="zh-CN" dirty="0" smtClean="0">
                <a:ea typeface="黑体" pitchFamily="2" charset="-122"/>
              </a:rPr>
              <a:t>(BFS)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8" name="Rectangle 12"/>
          <p:cNvSpPr txBox="1">
            <a:spLocks noChangeArrowheads="1"/>
          </p:cNvSpPr>
          <p:nvPr/>
        </p:nvSpPr>
        <p:spPr bwMode="auto">
          <a:xfrm>
            <a:off x="381000" y="990600"/>
            <a:ext cx="8763000" cy="5867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>
              <a:lnSpc>
                <a:spcPct val="140000"/>
              </a:lnSpc>
              <a:spcBef>
                <a:spcPts val="0"/>
              </a:spcBef>
              <a:defRPr/>
            </a:pP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 基本思路：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586350" lvl="0" indent="-514350">
              <a:lnSpc>
                <a:spcPct val="120000"/>
              </a:lnSpc>
              <a:spcBef>
                <a:spcPts val="300"/>
              </a:spcBef>
              <a:buAutoNum type="arabicParenBoth"/>
              <a:defRPr/>
            </a:pPr>
            <a:r>
              <a:rPr lang="zh-CN" altLang="en-US" sz="3000" kern="0" dirty="0" smtClean="0">
                <a:latin typeface="+mn-lt"/>
              </a:rPr>
              <a:t> 访问出发点</a:t>
            </a:r>
            <a:r>
              <a:rPr lang="en-US" altLang="zh-CN" sz="3000" kern="0" dirty="0" smtClean="0">
                <a:latin typeface="+mn-lt"/>
              </a:rPr>
              <a:t>v</a:t>
            </a:r>
            <a:r>
              <a:rPr lang="zh-CN" altLang="en-US" sz="3000" kern="0" dirty="0" smtClean="0">
                <a:latin typeface="+mn-lt"/>
              </a:rPr>
              <a:t>；</a:t>
            </a:r>
            <a:endParaRPr lang="en-US" altLang="zh-CN" sz="3000" kern="0" dirty="0" smtClean="0">
              <a:latin typeface="+mn-lt"/>
            </a:endParaRPr>
          </a:p>
          <a:p>
            <a:pPr marL="586350" lvl="0" indent="-514350">
              <a:lnSpc>
                <a:spcPct val="120000"/>
              </a:lnSpc>
              <a:spcBef>
                <a:spcPts val="600"/>
              </a:spcBef>
              <a:buAutoNum type="arabicParenBoth"/>
              <a:defRPr/>
            </a:pPr>
            <a:r>
              <a:rPr lang="zh-CN" altLang="en-US" sz="3000" kern="0" dirty="0" smtClean="0">
                <a:latin typeface="+mn-lt"/>
              </a:rPr>
              <a:t> 依次访问</a:t>
            </a:r>
            <a:r>
              <a:rPr lang="en-US" altLang="zh-CN" sz="3000" kern="0" dirty="0" smtClean="0">
                <a:latin typeface="+mn-lt"/>
              </a:rPr>
              <a:t>v</a:t>
            </a:r>
            <a:r>
              <a:rPr lang="zh-CN" altLang="en-US" sz="3000" kern="0" dirty="0" smtClean="0">
                <a:latin typeface="+mn-lt"/>
              </a:rPr>
              <a:t>的、</a:t>
            </a:r>
            <a:r>
              <a:rPr lang="zh-CN" altLang="en-US" sz="3000" kern="0" dirty="0" smtClean="0">
                <a:solidFill>
                  <a:srgbClr val="C00000"/>
                </a:solidFill>
                <a:latin typeface="+mn-lt"/>
              </a:rPr>
              <a:t>所有未被访问过的</a:t>
            </a:r>
            <a:r>
              <a:rPr lang="zh-CN" altLang="en-US" sz="3000" kern="0" dirty="0" smtClean="0">
                <a:latin typeface="+mn-lt"/>
              </a:rPr>
              <a:t>邻接点</a:t>
            </a:r>
            <a:endParaRPr lang="en-US" altLang="zh-CN" sz="3000" kern="0" dirty="0" smtClean="0">
              <a:latin typeface="+mn-lt"/>
            </a:endParaRPr>
          </a:p>
          <a:p>
            <a:pPr marL="586350" lvl="0" indent="-51435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</a:t>
            </a:r>
            <a:r>
              <a:rPr lang="en-US" altLang="zh-CN" sz="3200" kern="0" dirty="0" smtClean="0">
                <a:latin typeface="+mn-lt"/>
              </a:rPr>
              <a:t>{</a:t>
            </a:r>
            <a:r>
              <a:rPr lang="en-US" altLang="zh-CN" sz="4000" kern="0" dirty="0" smtClean="0">
                <a:latin typeface="+mn-lt"/>
              </a:rPr>
              <a:t>w</a:t>
            </a:r>
            <a:r>
              <a:rPr lang="en-US" altLang="zh-CN" sz="4000" b="1" kern="0" baseline="-25000" dirty="0" smtClean="0">
                <a:latin typeface="+mn-lt"/>
              </a:rPr>
              <a:t>1</a:t>
            </a:r>
            <a:r>
              <a:rPr lang="en-US" altLang="zh-CN" sz="4000" kern="0" dirty="0" smtClean="0">
                <a:latin typeface="+mn-lt"/>
              </a:rPr>
              <a:t>, w</a:t>
            </a:r>
            <a:r>
              <a:rPr lang="en-US" altLang="zh-CN" sz="4000" b="1" kern="0" baseline="-25000" dirty="0" smtClean="0">
                <a:latin typeface="+mn-lt"/>
              </a:rPr>
              <a:t>2</a:t>
            </a:r>
            <a:r>
              <a:rPr lang="en-US" altLang="zh-CN" sz="4000" kern="0" dirty="0" smtClean="0">
                <a:latin typeface="+mn-lt"/>
              </a:rPr>
              <a:t>, …, </a:t>
            </a:r>
            <a:r>
              <a:rPr lang="en-US" altLang="zh-CN" sz="4000" kern="0" dirty="0" err="1" smtClean="0">
                <a:latin typeface="+mn-lt"/>
              </a:rPr>
              <a:t>w</a:t>
            </a:r>
            <a:r>
              <a:rPr lang="en-US" altLang="zh-CN" sz="4000" b="1" kern="0" baseline="-25000" dirty="0" err="1" smtClean="0">
                <a:latin typeface="+mn-lt"/>
              </a:rPr>
              <a:t>j</a:t>
            </a:r>
            <a:r>
              <a:rPr lang="en-US" altLang="zh-CN" sz="3200" kern="0" dirty="0" smtClean="0">
                <a:latin typeface="+mn-lt"/>
              </a:rPr>
              <a:t>}</a:t>
            </a:r>
            <a:r>
              <a:rPr lang="zh-CN" altLang="en-US" sz="3200" kern="0" dirty="0" smtClean="0">
                <a:latin typeface="+mn-lt"/>
              </a:rPr>
              <a:t>；</a:t>
            </a:r>
            <a:endParaRPr lang="en-US" altLang="zh-CN" sz="3200" kern="0" dirty="0" smtClean="0">
              <a:latin typeface="+mn-lt"/>
            </a:endParaRPr>
          </a:p>
          <a:p>
            <a:pPr marL="586350" lvl="0" indent="-514350">
              <a:lnSpc>
                <a:spcPct val="11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(3) </a:t>
            </a:r>
            <a:r>
              <a:rPr lang="zh-CN" altLang="en-US" sz="3000" kern="0" dirty="0" smtClean="0">
                <a:latin typeface="+mn-lt"/>
              </a:rPr>
              <a:t>依次访问与</a:t>
            </a:r>
            <a:r>
              <a:rPr lang="en-US" altLang="zh-CN" sz="3200" kern="0" dirty="0" smtClean="0"/>
              <a:t>{</a:t>
            </a:r>
            <a:r>
              <a:rPr lang="en-US" altLang="zh-CN" sz="4000" kern="0" dirty="0" smtClean="0"/>
              <a:t>w</a:t>
            </a:r>
            <a:r>
              <a:rPr lang="en-US" altLang="zh-CN" sz="4000" b="1" kern="0" baseline="-25000" dirty="0" smtClean="0">
                <a:latin typeface="+mn-lt"/>
              </a:rPr>
              <a:t>1</a:t>
            </a:r>
            <a:r>
              <a:rPr lang="en-US" altLang="zh-CN" sz="4000" kern="0" dirty="0" smtClean="0"/>
              <a:t>, w</a:t>
            </a:r>
            <a:r>
              <a:rPr lang="en-US" altLang="zh-CN" sz="4000" b="1" kern="0" baseline="-25000" dirty="0" smtClean="0">
                <a:latin typeface="+mn-lt"/>
              </a:rPr>
              <a:t>2</a:t>
            </a:r>
            <a:r>
              <a:rPr lang="en-US" altLang="zh-CN" sz="4000" kern="0" dirty="0" smtClean="0"/>
              <a:t>, …, </a:t>
            </a:r>
            <a:r>
              <a:rPr lang="en-US" altLang="zh-CN" sz="4000" kern="0" dirty="0" err="1" smtClean="0"/>
              <a:t>w</a:t>
            </a:r>
            <a:r>
              <a:rPr lang="en-US" altLang="zh-CN" sz="4000" b="1" kern="0" baseline="-25000" dirty="0" err="1" smtClean="0">
                <a:latin typeface="+mn-lt"/>
              </a:rPr>
              <a:t>j</a:t>
            </a:r>
            <a:r>
              <a:rPr lang="en-US" altLang="zh-CN" sz="3200" kern="0" dirty="0" smtClean="0"/>
              <a:t>}</a:t>
            </a:r>
            <a:r>
              <a:rPr lang="zh-CN" altLang="en-US" sz="3200" kern="0" dirty="0" smtClean="0"/>
              <a:t>邻接的、</a:t>
            </a:r>
            <a:endParaRPr lang="en-US" altLang="zh-CN" sz="3200" kern="0" dirty="0" smtClean="0"/>
          </a:p>
          <a:p>
            <a:pPr marL="586350" lvl="0" indent="-514350">
              <a:lnSpc>
                <a:spcPct val="120000"/>
              </a:lnSpc>
              <a:spcBef>
                <a:spcPts val="300"/>
              </a:spcBef>
              <a:buNone/>
              <a:defRPr/>
            </a:pPr>
            <a:r>
              <a:rPr lang="zh-CN" altLang="en-US" sz="3000" kern="0" dirty="0" smtClean="0"/>
              <a:t>     所有未被访问的顶点；</a:t>
            </a:r>
            <a:endParaRPr lang="en-US" altLang="zh-CN" sz="3000" kern="0" dirty="0" smtClean="0"/>
          </a:p>
          <a:p>
            <a:pPr marL="586350" indent="-51435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 </a:t>
            </a:r>
            <a:r>
              <a:rPr lang="en-US" altLang="zh-CN" sz="3200" kern="0" dirty="0" smtClean="0"/>
              <a:t>{</a:t>
            </a:r>
            <a:r>
              <a:rPr lang="en-US" altLang="zh-CN" sz="4000" kern="0" dirty="0" smtClean="0">
                <a:solidFill>
                  <a:srgbClr val="0000CC"/>
                </a:solidFill>
              </a:rPr>
              <a:t>w</a:t>
            </a:r>
            <a:r>
              <a:rPr lang="en-US" altLang="zh-CN" sz="4000" b="1" kern="0" baseline="-25000" dirty="0" smtClean="0">
                <a:solidFill>
                  <a:srgbClr val="0000CC"/>
                </a:solidFill>
              </a:rPr>
              <a:t>11</a:t>
            </a:r>
            <a:r>
              <a:rPr lang="en-US" altLang="zh-CN" sz="4000" kern="0" dirty="0" smtClean="0">
                <a:solidFill>
                  <a:srgbClr val="0000CC"/>
                </a:solidFill>
              </a:rPr>
              <a:t>, … w</a:t>
            </a:r>
            <a:r>
              <a:rPr lang="en-US" altLang="zh-CN" sz="4000" b="1" kern="0" baseline="-25000" dirty="0" smtClean="0">
                <a:solidFill>
                  <a:srgbClr val="0000CC"/>
                </a:solidFill>
              </a:rPr>
              <a:t>1k</a:t>
            </a:r>
            <a:r>
              <a:rPr lang="en-US" altLang="zh-CN" sz="4000" kern="0" dirty="0" smtClean="0">
                <a:solidFill>
                  <a:srgbClr val="0000CC"/>
                </a:solidFill>
              </a:rPr>
              <a:t>, </a:t>
            </a:r>
            <a:r>
              <a:rPr lang="en-US" altLang="zh-CN" sz="4000" kern="0" dirty="0" smtClean="0"/>
              <a:t>………, </a:t>
            </a:r>
            <a:r>
              <a:rPr lang="en-US" altLang="zh-CN" sz="4000" kern="0" dirty="0" smtClean="0">
                <a:solidFill>
                  <a:srgbClr val="C00000"/>
                </a:solidFill>
              </a:rPr>
              <a:t>w</a:t>
            </a:r>
            <a:r>
              <a:rPr lang="en-US" altLang="zh-CN" sz="4000" b="1" kern="0" baseline="-25000" dirty="0" smtClean="0">
                <a:solidFill>
                  <a:srgbClr val="C00000"/>
                </a:solidFill>
              </a:rPr>
              <a:t>j1</a:t>
            </a:r>
            <a:r>
              <a:rPr lang="en-US" altLang="zh-CN" sz="4000" kern="0" dirty="0" smtClean="0">
                <a:solidFill>
                  <a:srgbClr val="C00000"/>
                </a:solidFill>
              </a:rPr>
              <a:t>,….</a:t>
            </a:r>
            <a:r>
              <a:rPr lang="en-US" altLang="zh-CN" sz="4000" kern="0" dirty="0" err="1" smtClean="0">
                <a:solidFill>
                  <a:srgbClr val="C00000"/>
                </a:solidFill>
              </a:rPr>
              <a:t>w</a:t>
            </a:r>
            <a:r>
              <a:rPr lang="en-US" altLang="zh-CN" sz="4000" b="1" kern="0" baseline="-25000" dirty="0" err="1" smtClean="0">
                <a:solidFill>
                  <a:srgbClr val="C00000"/>
                </a:solidFill>
              </a:rPr>
              <a:t>js</a:t>
            </a:r>
            <a:r>
              <a:rPr lang="en-US" altLang="zh-CN" sz="3200" kern="0" dirty="0" smtClean="0"/>
              <a:t>}</a:t>
            </a:r>
            <a:endParaRPr lang="en-US" altLang="zh-CN" sz="3000" kern="0" dirty="0" smtClean="0"/>
          </a:p>
          <a:p>
            <a:pPr marL="586350" lvl="0" indent="-514350">
              <a:lnSpc>
                <a:spcPct val="120000"/>
              </a:lnSpc>
              <a:spcBef>
                <a:spcPts val="1200"/>
              </a:spcBef>
              <a:buNone/>
              <a:defRPr/>
            </a:pPr>
            <a:endParaRPr lang="en-US" altLang="zh-CN" sz="3000" kern="0" dirty="0" smtClean="0">
              <a:latin typeface="+mn-lt"/>
            </a:endParaRPr>
          </a:p>
        </p:txBody>
      </p:sp>
      <p:sp>
        <p:nvSpPr>
          <p:cNvPr id="5" name="Oval 30"/>
          <p:cNvSpPr>
            <a:spLocks noChangeArrowheads="1"/>
          </p:cNvSpPr>
          <p:nvPr/>
        </p:nvSpPr>
        <p:spPr bwMode="auto">
          <a:xfrm>
            <a:off x="7573200" y="308527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6" name="Oval 30"/>
          <p:cNvSpPr>
            <a:spLocks noChangeArrowheads="1"/>
          </p:cNvSpPr>
          <p:nvPr/>
        </p:nvSpPr>
        <p:spPr bwMode="auto">
          <a:xfrm>
            <a:off x="7954200" y="2133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7" name="Oval 30"/>
          <p:cNvSpPr>
            <a:spLocks noChangeArrowheads="1"/>
          </p:cNvSpPr>
          <p:nvPr/>
        </p:nvSpPr>
        <p:spPr bwMode="auto">
          <a:xfrm>
            <a:off x="8411400" y="3048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8" name="直接连接符 7"/>
          <p:cNvCxnSpPr>
            <a:cxnSpLocks noChangeShapeType="1"/>
            <a:stCxn id="6" idx="5"/>
            <a:endCxn id="7" idx="0"/>
          </p:cNvCxnSpPr>
          <p:nvPr/>
        </p:nvCxnSpPr>
        <p:spPr bwMode="auto">
          <a:xfrm rot="16200000" flipH="1">
            <a:off x="8281791" y="2666390"/>
            <a:ext cx="484209" cy="279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" name="直接连接符 28"/>
          <p:cNvCxnSpPr>
            <a:cxnSpLocks noChangeShapeType="1"/>
            <a:stCxn id="6" idx="3"/>
            <a:endCxn id="5" idx="0"/>
          </p:cNvCxnSpPr>
          <p:nvPr/>
        </p:nvCxnSpPr>
        <p:spPr bwMode="auto">
          <a:xfrm rot="5400000">
            <a:off x="7665864" y="2723128"/>
            <a:ext cx="521483" cy="202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2" name="Oval 30"/>
          <p:cNvSpPr>
            <a:spLocks noChangeArrowheads="1"/>
          </p:cNvSpPr>
          <p:nvPr/>
        </p:nvSpPr>
        <p:spPr bwMode="auto">
          <a:xfrm>
            <a:off x="6553200" y="3018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13" name="直接连接符 28"/>
          <p:cNvCxnSpPr>
            <a:cxnSpLocks noChangeShapeType="1"/>
            <a:stCxn id="5" idx="2"/>
            <a:endCxn id="12" idx="6"/>
          </p:cNvCxnSpPr>
          <p:nvPr/>
        </p:nvCxnSpPr>
        <p:spPr bwMode="auto">
          <a:xfrm rot="10800000">
            <a:off x="7057200" y="3270600"/>
            <a:ext cx="516000" cy="6667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4" name="Oval 30"/>
          <p:cNvSpPr>
            <a:spLocks noChangeArrowheads="1"/>
          </p:cNvSpPr>
          <p:nvPr/>
        </p:nvSpPr>
        <p:spPr bwMode="auto">
          <a:xfrm>
            <a:off x="7954200" y="3991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15" name="直接连接符 28"/>
          <p:cNvCxnSpPr>
            <a:cxnSpLocks noChangeShapeType="1"/>
            <a:stCxn id="5" idx="5"/>
            <a:endCxn id="14" idx="0"/>
          </p:cNvCxnSpPr>
          <p:nvPr/>
        </p:nvCxnSpPr>
        <p:spPr bwMode="auto">
          <a:xfrm rot="16200000" flipH="1">
            <a:off x="7866628" y="3652227"/>
            <a:ext cx="476335" cy="202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直接连接符 17"/>
          <p:cNvCxnSpPr>
            <a:cxnSpLocks noChangeShapeType="1"/>
            <a:stCxn id="7" idx="2"/>
            <a:endCxn id="5" idx="6"/>
          </p:cNvCxnSpPr>
          <p:nvPr/>
        </p:nvCxnSpPr>
        <p:spPr bwMode="auto">
          <a:xfrm rot="10800000" flipV="1">
            <a:off x="8077200" y="3300000"/>
            <a:ext cx="334200" cy="3727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" name="直接连接符 28"/>
          <p:cNvCxnSpPr>
            <a:cxnSpLocks noChangeShapeType="1"/>
            <a:stCxn id="14" idx="4"/>
            <a:endCxn id="27" idx="0"/>
          </p:cNvCxnSpPr>
          <p:nvPr/>
        </p:nvCxnSpPr>
        <p:spPr bwMode="auto">
          <a:xfrm rot="16200000" flipH="1">
            <a:off x="8229600" y="4472400"/>
            <a:ext cx="304800" cy="351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5" name="矩形 34"/>
          <p:cNvSpPr/>
          <p:nvPr/>
        </p:nvSpPr>
        <p:spPr>
          <a:xfrm>
            <a:off x="1828800" y="5562600"/>
            <a:ext cx="7315200" cy="669414"/>
          </a:xfrm>
          <a:prstGeom prst="rect">
            <a:avLst/>
          </a:prstGeom>
          <a:solidFill>
            <a:srgbClr val="B9FFB9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000" kern="0" dirty="0" smtClean="0"/>
              <a:t>广度优先序列：</a:t>
            </a:r>
            <a:endParaRPr lang="zh-CN" altLang="en-US" sz="3000" dirty="0"/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8305800" y="4800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sp>
        <p:nvSpPr>
          <p:cNvPr id="19" name="矩形 18"/>
          <p:cNvSpPr/>
          <p:nvPr/>
        </p:nvSpPr>
        <p:spPr>
          <a:xfrm>
            <a:off x="4572000" y="5580727"/>
            <a:ext cx="5790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600" kern="0" dirty="0" smtClean="0">
                <a:solidFill>
                  <a:srgbClr val="003399"/>
                </a:solidFill>
              </a:rPr>
              <a:t>A,</a:t>
            </a:r>
            <a:endParaRPr lang="zh-CN" altLang="en-US" sz="3600" dirty="0"/>
          </a:p>
        </p:txBody>
      </p:sp>
      <p:sp>
        <p:nvSpPr>
          <p:cNvPr id="20" name="矩形 19"/>
          <p:cNvSpPr/>
          <p:nvPr/>
        </p:nvSpPr>
        <p:spPr>
          <a:xfrm>
            <a:off x="5155634" y="5580727"/>
            <a:ext cx="6923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600" kern="0" dirty="0" smtClean="0">
                <a:solidFill>
                  <a:srgbClr val="003399"/>
                </a:solidFill>
              </a:rPr>
              <a:t>B, </a:t>
            </a:r>
            <a:endParaRPr lang="zh-CN" altLang="en-US" sz="3600" dirty="0"/>
          </a:p>
        </p:txBody>
      </p:sp>
      <p:sp>
        <p:nvSpPr>
          <p:cNvPr id="21" name="矩形 20"/>
          <p:cNvSpPr/>
          <p:nvPr/>
        </p:nvSpPr>
        <p:spPr>
          <a:xfrm>
            <a:off x="6449877" y="5580727"/>
            <a:ext cx="7143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600" kern="0" dirty="0" smtClean="0">
                <a:solidFill>
                  <a:srgbClr val="003399"/>
                </a:solidFill>
              </a:rPr>
              <a:t>D, </a:t>
            </a:r>
            <a:endParaRPr lang="zh-CN" altLang="en-US" sz="3600" dirty="0"/>
          </a:p>
        </p:txBody>
      </p:sp>
      <p:sp>
        <p:nvSpPr>
          <p:cNvPr id="22" name="矩形 21"/>
          <p:cNvSpPr/>
          <p:nvPr/>
        </p:nvSpPr>
        <p:spPr>
          <a:xfrm>
            <a:off x="7132048" y="5580727"/>
            <a:ext cx="6923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600" kern="0" dirty="0" smtClean="0">
                <a:solidFill>
                  <a:srgbClr val="003399"/>
                </a:solidFill>
              </a:rPr>
              <a:t>E, </a:t>
            </a:r>
            <a:endParaRPr lang="zh-CN" altLang="en-US" sz="3600" dirty="0"/>
          </a:p>
        </p:txBody>
      </p:sp>
      <p:sp>
        <p:nvSpPr>
          <p:cNvPr id="23" name="矩形 22"/>
          <p:cNvSpPr/>
          <p:nvPr/>
        </p:nvSpPr>
        <p:spPr>
          <a:xfrm>
            <a:off x="7824974" y="5580727"/>
            <a:ext cx="5570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600" kern="0" dirty="0" smtClean="0">
                <a:solidFill>
                  <a:srgbClr val="003399"/>
                </a:solidFill>
              </a:rPr>
              <a:t>F </a:t>
            </a:r>
            <a:endParaRPr lang="zh-CN" altLang="en-US" sz="3600" dirty="0"/>
          </a:p>
        </p:txBody>
      </p:sp>
      <p:sp>
        <p:nvSpPr>
          <p:cNvPr id="24" name="矩形 23"/>
          <p:cNvSpPr/>
          <p:nvPr/>
        </p:nvSpPr>
        <p:spPr>
          <a:xfrm>
            <a:off x="5810257" y="5602069"/>
            <a:ext cx="6010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600" kern="0" dirty="0" smtClean="0">
                <a:solidFill>
                  <a:srgbClr val="003399"/>
                </a:solidFill>
              </a:rPr>
              <a:t>C,</a:t>
            </a:r>
            <a:endParaRPr lang="zh-CN" altLang="en-US" sz="3600" dirty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990600" y="5791200"/>
            <a:ext cx="7315200" cy="669414"/>
          </a:xfrm>
          <a:prstGeom prst="rect">
            <a:avLst/>
          </a:prstGeom>
          <a:solidFill>
            <a:srgbClr val="FFCC99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000" kern="0" dirty="0" smtClean="0"/>
              <a:t>广度优先序列：</a:t>
            </a:r>
            <a:endParaRPr lang="zh-CN" altLang="en-US" sz="3000" dirty="0"/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381000" y="1552769"/>
            <a:ext cx="8763000" cy="355611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buAutoNum type="arabicParenBoth"/>
            </a:pPr>
            <a:r>
              <a:rPr lang="zh-CN" altLang="en-US" sz="3000" dirty="0" smtClean="0"/>
              <a:t> 访问出发点</a:t>
            </a:r>
            <a:r>
              <a:rPr lang="en-US" altLang="zh-CN" sz="3000" dirty="0" smtClean="0"/>
              <a:t>v</a:t>
            </a:r>
            <a:r>
              <a:rPr lang="zh-CN" altLang="en-US" sz="3000" dirty="0" smtClean="0"/>
              <a:t>，</a:t>
            </a:r>
            <a:r>
              <a:rPr lang="en-US" altLang="zh-CN" sz="3000" dirty="0" smtClean="0"/>
              <a:t>v</a:t>
            </a:r>
            <a:r>
              <a:rPr lang="zh-CN" altLang="en-US" sz="3000" dirty="0" smtClean="0"/>
              <a:t>进队；</a:t>
            </a:r>
            <a:endParaRPr lang="en-US" altLang="zh-CN" sz="3000" dirty="0" smtClean="0"/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AutoNum type="arabicParenBoth"/>
            </a:pPr>
            <a:r>
              <a:rPr lang="zh-CN" altLang="en-US" sz="3000" dirty="0" smtClean="0"/>
              <a:t> 当队不空，</a:t>
            </a:r>
            <a:endParaRPr lang="en-US" altLang="zh-CN" sz="3000" dirty="0" smtClean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</a:t>
            </a:r>
            <a:r>
              <a:rPr lang="zh-CN" altLang="en-US" sz="3000" dirty="0" smtClean="0"/>
              <a:t>依次访问队头的、未被访问的邻接点，</a:t>
            </a:r>
            <a:endParaRPr lang="en-US" altLang="zh-CN" sz="3000" dirty="0" smtClean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</a:t>
            </a:r>
            <a:r>
              <a:rPr lang="zh-CN" altLang="en-US" sz="3000" dirty="0" smtClean="0"/>
              <a:t>并且，</a:t>
            </a:r>
            <a:r>
              <a:rPr lang="zh-CN" altLang="en-US" sz="3000" dirty="0" smtClean="0">
                <a:solidFill>
                  <a:srgbClr val="0000CC"/>
                </a:solidFill>
              </a:rPr>
              <a:t>边访问边进队，</a:t>
            </a:r>
            <a:endParaRPr lang="en-US" altLang="zh-CN" sz="3000" dirty="0" smtClean="0">
              <a:solidFill>
                <a:srgbClr val="0000CC"/>
              </a:solidFill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</a:t>
            </a:r>
            <a:r>
              <a:rPr lang="zh-CN" altLang="en-US" sz="3000" dirty="0" smtClean="0"/>
              <a:t>队头出队；</a:t>
            </a:r>
            <a:endParaRPr lang="en-US" altLang="zh-CN" sz="3000" dirty="0" smtClean="0"/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000" dirty="0" smtClean="0"/>
              <a:t>(3) </a:t>
            </a:r>
            <a:r>
              <a:rPr lang="zh-CN" altLang="en-US" sz="3000" dirty="0" smtClean="0"/>
              <a:t>重复</a:t>
            </a:r>
            <a:r>
              <a:rPr lang="en-US" altLang="zh-CN" sz="3000" dirty="0" smtClean="0"/>
              <a:t>(2)</a:t>
            </a:r>
            <a:r>
              <a:rPr lang="zh-CN" altLang="en-US" sz="3000" dirty="0" smtClean="0"/>
              <a:t>，直到队空，结束；</a:t>
            </a:r>
            <a:endParaRPr lang="en-US" altLang="zh-CN" sz="3000" dirty="0" smtClean="0"/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381000" y="1025283"/>
            <a:ext cx="5791200" cy="523220"/>
          </a:xfrm>
          <a:prstGeom prst="rect">
            <a:avLst/>
          </a:prstGeom>
          <a:solidFill>
            <a:srgbClr val="C4E59F"/>
          </a:solidFill>
          <a:ln w="28575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8000"/>
                </a:solidFill>
              </a:rPr>
              <a:t> 基于队列的广度优先遍历</a:t>
            </a: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BFS</a:t>
            </a:r>
            <a:r>
              <a:rPr lang="zh-CN" altLang="en-US" dirty="0" smtClean="0">
                <a:ea typeface="黑体" pitchFamily="2" charset="-122"/>
              </a:rPr>
              <a:t>算法（非递归描述）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6" name="Oval 30"/>
          <p:cNvSpPr>
            <a:spLocks noChangeArrowheads="1"/>
          </p:cNvSpPr>
          <p:nvPr/>
        </p:nvSpPr>
        <p:spPr bwMode="auto">
          <a:xfrm>
            <a:off x="7573200" y="250507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8" name="Oval 30"/>
          <p:cNvSpPr>
            <a:spLocks noChangeArrowheads="1"/>
          </p:cNvSpPr>
          <p:nvPr/>
        </p:nvSpPr>
        <p:spPr bwMode="auto">
          <a:xfrm>
            <a:off x="7954200" y="1676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9" name="Oval 30"/>
          <p:cNvSpPr>
            <a:spLocks noChangeArrowheads="1"/>
          </p:cNvSpPr>
          <p:nvPr/>
        </p:nvSpPr>
        <p:spPr bwMode="auto">
          <a:xfrm>
            <a:off x="8411400" y="2467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10" name="直接连接符 9"/>
          <p:cNvCxnSpPr>
            <a:cxnSpLocks noChangeShapeType="1"/>
            <a:stCxn id="8" idx="5"/>
            <a:endCxn id="9" idx="0"/>
          </p:cNvCxnSpPr>
          <p:nvPr/>
        </p:nvCxnSpPr>
        <p:spPr bwMode="auto">
          <a:xfrm rot="16200000" flipH="1">
            <a:off x="8343291" y="2147690"/>
            <a:ext cx="361209" cy="279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" name="直接连接符 28"/>
          <p:cNvCxnSpPr>
            <a:cxnSpLocks noChangeShapeType="1"/>
            <a:stCxn id="8" idx="3"/>
            <a:endCxn id="6" idx="0"/>
          </p:cNvCxnSpPr>
          <p:nvPr/>
        </p:nvCxnSpPr>
        <p:spPr bwMode="auto">
          <a:xfrm rot="5400000">
            <a:off x="7727364" y="2204428"/>
            <a:ext cx="398483" cy="202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2" name="Oval 30"/>
          <p:cNvSpPr>
            <a:spLocks noChangeArrowheads="1"/>
          </p:cNvSpPr>
          <p:nvPr/>
        </p:nvSpPr>
        <p:spPr bwMode="auto">
          <a:xfrm>
            <a:off x="7297800" y="3352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13" name="直接连接符 28"/>
          <p:cNvCxnSpPr>
            <a:cxnSpLocks noChangeShapeType="1"/>
            <a:stCxn id="6" idx="3"/>
            <a:endCxn id="12" idx="0"/>
          </p:cNvCxnSpPr>
          <p:nvPr/>
        </p:nvCxnSpPr>
        <p:spPr bwMode="auto">
          <a:xfrm rot="5400000">
            <a:off x="7389638" y="3095428"/>
            <a:ext cx="417535" cy="972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4" name="Oval 30"/>
          <p:cNvSpPr>
            <a:spLocks noChangeArrowheads="1"/>
          </p:cNvSpPr>
          <p:nvPr/>
        </p:nvSpPr>
        <p:spPr bwMode="auto">
          <a:xfrm>
            <a:off x="7954200" y="3306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15" name="直接连接符 28"/>
          <p:cNvCxnSpPr>
            <a:cxnSpLocks noChangeShapeType="1"/>
            <a:stCxn id="6" idx="5"/>
            <a:endCxn id="14" idx="0"/>
          </p:cNvCxnSpPr>
          <p:nvPr/>
        </p:nvCxnSpPr>
        <p:spPr bwMode="auto">
          <a:xfrm rot="16200000" flipH="1">
            <a:off x="7919428" y="3019227"/>
            <a:ext cx="370735" cy="202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直接连接符 15"/>
          <p:cNvCxnSpPr>
            <a:cxnSpLocks noChangeShapeType="1"/>
            <a:stCxn id="9" idx="2"/>
            <a:endCxn id="6" idx="6"/>
          </p:cNvCxnSpPr>
          <p:nvPr/>
        </p:nvCxnSpPr>
        <p:spPr bwMode="auto">
          <a:xfrm rot="10800000" flipV="1">
            <a:off x="8077200" y="2719800"/>
            <a:ext cx="334200" cy="3727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直接连接符 28"/>
          <p:cNvCxnSpPr>
            <a:cxnSpLocks noChangeShapeType="1"/>
            <a:stCxn id="14" idx="4"/>
            <a:endCxn id="20" idx="0"/>
          </p:cNvCxnSpPr>
          <p:nvPr/>
        </p:nvCxnSpPr>
        <p:spPr bwMode="auto">
          <a:xfrm rot="5400000">
            <a:off x="7948200" y="3962400"/>
            <a:ext cx="410400" cy="105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0" name="Oval 30"/>
          <p:cNvSpPr>
            <a:spLocks noChangeArrowheads="1"/>
          </p:cNvSpPr>
          <p:nvPr/>
        </p:nvSpPr>
        <p:spPr bwMode="auto">
          <a:xfrm>
            <a:off x="7848600" y="4220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2057400" y="5143221"/>
          <a:ext cx="5193189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3189"/>
              </a:tblGrid>
              <a:tr h="370840"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EE9C"/>
                    </a:solidFill>
                  </a:tcPr>
                </a:tc>
              </a:tr>
            </a:tbl>
          </a:graphicData>
        </a:graphic>
      </p:graphicFrame>
      <p:sp>
        <p:nvSpPr>
          <p:cNvPr id="23" name="矩形 22"/>
          <p:cNvSpPr/>
          <p:nvPr/>
        </p:nvSpPr>
        <p:spPr>
          <a:xfrm>
            <a:off x="2362200" y="5105400"/>
            <a:ext cx="549959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 </a:t>
            </a:r>
            <a:endParaRPr lang="zh-CN" altLang="en-US" sz="3200" dirty="0"/>
          </a:p>
        </p:txBody>
      </p:sp>
      <p:sp>
        <p:nvSpPr>
          <p:cNvPr id="24" name="矩形 23"/>
          <p:cNvSpPr/>
          <p:nvPr/>
        </p:nvSpPr>
        <p:spPr>
          <a:xfrm>
            <a:off x="1230789" y="5121879"/>
            <a:ext cx="90281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rgbClr val="006600"/>
                </a:solidFill>
              </a:rPr>
              <a:t>队头</a:t>
            </a:r>
            <a:endParaRPr lang="zh-CN" altLang="en-US" dirty="0">
              <a:solidFill>
                <a:srgbClr val="0066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250589" y="5121879"/>
            <a:ext cx="902811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rgbClr val="006600"/>
                </a:solidFill>
              </a:rPr>
              <a:t>队尾</a:t>
            </a:r>
            <a:endParaRPr lang="zh-CN" altLang="en-US" dirty="0">
              <a:solidFill>
                <a:srgbClr val="0066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19400" y="5105400"/>
            <a:ext cx="4587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27" name="矩形 26"/>
          <p:cNvSpPr/>
          <p:nvPr/>
        </p:nvSpPr>
        <p:spPr>
          <a:xfrm>
            <a:off x="3276600" y="5121135"/>
            <a:ext cx="4812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28" name="矩形 27"/>
          <p:cNvSpPr/>
          <p:nvPr/>
        </p:nvSpPr>
        <p:spPr>
          <a:xfrm>
            <a:off x="3785978" y="5121135"/>
            <a:ext cx="4812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sp>
        <p:nvSpPr>
          <p:cNvPr id="29" name="矩形 28"/>
          <p:cNvSpPr/>
          <p:nvPr/>
        </p:nvSpPr>
        <p:spPr>
          <a:xfrm>
            <a:off x="4243178" y="5121135"/>
            <a:ext cx="45878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sp>
        <p:nvSpPr>
          <p:cNvPr id="30" name="矩形 29"/>
          <p:cNvSpPr/>
          <p:nvPr/>
        </p:nvSpPr>
        <p:spPr>
          <a:xfrm>
            <a:off x="4753162" y="5105400"/>
            <a:ext cx="43473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sp>
        <p:nvSpPr>
          <p:cNvPr id="34" name="矩形 33"/>
          <p:cNvSpPr/>
          <p:nvPr/>
        </p:nvSpPr>
        <p:spPr>
          <a:xfrm>
            <a:off x="3962400" y="5867400"/>
            <a:ext cx="5725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kern="0" dirty="0" smtClean="0"/>
              <a:t>A,</a:t>
            </a:r>
            <a:endParaRPr lang="zh-CN" altLang="en-US" sz="3200" dirty="0"/>
          </a:p>
        </p:txBody>
      </p:sp>
      <p:sp>
        <p:nvSpPr>
          <p:cNvPr id="35" name="矩形 34"/>
          <p:cNvSpPr/>
          <p:nvPr/>
        </p:nvSpPr>
        <p:spPr>
          <a:xfrm>
            <a:off x="4485438" y="5867400"/>
            <a:ext cx="6864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kern="0" dirty="0" smtClean="0"/>
              <a:t>B, </a:t>
            </a:r>
            <a:endParaRPr lang="zh-CN" altLang="en-US" sz="3200" dirty="0"/>
          </a:p>
        </p:txBody>
      </p:sp>
      <p:sp>
        <p:nvSpPr>
          <p:cNvPr id="36" name="矩形 35"/>
          <p:cNvSpPr/>
          <p:nvPr/>
        </p:nvSpPr>
        <p:spPr>
          <a:xfrm>
            <a:off x="5628438" y="5867400"/>
            <a:ext cx="7088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kern="0" dirty="0" smtClean="0"/>
              <a:t>D, </a:t>
            </a:r>
            <a:endParaRPr lang="zh-CN" altLang="en-US" sz="3200" dirty="0"/>
          </a:p>
        </p:txBody>
      </p:sp>
      <p:sp>
        <p:nvSpPr>
          <p:cNvPr id="37" name="矩形 36"/>
          <p:cNvSpPr/>
          <p:nvPr/>
        </p:nvSpPr>
        <p:spPr>
          <a:xfrm>
            <a:off x="6233252" y="5867400"/>
            <a:ext cx="6864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kern="0" dirty="0" smtClean="0"/>
              <a:t>E, </a:t>
            </a:r>
            <a:endParaRPr lang="zh-CN" altLang="en-US" sz="3200" dirty="0"/>
          </a:p>
        </p:txBody>
      </p:sp>
      <p:sp>
        <p:nvSpPr>
          <p:cNvPr id="38" name="矩形 37"/>
          <p:cNvSpPr/>
          <p:nvPr/>
        </p:nvSpPr>
        <p:spPr>
          <a:xfrm>
            <a:off x="6842852" y="5867400"/>
            <a:ext cx="5485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kern="0" dirty="0" smtClean="0"/>
              <a:t>F </a:t>
            </a:r>
            <a:endParaRPr lang="zh-CN" altLang="en-US" sz="3200" dirty="0"/>
          </a:p>
        </p:txBody>
      </p:sp>
      <p:sp>
        <p:nvSpPr>
          <p:cNvPr id="39" name="矩形 38"/>
          <p:cNvSpPr/>
          <p:nvPr/>
        </p:nvSpPr>
        <p:spPr>
          <a:xfrm>
            <a:off x="5059051" y="5888742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kern="0" dirty="0" smtClean="0"/>
              <a:t>C,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5" grpId="0"/>
      <p:bldP spid="36" grpId="0"/>
      <p:bldP spid="37" grpId="0"/>
      <p:bldP spid="38" grpId="0"/>
      <p:bldP spid="3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12"/>
          <p:cNvSpPr txBox="1">
            <a:spLocks noChangeArrowheads="1"/>
          </p:cNvSpPr>
          <p:nvPr/>
        </p:nvSpPr>
        <p:spPr bwMode="auto">
          <a:xfrm>
            <a:off x="381000" y="990600"/>
            <a:ext cx="8763000" cy="5867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latin typeface="+mn-lt"/>
              </a:rPr>
              <a:t>  顶点表</a:t>
            </a:r>
            <a:r>
              <a:rPr lang="en-US" altLang="zh-CN" sz="3200" kern="0" dirty="0" smtClean="0">
                <a:latin typeface="+mn-lt"/>
              </a:rPr>
              <a:t>: {A, B, C, D, E, F, G, H, I } </a:t>
            </a:r>
            <a:r>
              <a:rPr lang="zh-CN" altLang="en-US" sz="3200" kern="0" dirty="0" smtClean="0">
                <a:latin typeface="+mn-lt"/>
              </a:rPr>
              <a:t>从</a:t>
            </a:r>
            <a:r>
              <a:rPr lang="en-US" altLang="zh-CN" sz="3200" kern="0" dirty="0" smtClean="0">
                <a:latin typeface="+mn-lt"/>
              </a:rPr>
              <a:t>A</a:t>
            </a:r>
            <a:r>
              <a:rPr lang="zh-CN" altLang="en-US" sz="3200" kern="0" dirty="0" smtClean="0">
                <a:latin typeface="+mn-lt"/>
              </a:rPr>
              <a:t>出发，</a:t>
            </a:r>
            <a:endParaRPr lang="en-US" altLang="zh-CN" sz="3200" kern="0" dirty="0" smtClean="0">
              <a:latin typeface="+mn-lt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  <a:sym typeface="Wingdings" pitchFamily="2" charset="2"/>
              </a:rPr>
              <a:t>   </a:t>
            </a:r>
            <a:r>
              <a:rPr lang="en-US" altLang="zh-CN" sz="3200" kern="0" dirty="0" smtClean="0">
                <a:sym typeface="Wingdings" pitchFamily="2" charset="2"/>
              </a:rPr>
              <a:t></a:t>
            </a:r>
            <a:r>
              <a:rPr lang="zh-CN" altLang="en-US" sz="3200" kern="0" dirty="0" smtClean="0">
                <a:sym typeface="Wingdings" pitchFamily="2" charset="2"/>
              </a:rPr>
              <a:t>广度优先序列：</a:t>
            </a:r>
            <a:endParaRPr lang="en-US" altLang="zh-CN" sz="3200" kern="0" dirty="0" smtClean="0">
              <a:sym typeface="Wingdings" pitchFamily="2" charset="2"/>
            </a:endParaRPr>
          </a:p>
        </p:txBody>
      </p:sp>
      <p:sp>
        <p:nvSpPr>
          <p:cNvPr id="2" name="Oval 30"/>
          <p:cNvSpPr>
            <a:spLocks noChangeArrowheads="1"/>
          </p:cNvSpPr>
          <p:nvPr/>
        </p:nvSpPr>
        <p:spPr bwMode="auto">
          <a:xfrm>
            <a:off x="914400" y="2668588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3" name="Oval 30"/>
          <p:cNvSpPr>
            <a:spLocks noChangeArrowheads="1"/>
          </p:cNvSpPr>
          <p:nvPr/>
        </p:nvSpPr>
        <p:spPr bwMode="auto">
          <a:xfrm>
            <a:off x="914400" y="4345782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4" name="直接连接符 3"/>
          <p:cNvCxnSpPr>
            <a:cxnSpLocks noChangeShapeType="1"/>
            <a:stCxn id="2" idx="4"/>
            <a:endCxn id="3" idx="0"/>
          </p:cNvCxnSpPr>
          <p:nvPr/>
        </p:nvCxnSpPr>
        <p:spPr bwMode="auto">
          <a:xfrm rot="5400000">
            <a:off x="652066" y="3778647"/>
            <a:ext cx="1134269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" name="Oval 30"/>
          <p:cNvSpPr>
            <a:spLocks noChangeArrowheads="1"/>
          </p:cNvSpPr>
          <p:nvPr/>
        </p:nvSpPr>
        <p:spPr bwMode="auto">
          <a:xfrm>
            <a:off x="2971800" y="2667000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6" name="直接连接符 32"/>
          <p:cNvCxnSpPr>
            <a:cxnSpLocks noChangeShapeType="1"/>
            <a:stCxn id="5" idx="2"/>
            <a:endCxn id="2" idx="6"/>
          </p:cNvCxnSpPr>
          <p:nvPr/>
        </p:nvCxnSpPr>
        <p:spPr bwMode="auto">
          <a:xfrm rot="10800000" flipV="1">
            <a:off x="1524000" y="2938463"/>
            <a:ext cx="14478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" name="Oval 30"/>
          <p:cNvSpPr>
            <a:spLocks noChangeArrowheads="1"/>
          </p:cNvSpPr>
          <p:nvPr/>
        </p:nvSpPr>
        <p:spPr bwMode="auto">
          <a:xfrm>
            <a:off x="914400" y="5978718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8" name="直接连接符 7"/>
          <p:cNvCxnSpPr>
            <a:cxnSpLocks noChangeShapeType="1"/>
            <a:stCxn id="3" idx="4"/>
            <a:endCxn id="7" idx="0"/>
          </p:cNvCxnSpPr>
          <p:nvPr/>
        </p:nvCxnSpPr>
        <p:spPr bwMode="auto">
          <a:xfrm rot="5400000">
            <a:off x="674195" y="5433712"/>
            <a:ext cx="1090011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" name="Oval 30"/>
          <p:cNvSpPr>
            <a:spLocks noChangeArrowheads="1"/>
          </p:cNvSpPr>
          <p:nvPr/>
        </p:nvSpPr>
        <p:spPr bwMode="auto">
          <a:xfrm>
            <a:off x="5029200" y="2667000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10" name="直接连接符 32"/>
          <p:cNvCxnSpPr>
            <a:cxnSpLocks noChangeShapeType="1"/>
            <a:stCxn id="9" idx="2"/>
            <a:endCxn id="5" idx="6"/>
          </p:cNvCxnSpPr>
          <p:nvPr/>
        </p:nvCxnSpPr>
        <p:spPr bwMode="auto">
          <a:xfrm rot="10800000">
            <a:off x="3581400" y="2938463"/>
            <a:ext cx="14478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" name="Oval 30"/>
          <p:cNvSpPr>
            <a:spLocks noChangeArrowheads="1"/>
          </p:cNvSpPr>
          <p:nvPr/>
        </p:nvSpPr>
        <p:spPr bwMode="auto">
          <a:xfrm>
            <a:off x="5029200" y="4333876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cxnSp>
        <p:nvCxnSpPr>
          <p:cNvPr id="12" name="直接连接符 11"/>
          <p:cNvCxnSpPr>
            <a:cxnSpLocks noChangeShapeType="1"/>
            <a:stCxn id="9" idx="4"/>
            <a:endCxn id="11" idx="0"/>
          </p:cNvCxnSpPr>
          <p:nvPr/>
        </p:nvCxnSpPr>
        <p:spPr bwMode="auto">
          <a:xfrm rot="5400000">
            <a:off x="4772025" y="3771900"/>
            <a:ext cx="1123951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" name="Oval 30"/>
          <p:cNvSpPr>
            <a:spLocks noChangeArrowheads="1"/>
          </p:cNvSpPr>
          <p:nvPr/>
        </p:nvSpPr>
        <p:spPr bwMode="auto">
          <a:xfrm>
            <a:off x="5029200" y="5966812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I</a:t>
            </a:r>
            <a:endParaRPr lang="en-US" altLang="zh-CN" sz="3200" dirty="0"/>
          </a:p>
        </p:txBody>
      </p:sp>
      <p:cxnSp>
        <p:nvCxnSpPr>
          <p:cNvPr id="14" name="直接连接符 13"/>
          <p:cNvCxnSpPr>
            <a:cxnSpLocks noChangeShapeType="1"/>
            <a:stCxn id="11" idx="4"/>
            <a:endCxn id="13" idx="0"/>
          </p:cNvCxnSpPr>
          <p:nvPr/>
        </p:nvCxnSpPr>
        <p:spPr bwMode="auto">
          <a:xfrm rot="5400000">
            <a:off x="4788995" y="5421806"/>
            <a:ext cx="1090011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" name="Oval 30"/>
          <p:cNvSpPr>
            <a:spLocks noChangeArrowheads="1"/>
          </p:cNvSpPr>
          <p:nvPr/>
        </p:nvSpPr>
        <p:spPr bwMode="auto">
          <a:xfrm>
            <a:off x="2971800" y="4343400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16" name="直接连接符 32"/>
          <p:cNvCxnSpPr>
            <a:cxnSpLocks noChangeShapeType="1"/>
            <a:stCxn id="15" idx="1"/>
            <a:endCxn id="2" idx="5"/>
          </p:cNvCxnSpPr>
          <p:nvPr/>
        </p:nvCxnSpPr>
        <p:spPr bwMode="auto">
          <a:xfrm rot="16200000" flipV="1">
            <a:off x="1602448" y="2964283"/>
            <a:ext cx="1290905" cy="162634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直接连接符 32"/>
          <p:cNvCxnSpPr>
            <a:cxnSpLocks noChangeShapeType="1"/>
            <a:stCxn id="9" idx="3"/>
            <a:endCxn id="15" idx="6"/>
          </p:cNvCxnSpPr>
          <p:nvPr/>
        </p:nvCxnSpPr>
        <p:spPr bwMode="auto">
          <a:xfrm rot="5400000">
            <a:off x="3607714" y="3104102"/>
            <a:ext cx="1484447" cy="153707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8" name="Oval 30"/>
          <p:cNvSpPr>
            <a:spLocks noChangeArrowheads="1"/>
          </p:cNvSpPr>
          <p:nvPr/>
        </p:nvSpPr>
        <p:spPr bwMode="auto">
          <a:xfrm>
            <a:off x="2971800" y="5978718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19" name="直接连接符 32"/>
          <p:cNvCxnSpPr>
            <a:cxnSpLocks noChangeShapeType="1"/>
            <a:stCxn id="18" idx="2"/>
            <a:endCxn id="7" idx="6"/>
          </p:cNvCxnSpPr>
          <p:nvPr/>
        </p:nvCxnSpPr>
        <p:spPr bwMode="auto">
          <a:xfrm rot="10800000">
            <a:off x="1524000" y="6250181"/>
            <a:ext cx="14478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直接箭头连接符 19"/>
          <p:cNvCxnSpPr/>
          <p:nvPr/>
        </p:nvCxnSpPr>
        <p:spPr bwMode="auto">
          <a:xfrm rot="5400000">
            <a:off x="609203" y="3809603"/>
            <a:ext cx="913606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Text Box 32"/>
          <p:cNvSpPr txBox="1">
            <a:spLocks noChangeArrowheads="1"/>
          </p:cNvSpPr>
          <p:nvPr/>
        </p:nvSpPr>
        <p:spPr bwMode="auto">
          <a:xfrm>
            <a:off x="457200" y="3428206"/>
            <a:ext cx="609600" cy="71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7E00"/>
                </a:solidFill>
              </a:rPr>
              <a:t>(1)</a:t>
            </a:r>
            <a:endParaRPr lang="en-US" altLang="zh-CN" sz="3200" dirty="0">
              <a:solidFill>
                <a:srgbClr val="007E00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 bwMode="auto">
          <a:xfrm>
            <a:off x="1676400" y="2812578"/>
            <a:ext cx="1219200" cy="6822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Text Box 32"/>
          <p:cNvSpPr txBox="1">
            <a:spLocks noChangeArrowheads="1"/>
          </p:cNvSpPr>
          <p:nvPr/>
        </p:nvSpPr>
        <p:spPr bwMode="auto">
          <a:xfrm>
            <a:off x="1981200" y="2202978"/>
            <a:ext cx="609600" cy="71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7E00"/>
                </a:solidFill>
              </a:rPr>
              <a:t>(2)</a:t>
            </a:r>
            <a:endParaRPr lang="en-US" altLang="zh-CN" sz="3200" dirty="0">
              <a:solidFill>
                <a:srgbClr val="007E00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 bwMode="auto">
          <a:xfrm>
            <a:off x="1676400" y="6090505"/>
            <a:ext cx="1295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 Box 32"/>
          <p:cNvSpPr txBox="1">
            <a:spLocks noChangeArrowheads="1"/>
          </p:cNvSpPr>
          <p:nvPr/>
        </p:nvSpPr>
        <p:spPr bwMode="auto">
          <a:xfrm>
            <a:off x="2133600" y="3041178"/>
            <a:ext cx="609600" cy="71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7E00"/>
                </a:solidFill>
              </a:rPr>
              <a:t>(3)</a:t>
            </a:r>
            <a:endParaRPr lang="en-US" altLang="zh-CN" sz="3200" dirty="0">
              <a:solidFill>
                <a:srgbClr val="007E00"/>
              </a:solidFill>
            </a:endParaRPr>
          </a:p>
        </p:txBody>
      </p:sp>
      <p:cxnSp>
        <p:nvCxnSpPr>
          <p:cNvPr id="30" name="直接连接符 32"/>
          <p:cNvCxnSpPr>
            <a:cxnSpLocks noChangeShapeType="1"/>
            <a:stCxn id="15" idx="2"/>
            <a:endCxn id="3" idx="6"/>
          </p:cNvCxnSpPr>
          <p:nvPr/>
        </p:nvCxnSpPr>
        <p:spPr bwMode="auto">
          <a:xfrm rot="10800000" flipV="1">
            <a:off x="1524000" y="4614863"/>
            <a:ext cx="1447800" cy="238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3886200" y="1600200"/>
            <a:ext cx="5334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A,</a:t>
            </a:r>
            <a:endParaRPr lang="en-US" altLang="zh-CN" sz="3200" baseline="-25000" dirty="0"/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4343400" y="1600200"/>
            <a:ext cx="5334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B,</a:t>
            </a:r>
            <a:endParaRPr lang="en-US" altLang="zh-CN" sz="3200" baseline="-25000" dirty="0"/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4800600" y="1600200"/>
            <a:ext cx="5334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D,</a:t>
            </a:r>
            <a:endParaRPr lang="en-US" altLang="zh-CN" sz="3200" baseline="-25000" dirty="0"/>
          </a:p>
        </p:txBody>
      </p: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5334000" y="1600200"/>
            <a:ext cx="5334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E,</a:t>
            </a:r>
            <a:endParaRPr lang="en-US" altLang="zh-CN" sz="3200" baseline="-25000" dirty="0"/>
          </a:p>
        </p:txBody>
      </p:sp>
      <p:sp>
        <p:nvSpPr>
          <p:cNvPr id="37" name="Text Box 32"/>
          <p:cNvSpPr txBox="1">
            <a:spLocks noChangeArrowheads="1"/>
          </p:cNvSpPr>
          <p:nvPr/>
        </p:nvSpPr>
        <p:spPr bwMode="auto">
          <a:xfrm>
            <a:off x="5791200" y="1600200"/>
            <a:ext cx="5334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C,</a:t>
            </a:r>
            <a:endParaRPr lang="en-US" altLang="zh-CN" sz="3200" baseline="-25000" dirty="0"/>
          </a:p>
        </p:txBody>
      </p:sp>
      <p:cxnSp>
        <p:nvCxnSpPr>
          <p:cNvPr id="40" name="直接箭头连接符 39"/>
          <p:cNvCxnSpPr/>
          <p:nvPr/>
        </p:nvCxnSpPr>
        <p:spPr bwMode="auto">
          <a:xfrm>
            <a:off x="3810000" y="2812580"/>
            <a:ext cx="1066800" cy="682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直接箭头连接符 43"/>
          <p:cNvCxnSpPr/>
          <p:nvPr/>
        </p:nvCxnSpPr>
        <p:spPr bwMode="auto">
          <a:xfrm rot="5400000">
            <a:off x="4800203" y="3763608"/>
            <a:ext cx="913606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直接箭头连接符 45"/>
          <p:cNvCxnSpPr/>
          <p:nvPr/>
        </p:nvCxnSpPr>
        <p:spPr bwMode="auto">
          <a:xfrm rot="5400000">
            <a:off x="4881257" y="5414656"/>
            <a:ext cx="753087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8" name="Text Box 32"/>
          <p:cNvSpPr txBox="1">
            <a:spLocks noChangeArrowheads="1"/>
          </p:cNvSpPr>
          <p:nvPr/>
        </p:nvSpPr>
        <p:spPr bwMode="auto">
          <a:xfrm>
            <a:off x="6248400" y="1600200"/>
            <a:ext cx="5334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G,</a:t>
            </a:r>
            <a:endParaRPr lang="en-US" altLang="zh-CN" sz="3200" baseline="-25000" dirty="0"/>
          </a:p>
        </p:txBody>
      </p:sp>
      <p:sp>
        <p:nvSpPr>
          <p:cNvPr id="49" name="Text Box 32"/>
          <p:cNvSpPr txBox="1">
            <a:spLocks noChangeArrowheads="1"/>
          </p:cNvSpPr>
          <p:nvPr/>
        </p:nvSpPr>
        <p:spPr bwMode="auto">
          <a:xfrm>
            <a:off x="6781800" y="1600200"/>
            <a:ext cx="5334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F,</a:t>
            </a:r>
            <a:endParaRPr lang="en-US" altLang="zh-CN" sz="3200" baseline="-25000" dirty="0"/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>
            <a:off x="7315200" y="1600200"/>
            <a:ext cx="5334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H,</a:t>
            </a:r>
            <a:endParaRPr lang="en-US" altLang="zh-CN" sz="3200" baseline="-25000" dirty="0"/>
          </a:p>
        </p:txBody>
      </p:sp>
      <p:sp>
        <p:nvSpPr>
          <p:cNvPr id="51" name="Text Box 32"/>
          <p:cNvSpPr txBox="1">
            <a:spLocks noChangeArrowheads="1"/>
          </p:cNvSpPr>
          <p:nvPr/>
        </p:nvSpPr>
        <p:spPr bwMode="auto">
          <a:xfrm>
            <a:off x="7848600" y="1600200"/>
            <a:ext cx="5334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I</a:t>
            </a:r>
            <a:endParaRPr lang="en-US" altLang="zh-CN" sz="3200" baseline="-25000" dirty="0"/>
          </a:p>
        </p:txBody>
      </p:sp>
      <p:cxnSp>
        <p:nvCxnSpPr>
          <p:cNvPr id="67" name="直接箭头连接符 66"/>
          <p:cNvCxnSpPr/>
          <p:nvPr/>
        </p:nvCxnSpPr>
        <p:spPr bwMode="auto">
          <a:xfrm>
            <a:off x="1676400" y="3193578"/>
            <a:ext cx="1295400" cy="997422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" name="直接箭头连接符 69"/>
          <p:cNvCxnSpPr/>
          <p:nvPr/>
        </p:nvCxnSpPr>
        <p:spPr bwMode="auto">
          <a:xfrm rot="5400000">
            <a:off x="645083" y="5444889"/>
            <a:ext cx="844228" cy="794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4" name="Text Box 32"/>
          <p:cNvSpPr txBox="1">
            <a:spLocks noChangeArrowheads="1"/>
          </p:cNvSpPr>
          <p:nvPr/>
        </p:nvSpPr>
        <p:spPr bwMode="auto">
          <a:xfrm>
            <a:off x="457200" y="4959822"/>
            <a:ext cx="6096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7E00"/>
                </a:solidFill>
              </a:rPr>
              <a:t>(4)</a:t>
            </a:r>
            <a:endParaRPr lang="en-US" altLang="zh-CN" sz="3200" dirty="0">
              <a:solidFill>
                <a:srgbClr val="007E00"/>
              </a:solidFill>
            </a:endParaRPr>
          </a:p>
        </p:txBody>
      </p:sp>
      <p:sp>
        <p:nvSpPr>
          <p:cNvPr id="79" name="Text Box 32"/>
          <p:cNvSpPr txBox="1">
            <a:spLocks noChangeArrowheads="1"/>
          </p:cNvSpPr>
          <p:nvPr/>
        </p:nvSpPr>
        <p:spPr bwMode="auto">
          <a:xfrm>
            <a:off x="3962400" y="2202978"/>
            <a:ext cx="6096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7E00"/>
                </a:solidFill>
              </a:rPr>
              <a:t>(5)</a:t>
            </a:r>
            <a:endParaRPr lang="en-US" altLang="zh-CN" sz="3200" dirty="0">
              <a:solidFill>
                <a:srgbClr val="007E00"/>
              </a:solidFill>
            </a:endParaRPr>
          </a:p>
        </p:txBody>
      </p:sp>
      <p:sp>
        <p:nvSpPr>
          <p:cNvPr id="80" name="Text Box 32"/>
          <p:cNvSpPr txBox="1">
            <a:spLocks noChangeArrowheads="1"/>
          </p:cNvSpPr>
          <p:nvPr/>
        </p:nvSpPr>
        <p:spPr bwMode="auto">
          <a:xfrm>
            <a:off x="1981200" y="5486400"/>
            <a:ext cx="6096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7E00"/>
                </a:solidFill>
              </a:rPr>
              <a:t>(6)</a:t>
            </a:r>
            <a:endParaRPr lang="en-US" altLang="zh-CN" sz="3200" dirty="0">
              <a:solidFill>
                <a:srgbClr val="007E00"/>
              </a:solidFill>
            </a:endParaRPr>
          </a:p>
        </p:txBody>
      </p:sp>
      <p:sp>
        <p:nvSpPr>
          <p:cNvPr id="81" name="Text Box 32"/>
          <p:cNvSpPr txBox="1">
            <a:spLocks noChangeArrowheads="1"/>
          </p:cNvSpPr>
          <p:nvPr/>
        </p:nvSpPr>
        <p:spPr bwMode="auto">
          <a:xfrm>
            <a:off x="4648200" y="3422178"/>
            <a:ext cx="6096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7E00"/>
                </a:solidFill>
              </a:rPr>
              <a:t>(7)</a:t>
            </a:r>
            <a:endParaRPr lang="en-US" altLang="zh-CN" sz="3200" dirty="0">
              <a:solidFill>
                <a:srgbClr val="007E00"/>
              </a:solidFill>
            </a:endParaRPr>
          </a:p>
        </p:txBody>
      </p:sp>
      <p:sp>
        <p:nvSpPr>
          <p:cNvPr id="82" name="Text Box 32"/>
          <p:cNvSpPr txBox="1">
            <a:spLocks noChangeArrowheads="1"/>
          </p:cNvSpPr>
          <p:nvPr/>
        </p:nvSpPr>
        <p:spPr bwMode="auto">
          <a:xfrm>
            <a:off x="4648200" y="4953000"/>
            <a:ext cx="6096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7E00"/>
                </a:solidFill>
              </a:rPr>
              <a:t>(8)</a:t>
            </a:r>
            <a:endParaRPr lang="en-US" altLang="zh-CN" sz="3200" dirty="0">
              <a:solidFill>
                <a:srgbClr val="007E00"/>
              </a:solidFill>
            </a:endParaRPr>
          </a:p>
        </p:txBody>
      </p:sp>
      <p:sp>
        <p:nvSpPr>
          <p:cNvPr id="57" name="Rectangle 12"/>
          <p:cNvSpPr txBox="1">
            <a:spLocks noChangeArrowheads="1"/>
          </p:cNvSpPr>
          <p:nvPr/>
        </p:nvSpPr>
        <p:spPr bwMode="auto">
          <a:xfrm>
            <a:off x="5943600" y="2971800"/>
            <a:ext cx="3200400" cy="2514600"/>
          </a:xfrm>
          <a:prstGeom prst="rect">
            <a:avLst/>
          </a:prstGeom>
          <a:solidFill>
            <a:srgbClr val="1E5C3D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solidFill>
                  <a:schemeClr val="bg1"/>
                </a:solidFill>
                <a:latin typeface="+mn-lt"/>
              </a:rPr>
              <a:t>顶点表已定，</a:t>
            </a:r>
            <a:endParaRPr lang="en-US" altLang="zh-CN" sz="3000" kern="0" dirty="0" smtClean="0">
              <a:solidFill>
                <a:schemeClr val="bg1"/>
              </a:solidFill>
              <a:latin typeface="+mn-lt"/>
            </a:endParaRPr>
          </a:p>
          <a:p>
            <a:pPr lvl="0"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solidFill>
                  <a:schemeClr val="bg1"/>
                </a:solidFill>
                <a:latin typeface="+mn-lt"/>
              </a:rPr>
              <a:t>出发点已定，</a:t>
            </a:r>
            <a:endParaRPr lang="en-US" altLang="zh-CN" sz="3000" kern="0" dirty="0" smtClean="0">
              <a:solidFill>
                <a:schemeClr val="bg1"/>
              </a:solidFill>
              <a:latin typeface="+mn-lt"/>
            </a:endParaRPr>
          </a:p>
          <a:p>
            <a:pPr lvl="0"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solidFill>
                  <a:schemeClr val="bg1"/>
                </a:solidFill>
                <a:latin typeface="+mn-lt"/>
              </a:rPr>
              <a:t>则广度优先序列</a:t>
            </a:r>
            <a:endParaRPr lang="en-US" altLang="zh-CN" sz="3000" kern="0" dirty="0" smtClean="0">
              <a:solidFill>
                <a:schemeClr val="bg1"/>
              </a:solidFill>
              <a:latin typeface="+mn-lt"/>
            </a:endParaRPr>
          </a:p>
          <a:p>
            <a:pPr lvl="0"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solidFill>
                  <a:srgbClr val="FFC000"/>
                </a:solidFill>
                <a:latin typeface="+mn-lt"/>
              </a:rPr>
              <a:t>唯一；</a:t>
            </a:r>
            <a:endParaRPr lang="en-US" altLang="zh-CN" sz="3000" kern="0" dirty="0" smtClean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广度优先遍历 </a:t>
            </a:r>
            <a:r>
              <a:rPr lang="en-US" altLang="zh-CN" dirty="0" smtClean="0">
                <a:ea typeface="黑体" pitchFamily="2" charset="-122"/>
              </a:rPr>
              <a:t>(BFS)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6" grpId="0"/>
      <p:bldP spid="33" grpId="0"/>
      <p:bldP spid="34" grpId="0"/>
      <p:bldP spid="35" grpId="0"/>
      <p:bldP spid="36" grpId="0"/>
      <p:bldP spid="37" grpId="0"/>
      <p:bldP spid="48" grpId="0"/>
      <p:bldP spid="49" grpId="0"/>
      <p:bldP spid="50" grpId="0"/>
      <p:bldP spid="51" grpId="0"/>
      <p:bldP spid="74" grpId="0"/>
      <p:bldP spid="79" grpId="0"/>
      <p:bldP spid="80" grpId="0"/>
      <p:bldP spid="81" grpId="0"/>
      <p:bldP spid="8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12"/>
          <p:cNvSpPr txBox="1">
            <a:spLocks noChangeArrowheads="1"/>
          </p:cNvSpPr>
          <p:nvPr/>
        </p:nvSpPr>
        <p:spPr bwMode="auto">
          <a:xfrm>
            <a:off x="228600" y="609600"/>
            <a:ext cx="8915400" cy="6019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latin typeface="+mn-lt"/>
              </a:rPr>
              <a:t>  已知，顶点表</a:t>
            </a:r>
            <a:r>
              <a:rPr lang="en-US" altLang="zh-CN" sz="3200" kern="0" dirty="0" smtClean="0">
                <a:latin typeface="+mn-lt"/>
              </a:rPr>
              <a:t>: ABCDEFG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-- </a:t>
            </a:r>
            <a:r>
              <a:rPr lang="zh-CN" altLang="en-US" sz="3200" kern="0" dirty="0" smtClean="0"/>
              <a:t>从</a:t>
            </a:r>
            <a:r>
              <a:rPr lang="en-US" altLang="zh-CN" sz="3200" kern="0" dirty="0" smtClean="0"/>
              <a:t>A</a:t>
            </a:r>
            <a:r>
              <a:rPr lang="zh-CN" altLang="en-US" sz="3200" kern="0" dirty="0" smtClean="0"/>
              <a:t>出发的广度优先序列</a:t>
            </a:r>
            <a:r>
              <a:rPr lang="en-US" altLang="zh-CN" sz="3200" kern="0" dirty="0" smtClean="0"/>
              <a:t>:</a:t>
            </a:r>
          </a:p>
        </p:txBody>
      </p:sp>
      <p:sp>
        <p:nvSpPr>
          <p:cNvPr id="36" name="Oval 30"/>
          <p:cNvSpPr>
            <a:spLocks noChangeArrowheads="1"/>
          </p:cNvSpPr>
          <p:nvPr/>
        </p:nvSpPr>
        <p:spPr bwMode="auto">
          <a:xfrm>
            <a:off x="914400" y="1676402"/>
            <a:ext cx="609600" cy="542925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39" name="Oval 30"/>
          <p:cNvSpPr>
            <a:spLocks noChangeArrowheads="1"/>
          </p:cNvSpPr>
          <p:nvPr/>
        </p:nvSpPr>
        <p:spPr bwMode="auto">
          <a:xfrm>
            <a:off x="1981200" y="1690689"/>
            <a:ext cx="609600" cy="542925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40" name="Oval 30"/>
          <p:cNvSpPr>
            <a:spLocks noChangeArrowheads="1"/>
          </p:cNvSpPr>
          <p:nvPr/>
        </p:nvSpPr>
        <p:spPr bwMode="auto">
          <a:xfrm>
            <a:off x="1981200" y="2903539"/>
            <a:ext cx="609600" cy="542925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41" name="Oval 30"/>
          <p:cNvSpPr>
            <a:spLocks noChangeArrowheads="1"/>
          </p:cNvSpPr>
          <p:nvPr/>
        </p:nvSpPr>
        <p:spPr bwMode="auto">
          <a:xfrm>
            <a:off x="3124200" y="2903539"/>
            <a:ext cx="609600" cy="542925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46" name="Oval 30"/>
          <p:cNvSpPr>
            <a:spLocks noChangeArrowheads="1"/>
          </p:cNvSpPr>
          <p:nvPr/>
        </p:nvSpPr>
        <p:spPr bwMode="auto">
          <a:xfrm>
            <a:off x="914400" y="2894014"/>
            <a:ext cx="609600" cy="5429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50" name="直接箭头连接符 49"/>
          <p:cNvCxnSpPr>
            <a:stCxn id="36" idx="6"/>
            <a:endCxn id="39" idx="2"/>
          </p:cNvCxnSpPr>
          <p:nvPr/>
        </p:nvCxnSpPr>
        <p:spPr bwMode="auto">
          <a:xfrm>
            <a:off x="1524000" y="1947865"/>
            <a:ext cx="457200" cy="14287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直接箭头连接符 50"/>
          <p:cNvCxnSpPr>
            <a:stCxn id="41" idx="1"/>
            <a:endCxn id="39" idx="5"/>
          </p:cNvCxnSpPr>
          <p:nvPr/>
        </p:nvCxnSpPr>
        <p:spPr bwMode="auto">
          <a:xfrm rot="16200000" flipV="1">
            <a:off x="2443029" y="2212603"/>
            <a:ext cx="828943" cy="71194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直接箭头连接符 54"/>
          <p:cNvCxnSpPr>
            <a:stCxn id="39" idx="4"/>
            <a:endCxn id="40" idx="0"/>
          </p:cNvCxnSpPr>
          <p:nvPr/>
        </p:nvCxnSpPr>
        <p:spPr bwMode="auto">
          <a:xfrm rot="5400000">
            <a:off x="1951038" y="2568576"/>
            <a:ext cx="669925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直接箭头连接符 55"/>
          <p:cNvCxnSpPr>
            <a:stCxn id="40" idx="6"/>
            <a:endCxn id="41" idx="2"/>
          </p:cNvCxnSpPr>
          <p:nvPr/>
        </p:nvCxnSpPr>
        <p:spPr bwMode="auto">
          <a:xfrm>
            <a:off x="2590800" y="3175002"/>
            <a:ext cx="533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直接箭头连接符 56"/>
          <p:cNvCxnSpPr>
            <a:stCxn id="46" idx="6"/>
            <a:endCxn id="40" idx="2"/>
          </p:cNvCxnSpPr>
          <p:nvPr/>
        </p:nvCxnSpPr>
        <p:spPr bwMode="auto">
          <a:xfrm>
            <a:off x="1524000" y="3165477"/>
            <a:ext cx="457200" cy="9525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Oval 30"/>
          <p:cNvSpPr>
            <a:spLocks noChangeArrowheads="1"/>
          </p:cNvSpPr>
          <p:nvPr/>
        </p:nvSpPr>
        <p:spPr bwMode="auto">
          <a:xfrm>
            <a:off x="3124200" y="1676402"/>
            <a:ext cx="609600" cy="542925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66" name="直接箭头连接符 65"/>
          <p:cNvCxnSpPr>
            <a:stCxn id="40" idx="7"/>
            <a:endCxn id="65" idx="3"/>
          </p:cNvCxnSpPr>
          <p:nvPr/>
        </p:nvCxnSpPr>
        <p:spPr bwMode="auto">
          <a:xfrm rot="5400000" flipH="1" flipV="1">
            <a:off x="2435885" y="2205459"/>
            <a:ext cx="843230" cy="71194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直接箭头连接符 68"/>
          <p:cNvCxnSpPr>
            <a:stCxn id="65" idx="2"/>
            <a:endCxn id="39" idx="6"/>
          </p:cNvCxnSpPr>
          <p:nvPr/>
        </p:nvCxnSpPr>
        <p:spPr bwMode="auto">
          <a:xfrm rot="10800000" flipV="1">
            <a:off x="2590800" y="1947864"/>
            <a:ext cx="533400" cy="14287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2" name="Oval 30"/>
          <p:cNvSpPr>
            <a:spLocks noChangeArrowheads="1"/>
          </p:cNvSpPr>
          <p:nvPr/>
        </p:nvSpPr>
        <p:spPr bwMode="auto">
          <a:xfrm>
            <a:off x="3124200" y="4029077"/>
            <a:ext cx="609600" cy="542925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73" name="直接箭头连接符 72"/>
          <p:cNvCxnSpPr>
            <a:stCxn id="41" idx="4"/>
            <a:endCxn id="72" idx="0"/>
          </p:cNvCxnSpPr>
          <p:nvPr/>
        </p:nvCxnSpPr>
        <p:spPr bwMode="auto">
          <a:xfrm rot="5400000">
            <a:off x="3137694" y="3737770"/>
            <a:ext cx="582613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直接箭头连接符 75"/>
          <p:cNvCxnSpPr>
            <a:stCxn id="72" idx="1"/>
            <a:endCxn id="40" idx="5"/>
          </p:cNvCxnSpPr>
          <p:nvPr/>
        </p:nvCxnSpPr>
        <p:spPr bwMode="auto">
          <a:xfrm rot="16200000" flipV="1">
            <a:off x="2486685" y="3381797"/>
            <a:ext cx="741631" cy="71194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91" name="表格 90"/>
          <p:cNvGraphicFramePr>
            <a:graphicFrameLocks noGrp="1"/>
          </p:cNvGraphicFramePr>
          <p:nvPr/>
        </p:nvGraphicFramePr>
        <p:xfrm>
          <a:off x="4800600" y="1719679"/>
          <a:ext cx="1404938" cy="3842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275"/>
                <a:gridCol w="457200"/>
                <a:gridCol w="398463"/>
              </a:tblGrid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2" name="表格 91"/>
          <p:cNvGraphicFramePr>
            <a:graphicFrameLocks noGrp="1"/>
          </p:cNvGraphicFramePr>
          <p:nvPr/>
        </p:nvGraphicFramePr>
        <p:xfrm>
          <a:off x="4283074" y="1719676"/>
          <a:ext cx="441325" cy="3842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325"/>
              </a:tblGrid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3" name="Line 91"/>
          <p:cNvSpPr>
            <a:spLocks noChangeShapeType="1"/>
          </p:cNvSpPr>
          <p:nvPr/>
        </p:nvSpPr>
        <p:spPr bwMode="auto">
          <a:xfrm>
            <a:off x="6010274" y="1972091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95" name="Rectangle 93"/>
          <p:cNvSpPr>
            <a:spLocks noChangeArrowheads="1"/>
          </p:cNvSpPr>
          <p:nvPr/>
        </p:nvSpPr>
        <p:spPr bwMode="auto">
          <a:xfrm>
            <a:off x="6586537" y="1719679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97" name="Rectangle 4"/>
          <p:cNvSpPr>
            <a:spLocks noChangeArrowheads="1"/>
          </p:cNvSpPr>
          <p:nvPr/>
        </p:nvSpPr>
        <p:spPr bwMode="auto">
          <a:xfrm>
            <a:off x="7620000" y="1676400"/>
            <a:ext cx="16764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zh-CN" altLang="en-US" dirty="0" smtClean="0">
                <a:solidFill>
                  <a:srgbClr val="007E00"/>
                </a:solidFill>
                <a:latin typeface="+mj-lt"/>
              </a:rPr>
              <a:t>出边表</a:t>
            </a:r>
            <a:endParaRPr lang="en-US" altLang="zh-CN" dirty="0" smtClean="0">
              <a:solidFill>
                <a:srgbClr val="007E00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101" name="Rectangle 92"/>
          <p:cNvSpPr>
            <a:spLocks noChangeArrowheads="1"/>
          </p:cNvSpPr>
          <p:nvPr/>
        </p:nvSpPr>
        <p:spPr bwMode="auto">
          <a:xfrm>
            <a:off x="7026275" y="17184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sp>
        <p:nvSpPr>
          <p:cNvPr id="125" name="Rectangle 93"/>
          <p:cNvSpPr>
            <a:spLocks noChangeArrowheads="1"/>
          </p:cNvSpPr>
          <p:nvPr/>
        </p:nvSpPr>
        <p:spPr bwMode="auto">
          <a:xfrm>
            <a:off x="5349875" y="1727400"/>
            <a:ext cx="457200" cy="5334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ea typeface="宋体" pitchFamily="2" charset="-122"/>
              </a:rPr>
              <a:t>1</a:t>
            </a:r>
            <a:endParaRPr lang="en-US" altLang="zh-CN" sz="3200" baseline="-25000" dirty="0">
              <a:ea typeface="宋体" pitchFamily="2" charset="-122"/>
            </a:endParaRPr>
          </a:p>
        </p:txBody>
      </p:sp>
      <p:sp>
        <p:nvSpPr>
          <p:cNvPr id="126" name="Rectangle 93"/>
          <p:cNvSpPr>
            <a:spLocks noChangeArrowheads="1"/>
          </p:cNvSpPr>
          <p:nvPr/>
        </p:nvSpPr>
        <p:spPr bwMode="auto">
          <a:xfrm>
            <a:off x="5349875" y="2286000"/>
            <a:ext cx="457200" cy="533400"/>
          </a:xfrm>
          <a:prstGeom prst="rect">
            <a:avLst/>
          </a:prstGeom>
          <a:solidFill>
            <a:srgbClr val="92D050"/>
          </a:solidFill>
          <a:ln w="95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ea typeface="宋体" pitchFamily="2" charset="-122"/>
              </a:rPr>
              <a:t>1</a:t>
            </a:r>
            <a:endParaRPr lang="en-US" altLang="zh-CN" sz="3200" baseline="-25000" dirty="0">
              <a:ea typeface="宋体" pitchFamily="2" charset="-122"/>
            </a:endParaRPr>
          </a:p>
        </p:txBody>
      </p:sp>
      <p:sp>
        <p:nvSpPr>
          <p:cNvPr id="127" name="Rectangle 93"/>
          <p:cNvSpPr>
            <a:spLocks noChangeArrowheads="1"/>
          </p:cNvSpPr>
          <p:nvPr/>
        </p:nvSpPr>
        <p:spPr bwMode="auto">
          <a:xfrm>
            <a:off x="5349875" y="2819400"/>
            <a:ext cx="457200" cy="5334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ea typeface="宋体" pitchFamily="2" charset="-122"/>
              </a:rPr>
              <a:t>1</a:t>
            </a:r>
            <a:endParaRPr lang="en-US" altLang="zh-CN" sz="3200" baseline="-25000" dirty="0">
              <a:ea typeface="宋体" pitchFamily="2" charset="-122"/>
            </a:endParaRPr>
          </a:p>
        </p:txBody>
      </p:sp>
      <p:sp>
        <p:nvSpPr>
          <p:cNvPr id="128" name="Rectangle 93"/>
          <p:cNvSpPr>
            <a:spLocks noChangeArrowheads="1"/>
          </p:cNvSpPr>
          <p:nvPr/>
        </p:nvSpPr>
        <p:spPr bwMode="auto">
          <a:xfrm>
            <a:off x="5349875" y="3352800"/>
            <a:ext cx="457200" cy="5334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ea typeface="宋体" pitchFamily="2" charset="-122"/>
              </a:rPr>
              <a:t>1</a:t>
            </a:r>
            <a:endParaRPr lang="en-US" altLang="zh-CN" sz="3200" baseline="-25000" dirty="0">
              <a:ea typeface="宋体" pitchFamily="2" charset="-122"/>
            </a:endParaRPr>
          </a:p>
        </p:txBody>
      </p:sp>
      <p:sp>
        <p:nvSpPr>
          <p:cNvPr id="129" name="Rectangle 93"/>
          <p:cNvSpPr>
            <a:spLocks noChangeArrowheads="1"/>
          </p:cNvSpPr>
          <p:nvPr/>
        </p:nvSpPr>
        <p:spPr bwMode="auto">
          <a:xfrm>
            <a:off x="5349875" y="3905400"/>
            <a:ext cx="457200" cy="5334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ea typeface="宋体" pitchFamily="2" charset="-122"/>
              </a:rPr>
              <a:t>1</a:t>
            </a:r>
            <a:endParaRPr lang="en-US" altLang="zh-CN" sz="3200" baseline="-25000" dirty="0">
              <a:ea typeface="宋体" pitchFamily="2" charset="-122"/>
            </a:endParaRPr>
          </a:p>
        </p:txBody>
      </p:sp>
      <p:sp>
        <p:nvSpPr>
          <p:cNvPr id="130" name="Rectangle 93"/>
          <p:cNvSpPr>
            <a:spLocks noChangeArrowheads="1"/>
          </p:cNvSpPr>
          <p:nvPr/>
        </p:nvSpPr>
        <p:spPr bwMode="auto">
          <a:xfrm>
            <a:off x="5334000" y="5029200"/>
            <a:ext cx="457200" cy="5334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ea typeface="宋体" pitchFamily="2" charset="-122"/>
              </a:rPr>
              <a:t>1</a:t>
            </a:r>
            <a:endParaRPr lang="en-US" altLang="zh-CN" sz="3200" baseline="-25000" dirty="0">
              <a:ea typeface="宋体" pitchFamily="2" charset="-122"/>
            </a:endParaRPr>
          </a:p>
        </p:txBody>
      </p:sp>
      <p:sp>
        <p:nvSpPr>
          <p:cNvPr id="131" name="Rectangle 93"/>
          <p:cNvSpPr>
            <a:spLocks noChangeArrowheads="1"/>
          </p:cNvSpPr>
          <p:nvPr/>
        </p:nvSpPr>
        <p:spPr bwMode="auto">
          <a:xfrm>
            <a:off x="5349875" y="4463400"/>
            <a:ext cx="457200" cy="5334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ea typeface="宋体" pitchFamily="2" charset="-122"/>
              </a:rPr>
              <a:t>1</a:t>
            </a:r>
            <a:endParaRPr lang="en-US" altLang="zh-CN" sz="3200" baseline="-25000" dirty="0">
              <a:ea typeface="宋体" pitchFamily="2" charset="-122"/>
            </a:endParaRPr>
          </a:p>
        </p:txBody>
      </p:sp>
      <p:sp>
        <p:nvSpPr>
          <p:cNvPr id="135" name="Line 91"/>
          <p:cNvSpPr>
            <a:spLocks noChangeShapeType="1"/>
          </p:cNvSpPr>
          <p:nvPr/>
        </p:nvSpPr>
        <p:spPr bwMode="auto">
          <a:xfrm>
            <a:off x="6035675" y="2538412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36" name="Rectangle 93"/>
          <p:cNvSpPr>
            <a:spLocks noChangeArrowheads="1"/>
          </p:cNvSpPr>
          <p:nvPr/>
        </p:nvSpPr>
        <p:spPr bwMode="auto">
          <a:xfrm>
            <a:off x="6611938" y="22860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37" name="Rectangle 92"/>
          <p:cNvSpPr>
            <a:spLocks noChangeArrowheads="1"/>
          </p:cNvSpPr>
          <p:nvPr/>
        </p:nvSpPr>
        <p:spPr bwMode="auto">
          <a:xfrm>
            <a:off x="7051676" y="2284721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sp>
        <p:nvSpPr>
          <p:cNvPr id="138" name="Line 91"/>
          <p:cNvSpPr>
            <a:spLocks noChangeShapeType="1"/>
          </p:cNvSpPr>
          <p:nvPr/>
        </p:nvSpPr>
        <p:spPr bwMode="auto">
          <a:xfrm>
            <a:off x="6035675" y="3073091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39" name="Rectangle 92"/>
          <p:cNvSpPr>
            <a:spLocks noChangeArrowheads="1"/>
          </p:cNvSpPr>
          <p:nvPr/>
        </p:nvSpPr>
        <p:spPr bwMode="auto">
          <a:xfrm>
            <a:off x="7019926" y="2820679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140" name="Rectangle 93"/>
          <p:cNvSpPr>
            <a:spLocks noChangeArrowheads="1"/>
          </p:cNvSpPr>
          <p:nvPr/>
        </p:nvSpPr>
        <p:spPr bwMode="auto">
          <a:xfrm>
            <a:off x="6611938" y="2820679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41" name="Line 91"/>
          <p:cNvSpPr>
            <a:spLocks noChangeShapeType="1"/>
          </p:cNvSpPr>
          <p:nvPr/>
        </p:nvSpPr>
        <p:spPr bwMode="auto">
          <a:xfrm>
            <a:off x="7315200" y="3031091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42" name="Rectangle 92"/>
          <p:cNvSpPr>
            <a:spLocks noChangeArrowheads="1"/>
          </p:cNvSpPr>
          <p:nvPr/>
        </p:nvSpPr>
        <p:spPr bwMode="auto">
          <a:xfrm>
            <a:off x="8321675" y="28194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sp>
        <p:nvSpPr>
          <p:cNvPr id="143" name="Rectangle 93"/>
          <p:cNvSpPr>
            <a:spLocks noChangeArrowheads="1"/>
          </p:cNvSpPr>
          <p:nvPr/>
        </p:nvSpPr>
        <p:spPr bwMode="auto">
          <a:xfrm>
            <a:off x="7891463" y="28194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44" name="Line 91"/>
          <p:cNvSpPr>
            <a:spLocks noChangeShapeType="1"/>
          </p:cNvSpPr>
          <p:nvPr/>
        </p:nvSpPr>
        <p:spPr bwMode="auto">
          <a:xfrm>
            <a:off x="6035675" y="3681412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45" name="Rectangle 92"/>
          <p:cNvSpPr>
            <a:spLocks noChangeArrowheads="1"/>
          </p:cNvSpPr>
          <p:nvPr/>
        </p:nvSpPr>
        <p:spPr bwMode="auto">
          <a:xfrm>
            <a:off x="7019926" y="34290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146" name="Rectangle 93"/>
          <p:cNvSpPr>
            <a:spLocks noChangeArrowheads="1"/>
          </p:cNvSpPr>
          <p:nvPr/>
        </p:nvSpPr>
        <p:spPr bwMode="auto">
          <a:xfrm>
            <a:off x="6611938" y="34290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47" name="Line 91"/>
          <p:cNvSpPr>
            <a:spLocks noChangeShapeType="1"/>
          </p:cNvSpPr>
          <p:nvPr/>
        </p:nvSpPr>
        <p:spPr bwMode="auto">
          <a:xfrm>
            <a:off x="7315200" y="3639412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48" name="Rectangle 92"/>
          <p:cNvSpPr>
            <a:spLocks noChangeArrowheads="1"/>
          </p:cNvSpPr>
          <p:nvPr/>
        </p:nvSpPr>
        <p:spPr bwMode="auto">
          <a:xfrm>
            <a:off x="8321675" y="3427721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sp>
        <p:nvSpPr>
          <p:cNvPr id="149" name="Rectangle 93"/>
          <p:cNvSpPr>
            <a:spLocks noChangeArrowheads="1"/>
          </p:cNvSpPr>
          <p:nvPr/>
        </p:nvSpPr>
        <p:spPr bwMode="auto">
          <a:xfrm>
            <a:off x="7891463" y="3427721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6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50" name="Line 91"/>
          <p:cNvSpPr>
            <a:spLocks noChangeShapeType="1"/>
          </p:cNvSpPr>
          <p:nvPr/>
        </p:nvSpPr>
        <p:spPr bwMode="auto">
          <a:xfrm>
            <a:off x="6035675" y="4214812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51" name="Rectangle 93"/>
          <p:cNvSpPr>
            <a:spLocks noChangeArrowheads="1"/>
          </p:cNvSpPr>
          <p:nvPr/>
        </p:nvSpPr>
        <p:spPr bwMode="auto">
          <a:xfrm>
            <a:off x="6611938" y="39624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52" name="Rectangle 92"/>
          <p:cNvSpPr>
            <a:spLocks noChangeArrowheads="1"/>
          </p:cNvSpPr>
          <p:nvPr/>
        </p:nvSpPr>
        <p:spPr bwMode="auto">
          <a:xfrm>
            <a:off x="7051676" y="3961121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sp>
        <p:nvSpPr>
          <p:cNvPr id="156" name="Line 91"/>
          <p:cNvSpPr>
            <a:spLocks noChangeShapeType="1"/>
          </p:cNvSpPr>
          <p:nvPr/>
        </p:nvSpPr>
        <p:spPr bwMode="auto">
          <a:xfrm>
            <a:off x="6035675" y="5281612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 dirty="0"/>
          </a:p>
        </p:txBody>
      </p:sp>
      <p:sp>
        <p:nvSpPr>
          <p:cNvPr id="157" name="Rectangle 93"/>
          <p:cNvSpPr>
            <a:spLocks noChangeArrowheads="1"/>
          </p:cNvSpPr>
          <p:nvPr/>
        </p:nvSpPr>
        <p:spPr bwMode="auto">
          <a:xfrm>
            <a:off x="6611938" y="50292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58" name="Rectangle 92"/>
          <p:cNvSpPr>
            <a:spLocks noChangeArrowheads="1"/>
          </p:cNvSpPr>
          <p:nvPr/>
        </p:nvSpPr>
        <p:spPr bwMode="auto">
          <a:xfrm>
            <a:off x="7051676" y="5027921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cxnSp>
        <p:nvCxnSpPr>
          <p:cNvPr id="159" name="直接箭头连接符 158"/>
          <p:cNvCxnSpPr>
            <a:stCxn id="65" idx="4"/>
            <a:endCxn id="41" idx="0"/>
          </p:cNvCxnSpPr>
          <p:nvPr/>
        </p:nvCxnSpPr>
        <p:spPr bwMode="auto">
          <a:xfrm rot="5400000">
            <a:off x="3086894" y="2561433"/>
            <a:ext cx="684212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2" name="Line 91"/>
          <p:cNvSpPr>
            <a:spLocks noChangeShapeType="1"/>
          </p:cNvSpPr>
          <p:nvPr/>
        </p:nvSpPr>
        <p:spPr bwMode="auto">
          <a:xfrm>
            <a:off x="6035675" y="4749491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63" name="Rectangle 92"/>
          <p:cNvSpPr>
            <a:spLocks noChangeArrowheads="1"/>
          </p:cNvSpPr>
          <p:nvPr/>
        </p:nvSpPr>
        <p:spPr bwMode="auto">
          <a:xfrm>
            <a:off x="7019926" y="4497079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164" name="Rectangle 93"/>
          <p:cNvSpPr>
            <a:spLocks noChangeArrowheads="1"/>
          </p:cNvSpPr>
          <p:nvPr/>
        </p:nvSpPr>
        <p:spPr bwMode="auto">
          <a:xfrm>
            <a:off x="6611938" y="4497079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65" name="Line 91"/>
          <p:cNvSpPr>
            <a:spLocks noChangeShapeType="1"/>
          </p:cNvSpPr>
          <p:nvPr/>
        </p:nvSpPr>
        <p:spPr bwMode="auto">
          <a:xfrm>
            <a:off x="7315200" y="4707491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66" name="Rectangle 92"/>
          <p:cNvSpPr>
            <a:spLocks noChangeArrowheads="1"/>
          </p:cNvSpPr>
          <p:nvPr/>
        </p:nvSpPr>
        <p:spPr bwMode="auto">
          <a:xfrm>
            <a:off x="8321675" y="44958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sp>
        <p:nvSpPr>
          <p:cNvPr id="167" name="Rectangle 93"/>
          <p:cNvSpPr>
            <a:spLocks noChangeArrowheads="1"/>
          </p:cNvSpPr>
          <p:nvPr/>
        </p:nvSpPr>
        <p:spPr bwMode="auto">
          <a:xfrm>
            <a:off x="7891463" y="44958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70" name="Rectangle 12"/>
          <p:cNvSpPr txBox="1">
            <a:spLocks noChangeArrowheads="1"/>
          </p:cNvSpPr>
          <p:nvPr/>
        </p:nvSpPr>
        <p:spPr bwMode="auto">
          <a:xfrm>
            <a:off x="5248523" y="1066800"/>
            <a:ext cx="54267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A, </a:t>
            </a:r>
          </a:p>
        </p:txBody>
      </p:sp>
      <p:sp>
        <p:nvSpPr>
          <p:cNvPr id="174" name="Rectangle 12"/>
          <p:cNvSpPr txBox="1">
            <a:spLocks noChangeArrowheads="1"/>
          </p:cNvSpPr>
          <p:nvPr/>
        </p:nvSpPr>
        <p:spPr bwMode="auto">
          <a:xfrm>
            <a:off x="5781923" y="1066800"/>
            <a:ext cx="54267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E, </a:t>
            </a:r>
          </a:p>
        </p:txBody>
      </p:sp>
      <p:sp>
        <p:nvSpPr>
          <p:cNvPr id="175" name="Rectangle 12"/>
          <p:cNvSpPr txBox="1">
            <a:spLocks noChangeArrowheads="1"/>
          </p:cNvSpPr>
          <p:nvPr/>
        </p:nvSpPr>
        <p:spPr bwMode="auto">
          <a:xfrm>
            <a:off x="6313998" y="1066800"/>
            <a:ext cx="62020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C, </a:t>
            </a:r>
          </a:p>
        </p:txBody>
      </p:sp>
      <p:sp>
        <p:nvSpPr>
          <p:cNvPr id="176" name="Rectangle 12"/>
          <p:cNvSpPr txBox="1">
            <a:spLocks noChangeArrowheads="1"/>
          </p:cNvSpPr>
          <p:nvPr/>
        </p:nvSpPr>
        <p:spPr bwMode="auto">
          <a:xfrm>
            <a:off x="6924923" y="1066800"/>
            <a:ext cx="54267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D, </a:t>
            </a:r>
          </a:p>
        </p:txBody>
      </p:sp>
      <p:sp>
        <p:nvSpPr>
          <p:cNvPr id="177" name="Rectangle 12"/>
          <p:cNvSpPr txBox="1">
            <a:spLocks noChangeArrowheads="1"/>
          </p:cNvSpPr>
          <p:nvPr/>
        </p:nvSpPr>
        <p:spPr bwMode="auto">
          <a:xfrm>
            <a:off x="7456998" y="1066800"/>
            <a:ext cx="62020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F, </a:t>
            </a:r>
          </a:p>
        </p:txBody>
      </p:sp>
      <p:sp>
        <p:nvSpPr>
          <p:cNvPr id="178" name="Rectangle 12"/>
          <p:cNvSpPr txBox="1">
            <a:spLocks noChangeArrowheads="1"/>
          </p:cNvSpPr>
          <p:nvPr/>
        </p:nvSpPr>
        <p:spPr bwMode="auto">
          <a:xfrm>
            <a:off x="7991723" y="1066800"/>
            <a:ext cx="54267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G, </a:t>
            </a:r>
          </a:p>
        </p:txBody>
      </p:sp>
      <p:sp>
        <p:nvSpPr>
          <p:cNvPr id="179" name="Rectangle 12"/>
          <p:cNvSpPr txBox="1">
            <a:spLocks noChangeArrowheads="1"/>
          </p:cNvSpPr>
          <p:nvPr/>
        </p:nvSpPr>
        <p:spPr bwMode="auto">
          <a:xfrm>
            <a:off x="8527774" y="1066800"/>
            <a:ext cx="38762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B</a:t>
            </a:r>
          </a:p>
        </p:txBody>
      </p:sp>
      <p:sp>
        <p:nvSpPr>
          <p:cNvPr id="71" name="Rectangle 12"/>
          <p:cNvSpPr txBox="1">
            <a:spLocks noChangeArrowheads="1"/>
          </p:cNvSpPr>
          <p:nvPr/>
        </p:nvSpPr>
        <p:spPr bwMode="auto">
          <a:xfrm>
            <a:off x="228600" y="5638802"/>
            <a:ext cx="8915400" cy="1066800"/>
          </a:xfrm>
          <a:prstGeom prst="rect">
            <a:avLst/>
          </a:prstGeom>
          <a:solidFill>
            <a:srgbClr val="F8DA5A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latin typeface="+mn-lt"/>
              </a:rPr>
              <a:t>  已知顶点表：</a:t>
            </a:r>
            <a:r>
              <a:rPr lang="en-US" altLang="zh-CN" sz="3200" kern="0" dirty="0" smtClean="0">
                <a:latin typeface="+mn-lt"/>
              </a:rPr>
              <a:t>EFG</a:t>
            </a:r>
            <a:r>
              <a:rPr lang="en-US" altLang="zh-CN" sz="3200" kern="0" dirty="0" smtClean="0"/>
              <a:t>CD</a:t>
            </a:r>
            <a:r>
              <a:rPr lang="en-US" altLang="zh-CN" sz="3200" kern="0" dirty="0" smtClean="0">
                <a:latin typeface="+mn-lt"/>
              </a:rPr>
              <a:t>BA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-- </a:t>
            </a:r>
            <a:r>
              <a:rPr lang="zh-CN" altLang="en-US" sz="3200" kern="0" dirty="0" smtClean="0">
                <a:latin typeface="+mn-lt"/>
              </a:rPr>
              <a:t>从</a:t>
            </a:r>
            <a:r>
              <a:rPr lang="en-US" altLang="zh-CN" sz="3200" kern="0" dirty="0" smtClean="0">
                <a:latin typeface="+mn-lt"/>
              </a:rPr>
              <a:t>E</a:t>
            </a:r>
            <a:r>
              <a:rPr lang="zh-CN" altLang="en-US" sz="3200" kern="0" dirty="0" smtClean="0">
                <a:latin typeface="+mn-lt"/>
              </a:rPr>
              <a:t>出发的广度优先序列</a:t>
            </a:r>
            <a:r>
              <a:rPr lang="en-US" altLang="zh-CN" sz="3200" kern="0" dirty="0" smtClean="0">
                <a:latin typeface="+mn-lt"/>
              </a:rPr>
              <a:t>:</a:t>
            </a:r>
          </a:p>
        </p:txBody>
      </p:sp>
      <p:sp>
        <p:nvSpPr>
          <p:cNvPr id="74" name="Rectangle 12"/>
          <p:cNvSpPr txBox="1">
            <a:spLocks noChangeArrowheads="1"/>
          </p:cNvSpPr>
          <p:nvPr/>
        </p:nvSpPr>
        <p:spPr bwMode="auto">
          <a:xfrm>
            <a:off x="5334000" y="6096002"/>
            <a:ext cx="3810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E, C, F, D, G, B, 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70" grpId="0"/>
      <p:bldP spid="174" grpId="0"/>
      <p:bldP spid="175" grpId="0"/>
      <p:bldP spid="176" grpId="0"/>
      <p:bldP spid="177" grpId="0"/>
      <p:bldP spid="178" grpId="0"/>
      <p:bldP spid="179" grpId="0"/>
      <p:bldP spid="71" grpId="0" animBg="1"/>
      <p:bldP spid="7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1026"/>
          <p:cNvSpPr txBox="1">
            <a:spLocks noChangeArrowheads="1"/>
          </p:cNvSpPr>
          <p:nvPr/>
        </p:nvSpPr>
        <p:spPr bwMode="auto">
          <a:xfrm>
            <a:off x="381000" y="990600"/>
            <a:ext cx="8763000" cy="5638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96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void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bfs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(Graph g,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VexNode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v)</a:t>
            </a:r>
          </a:p>
          <a:p>
            <a:pPr marL="396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{ 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VexNode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v1,v2;</a:t>
            </a:r>
          </a:p>
          <a:p>
            <a:pPr marL="396000" lvl="0">
              <a:spcBef>
                <a:spcPts val="0"/>
              </a:spcBef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Queue q; </a:t>
            </a:r>
          </a:p>
          <a:p>
            <a:pPr marL="396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q =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</a:rPr>
              <a:t>createEmptyQueue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();  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</a:rPr>
              <a:t>//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</a:rPr>
              <a:t>建空队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+mj-lt"/>
            </a:endParaRPr>
          </a:p>
          <a:p>
            <a:pPr marL="396000" lvl="0"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j-lt"/>
              </a:rPr>
              <a:t>   </a:t>
            </a:r>
            <a:r>
              <a:rPr lang="en-US" altLang="zh-CN" sz="3200" kern="0" dirty="0" err="1" smtClean="0"/>
              <a:t>v.mark</a:t>
            </a:r>
            <a:r>
              <a:rPr lang="en-US" altLang="zh-CN" sz="3200" kern="0" dirty="0" smtClean="0"/>
              <a:t> = 1; </a:t>
            </a:r>
          </a:p>
          <a:p>
            <a:pPr marL="396000" lvl="0"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</a:t>
            </a:r>
            <a:r>
              <a:rPr lang="en-US" altLang="zh-CN" sz="3200" kern="0" dirty="0" err="1" smtClean="0"/>
              <a:t>printf</a:t>
            </a:r>
            <a:r>
              <a:rPr lang="en-US" altLang="zh-CN" sz="3200" kern="0" dirty="0" smtClean="0"/>
              <a:t>(“%c,” </a:t>
            </a:r>
            <a:r>
              <a:rPr lang="en-US" altLang="zh-CN" sz="3200" kern="0" dirty="0" err="1" smtClean="0"/>
              <a:t>v.vertex</a:t>
            </a:r>
            <a:r>
              <a:rPr lang="en-US" altLang="zh-CN" sz="3200" kern="0" dirty="0" smtClean="0"/>
              <a:t>); 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</a:endParaRPr>
          </a:p>
          <a:p>
            <a:pPr marL="396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</a:rPr>
              <a:t>enQueue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(q, v); </a:t>
            </a:r>
          </a:p>
          <a:p>
            <a:pPr marL="396000" marR="0" lvl="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BFS</a:t>
            </a:r>
            <a:r>
              <a:rPr lang="zh-CN" altLang="en-US" dirty="0" smtClean="0">
                <a:ea typeface="黑体" pitchFamily="2" charset="-122"/>
              </a:rPr>
              <a:t>算法</a:t>
            </a:r>
            <a:r>
              <a:rPr lang="en-US" altLang="zh-CN" dirty="0" smtClean="0">
                <a:ea typeface="黑体" pitchFamily="2" charset="-122"/>
              </a:rPr>
              <a:t>(</a:t>
            </a:r>
            <a:r>
              <a:rPr lang="zh-CN" altLang="en-US" dirty="0" smtClean="0">
                <a:ea typeface="黑体" pitchFamily="2" charset="-122"/>
              </a:rPr>
              <a:t>非递归</a:t>
            </a:r>
            <a:r>
              <a:rPr lang="en-US" altLang="zh-CN" dirty="0" smtClean="0">
                <a:ea typeface="黑体" pitchFamily="2" charset="-122"/>
              </a:rPr>
              <a:t>)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52800" y="3505200"/>
            <a:ext cx="3256020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访问出发点、进队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3400" y="5257800"/>
            <a:ext cx="8991600" cy="622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</a:rPr>
              <a:t>//</a:t>
            </a:r>
            <a:r>
              <a:rPr lang="zh-CN" altLang="en-US" kern="0" dirty="0" smtClean="0">
                <a:solidFill>
                  <a:srgbClr val="0000CC"/>
                </a:solidFill>
              </a:rPr>
              <a:t>当队不空</a:t>
            </a:r>
            <a:r>
              <a:rPr lang="en-US" altLang="zh-CN" kern="0" dirty="0" smtClean="0">
                <a:solidFill>
                  <a:srgbClr val="0000CC"/>
                </a:solidFill>
              </a:rPr>
              <a:t>, </a:t>
            </a:r>
            <a:r>
              <a:rPr lang="zh-CN" altLang="en-US" kern="0" dirty="0" smtClean="0">
                <a:solidFill>
                  <a:srgbClr val="0000CC"/>
                </a:solidFill>
              </a:rPr>
              <a:t>访问队头的未被访问的邻接点</a:t>
            </a:r>
            <a:r>
              <a:rPr lang="en-US" altLang="zh-CN" kern="0" dirty="0" smtClean="0">
                <a:solidFill>
                  <a:srgbClr val="0000CC"/>
                </a:solidFill>
              </a:rPr>
              <a:t>, </a:t>
            </a:r>
            <a:r>
              <a:rPr lang="zh-CN" altLang="en-US" kern="0" dirty="0" smtClean="0">
                <a:solidFill>
                  <a:srgbClr val="0000CC"/>
                </a:solidFill>
              </a:rPr>
              <a:t>队头出队</a:t>
            </a:r>
            <a:endParaRPr lang="en-US" altLang="zh-CN" kern="0" dirty="0" smtClean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回顾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457200" y="1066800"/>
            <a:ext cx="86868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图的基本操作</a:t>
            </a:r>
            <a:endParaRPr lang="en-US" altLang="zh-CN" sz="3200" kern="0" dirty="0" smtClean="0">
              <a:solidFill>
                <a:srgbClr val="0000CC"/>
              </a:solidFill>
              <a:latin typeface="+mn-lt"/>
            </a:endParaRPr>
          </a:p>
          <a:p>
            <a:pPr marL="342900" lvl="0" indent="-342900" algn="just">
              <a:lnSpc>
                <a:spcPct val="135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-- </a:t>
            </a:r>
            <a:r>
              <a:rPr lang="zh-CN" altLang="en-US" sz="3200" kern="0" dirty="0" smtClean="0">
                <a:latin typeface="+mn-lt"/>
              </a:rPr>
              <a:t>判断两个顶点</a:t>
            </a:r>
            <a:r>
              <a:rPr lang="en-US" altLang="zh-CN" sz="3200" kern="0" dirty="0" smtClean="0">
                <a:latin typeface="+mn-lt"/>
              </a:rPr>
              <a:t>vi, </a:t>
            </a:r>
            <a:r>
              <a:rPr lang="en-US" altLang="zh-CN" sz="3200" kern="0" dirty="0" err="1" smtClean="0">
                <a:latin typeface="+mn-lt"/>
              </a:rPr>
              <a:t>vj</a:t>
            </a:r>
            <a:r>
              <a:rPr lang="zh-CN" altLang="en-US" sz="3200" kern="0" dirty="0" smtClean="0">
                <a:latin typeface="+mn-lt"/>
              </a:rPr>
              <a:t>是否邻接；</a:t>
            </a:r>
            <a:endParaRPr lang="en-US" altLang="zh-CN" sz="3200" kern="0" dirty="0" smtClean="0">
              <a:latin typeface="+mn-lt"/>
            </a:endParaRPr>
          </a:p>
          <a:p>
            <a:pPr marL="342900" lvl="0" indent="-342900" algn="just">
              <a:lnSpc>
                <a:spcPct val="135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-- </a:t>
            </a:r>
            <a:r>
              <a:rPr lang="zh-CN" altLang="en-US" sz="3200" kern="0" dirty="0" smtClean="0">
                <a:latin typeface="+mn-lt"/>
              </a:rPr>
              <a:t>求顶点</a:t>
            </a:r>
            <a:r>
              <a:rPr lang="en-US" altLang="zh-CN" sz="3200" kern="0" dirty="0" smtClean="0">
                <a:latin typeface="+mn-lt"/>
              </a:rPr>
              <a:t>vi</a:t>
            </a:r>
            <a:r>
              <a:rPr lang="zh-CN" altLang="en-US" sz="3200" kern="0" dirty="0" smtClean="0">
                <a:latin typeface="+mn-lt"/>
              </a:rPr>
              <a:t>的度（入度、出度）；</a:t>
            </a:r>
            <a:endParaRPr lang="en-US" altLang="zh-CN" sz="3200" kern="0" dirty="0" smtClean="0">
              <a:latin typeface="+mn-lt"/>
            </a:endParaRPr>
          </a:p>
          <a:p>
            <a:pPr marL="342900" lvl="0" indent="-342900" algn="just">
              <a:lnSpc>
                <a:spcPct val="135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 smtClean="0">
                <a:latin typeface="+mn-lt"/>
              </a:rPr>
              <a:t>   </a:t>
            </a:r>
            <a:r>
              <a:rPr lang="en-US" altLang="zh-CN" sz="3200" kern="0" dirty="0" smtClean="0">
                <a:latin typeface="+mn-lt"/>
              </a:rPr>
              <a:t>-- </a:t>
            </a:r>
            <a:r>
              <a:rPr lang="zh-CN" altLang="en-US" sz="3200" kern="0" dirty="0" smtClean="0">
                <a:latin typeface="+mn-lt"/>
              </a:rPr>
              <a:t>第一个顶点、下一个顶点；</a:t>
            </a:r>
            <a:endParaRPr lang="en-US" altLang="zh-CN" sz="3200" kern="0" dirty="0" smtClean="0">
              <a:latin typeface="+mn-lt"/>
            </a:endParaRPr>
          </a:p>
          <a:p>
            <a:pPr marL="342900" lvl="0" indent="-342900" algn="just">
              <a:lnSpc>
                <a:spcPct val="135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 smtClean="0">
                <a:latin typeface="+mn-lt"/>
              </a:rPr>
              <a:t>   </a:t>
            </a:r>
            <a:r>
              <a:rPr lang="en-US" altLang="zh-CN" sz="3200" kern="0" dirty="0" smtClean="0">
                <a:latin typeface="+mn-lt"/>
              </a:rPr>
              <a:t>-- </a:t>
            </a:r>
            <a:r>
              <a:rPr lang="zh-CN" altLang="en-US" sz="3200" kern="0" dirty="0" smtClean="0">
                <a:latin typeface="+mn-lt"/>
              </a:rPr>
              <a:t>第一个邻接点、下一个邻接点；</a:t>
            </a:r>
            <a:endParaRPr lang="en-US" altLang="zh-CN" sz="3200" kern="0" dirty="0" smtClean="0">
              <a:latin typeface="+mn-lt"/>
            </a:endParaRPr>
          </a:p>
          <a:p>
            <a:pPr marL="342900" lvl="0" indent="-342900" algn="just">
              <a:lnSpc>
                <a:spcPct val="160000"/>
              </a:lnSpc>
              <a:spcBef>
                <a:spcPts val="1200"/>
              </a:spcBef>
              <a:buNone/>
              <a:defRPr/>
            </a:pPr>
            <a:r>
              <a:rPr lang="en-US" altLang="zh-CN" sz="3200" kern="0" dirty="0" smtClean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sp>
        <p:nvSpPr>
          <p:cNvPr id="5" name="Oval 30"/>
          <p:cNvSpPr>
            <a:spLocks noChangeArrowheads="1"/>
          </p:cNvSpPr>
          <p:nvPr/>
        </p:nvSpPr>
        <p:spPr bwMode="auto">
          <a:xfrm>
            <a:off x="5867400" y="479107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6" name="Oval 30"/>
          <p:cNvSpPr>
            <a:spLocks noChangeArrowheads="1"/>
          </p:cNvSpPr>
          <p:nvPr/>
        </p:nvSpPr>
        <p:spPr bwMode="auto">
          <a:xfrm>
            <a:off x="7924800" y="4805362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7" name="Oval 30"/>
          <p:cNvSpPr>
            <a:spLocks noChangeArrowheads="1"/>
          </p:cNvSpPr>
          <p:nvPr/>
        </p:nvSpPr>
        <p:spPr bwMode="auto">
          <a:xfrm>
            <a:off x="6324600" y="616267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8" name="Oval 30"/>
          <p:cNvSpPr>
            <a:spLocks noChangeArrowheads="1"/>
          </p:cNvSpPr>
          <p:nvPr/>
        </p:nvSpPr>
        <p:spPr bwMode="auto">
          <a:xfrm>
            <a:off x="7848600" y="616267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9" name="直接箭头连接符 8"/>
          <p:cNvCxnSpPr>
            <a:stCxn id="6" idx="2"/>
            <a:endCxn id="5" idx="6"/>
          </p:cNvCxnSpPr>
          <p:nvPr/>
        </p:nvCxnSpPr>
        <p:spPr bwMode="auto">
          <a:xfrm rot="10800000">
            <a:off x="6477000" y="5062539"/>
            <a:ext cx="1447800" cy="14287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直接箭头连接符 9"/>
          <p:cNvCxnSpPr>
            <a:stCxn id="8" idx="0"/>
            <a:endCxn id="6" idx="4"/>
          </p:cNvCxnSpPr>
          <p:nvPr/>
        </p:nvCxnSpPr>
        <p:spPr bwMode="auto">
          <a:xfrm rot="5400000" flipH="1" flipV="1">
            <a:off x="7784306" y="5717381"/>
            <a:ext cx="814388" cy="762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直接箭头连接符 11"/>
          <p:cNvCxnSpPr>
            <a:stCxn id="5" idx="5"/>
            <a:endCxn id="7" idx="0"/>
          </p:cNvCxnSpPr>
          <p:nvPr/>
        </p:nvCxnSpPr>
        <p:spPr bwMode="auto">
          <a:xfrm rot="16200000" flipH="1">
            <a:off x="6054471" y="5587746"/>
            <a:ext cx="908184" cy="241674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直接箭头连接符 12"/>
          <p:cNvCxnSpPr>
            <a:stCxn id="6" idx="3"/>
            <a:endCxn id="7" idx="7"/>
          </p:cNvCxnSpPr>
          <p:nvPr/>
        </p:nvCxnSpPr>
        <p:spPr bwMode="auto">
          <a:xfrm rot="5400000">
            <a:off x="6942797" y="5170907"/>
            <a:ext cx="973406" cy="116914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直接箭头连接符 13"/>
          <p:cNvCxnSpPr>
            <a:stCxn id="7" idx="6"/>
            <a:endCxn id="8" idx="2"/>
          </p:cNvCxnSpPr>
          <p:nvPr/>
        </p:nvCxnSpPr>
        <p:spPr bwMode="auto">
          <a:xfrm>
            <a:off x="6934200" y="6434138"/>
            <a:ext cx="914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 Box 32"/>
          <p:cNvSpPr txBox="1">
            <a:spLocks noChangeArrowheads="1"/>
          </p:cNvSpPr>
          <p:nvPr/>
        </p:nvSpPr>
        <p:spPr bwMode="auto">
          <a:xfrm>
            <a:off x="6781800" y="4540389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6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6" name="Text Box 32"/>
          <p:cNvSpPr txBox="1">
            <a:spLocks noChangeArrowheads="1"/>
          </p:cNvSpPr>
          <p:nvPr/>
        </p:nvSpPr>
        <p:spPr bwMode="auto">
          <a:xfrm>
            <a:off x="8153400" y="553098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4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7" name="Text Box 32"/>
          <p:cNvSpPr txBox="1">
            <a:spLocks noChangeArrowheads="1"/>
          </p:cNvSpPr>
          <p:nvPr/>
        </p:nvSpPr>
        <p:spPr bwMode="auto">
          <a:xfrm>
            <a:off x="7086600" y="53340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8" name="Text Box 32"/>
          <p:cNvSpPr txBox="1">
            <a:spLocks noChangeArrowheads="1"/>
          </p:cNvSpPr>
          <p:nvPr/>
        </p:nvSpPr>
        <p:spPr bwMode="auto">
          <a:xfrm>
            <a:off x="7239000" y="590577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3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9" name="Text Box 32"/>
          <p:cNvSpPr txBox="1">
            <a:spLocks noChangeArrowheads="1"/>
          </p:cNvSpPr>
          <p:nvPr/>
        </p:nvSpPr>
        <p:spPr bwMode="auto">
          <a:xfrm>
            <a:off x="6096000" y="5210454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2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20" name="曲线连接符 19"/>
          <p:cNvCxnSpPr>
            <a:stCxn id="5" idx="0"/>
            <a:endCxn id="6" idx="0"/>
          </p:cNvCxnSpPr>
          <p:nvPr/>
        </p:nvCxnSpPr>
        <p:spPr bwMode="auto">
          <a:xfrm rot="16200000" flipH="1">
            <a:off x="7193756" y="3769518"/>
            <a:ext cx="14287" cy="2057400"/>
          </a:xfrm>
          <a:prstGeom prst="curvedConnector3">
            <a:avLst>
              <a:gd name="adj1" fmla="val -2555331"/>
            </a:avLst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 Box 32"/>
          <p:cNvSpPr txBox="1">
            <a:spLocks noChangeArrowheads="1"/>
          </p:cNvSpPr>
          <p:nvPr/>
        </p:nvSpPr>
        <p:spPr bwMode="auto">
          <a:xfrm>
            <a:off x="7010400" y="38862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7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22" name="曲线连接符 21"/>
          <p:cNvCxnSpPr>
            <a:stCxn id="7" idx="2"/>
            <a:endCxn id="5" idx="2"/>
          </p:cNvCxnSpPr>
          <p:nvPr/>
        </p:nvCxnSpPr>
        <p:spPr bwMode="auto">
          <a:xfrm rot="10800000">
            <a:off x="5867400" y="5062538"/>
            <a:ext cx="457200" cy="1371600"/>
          </a:xfrm>
          <a:prstGeom prst="curvedConnector3">
            <a:avLst>
              <a:gd name="adj1" fmla="val 236567"/>
            </a:avLst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ext Box 32"/>
          <p:cNvSpPr txBox="1">
            <a:spLocks noChangeArrowheads="1"/>
          </p:cNvSpPr>
          <p:nvPr/>
        </p:nvSpPr>
        <p:spPr bwMode="auto">
          <a:xfrm>
            <a:off x="5562600" y="55626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8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24" name="Oval 30"/>
          <p:cNvSpPr>
            <a:spLocks noChangeArrowheads="1"/>
          </p:cNvSpPr>
          <p:nvPr/>
        </p:nvSpPr>
        <p:spPr bwMode="auto">
          <a:xfrm>
            <a:off x="1905000" y="479107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25" name="Oval 30"/>
          <p:cNvSpPr>
            <a:spLocks noChangeArrowheads="1"/>
          </p:cNvSpPr>
          <p:nvPr/>
        </p:nvSpPr>
        <p:spPr bwMode="auto">
          <a:xfrm>
            <a:off x="3200400" y="479107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1981200" y="585787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27" name="直接连接符 26"/>
          <p:cNvCxnSpPr>
            <a:cxnSpLocks noChangeShapeType="1"/>
            <a:stCxn id="25" idx="5"/>
            <a:endCxn id="28" idx="0"/>
          </p:cNvCxnSpPr>
          <p:nvPr/>
        </p:nvCxnSpPr>
        <p:spPr bwMode="auto">
          <a:xfrm rot="5400000">
            <a:off x="3349371" y="5486520"/>
            <a:ext cx="603384" cy="139326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8" name="Oval 30"/>
          <p:cNvSpPr>
            <a:spLocks noChangeArrowheads="1"/>
          </p:cNvSpPr>
          <p:nvPr/>
        </p:nvSpPr>
        <p:spPr bwMode="auto">
          <a:xfrm>
            <a:off x="3276600" y="585787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29" name="直接连接符 28"/>
          <p:cNvCxnSpPr>
            <a:cxnSpLocks noChangeShapeType="1"/>
            <a:stCxn id="25" idx="2"/>
            <a:endCxn id="24" idx="6"/>
          </p:cNvCxnSpPr>
          <p:nvPr/>
        </p:nvCxnSpPr>
        <p:spPr bwMode="auto">
          <a:xfrm rot="10800000">
            <a:off x="2514600" y="5062538"/>
            <a:ext cx="6858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" name="直接连接符 32"/>
          <p:cNvCxnSpPr>
            <a:cxnSpLocks noChangeShapeType="1"/>
            <a:stCxn id="26" idx="1"/>
            <a:endCxn id="24" idx="4"/>
          </p:cNvCxnSpPr>
          <p:nvPr/>
        </p:nvCxnSpPr>
        <p:spPr bwMode="auto">
          <a:xfrm rot="5400000" flipH="1" flipV="1">
            <a:off x="1838445" y="5566029"/>
            <a:ext cx="603384" cy="139326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" name="直接连接符 32"/>
          <p:cNvCxnSpPr>
            <a:cxnSpLocks noChangeShapeType="1"/>
            <a:stCxn id="28" idx="2"/>
            <a:endCxn id="26" idx="6"/>
          </p:cNvCxnSpPr>
          <p:nvPr/>
        </p:nvCxnSpPr>
        <p:spPr bwMode="auto">
          <a:xfrm rot="10800000">
            <a:off x="2590800" y="6129338"/>
            <a:ext cx="6858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" name="直接连接符 31"/>
          <p:cNvCxnSpPr>
            <a:cxnSpLocks noChangeShapeType="1"/>
            <a:stCxn id="25" idx="3"/>
            <a:endCxn id="26" idx="7"/>
          </p:cNvCxnSpPr>
          <p:nvPr/>
        </p:nvCxnSpPr>
        <p:spPr bwMode="auto">
          <a:xfrm rot="5400000">
            <a:off x="2554154" y="5201863"/>
            <a:ext cx="682893" cy="78814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2438400" y="4524654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6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3657600" y="523254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4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2514600" y="515634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2819400" y="5591454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3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37" name="Text Box 32"/>
          <p:cNvSpPr txBox="1">
            <a:spLocks noChangeArrowheads="1"/>
          </p:cNvSpPr>
          <p:nvPr/>
        </p:nvSpPr>
        <p:spPr bwMode="auto">
          <a:xfrm>
            <a:off x="1752600" y="519471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2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52400" y="685800"/>
            <a:ext cx="8991600" cy="6172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while( !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isEmptyQueue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(q) )</a:t>
            </a:r>
          </a:p>
          <a:p>
            <a:pPr marL="108000" lvl="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{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v1=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</a:rPr>
              <a:t>frontQueue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(q);  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</a:endParaRPr>
          </a:p>
          <a:p>
            <a:pPr marL="108000"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 </a:t>
            </a:r>
            <a:r>
              <a:rPr lang="en-US" altLang="zh-CN" sz="3200" kern="0" dirty="0" err="1" smtClean="0">
                <a:solidFill>
                  <a:srgbClr val="990099"/>
                </a:solidFill>
              </a:rPr>
              <a:t>deQueue</a:t>
            </a:r>
            <a:r>
              <a:rPr lang="en-US" altLang="zh-CN" sz="3200" kern="0" dirty="0" smtClean="0"/>
              <a:t>(q); 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</a:endParaRPr>
          </a:p>
          <a:p>
            <a:pPr marL="108000" marR="0" lvl="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 v2=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firstAdjacent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(g,v1);</a:t>
            </a:r>
          </a:p>
          <a:p>
            <a:pPr marL="108000" marR="0" lvl="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while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(v2 != Null)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</a:endParaRPr>
          </a:p>
          <a:p>
            <a:pPr marL="108000" marR="0" lvl="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{    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if( v2.mark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==0)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</a:endParaRPr>
          </a:p>
          <a:p>
            <a:pPr marL="108000" lvl="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rgbClr val="007E00"/>
                </a:solidFill>
                <a:latin typeface="+mj-lt"/>
              </a:rPr>
              <a:t>            </a:t>
            </a:r>
            <a:r>
              <a:rPr lang="en-US" altLang="zh-CN" sz="3200" kern="0" dirty="0" smtClean="0">
                <a:latin typeface="+mj-lt"/>
              </a:rPr>
              <a:t>{   </a:t>
            </a:r>
            <a:r>
              <a:rPr lang="en-US" altLang="zh-CN" sz="3200" kern="0" dirty="0" smtClean="0"/>
              <a:t>v2.mark =1; </a:t>
            </a:r>
          </a:p>
          <a:p>
            <a:pPr marL="108000" lvl="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          </a:t>
            </a:r>
            <a:r>
              <a:rPr lang="en-US" altLang="zh-CN" sz="3200" kern="0" dirty="0" smtClean="0"/>
              <a:t> </a:t>
            </a:r>
            <a:r>
              <a:rPr lang="en-US" altLang="zh-CN" sz="3200" kern="0" dirty="0" err="1" smtClean="0"/>
              <a:t>printf</a:t>
            </a:r>
            <a:r>
              <a:rPr lang="en-US" altLang="zh-CN" sz="3200" kern="0" dirty="0" smtClean="0"/>
              <a:t>(“%c,” v2.vertex); 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  <a:p>
            <a:pPr marL="108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j-lt"/>
              </a:rPr>
              <a:t>                </a:t>
            </a:r>
            <a:r>
              <a:rPr lang="en-US" altLang="zh-CN" sz="3200" kern="0" dirty="0" smtClean="0">
                <a:latin typeface="+mj-lt"/>
              </a:rPr>
              <a:t>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enQueue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(q,v2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); }</a:t>
            </a:r>
          </a:p>
          <a:p>
            <a:pPr marL="108000" marR="0" lvl="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      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v2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=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nextAdjacent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(g,v1,v2);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}</a:t>
            </a:r>
          </a:p>
          <a:p>
            <a:pPr marL="108000" marR="0" lvl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}</a:t>
            </a:r>
          </a:p>
          <a:p>
            <a:pPr marL="108000" marR="0" lvl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}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38600" y="2844000"/>
            <a:ext cx="51054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考察</a:t>
            </a:r>
            <a:r>
              <a:rPr lang="en-US" altLang="zh-CN" kern="0" dirty="0" smtClean="0">
                <a:solidFill>
                  <a:srgbClr val="008000"/>
                </a:solidFill>
              </a:rPr>
              <a:t>v1</a:t>
            </a:r>
            <a:r>
              <a:rPr lang="zh-CN" altLang="en-US" kern="0" dirty="0" smtClean="0">
                <a:solidFill>
                  <a:srgbClr val="008000"/>
                </a:solidFill>
              </a:rPr>
              <a:t>所有的邻接点</a:t>
            </a:r>
            <a:r>
              <a:rPr lang="en-US" altLang="zh-CN" kern="0" dirty="0" smtClean="0">
                <a:solidFill>
                  <a:srgbClr val="008000"/>
                </a:solidFill>
              </a:rPr>
              <a:t>……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00600" y="3402000"/>
            <a:ext cx="4553937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7E00"/>
                </a:solidFill>
              </a:rPr>
              <a:t>//</a:t>
            </a:r>
            <a:r>
              <a:rPr lang="zh-CN" altLang="en-US" kern="0" dirty="0" smtClean="0">
                <a:solidFill>
                  <a:srgbClr val="007E00"/>
                </a:solidFill>
              </a:rPr>
              <a:t>若未访问</a:t>
            </a:r>
            <a:r>
              <a:rPr lang="en-US" altLang="zh-CN" kern="0" dirty="0" smtClean="0">
                <a:solidFill>
                  <a:srgbClr val="007E00"/>
                </a:solidFill>
              </a:rPr>
              <a:t>,</a:t>
            </a:r>
            <a:r>
              <a:rPr lang="zh-CN" altLang="en-US" kern="0" dirty="0" smtClean="0">
                <a:solidFill>
                  <a:srgbClr val="007E00"/>
                </a:solidFill>
              </a:rPr>
              <a:t>则访问、进队</a:t>
            </a:r>
            <a:r>
              <a:rPr lang="en-US" altLang="zh-CN" kern="0" dirty="0" smtClean="0">
                <a:solidFill>
                  <a:srgbClr val="007E00"/>
                </a:solidFill>
              </a:rPr>
              <a:t> 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560232" y="1274058"/>
            <a:ext cx="184056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7E00"/>
                </a:solidFill>
              </a:rPr>
              <a:t>//v1</a:t>
            </a:r>
            <a:r>
              <a:rPr lang="zh-CN" altLang="en-US" kern="0" dirty="0" smtClean="0">
                <a:solidFill>
                  <a:srgbClr val="007E00"/>
                </a:solidFill>
              </a:rPr>
              <a:t>：队头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334000" y="2286000"/>
            <a:ext cx="4126568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//v2</a:t>
            </a:r>
            <a:r>
              <a:rPr lang="zh-CN" altLang="en-US" kern="0" dirty="0" smtClean="0">
                <a:solidFill>
                  <a:srgbClr val="0000CC"/>
                </a:solidFill>
              </a:rPr>
              <a:t>：</a:t>
            </a:r>
            <a:r>
              <a:rPr lang="en-US" altLang="zh-CN" kern="0" dirty="0" smtClean="0">
                <a:solidFill>
                  <a:srgbClr val="0000CC"/>
                </a:solidFill>
              </a:rPr>
              <a:t>v1</a:t>
            </a:r>
            <a:r>
              <a:rPr lang="zh-CN" altLang="en-US" kern="0" dirty="0" smtClean="0">
                <a:solidFill>
                  <a:srgbClr val="0000CC"/>
                </a:solidFill>
              </a:rPr>
              <a:t>的第</a:t>
            </a:r>
            <a:r>
              <a:rPr lang="en-US" altLang="zh-CN" kern="0" dirty="0" smtClean="0">
                <a:solidFill>
                  <a:srgbClr val="0000CC"/>
                </a:solidFill>
              </a:rPr>
              <a:t>1</a:t>
            </a:r>
            <a:r>
              <a:rPr lang="zh-CN" altLang="en-US" kern="0" dirty="0" smtClean="0">
                <a:solidFill>
                  <a:srgbClr val="0000CC"/>
                </a:solidFill>
              </a:rPr>
              <a:t>个邻接点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315200" y="5562600"/>
            <a:ext cx="1810737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7E00"/>
                </a:solidFill>
              </a:rPr>
              <a:t>//</a:t>
            </a:r>
            <a:r>
              <a:rPr lang="zh-CN" altLang="en-US" kern="0" dirty="0" smtClean="0">
                <a:solidFill>
                  <a:srgbClr val="007E00"/>
                </a:solidFill>
              </a:rPr>
              <a:t>下一个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/>
      <p:bldP spid="13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12"/>
          <p:cNvSpPr txBox="1">
            <a:spLocks noChangeArrowheads="1"/>
          </p:cNvSpPr>
          <p:nvPr/>
        </p:nvSpPr>
        <p:spPr bwMode="auto">
          <a:xfrm>
            <a:off x="381000" y="990600"/>
            <a:ext cx="8763000" cy="4724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000" kern="0" dirty="0" smtClean="0">
                <a:latin typeface="+mn-lt"/>
              </a:rPr>
              <a:t>  时间复杂度：</a:t>
            </a:r>
            <a:endParaRPr lang="en-US" altLang="zh-CN" sz="3000" kern="0" dirty="0" smtClean="0">
              <a:latin typeface="+mn-lt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    1) 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每个顶点进队、出队，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1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次 </a:t>
            </a:r>
            <a:endParaRPr lang="en-US" altLang="zh-CN" sz="3000" kern="0" dirty="0" smtClean="0">
              <a:solidFill>
                <a:srgbClr val="0000CC"/>
              </a:solidFill>
              <a:latin typeface="+mn-lt"/>
              <a:sym typeface="Wingdings" pitchFamily="2" charset="2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  <a:sym typeface="Wingdings" pitchFamily="2" charset="2"/>
              </a:rPr>
              <a:t>          </a:t>
            </a:r>
            <a:r>
              <a:rPr lang="zh-CN" altLang="en-US" sz="3000" kern="0" dirty="0" smtClean="0">
                <a:latin typeface="+mn-lt"/>
                <a:sym typeface="Wingdings" pitchFamily="2" charset="2"/>
              </a:rPr>
              <a:t>外层循环，共</a:t>
            </a:r>
            <a:r>
              <a:rPr lang="en-US" altLang="zh-CN" sz="3000" kern="0" dirty="0" smtClean="0">
                <a:latin typeface="+mn-lt"/>
                <a:sym typeface="Wingdings" pitchFamily="2" charset="2"/>
              </a:rPr>
              <a:t>n</a:t>
            </a:r>
            <a:r>
              <a:rPr lang="zh-CN" altLang="en-US" sz="3000" kern="0" dirty="0" smtClean="0">
                <a:latin typeface="+mn-lt"/>
                <a:sym typeface="Wingdings" pitchFamily="2" charset="2"/>
              </a:rPr>
              <a:t>次</a:t>
            </a:r>
            <a:endParaRPr lang="en-US" altLang="zh-CN" sz="3000" kern="0" dirty="0" smtClean="0">
              <a:latin typeface="+mn-lt"/>
              <a:sym typeface="Wingdings" pitchFamily="2" charset="2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  <a:sym typeface="Wingdings" pitchFamily="2" charset="2"/>
              </a:rPr>
              <a:t>   2) </a:t>
            </a:r>
            <a:r>
              <a:rPr lang="zh-CN" altLang="en-US" sz="3000" kern="0" dirty="0" smtClean="0">
                <a:solidFill>
                  <a:srgbClr val="0000CC"/>
                </a:solidFill>
                <a:sym typeface="Wingdings" pitchFamily="2" charset="2"/>
              </a:rPr>
              <a:t>访问队头时，要考察队头的所有邻接顶点</a:t>
            </a:r>
            <a:endParaRPr lang="en-US" altLang="zh-CN" sz="3000" kern="0" dirty="0" smtClean="0">
              <a:solidFill>
                <a:srgbClr val="0000CC"/>
              </a:solidFill>
              <a:sym typeface="Wingdings" pitchFamily="2" charset="2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ym typeface="Wingdings" pitchFamily="2" charset="2"/>
              </a:rPr>
              <a:t>         2.1 </a:t>
            </a:r>
            <a:r>
              <a:rPr lang="zh-CN" altLang="en-US" sz="3000" kern="0" dirty="0" smtClean="0">
                <a:sym typeface="Wingdings" pitchFamily="2" charset="2"/>
              </a:rPr>
              <a:t>邻接表表示</a:t>
            </a:r>
            <a:endParaRPr lang="en-US" altLang="zh-CN" sz="3000" kern="0" dirty="0" smtClean="0">
              <a:sym typeface="Wingdings" pitchFamily="2" charset="2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ym typeface="Wingdings" pitchFamily="2" charset="2"/>
              </a:rPr>
              <a:t>               1</a:t>
            </a:r>
            <a:r>
              <a:rPr lang="zh-CN" altLang="en-US" sz="3000" kern="0" dirty="0" smtClean="0">
                <a:sym typeface="Wingdings" pitchFamily="2" charset="2"/>
              </a:rPr>
              <a:t>个顶点所需计算次数为顶点的度；</a:t>
            </a:r>
            <a:endParaRPr lang="en-US" altLang="zh-CN" sz="3000" kern="0" dirty="0" smtClean="0">
              <a:sym typeface="Wingdings" pitchFamily="2" charset="2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ym typeface="Wingdings" pitchFamily="2" charset="2"/>
              </a:rPr>
              <a:t>         2.2 </a:t>
            </a:r>
            <a:r>
              <a:rPr lang="zh-CN" altLang="en-US" sz="3000" kern="0" dirty="0" smtClean="0">
                <a:sym typeface="Wingdings" pitchFamily="2" charset="2"/>
              </a:rPr>
              <a:t>邻接矩阵表示</a:t>
            </a:r>
            <a:endParaRPr lang="en-US" altLang="zh-CN" sz="3000" kern="0" dirty="0" smtClean="0">
              <a:sym typeface="Wingdings" pitchFamily="2" charset="2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sym typeface="Wingdings" pitchFamily="2" charset="2"/>
              </a:rPr>
              <a:t>               </a:t>
            </a:r>
            <a:r>
              <a:rPr lang="en-US" altLang="zh-CN" sz="3000" kern="0" dirty="0" smtClean="0">
                <a:sym typeface="Wingdings" pitchFamily="2" charset="2"/>
              </a:rPr>
              <a:t>1</a:t>
            </a:r>
            <a:r>
              <a:rPr lang="zh-CN" altLang="en-US" sz="3000" kern="0" dirty="0" smtClean="0">
                <a:sym typeface="Wingdings" pitchFamily="2" charset="2"/>
              </a:rPr>
              <a:t>个顶点所需计算次数为</a:t>
            </a:r>
            <a:r>
              <a:rPr lang="en-US" altLang="zh-CN" sz="3000" kern="0" dirty="0" smtClean="0">
                <a:sym typeface="Wingdings" pitchFamily="2" charset="2"/>
              </a:rPr>
              <a:t>n</a:t>
            </a:r>
            <a:r>
              <a:rPr lang="zh-CN" altLang="en-US" sz="3000" kern="0" dirty="0" smtClean="0">
                <a:sym typeface="Wingdings" pitchFamily="2" charset="2"/>
              </a:rPr>
              <a:t>；</a:t>
            </a:r>
            <a:endParaRPr lang="en-US" altLang="zh-CN" sz="3000" kern="0" dirty="0" smtClean="0">
              <a:sym typeface="Wingdings" pitchFamily="2" charset="2"/>
            </a:endParaRPr>
          </a:p>
        </p:txBody>
      </p:sp>
      <p:sp>
        <p:nvSpPr>
          <p:cNvPr id="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广度优先遍历 </a:t>
            </a:r>
            <a:r>
              <a:rPr lang="en-US" altLang="zh-CN" dirty="0" smtClean="0">
                <a:ea typeface="黑体" pitchFamily="2" charset="-122"/>
              </a:rPr>
              <a:t>(BFS)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2" name="Rectangle 12"/>
          <p:cNvSpPr txBox="1">
            <a:spLocks noChangeArrowheads="1"/>
          </p:cNvSpPr>
          <p:nvPr/>
        </p:nvSpPr>
        <p:spPr bwMode="auto">
          <a:xfrm>
            <a:off x="381000" y="5486400"/>
            <a:ext cx="8763000" cy="685800"/>
          </a:xfrm>
          <a:prstGeom prst="rect">
            <a:avLst/>
          </a:prstGeom>
          <a:solidFill>
            <a:srgbClr val="1E5C3D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solidFill>
                  <a:schemeClr val="bg1"/>
                </a:solidFill>
                <a:latin typeface="+mn-lt"/>
              </a:rPr>
              <a:t>      邻接表 </a:t>
            </a:r>
            <a:r>
              <a:rPr lang="en-US" altLang="zh-CN" sz="3000" kern="0" dirty="0" smtClean="0">
                <a:solidFill>
                  <a:schemeClr val="bg1"/>
                </a:solidFill>
                <a:latin typeface="+mn-lt"/>
                <a:sym typeface="Wingdings" pitchFamily="2" charset="2"/>
              </a:rPr>
              <a:t> O(</a:t>
            </a:r>
            <a:r>
              <a:rPr lang="en-US" altLang="zh-CN" sz="3000" kern="0" dirty="0" err="1" smtClean="0">
                <a:solidFill>
                  <a:schemeClr val="bg1"/>
                </a:solidFill>
                <a:latin typeface="+mn-lt"/>
                <a:sym typeface="Wingdings" pitchFamily="2" charset="2"/>
              </a:rPr>
              <a:t>n+e</a:t>
            </a:r>
            <a:r>
              <a:rPr lang="en-US" altLang="zh-CN" sz="3000" kern="0" dirty="0" smtClean="0">
                <a:solidFill>
                  <a:schemeClr val="bg1"/>
                </a:solidFill>
                <a:latin typeface="+mn-lt"/>
                <a:sym typeface="Wingdings" pitchFamily="2" charset="2"/>
              </a:rPr>
              <a:t>)</a:t>
            </a:r>
            <a:r>
              <a:rPr lang="zh-CN" altLang="en-US" sz="3000" kern="0" dirty="0" smtClean="0">
                <a:solidFill>
                  <a:schemeClr val="bg1"/>
                </a:solidFill>
                <a:latin typeface="+mn-lt"/>
                <a:sym typeface="Wingdings" pitchFamily="2" charset="2"/>
              </a:rPr>
              <a:t>；    邻接矩阵 </a:t>
            </a:r>
            <a:r>
              <a:rPr lang="en-US" altLang="zh-CN" sz="3000" kern="0" dirty="0" smtClean="0">
                <a:solidFill>
                  <a:schemeClr val="bg1"/>
                </a:solidFill>
                <a:latin typeface="+mn-lt"/>
                <a:sym typeface="Wingdings" pitchFamily="2" charset="2"/>
              </a:rPr>
              <a:t> O(n*n)</a:t>
            </a:r>
            <a:endParaRPr lang="en-US" altLang="zh-CN" sz="3000" kern="0" dirty="0" smtClean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小结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533400" y="1219200"/>
            <a:ext cx="8610600" cy="4876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55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掌握：</a:t>
            </a:r>
            <a:r>
              <a:rPr lang="zh-CN" altLang="en-US" sz="3200" kern="0" dirty="0" smtClean="0">
                <a:latin typeface="+mn-lt"/>
              </a:rPr>
              <a:t>图的深度优先、</a:t>
            </a:r>
            <a:r>
              <a:rPr lang="en-US" altLang="zh-CN" sz="3200" kern="0" dirty="0" smtClean="0">
                <a:latin typeface="+mn-lt"/>
              </a:rPr>
              <a:t> </a:t>
            </a:r>
          </a:p>
          <a:p>
            <a:pPr marL="342900" lvl="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                   </a:t>
            </a:r>
            <a:r>
              <a:rPr lang="zh-CN" altLang="en-US" sz="3200" kern="0" dirty="0" smtClean="0">
                <a:latin typeface="+mn-lt"/>
              </a:rPr>
              <a:t>广度优先遍历算法；</a:t>
            </a:r>
            <a:endParaRPr lang="en-US" altLang="zh-CN" sz="3200" kern="0" dirty="0" smtClean="0">
              <a:latin typeface="+mn-lt"/>
            </a:endParaRPr>
          </a:p>
          <a:p>
            <a:pPr marL="342900" indent="-342900" algn="just">
              <a:lnSpc>
                <a:spcPct val="145000"/>
              </a:lnSpc>
              <a:spcBef>
                <a:spcPts val="2400"/>
              </a:spcBef>
              <a:defRPr/>
            </a:pP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注意：</a:t>
            </a:r>
            <a:r>
              <a:rPr lang="zh-CN" altLang="en-US" sz="3200" kern="0" dirty="0" smtClean="0">
                <a:latin typeface="+mn-lt"/>
              </a:rPr>
              <a:t>“顶点表”一定，则结点顺序一定；</a:t>
            </a:r>
            <a:endParaRPr lang="en-US" altLang="zh-CN" sz="3200" kern="0" dirty="0" smtClean="0">
              <a:latin typeface="+mn-lt"/>
            </a:endParaRPr>
          </a:p>
          <a:p>
            <a:pPr marL="342900" indent="-342900" algn="just">
              <a:lnSpc>
                <a:spcPct val="145000"/>
              </a:lnSpc>
              <a:spcBef>
                <a:spcPts val="600"/>
              </a:spcBef>
              <a:buNone/>
              <a:defRPr/>
            </a:pPr>
            <a:r>
              <a:rPr lang="zh-CN" altLang="en-US" sz="3200" kern="0" dirty="0" smtClean="0">
                <a:latin typeface="+mn-lt"/>
              </a:rPr>
              <a:t>                </a:t>
            </a:r>
            <a:r>
              <a:rPr lang="en-US" altLang="zh-CN" sz="3000" kern="0" dirty="0" smtClean="0">
                <a:latin typeface="+mn-lt"/>
                <a:sym typeface="Wingdings" pitchFamily="2" charset="2"/>
              </a:rPr>
              <a:t></a:t>
            </a:r>
            <a:r>
              <a:rPr lang="zh-CN" altLang="en-US" sz="3000" kern="0" dirty="0" smtClean="0">
                <a:latin typeface="+mn-lt"/>
              </a:rPr>
              <a:t>“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寻找第一个未被访问的邻接点</a:t>
            </a:r>
            <a:r>
              <a:rPr lang="zh-CN" altLang="en-US" sz="3000" kern="0" dirty="0" smtClean="0">
                <a:latin typeface="+mn-lt"/>
              </a:rPr>
              <a:t>”，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45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             </a:t>
            </a:r>
            <a:r>
              <a:rPr lang="zh-CN" altLang="en-US" sz="3000" kern="0" dirty="0" smtClean="0">
                <a:latin typeface="+mn-lt"/>
              </a:rPr>
              <a:t>“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依次访问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v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的所有邻接点</a:t>
            </a:r>
            <a:r>
              <a:rPr lang="zh-CN" altLang="en-US" sz="3000" kern="0" dirty="0" smtClean="0">
                <a:latin typeface="+mn-lt"/>
              </a:rPr>
              <a:t>”操作中，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45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                </a:t>
            </a:r>
            <a:r>
              <a:rPr lang="zh-CN" altLang="en-US" sz="3000" kern="0" dirty="0" smtClean="0">
                <a:solidFill>
                  <a:srgbClr val="C00000"/>
                </a:solidFill>
                <a:latin typeface="+mn-lt"/>
              </a:rPr>
              <a:t>结点顺序与“顶点表”保持一致。</a:t>
            </a:r>
            <a:endParaRPr lang="en-US" altLang="zh-CN" sz="3000" kern="0" dirty="0" smtClean="0">
              <a:solidFill>
                <a:srgbClr val="C0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作业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304800" y="1066800"/>
            <a:ext cx="8610600" cy="5105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55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zh-CN" dirty="0" smtClean="0"/>
              <a:t>已知一个无向图</a:t>
            </a:r>
            <a:r>
              <a:rPr lang="en-US" altLang="zh-CN" dirty="0" smtClean="0"/>
              <a:t>G=(V, E)</a:t>
            </a:r>
            <a:r>
              <a:rPr lang="zh-CN" altLang="zh-CN" dirty="0" smtClean="0"/>
              <a:t>，其中</a:t>
            </a:r>
            <a:r>
              <a:rPr lang="en-US" altLang="zh-CN" dirty="0" smtClean="0"/>
              <a:t>V={a, b, c, d, e}</a:t>
            </a:r>
            <a:r>
              <a:rPr lang="zh-CN" altLang="zh-CN" dirty="0" smtClean="0"/>
              <a:t>，</a:t>
            </a:r>
            <a:r>
              <a:rPr lang="en-US" altLang="zh-CN" dirty="0" smtClean="0"/>
              <a:t>E={(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), (a, c), (a, d), (c, d), (b, e)}</a:t>
            </a:r>
            <a:r>
              <a:rPr lang="zh-CN" altLang="zh-CN" dirty="0" smtClean="0"/>
              <a:t>，从</a:t>
            </a:r>
            <a:r>
              <a:rPr lang="en-US" altLang="zh-CN" dirty="0" smtClean="0"/>
              <a:t>a</a:t>
            </a:r>
            <a:r>
              <a:rPr lang="zh-CN" altLang="zh-CN" dirty="0" smtClean="0"/>
              <a:t>开始</a:t>
            </a:r>
            <a:r>
              <a:rPr lang="zh-CN" altLang="zh-CN" dirty="0" smtClean="0"/>
              <a:t>，</a:t>
            </a:r>
            <a:r>
              <a:rPr lang="zh-CN" altLang="en-US" dirty="0" smtClean="0"/>
              <a:t>深度优先遍历</a:t>
            </a:r>
            <a:r>
              <a:rPr lang="zh-CN" altLang="zh-CN" dirty="0" smtClean="0"/>
              <a:t>序列</a:t>
            </a:r>
            <a:r>
              <a:rPr lang="zh-CN" altLang="en-US" dirty="0" smtClean="0"/>
              <a:t>、广度优先遍历序列分别是 ？</a:t>
            </a:r>
            <a:endParaRPr lang="en-US" altLang="zh-CN" dirty="0" smtClean="0"/>
          </a:p>
          <a:p>
            <a:pPr marL="342900" lvl="0" indent="-342900" algn="just">
              <a:lnSpc>
                <a:spcPct val="155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altLang="zh-CN" dirty="0" smtClean="0">
                <a:solidFill>
                  <a:srgbClr val="0000CC"/>
                </a:solidFill>
              </a:rPr>
              <a:t>2. P327</a:t>
            </a:r>
            <a:r>
              <a:rPr lang="zh-CN" altLang="en-US" dirty="0" smtClean="0">
                <a:solidFill>
                  <a:srgbClr val="0000CC"/>
                </a:solidFill>
              </a:rPr>
              <a:t>，对于图</a:t>
            </a:r>
            <a:r>
              <a:rPr lang="en-US" altLang="zh-CN" dirty="0" smtClean="0">
                <a:solidFill>
                  <a:srgbClr val="0000CC"/>
                </a:solidFill>
              </a:rPr>
              <a:t>9.23</a:t>
            </a:r>
            <a:r>
              <a:rPr lang="zh-CN" altLang="en-US" dirty="0" smtClean="0">
                <a:solidFill>
                  <a:srgbClr val="0000CC"/>
                </a:solidFill>
              </a:rPr>
              <a:t>，</a:t>
            </a:r>
            <a:r>
              <a:rPr lang="zh-CN" altLang="en-US" dirty="0" smtClean="0"/>
              <a:t>请给出其深度优先、广度优先遍历序列。</a:t>
            </a:r>
            <a:endParaRPr lang="en-US" altLang="zh-CN" dirty="0" smtClean="0"/>
          </a:p>
          <a:p>
            <a:pPr marL="342900" lvl="0" indent="-342900" algn="just">
              <a:lnSpc>
                <a:spcPct val="155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altLang="zh-CN" dirty="0" smtClean="0">
                <a:solidFill>
                  <a:srgbClr val="0000CC"/>
                </a:solidFill>
              </a:rPr>
              <a:t>3. P327</a:t>
            </a:r>
            <a:r>
              <a:rPr lang="zh-CN" altLang="en-US" dirty="0" smtClean="0">
                <a:solidFill>
                  <a:srgbClr val="0000CC"/>
                </a:solidFill>
              </a:rPr>
              <a:t>，对于图</a:t>
            </a:r>
            <a:r>
              <a:rPr lang="en-US" altLang="zh-CN" dirty="0" smtClean="0">
                <a:solidFill>
                  <a:srgbClr val="0000CC"/>
                </a:solidFill>
              </a:rPr>
              <a:t>9.26</a:t>
            </a:r>
            <a:r>
              <a:rPr lang="zh-CN" altLang="en-US" dirty="0" smtClean="0">
                <a:solidFill>
                  <a:srgbClr val="0000CC"/>
                </a:solidFill>
              </a:rPr>
              <a:t>， </a:t>
            </a:r>
            <a:r>
              <a:rPr lang="zh-CN" altLang="en-US" dirty="0" smtClean="0"/>
              <a:t>请给出其深度优先、广度优先遍历序列。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图的遍历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8" name="Rectangle 12"/>
          <p:cNvSpPr txBox="1">
            <a:spLocks noChangeArrowheads="1"/>
          </p:cNvSpPr>
          <p:nvPr/>
        </p:nvSpPr>
        <p:spPr bwMode="auto">
          <a:xfrm>
            <a:off x="685800" y="1447800"/>
            <a:ext cx="7772400" cy="3581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600" kern="0" dirty="0" smtClean="0">
                <a:solidFill>
                  <a:srgbClr val="0000CC"/>
                </a:solidFill>
                <a:latin typeface="+mn-lt"/>
              </a:rPr>
              <a:t>深度优先遍历</a:t>
            </a:r>
            <a:r>
              <a:rPr lang="en-US" altLang="zh-CN" sz="3600" kern="0" dirty="0" smtClean="0">
                <a:latin typeface="+mn-lt"/>
              </a:rPr>
              <a:t>(</a:t>
            </a:r>
            <a:r>
              <a:rPr lang="zh-CN" altLang="en-US" sz="3600" kern="0" dirty="0" smtClean="0">
                <a:latin typeface="+mn-lt"/>
              </a:rPr>
              <a:t>搜索、周游</a:t>
            </a:r>
            <a:r>
              <a:rPr lang="en-US" altLang="zh-CN" sz="3600" kern="0" dirty="0" smtClean="0">
                <a:latin typeface="+mn-lt"/>
              </a:rPr>
              <a:t>)</a:t>
            </a:r>
          </a:p>
          <a:p>
            <a:pPr marL="342900" lvl="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600" kern="0" dirty="0" smtClean="0">
                <a:latin typeface="+mn-lt"/>
              </a:rPr>
              <a:t>   Depth-First Search (DFS)</a:t>
            </a:r>
          </a:p>
          <a:p>
            <a:pPr>
              <a:lnSpc>
                <a:spcPct val="140000"/>
              </a:lnSpc>
              <a:spcBef>
                <a:spcPts val="2400"/>
              </a:spcBef>
              <a:buFont typeface="Arial" pitchFamily="34" charset="0"/>
              <a:buChar char="•"/>
            </a:pPr>
            <a:r>
              <a:rPr lang="zh-CN" altLang="en-US" sz="3600" dirty="0" smtClean="0">
                <a:solidFill>
                  <a:srgbClr val="0000CC"/>
                </a:solidFill>
              </a:rPr>
              <a:t> 广度优先遍历</a:t>
            </a:r>
            <a:r>
              <a:rPr lang="en-US" altLang="zh-CN" sz="3600" kern="0" dirty="0" smtClean="0"/>
              <a:t>(</a:t>
            </a:r>
            <a:r>
              <a:rPr lang="zh-CN" altLang="en-US" sz="3600" kern="0" dirty="0" smtClean="0"/>
              <a:t>搜索、周游</a:t>
            </a:r>
            <a:r>
              <a:rPr lang="en-US" altLang="zh-CN" sz="3600" kern="0" dirty="0" smtClean="0"/>
              <a:t>)</a:t>
            </a:r>
          </a:p>
          <a:p>
            <a:pPr lvl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600" kern="0" dirty="0" smtClean="0">
                <a:solidFill>
                  <a:srgbClr val="00518E"/>
                </a:solidFill>
              </a:rPr>
              <a:t>   </a:t>
            </a:r>
            <a:r>
              <a:rPr lang="en-US" altLang="zh-CN" sz="3600" kern="0" dirty="0" smtClean="0"/>
              <a:t>Breadth-First Search (BFS)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图的遍历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8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2590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图的复杂性：</a:t>
            </a:r>
            <a:endParaRPr lang="en-US" altLang="zh-CN" sz="32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rgbClr val="0060A8"/>
                </a:solidFill>
                <a:latin typeface="+mn-lt"/>
              </a:rPr>
              <a:t>   </a:t>
            </a:r>
            <a:r>
              <a:rPr lang="en-US" altLang="zh-CN" sz="3200" kern="0" dirty="0" smtClean="0"/>
              <a:t>-- </a:t>
            </a:r>
            <a:r>
              <a:rPr lang="zh-CN" altLang="en-US" sz="3200" kern="0" dirty="0" smtClean="0"/>
              <a:t>多对多的关系；</a:t>
            </a:r>
            <a:endParaRPr lang="en-US" altLang="zh-CN" sz="3200" kern="0" dirty="0" smtClean="0"/>
          </a:p>
          <a:p>
            <a:pPr marL="342900" lvl="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-- </a:t>
            </a:r>
            <a:r>
              <a:rPr lang="zh-CN" altLang="en-US" sz="3200" kern="0" dirty="0" smtClean="0"/>
              <a:t>可能有回路；</a:t>
            </a:r>
            <a:endParaRPr lang="en-US" altLang="zh-CN" sz="3200" kern="0" dirty="0" smtClean="0"/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-- </a:t>
            </a:r>
            <a:r>
              <a:rPr lang="zh-CN" altLang="en-US" sz="3200" kern="0" dirty="0" smtClean="0"/>
              <a:t>可能非连通；</a:t>
            </a:r>
            <a:endParaRPr lang="en-US" altLang="zh-CN" sz="3200" kern="0" dirty="0" smtClean="0"/>
          </a:p>
        </p:txBody>
      </p:sp>
      <p:sp>
        <p:nvSpPr>
          <p:cNvPr id="11" name="下箭头 10"/>
          <p:cNvSpPr/>
          <p:nvPr/>
        </p:nvSpPr>
        <p:spPr bwMode="auto">
          <a:xfrm>
            <a:off x="1295400" y="3657600"/>
            <a:ext cx="457200" cy="900000"/>
          </a:xfrm>
          <a:prstGeom prst="downArrow">
            <a:avLst/>
          </a:prstGeom>
          <a:noFill/>
          <a:ln w="38100" cap="flat" cmpd="sng" algn="ctr">
            <a:solidFill>
              <a:srgbClr val="007E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2" name="Rectangle 12"/>
          <p:cNvSpPr txBox="1">
            <a:spLocks noChangeArrowheads="1"/>
          </p:cNvSpPr>
          <p:nvPr/>
        </p:nvSpPr>
        <p:spPr bwMode="auto">
          <a:xfrm>
            <a:off x="2057400" y="3733800"/>
            <a:ext cx="7086600" cy="685800"/>
          </a:xfrm>
          <a:prstGeom prst="rect">
            <a:avLst/>
          </a:prstGeom>
          <a:solidFill>
            <a:srgbClr val="B9FFB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latin typeface="+mn-lt"/>
              </a:rPr>
              <a:t>遍历：每个顶点都访问，且只访问</a:t>
            </a:r>
            <a:r>
              <a:rPr lang="en-US" altLang="zh-CN" sz="3000" kern="0" dirty="0" smtClean="0">
                <a:latin typeface="+mn-lt"/>
              </a:rPr>
              <a:t>1</a:t>
            </a:r>
            <a:r>
              <a:rPr lang="zh-CN" altLang="en-US" sz="3000" kern="0" dirty="0" smtClean="0">
                <a:latin typeface="+mn-lt"/>
              </a:rPr>
              <a:t>次；</a:t>
            </a:r>
            <a:endParaRPr lang="en-US" altLang="zh-CN" sz="3000" kern="0" dirty="0" smtClean="0">
              <a:latin typeface="+mn-lt"/>
            </a:endParaRPr>
          </a:p>
        </p:txBody>
      </p:sp>
      <p:sp>
        <p:nvSpPr>
          <p:cNvPr id="13" name="Rectangle 12"/>
          <p:cNvSpPr txBox="1">
            <a:spLocks noChangeArrowheads="1"/>
          </p:cNvSpPr>
          <p:nvPr/>
        </p:nvSpPr>
        <p:spPr bwMode="auto">
          <a:xfrm>
            <a:off x="381000" y="4572000"/>
            <a:ext cx="8763000" cy="1371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lvl="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 smtClean="0">
                <a:latin typeface="+mn-lt"/>
              </a:rPr>
              <a:t>每个顶点自带</a:t>
            </a:r>
            <a:r>
              <a:rPr lang="en-US" altLang="zh-CN" sz="3200" kern="0" dirty="0" smtClean="0">
                <a:latin typeface="+mn-lt"/>
              </a:rPr>
              <a:t>1</a:t>
            </a:r>
            <a:r>
              <a:rPr lang="zh-CN" altLang="en-US" sz="3200" kern="0" dirty="0" smtClean="0">
                <a:latin typeface="+mn-lt"/>
              </a:rPr>
              <a:t>个“</a:t>
            </a:r>
            <a:r>
              <a:rPr lang="zh-CN" altLang="en-US" sz="3200" kern="0" dirty="0" smtClean="0"/>
              <a:t>访问标志</a:t>
            </a:r>
            <a:r>
              <a:rPr lang="zh-CN" altLang="en-US" sz="3200" kern="0" dirty="0" smtClean="0">
                <a:latin typeface="+mn-lt"/>
              </a:rPr>
              <a:t>”</a:t>
            </a:r>
            <a:r>
              <a:rPr lang="en-US" altLang="zh-CN" sz="3200" kern="0" dirty="0" smtClean="0">
                <a:latin typeface="+mn-lt"/>
              </a:rPr>
              <a:t>mark</a:t>
            </a:r>
            <a:r>
              <a:rPr lang="zh-CN" altLang="en-US" sz="3200" kern="0" dirty="0" smtClean="0">
                <a:latin typeface="+mn-lt"/>
              </a:rPr>
              <a:t>，</a:t>
            </a:r>
            <a:endParaRPr lang="en-US" altLang="zh-CN" sz="3200" kern="0" dirty="0" smtClean="0">
              <a:latin typeface="+mn-lt"/>
            </a:endParaRPr>
          </a:p>
          <a:p>
            <a:pPr marL="180000" lvl="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 smtClean="0">
                <a:solidFill>
                  <a:srgbClr val="008000"/>
                </a:solidFill>
                <a:latin typeface="+mn-lt"/>
              </a:rPr>
              <a:t>未访问：</a:t>
            </a:r>
            <a:r>
              <a:rPr lang="en-US" altLang="zh-CN" sz="3200" kern="0" dirty="0" smtClean="0">
                <a:solidFill>
                  <a:srgbClr val="008000"/>
                </a:solidFill>
                <a:latin typeface="+mn-lt"/>
              </a:rPr>
              <a:t>mark=0;    </a:t>
            </a:r>
            <a:r>
              <a:rPr lang="zh-CN" altLang="en-US" sz="3200" kern="0" dirty="0" smtClean="0">
                <a:solidFill>
                  <a:srgbClr val="C00000"/>
                </a:solidFill>
                <a:latin typeface="+mn-lt"/>
              </a:rPr>
              <a:t>已访问：</a:t>
            </a:r>
            <a:r>
              <a:rPr lang="en-US" altLang="zh-CN" sz="3200" kern="0" dirty="0" smtClean="0">
                <a:solidFill>
                  <a:srgbClr val="C00000"/>
                </a:solidFill>
                <a:latin typeface="+mn-lt"/>
              </a:rPr>
              <a:t>mark=1;</a:t>
            </a:r>
          </a:p>
        </p:txBody>
      </p:sp>
      <p:sp>
        <p:nvSpPr>
          <p:cNvPr id="8" name="Oval 30"/>
          <p:cNvSpPr>
            <a:spLocks noChangeArrowheads="1"/>
          </p:cNvSpPr>
          <p:nvPr/>
        </p:nvSpPr>
        <p:spPr bwMode="auto">
          <a:xfrm>
            <a:off x="5257800" y="181133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9" name="Oval 30"/>
          <p:cNvSpPr>
            <a:spLocks noChangeArrowheads="1"/>
          </p:cNvSpPr>
          <p:nvPr/>
        </p:nvSpPr>
        <p:spPr bwMode="auto">
          <a:xfrm>
            <a:off x="6934200" y="182562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14" name="直接连接符 13"/>
          <p:cNvCxnSpPr>
            <a:cxnSpLocks noChangeShapeType="1"/>
            <a:stCxn id="9" idx="5"/>
            <a:endCxn id="15" idx="0"/>
          </p:cNvCxnSpPr>
          <p:nvPr/>
        </p:nvCxnSpPr>
        <p:spPr bwMode="auto">
          <a:xfrm>
            <a:off x="7364391" y="2255816"/>
            <a:ext cx="431409" cy="7159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" name="Oval 30"/>
          <p:cNvSpPr>
            <a:spLocks noChangeArrowheads="1"/>
          </p:cNvSpPr>
          <p:nvPr/>
        </p:nvSpPr>
        <p:spPr bwMode="auto">
          <a:xfrm>
            <a:off x="7543800" y="2971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16" name="直接连接符 28"/>
          <p:cNvCxnSpPr>
            <a:cxnSpLocks noChangeShapeType="1"/>
            <a:stCxn id="9" idx="2"/>
            <a:endCxn id="8" idx="6"/>
          </p:cNvCxnSpPr>
          <p:nvPr/>
        </p:nvCxnSpPr>
        <p:spPr bwMode="auto">
          <a:xfrm flipH="1" flipV="1">
            <a:off x="5761800" y="2063338"/>
            <a:ext cx="1172400" cy="142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9" name="Oval 30"/>
          <p:cNvSpPr>
            <a:spLocks noChangeArrowheads="1"/>
          </p:cNvSpPr>
          <p:nvPr/>
        </p:nvSpPr>
        <p:spPr bwMode="auto">
          <a:xfrm>
            <a:off x="7696200" y="1143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20" name="直接连接符 28"/>
          <p:cNvCxnSpPr>
            <a:cxnSpLocks noChangeShapeType="1"/>
            <a:stCxn id="9" idx="7"/>
            <a:endCxn id="19" idx="3"/>
          </p:cNvCxnSpPr>
          <p:nvPr/>
        </p:nvCxnSpPr>
        <p:spPr bwMode="auto">
          <a:xfrm flipV="1">
            <a:off x="7364391" y="1573191"/>
            <a:ext cx="405618" cy="32624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Oval 30"/>
          <p:cNvSpPr>
            <a:spLocks noChangeArrowheads="1"/>
          </p:cNvSpPr>
          <p:nvPr/>
        </p:nvSpPr>
        <p:spPr bwMode="auto">
          <a:xfrm>
            <a:off x="6553200" y="30480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K</a:t>
            </a:r>
            <a:endParaRPr lang="en-US" altLang="zh-CN" sz="3200" dirty="0"/>
          </a:p>
        </p:txBody>
      </p:sp>
      <p:sp>
        <p:nvSpPr>
          <p:cNvPr id="22" name="Oval 30"/>
          <p:cNvSpPr>
            <a:spLocks noChangeArrowheads="1"/>
          </p:cNvSpPr>
          <p:nvPr/>
        </p:nvSpPr>
        <p:spPr bwMode="auto">
          <a:xfrm>
            <a:off x="6096000" y="22860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23" name="直接连接符 28"/>
          <p:cNvCxnSpPr>
            <a:cxnSpLocks noChangeShapeType="1"/>
            <a:stCxn id="21" idx="0"/>
            <a:endCxn id="22" idx="5"/>
          </p:cNvCxnSpPr>
          <p:nvPr/>
        </p:nvCxnSpPr>
        <p:spPr bwMode="auto">
          <a:xfrm flipH="1" flipV="1">
            <a:off x="6526191" y="2716191"/>
            <a:ext cx="279009" cy="331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Oval 30"/>
          <p:cNvSpPr>
            <a:spLocks noChangeArrowheads="1"/>
          </p:cNvSpPr>
          <p:nvPr/>
        </p:nvSpPr>
        <p:spPr bwMode="auto">
          <a:xfrm>
            <a:off x="5715000" y="30480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cxnSp>
        <p:nvCxnSpPr>
          <p:cNvPr id="25" name="直接连接符 28"/>
          <p:cNvCxnSpPr>
            <a:cxnSpLocks noChangeShapeType="1"/>
            <a:stCxn id="24" idx="0"/>
            <a:endCxn id="22" idx="3"/>
          </p:cNvCxnSpPr>
          <p:nvPr/>
        </p:nvCxnSpPr>
        <p:spPr bwMode="auto">
          <a:xfrm flipV="1">
            <a:off x="5967000" y="2716191"/>
            <a:ext cx="202809" cy="331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直接连接符 25"/>
          <p:cNvCxnSpPr>
            <a:cxnSpLocks noChangeShapeType="1"/>
            <a:stCxn id="19" idx="4"/>
            <a:endCxn id="15" idx="7"/>
          </p:cNvCxnSpPr>
          <p:nvPr/>
        </p:nvCxnSpPr>
        <p:spPr bwMode="auto">
          <a:xfrm>
            <a:off x="7948200" y="1647000"/>
            <a:ext cx="25791" cy="1398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用于遍历</a:t>
            </a:r>
            <a:r>
              <a:rPr lang="en-US" altLang="zh-CN" dirty="0" smtClean="0">
                <a:ea typeface="黑体" pitchFamily="2" charset="-122"/>
              </a:rPr>
              <a:t>----</a:t>
            </a:r>
            <a:r>
              <a:rPr lang="zh-CN" altLang="en-US" dirty="0" smtClean="0">
                <a:ea typeface="黑体" pitchFamily="2" charset="-122"/>
              </a:rPr>
              <a:t>顶点表结构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(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修正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)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邻接矩阵表示：</a:t>
            </a:r>
            <a:r>
              <a:rPr lang="zh-CN" altLang="en-US" sz="3000" kern="0" dirty="0" smtClean="0">
                <a:latin typeface="+mn-lt"/>
              </a:rPr>
              <a:t>图</a:t>
            </a:r>
            <a:r>
              <a:rPr lang="en-US" altLang="zh-CN" sz="3000" kern="0" dirty="0" smtClean="0">
                <a:latin typeface="+mn-lt"/>
              </a:rPr>
              <a:t>= </a:t>
            </a:r>
            <a:r>
              <a:rPr lang="zh-CN" altLang="en-US" sz="3000" kern="0" dirty="0" smtClean="0">
                <a:latin typeface="+mn-lt"/>
              </a:rPr>
              <a:t>顶点表 </a:t>
            </a:r>
            <a:r>
              <a:rPr lang="en-US" altLang="zh-CN" sz="3000" kern="0" dirty="0" smtClean="0">
                <a:latin typeface="+mn-lt"/>
              </a:rPr>
              <a:t>+</a:t>
            </a:r>
            <a:r>
              <a:rPr lang="zh-CN" altLang="en-US" sz="3000" kern="0" dirty="0" smtClean="0">
                <a:latin typeface="+mn-lt"/>
              </a:rPr>
              <a:t>关系矩阵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/>
              <a:t>    -- </a:t>
            </a:r>
            <a:r>
              <a:rPr lang="zh-CN" altLang="en-US" sz="3000" kern="0" dirty="0" smtClean="0"/>
              <a:t>顶点表：</a:t>
            </a:r>
            <a:r>
              <a:rPr lang="en-US" altLang="zh-CN" sz="3000" kern="0" dirty="0" smtClean="0"/>
              <a:t>1</a:t>
            </a:r>
            <a:r>
              <a:rPr lang="zh-CN" altLang="en-US" sz="3000" kern="0" dirty="0" smtClean="0"/>
              <a:t>维数组，</a:t>
            </a:r>
            <a:endParaRPr lang="en-US" altLang="zh-CN" sz="3000" kern="0" dirty="0" smtClean="0"/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  </a:t>
            </a:r>
            <a:r>
              <a:rPr lang="zh-CN" altLang="en-US" sz="3000" kern="0" dirty="0" smtClean="0"/>
              <a:t>顶点表元素：</a:t>
            </a:r>
            <a:endParaRPr lang="en-US" altLang="zh-CN" sz="3000" kern="0" dirty="0" smtClean="0"/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/>
          </a:p>
          <a:p>
            <a:pPr marL="342900" lvl="0" indent="-342900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/>
              <a:t>        </a:t>
            </a:r>
            <a:r>
              <a:rPr lang="en-US" altLang="zh-CN" sz="3000" kern="0" dirty="0" err="1" smtClean="0"/>
              <a:t>typedef</a:t>
            </a:r>
            <a:r>
              <a:rPr lang="en-US" altLang="zh-CN" sz="3000" kern="0" dirty="0" smtClean="0"/>
              <a:t> </a:t>
            </a:r>
            <a:r>
              <a:rPr lang="en-US" altLang="zh-CN" sz="3000" kern="0" dirty="0" err="1" smtClean="0"/>
              <a:t>struct</a:t>
            </a:r>
            <a:endParaRPr lang="en-US" altLang="zh-CN" sz="3000" kern="0" dirty="0" smtClean="0"/>
          </a:p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   { </a:t>
            </a:r>
            <a:r>
              <a:rPr lang="en-US" altLang="zh-CN" sz="3000" kern="0" dirty="0" err="1" smtClean="0">
                <a:solidFill>
                  <a:srgbClr val="0000CC"/>
                </a:solidFill>
              </a:rPr>
              <a:t>VexType</a:t>
            </a:r>
            <a:r>
              <a:rPr lang="en-US" altLang="zh-CN" sz="3000" kern="0" dirty="0" smtClean="0"/>
              <a:t>  vertex; </a:t>
            </a:r>
            <a:endParaRPr lang="en-US" altLang="zh-CN" sz="3000" kern="0" dirty="0" smtClean="0">
              <a:solidFill>
                <a:srgbClr val="007E00"/>
              </a:solidFill>
            </a:endParaRPr>
          </a:p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7E00"/>
                </a:solidFill>
              </a:rPr>
              <a:t>           </a:t>
            </a:r>
            <a:r>
              <a:rPr lang="en-US" altLang="zh-CN" sz="3000" kern="0" dirty="0" err="1" smtClean="0">
                <a:solidFill>
                  <a:srgbClr val="0000CC"/>
                </a:solidFill>
              </a:rPr>
              <a:t>int</a:t>
            </a:r>
            <a:r>
              <a:rPr lang="en-US" altLang="zh-CN" sz="3000" kern="0" dirty="0" smtClean="0"/>
              <a:t> mark; </a:t>
            </a:r>
            <a:endParaRPr lang="en-US" altLang="zh-CN" sz="3000" kern="0" dirty="0" smtClean="0">
              <a:solidFill>
                <a:srgbClr val="007E00"/>
              </a:solidFill>
            </a:endParaRPr>
          </a:p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   } </a:t>
            </a:r>
            <a:r>
              <a:rPr lang="en-US" altLang="zh-CN" sz="3000" kern="0" dirty="0" err="1" smtClean="0"/>
              <a:t>VexNode</a:t>
            </a:r>
            <a:r>
              <a:rPr lang="en-US" altLang="zh-CN" sz="3000" kern="0" dirty="0" smtClean="0"/>
              <a:t>; 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4267200" y="2941320"/>
          <a:ext cx="464820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403"/>
                <a:gridCol w="2487797"/>
              </a:tblGrid>
              <a:tr h="7465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vertex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顶点信息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mark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访问标志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F19D"/>
                    </a:solidFill>
                  </a:tcPr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3200400" y="4626858"/>
            <a:ext cx="4419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C00000"/>
                </a:solidFill>
              </a:rPr>
              <a:t>//mark=0</a:t>
            </a:r>
            <a:r>
              <a:rPr lang="zh-CN" altLang="en-US" kern="0" dirty="0" smtClean="0">
                <a:solidFill>
                  <a:srgbClr val="C00000"/>
                </a:solidFill>
              </a:rPr>
              <a:t>：未访问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52800" y="5233162"/>
            <a:ext cx="5029200" cy="558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3399"/>
                </a:solidFill>
              </a:rPr>
              <a:t>//</a:t>
            </a:r>
            <a:r>
              <a:rPr lang="zh-CN" altLang="en-US" kern="0" dirty="0" smtClean="0">
                <a:solidFill>
                  <a:srgbClr val="003399"/>
                </a:solidFill>
              </a:rPr>
              <a:t>顶点表中元素的存储结构</a:t>
            </a:r>
            <a:endParaRPr lang="en-US" altLang="zh-CN" kern="0" dirty="0" smtClean="0">
              <a:solidFill>
                <a:srgbClr val="003399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29000" y="2286000"/>
            <a:ext cx="2932213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kern="0" dirty="0" smtClean="0"/>
              <a:t>顶点 </a:t>
            </a:r>
            <a:r>
              <a:rPr lang="en-US" altLang="zh-CN" sz="3000" kern="0" dirty="0" smtClean="0"/>
              <a:t>+ </a:t>
            </a:r>
            <a:r>
              <a:rPr lang="zh-CN" altLang="en-US" sz="3000" kern="0" dirty="0" smtClean="0"/>
              <a:t>访问标志</a:t>
            </a:r>
            <a:endParaRPr lang="zh-CN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用于遍历</a:t>
            </a:r>
            <a:r>
              <a:rPr lang="en-US" altLang="zh-CN" dirty="0" smtClean="0">
                <a:ea typeface="黑体" pitchFamily="2" charset="-122"/>
              </a:rPr>
              <a:t>----</a:t>
            </a:r>
            <a:r>
              <a:rPr lang="zh-CN" altLang="en-US" dirty="0" smtClean="0">
                <a:ea typeface="黑体" pitchFamily="2" charset="-122"/>
              </a:rPr>
              <a:t>顶点表结构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(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修正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)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邻接表表示：</a:t>
            </a:r>
            <a:r>
              <a:rPr lang="zh-CN" altLang="en-US" sz="3000" kern="0" dirty="0" smtClean="0">
                <a:latin typeface="+mn-lt"/>
              </a:rPr>
              <a:t>图 </a:t>
            </a:r>
            <a:r>
              <a:rPr lang="en-US" altLang="zh-CN" sz="3000" kern="0" dirty="0" smtClean="0">
                <a:latin typeface="+mn-lt"/>
              </a:rPr>
              <a:t>= </a:t>
            </a:r>
            <a:r>
              <a:rPr lang="zh-CN" altLang="en-US" sz="3000" kern="0" dirty="0" smtClean="0">
                <a:latin typeface="+mn-lt"/>
              </a:rPr>
              <a:t>顶点表 </a:t>
            </a:r>
            <a:r>
              <a:rPr lang="en-US" altLang="zh-CN" sz="3000" kern="0" dirty="0" smtClean="0">
                <a:latin typeface="+mn-lt"/>
              </a:rPr>
              <a:t>+ </a:t>
            </a:r>
            <a:r>
              <a:rPr lang="zh-CN" altLang="en-US" sz="3000" kern="0" dirty="0" smtClean="0">
                <a:latin typeface="+mn-lt"/>
              </a:rPr>
              <a:t>边表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</a:t>
            </a:r>
            <a:r>
              <a:rPr lang="en-US" altLang="zh-CN" sz="3000" kern="0" dirty="0" smtClean="0"/>
              <a:t>-- </a:t>
            </a:r>
            <a:r>
              <a:rPr lang="zh-CN" altLang="en-US" sz="3000" kern="0" dirty="0" smtClean="0"/>
              <a:t>顶点表：</a:t>
            </a:r>
            <a:r>
              <a:rPr lang="en-US" altLang="zh-CN" sz="3000" kern="0" dirty="0" smtClean="0"/>
              <a:t>1</a:t>
            </a:r>
            <a:r>
              <a:rPr lang="zh-CN" altLang="en-US" sz="3000" kern="0" dirty="0" smtClean="0"/>
              <a:t>维数组，</a:t>
            </a:r>
            <a:endParaRPr lang="en-US" altLang="zh-CN" sz="3000" kern="0" dirty="0" smtClean="0"/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-- </a:t>
            </a:r>
            <a:r>
              <a:rPr lang="zh-CN" altLang="en-US" sz="3000" kern="0" dirty="0" smtClean="0"/>
              <a:t>顶点表元素：</a:t>
            </a:r>
            <a:endParaRPr lang="en-US" altLang="zh-CN" sz="3000" kern="0" dirty="0" smtClean="0"/>
          </a:p>
          <a:p>
            <a:pPr marL="342900" indent="-342900" algn="just">
              <a:lnSpc>
                <a:spcPct val="80000"/>
              </a:lnSpc>
              <a:spcBef>
                <a:spcPts val="600"/>
              </a:spcBef>
              <a:buNone/>
              <a:defRPr/>
            </a:pPr>
            <a:endParaRPr lang="en-US" altLang="zh-CN" sz="3000" kern="0" dirty="0" smtClean="0"/>
          </a:p>
          <a:p>
            <a:pPr marL="342900" lvl="0" indent="-342900" algn="just">
              <a:lnSpc>
                <a:spcPct val="114000"/>
              </a:lnSpc>
              <a:spcBef>
                <a:spcPts val="1800"/>
              </a:spcBef>
              <a:buNone/>
              <a:defRPr/>
            </a:pPr>
            <a:r>
              <a:rPr lang="en-US" altLang="zh-CN" sz="3000" kern="0" dirty="0" smtClean="0"/>
              <a:t>   </a:t>
            </a:r>
            <a:r>
              <a:rPr lang="en-US" altLang="zh-CN" sz="3000" kern="0" dirty="0" err="1" smtClean="0"/>
              <a:t>typedef</a:t>
            </a:r>
            <a:r>
              <a:rPr lang="en-US" altLang="zh-CN" sz="3000" kern="0" dirty="0" smtClean="0"/>
              <a:t> </a:t>
            </a:r>
            <a:r>
              <a:rPr lang="en-US" altLang="zh-CN" sz="3000" kern="0" dirty="0" err="1" smtClean="0"/>
              <a:t>struct</a:t>
            </a:r>
            <a:endParaRPr lang="en-US" altLang="zh-CN" sz="3000" kern="0" dirty="0" smtClean="0"/>
          </a:p>
          <a:p>
            <a:pPr marL="342900" lvl="0" indent="-342900"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{ </a:t>
            </a:r>
            <a:r>
              <a:rPr lang="en-US" altLang="zh-CN" sz="3000" kern="0" dirty="0" err="1" smtClean="0">
                <a:solidFill>
                  <a:srgbClr val="0000CC"/>
                </a:solidFill>
              </a:rPr>
              <a:t>VexType</a:t>
            </a:r>
            <a:r>
              <a:rPr lang="en-US" altLang="zh-CN" sz="3000" kern="0" dirty="0" smtClean="0"/>
              <a:t>  vertex; </a:t>
            </a:r>
            <a:endParaRPr lang="en-US" altLang="zh-CN" sz="3000" kern="0" dirty="0" smtClean="0">
              <a:solidFill>
                <a:srgbClr val="007E00"/>
              </a:solidFill>
            </a:endParaRPr>
          </a:p>
          <a:p>
            <a:pPr marL="342900" lvl="0" indent="-342900"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7E00"/>
                </a:solidFill>
              </a:rPr>
              <a:t>     </a:t>
            </a:r>
            <a:r>
              <a:rPr lang="en-US" altLang="zh-CN" sz="3000" kern="0" dirty="0" err="1" smtClean="0">
                <a:solidFill>
                  <a:srgbClr val="0000CC"/>
                </a:solidFill>
              </a:rPr>
              <a:t>int</a:t>
            </a:r>
            <a:r>
              <a:rPr lang="en-US" altLang="zh-CN" sz="3000" kern="0" dirty="0" smtClean="0"/>
              <a:t> mark; </a:t>
            </a:r>
            <a:endParaRPr lang="en-US" altLang="zh-CN" sz="3000" kern="0" dirty="0" smtClean="0">
              <a:solidFill>
                <a:srgbClr val="007E00"/>
              </a:solidFill>
            </a:endParaRPr>
          </a:p>
          <a:p>
            <a:pPr marL="342900" lvl="0" indent="-342900"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</a:t>
            </a:r>
            <a:r>
              <a:rPr lang="en-US" altLang="zh-CN" sz="3000" kern="0" dirty="0" err="1" smtClean="0">
                <a:solidFill>
                  <a:srgbClr val="0000CC"/>
                </a:solidFill>
              </a:rPr>
              <a:t>EdgeList</a:t>
            </a:r>
            <a:r>
              <a:rPr lang="en-US" altLang="zh-CN" sz="3000" kern="0" dirty="0" smtClean="0"/>
              <a:t>  </a:t>
            </a:r>
            <a:r>
              <a:rPr lang="en-US" altLang="zh-CN" sz="3000" kern="0" dirty="0" err="1" smtClean="0"/>
              <a:t>edgelist</a:t>
            </a:r>
            <a:r>
              <a:rPr lang="en-US" altLang="zh-CN" sz="3000" kern="0" dirty="0" smtClean="0"/>
              <a:t>; </a:t>
            </a:r>
            <a:endParaRPr lang="en-US" altLang="zh-CN" sz="3000" kern="0" dirty="0" smtClean="0">
              <a:solidFill>
                <a:srgbClr val="007E00"/>
              </a:solidFill>
            </a:endParaRPr>
          </a:p>
          <a:p>
            <a:pPr marL="342900" lvl="0" indent="-342900"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} </a:t>
            </a:r>
            <a:r>
              <a:rPr lang="en-US" altLang="zh-CN" sz="3000" kern="0" dirty="0" err="1" smtClean="0"/>
              <a:t>VexNode</a:t>
            </a:r>
            <a:r>
              <a:rPr lang="en-US" altLang="zh-CN" sz="3000" kern="0" dirty="0" smtClean="0"/>
              <a:t>; </a:t>
            </a:r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3200400" y="2895600"/>
          <a:ext cx="5943599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640"/>
                <a:gridCol w="1872641"/>
                <a:gridCol w="2198318"/>
              </a:tblGrid>
              <a:tr h="838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vertex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顶点信息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mark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访问标志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F19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800" b="0" dirty="0" err="1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edgelist</a:t>
                      </a:r>
                      <a:endParaRPr lang="en-US" altLang="zh-CN" sz="2800" b="0" dirty="0" smtClean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边表头指针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2905762" y="5639002"/>
            <a:ext cx="4333238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3399"/>
                </a:solidFill>
              </a:rPr>
              <a:t>//</a:t>
            </a:r>
            <a:r>
              <a:rPr lang="zh-CN" altLang="en-US" kern="0" dirty="0" smtClean="0">
                <a:solidFill>
                  <a:srgbClr val="003399"/>
                </a:solidFill>
              </a:rPr>
              <a:t>顶点表中元素的存储结构</a:t>
            </a:r>
            <a:endParaRPr lang="en-US" altLang="zh-CN" kern="0" dirty="0" smtClean="0">
              <a:solidFill>
                <a:srgbClr val="003399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29000" y="2302386"/>
            <a:ext cx="5715000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000" kern="0" dirty="0" smtClean="0"/>
              <a:t>顶点</a:t>
            </a:r>
            <a:r>
              <a:rPr lang="en-US" altLang="zh-CN" sz="3000" kern="0" dirty="0" smtClean="0"/>
              <a:t> + </a:t>
            </a:r>
            <a:r>
              <a:rPr lang="zh-CN" altLang="en-US" sz="3000" kern="0" dirty="0" smtClean="0"/>
              <a:t>访问标志</a:t>
            </a:r>
            <a:r>
              <a:rPr lang="en-US" altLang="zh-CN" sz="3000" kern="0" dirty="0" smtClean="0"/>
              <a:t> + </a:t>
            </a:r>
            <a:r>
              <a:rPr lang="zh-CN" altLang="en-US" sz="3000" kern="0" dirty="0" smtClean="0"/>
              <a:t>边表头指针</a:t>
            </a:r>
            <a:endParaRPr lang="zh-CN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33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 lvl="0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altLang="zh-CN" sz="3200" kern="0" dirty="0" smtClean="0">
                <a:solidFill>
                  <a:srgbClr val="0000CC"/>
                </a:solidFill>
                <a:latin typeface="+mn-lt"/>
              </a:rPr>
              <a:t> (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无向</a:t>
            </a:r>
            <a:r>
              <a:rPr lang="en-US" altLang="zh-CN" sz="3200" kern="0" dirty="0" smtClean="0">
                <a:solidFill>
                  <a:srgbClr val="0000CC"/>
                </a:solidFill>
                <a:latin typeface="+mn-lt"/>
              </a:rPr>
              <a:t>)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图的遍历：</a:t>
            </a:r>
            <a:endParaRPr lang="en-US" altLang="zh-CN" sz="3200" kern="0" dirty="0" smtClean="0">
              <a:solidFill>
                <a:srgbClr val="0000CC"/>
              </a:solidFill>
              <a:latin typeface="+mn-lt"/>
            </a:endParaRPr>
          </a:p>
          <a:p>
            <a:pPr marL="7200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 smtClean="0"/>
              <a:t>  分别遍历各个连通分量；</a:t>
            </a:r>
            <a:endParaRPr lang="en-US" altLang="zh-CN" sz="3200" kern="0" dirty="0" smtClean="0"/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图的遍历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Oval 30"/>
          <p:cNvSpPr>
            <a:spLocks noChangeArrowheads="1"/>
          </p:cNvSpPr>
          <p:nvPr/>
        </p:nvSpPr>
        <p:spPr bwMode="auto">
          <a:xfrm>
            <a:off x="1447800" y="3879850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8" name="Oval 30"/>
          <p:cNvSpPr>
            <a:spLocks noChangeArrowheads="1"/>
          </p:cNvSpPr>
          <p:nvPr/>
        </p:nvSpPr>
        <p:spPr bwMode="auto">
          <a:xfrm>
            <a:off x="1981200" y="3048000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9" name="Oval 30"/>
          <p:cNvSpPr>
            <a:spLocks noChangeArrowheads="1"/>
          </p:cNvSpPr>
          <p:nvPr/>
        </p:nvSpPr>
        <p:spPr bwMode="auto">
          <a:xfrm>
            <a:off x="3048000" y="381317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10" name="直接连接符 9"/>
          <p:cNvCxnSpPr>
            <a:cxnSpLocks noChangeShapeType="1"/>
            <a:stCxn id="8" idx="5"/>
            <a:endCxn id="9" idx="0"/>
          </p:cNvCxnSpPr>
          <p:nvPr/>
        </p:nvCxnSpPr>
        <p:spPr bwMode="auto">
          <a:xfrm rot="16200000" flipH="1">
            <a:off x="2776284" y="3236658"/>
            <a:ext cx="301759" cy="85127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" name="Oval 30"/>
          <p:cNvSpPr>
            <a:spLocks noChangeArrowheads="1"/>
          </p:cNvSpPr>
          <p:nvPr/>
        </p:nvSpPr>
        <p:spPr bwMode="auto">
          <a:xfrm>
            <a:off x="3581400" y="4737100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12" name="直接连接符 28"/>
          <p:cNvCxnSpPr>
            <a:cxnSpLocks noChangeShapeType="1"/>
            <a:stCxn id="8" idx="3"/>
            <a:endCxn id="7" idx="0"/>
          </p:cNvCxnSpPr>
          <p:nvPr/>
        </p:nvCxnSpPr>
        <p:spPr bwMode="auto">
          <a:xfrm rot="5400000">
            <a:off x="1727320" y="3536696"/>
            <a:ext cx="368434" cy="31787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直接连接符 12"/>
          <p:cNvCxnSpPr>
            <a:cxnSpLocks noChangeShapeType="1"/>
            <a:stCxn id="11" idx="0"/>
            <a:endCxn id="9" idx="5"/>
          </p:cNvCxnSpPr>
          <p:nvPr/>
        </p:nvCxnSpPr>
        <p:spPr bwMode="auto">
          <a:xfrm rot="16200000" flipV="1">
            <a:off x="3497009" y="4347909"/>
            <a:ext cx="460509" cy="31787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4" name="Oval 30"/>
          <p:cNvSpPr>
            <a:spLocks noChangeArrowheads="1"/>
          </p:cNvSpPr>
          <p:nvPr/>
        </p:nvSpPr>
        <p:spPr bwMode="auto">
          <a:xfrm>
            <a:off x="838200" y="4794250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15" name="直接连接符 28"/>
          <p:cNvCxnSpPr>
            <a:cxnSpLocks noChangeShapeType="1"/>
            <a:stCxn id="7" idx="3"/>
            <a:endCxn id="14" idx="0"/>
          </p:cNvCxnSpPr>
          <p:nvPr/>
        </p:nvCxnSpPr>
        <p:spPr bwMode="auto">
          <a:xfrm rot="5400000">
            <a:off x="1114545" y="4371721"/>
            <a:ext cx="450984" cy="39407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6" name="Oval 30"/>
          <p:cNvSpPr>
            <a:spLocks noChangeArrowheads="1"/>
          </p:cNvSpPr>
          <p:nvPr/>
        </p:nvSpPr>
        <p:spPr bwMode="auto">
          <a:xfrm>
            <a:off x="1524000" y="4794251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17" name="直接连接符 28"/>
          <p:cNvCxnSpPr>
            <a:cxnSpLocks noChangeShapeType="1"/>
            <a:stCxn id="7" idx="4"/>
            <a:endCxn id="16" idx="0"/>
          </p:cNvCxnSpPr>
          <p:nvPr/>
        </p:nvCxnSpPr>
        <p:spPr bwMode="auto">
          <a:xfrm rot="16200000" flipH="1">
            <a:off x="1604962" y="4570413"/>
            <a:ext cx="371476" cy="76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8" name="Text Box 32"/>
          <p:cNvSpPr txBox="1">
            <a:spLocks noChangeArrowheads="1"/>
          </p:cNvSpPr>
          <p:nvPr/>
        </p:nvSpPr>
        <p:spPr bwMode="auto">
          <a:xfrm>
            <a:off x="1447800" y="5410200"/>
            <a:ext cx="19812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sz="3200" dirty="0" smtClean="0"/>
              <a:t>连通图</a:t>
            </a:r>
            <a:r>
              <a:rPr lang="en-US" altLang="zh-CN" sz="3200" dirty="0" smtClean="0"/>
              <a:t>G1</a:t>
            </a:r>
            <a:endParaRPr lang="en-US" altLang="zh-CN" sz="3200" baseline="-25000" dirty="0"/>
          </a:p>
        </p:txBody>
      </p:sp>
      <p:sp>
        <p:nvSpPr>
          <p:cNvPr id="19" name="Oval 30"/>
          <p:cNvSpPr>
            <a:spLocks noChangeArrowheads="1"/>
          </p:cNvSpPr>
          <p:nvPr/>
        </p:nvSpPr>
        <p:spPr bwMode="auto">
          <a:xfrm>
            <a:off x="2299074" y="479107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20" name="直接连接符 19"/>
          <p:cNvCxnSpPr>
            <a:cxnSpLocks noChangeShapeType="1"/>
            <a:stCxn id="19" idx="0"/>
            <a:endCxn id="7" idx="5"/>
          </p:cNvCxnSpPr>
          <p:nvPr/>
        </p:nvCxnSpPr>
        <p:spPr bwMode="auto">
          <a:xfrm rot="16200000" flipV="1">
            <a:off x="2062096" y="4249297"/>
            <a:ext cx="447809" cy="63574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Oval 30"/>
          <p:cNvSpPr>
            <a:spLocks noChangeArrowheads="1"/>
          </p:cNvSpPr>
          <p:nvPr/>
        </p:nvSpPr>
        <p:spPr bwMode="auto">
          <a:xfrm>
            <a:off x="5486400" y="3030538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22" name="Oval 30"/>
          <p:cNvSpPr>
            <a:spLocks noChangeArrowheads="1"/>
          </p:cNvSpPr>
          <p:nvPr/>
        </p:nvSpPr>
        <p:spPr bwMode="auto">
          <a:xfrm>
            <a:off x="7162800" y="304482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23" name="Oval 30"/>
          <p:cNvSpPr>
            <a:spLocks noChangeArrowheads="1"/>
          </p:cNvSpPr>
          <p:nvPr/>
        </p:nvSpPr>
        <p:spPr bwMode="auto">
          <a:xfrm>
            <a:off x="5181600" y="501967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24" name="直接连接符 23"/>
          <p:cNvCxnSpPr>
            <a:cxnSpLocks noChangeShapeType="1"/>
            <a:stCxn id="22" idx="5"/>
            <a:endCxn id="25" idx="0"/>
          </p:cNvCxnSpPr>
          <p:nvPr/>
        </p:nvCxnSpPr>
        <p:spPr bwMode="auto">
          <a:xfrm rot="16200000" flipH="1">
            <a:off x="7314946" y="3876421"/>
            <a:ext cx="1130434" cy="39407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Oval 30"/>
          <p:cNvSpPr>
            <a:spLocks noChangeArrowheads="1"/>
          </p:cNvSpPr>
          <p:nvPr/>
        </p:nvSpPr>
        <p:spPr bwMode="auto">
          <a:xfrm>
            <a:off x="7772400" y="463867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26" name="直接连接符 28"/>
          <p:cNvCxnSpPr>
            <a:cxnSpLocks noChangeShapeType="1"/>
            <a:stCxn id="22" idx="2"/>
            <a:endCxn id="21" idx="6"/>
          </p:cNvCxnSpPr>
          <p:nvPr/>
        </p:nvCxnSpPr>
        <p:spPr bwMode="auto">
          <a:xfrm rot="10800000">
            <a:off x="6096000" y="3302002"/>
            <a:ext cx="1066800" cy="142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" name="直接连接符 32"/>
          <p:cNvCxnSpPr>
            <a:cxnSpLocks noChangeShapeType="1"/>
            <a:stCxn id="23" idx="1"/>
            <a:endCxn id="21" idx="4"/>
          </p:cNvCxnSpPr>
          <p:nvPr/>
        </p:nvCxnSpPr>
        <p:spPr bwMode="auto">
          <a:xfrm rot="5400000" flipH="1" flipV="1">
            <a:off x="4768177" y="4076161"/>
            <a:ext cx="1525721" cy="520326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" name="直接连接符 32"/>
          <p:cNvCxnSpPr>
            <a:cxnSpLocks noChangeShapeType="1"/>
            <a:stCxn id="25" idx="2"/>
            <a:endCxn id="23" idx="6"/>
          </p:cNvCxnSpPr>
          <p:nvPr/>
        </p:nvCxnSpPr>
        <p:spPr bwMode="auto">
          <a:xfrm rot="10800000" flipV="1">
            <a:off x="5791200" y="4910138"/>
            <a:ext cx="1981200" cy="3810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9" name="Oval 30"/>
          <p:cNvSpPr>
            <a:spLocks noChangeArrowheads="1"/>
          </p:cNvSpPr>
          <p:nvPr/>
        </p:nvSpPr>
        <p:spPr bwMode="auto">
          <a:xfrm>
            <a:off x="7924800" y="2362200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30" name="直接连接符 28"/>
          <p:cNvCxnSpPr>
            <a:cxnSpLocks noChangeShapeType="1"/>
            <a:stCxn id="22" idx="7"/>
            <a:endCxn id="29" idx="3"/>
          </p:cNvCxnSpPr>
          <p:nvPr/>
        </p:nvCxnSpPr>
        <p:spPr bwMode="auto">
          <a:xfrm rot="5400000" flipH="1" flipV="1">
            <a:off x="7699241" y="2809501"/>
            <a:ext cx="298718" cy="33094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6781800" y="4267200"/>
            <a:ext cx="609600" cy="542925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K</a:t>
            </a:r>
            <a:endParaRPr lang="en-US" altLang="zh-CN" sz="3200" dirty="0"/>
          </a:p>
        </p:txBody>
      </p: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6324600" y="3505200"/>
            <a:ext cx="609600" cy="542925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33" name="直接连接符 28"/>
          <p:cNvCxnSpPr>
            <a:cxnSpLocks noChangeShapeType="1"/>
            <a:stCxn id="31" idx="0"/>
            <a:endCxn id="32" idx="5"/>
          </p:cNvCxnSpPr>
          <p:nvPr/>
        </p:nvCxnSpPr>
        <p:spPr bwMode="auto">
          <a:xfrm rot="16200000" flipV="1">
            <a:off x="6816471" y="3997071"/>
            <a:ext cx="298584" cy="24167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4" name="Oval 30"/>
          <p:cNvSpPr>
            <a:spLocks noChangeArrowheads="1"/>
          </p:cNvSpPr>
          <p:nvPr/>
        </p:nvSpPr>
        <p:spPr bwMode="auto">
          <a:xfrm>
            <a:off x="5943600" y="4495800"/>
            <a:ext cx="609600" cy="542925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cxnSp>
        <p:nvCxnSpPr>
          <p:cNvPr id="35" name="直接连接符 28"/>
          <p:cNvCxnSpPr>
            <a:cxnSpLocks noChangeShapeType="1"/>
            <a:stCxn id="34" idx="0"/>
            <a:endCxn id="32" idx="3"/>
          </p:cNvCxnSpPr>
          <p:nvPr/>
        </p:nvCxnSpPr>
        <p:spPr bwMode="auto">
          <a:xfrm rot="5400000" flipH="1" flipV="1">
            <a:off x="6067545" y="4149471"/>
            <a:ext cx="527184" cy="16547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5562600" y="5464314"/>
            <a:ext cx="2895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sz="3200" dirty="0" smtClean="0"/>
              <a:t>非连通图</a:t>
            </a:r>
            <a:r>
              <a:rPr lang="en-US" altLang="zh-CN" sz="3200" dirty="0" smtClean="0"/>
              <a:t>G2</a:t>
            </a:r>
            <a:endParaRPr lang="en-US" altLang="zh-CN" sz="3200" baseline="-25000" dirty="0"/>
          </a:p>
        </p:txBody>
      </p:sp>
      <p:cxnSp>
        <p:nvCxnSpPr>
          <p:cNvPr id="40" name="直接连接符 39"/>
          <p:cNvCxnSpPr>
            <a:cxnSpLocks noChangeShapeType="1"/>
            <a:stCxn id="9" idx="2"/>
            <a:endCxn id="7" idx="6"/>
          </p:cNvCxnSpPr>
          <p:nvPr/>
        </p:nvCxnSpPr>
        <p:spPr bwMode="auto">
          <a:xfrm rot="10800000" flipV="1">
            <a:off x="2057400" y="4084637"/>
            <a:ext cx="990600" cy="6667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3" name="直接连接符 42"/>
          <p:cNvCxnSpPr>
            <a:cxnSpLocks noChangeShapeType="1"/>
            <a:stCxn id="11" idx="2"/>
            <a:endCxn id="19" idx="6"/>
          </p:cNvCxnSpPr>
          <p:nvPr/>
        </p:nvCxnSpPr>
        <p:spPr bwMode="auto">
          <a:xfrm rot="10800000" flipV="1">
            <a:off x="2908674" y="5008562"/>
            <a:ext cx="672726" cy="5397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图的遍历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7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105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 lvl="0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altLang="zh-CN" sz="3200" kern="0" dirty="0" smtClean="0">
                <a:solidFill>
                  <a:srgbClr val="0000CC"/>
                </a:solidFill>
                <a:latin typeface="+mn-lt"/>
              </a:rPr>
              <a:t> (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有向</a:t>
            </a:r>
            <a:r>
              <a:rPr lang="en-US" altLang="zh-CN" sz="3200" kern="0" dirty="0" smtClean="0">
                <a:solidFill>
                  <a:srgbClr val="0000CC"/>
                </a:solidFill>
                <a:latin typeface="+mn-lt"/>
              </a:rPr>
              <a:t>)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图的遍历：</a:t>
            </a:r>
            <a:endParaRPr lang="en-US" altLang="zh-CN" sz="3200" kern="0" dirty="0" smtClean="0">
              <a:solidFill>
                <a:srgbClr val="0000CC"/>
              </a:solidFill>
              <a:latin typeface="+mn-lt"/>
            </a:endParaRPr>
          </a:p>
          <a:p>
            <a:pPr marL="7200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 smtClean="0">
                <a:sym typeface="Wingdings" pitchFamily="2" charset="2"/>
              </a:rPr>
              <a:t>  从出发点开始，遍历“可到达”的顶点，</a:t>
            </a:r>
            <a:endParaRPr lang="en-US" altLang="zh-CN" sz="3200" kern="0" dirty="0" smtClean="0">
              <a:sym typeface="Wingdings" pitchFamily="2" charset="2"/>
            </a:endParaRPr>
          </a:p>
          <a:p>
            <a:pPr marL="7200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ym typeface="Wingdings" pitchFamily="2" charset="2"/>
              </a:rPr>
              <a:t>  </a:t>
            </a:r>
            <a:r>
              <a:rPr lang="zh-CN" altLang="en-US" sz="3200" kern="0" dirty="0" smtClean="0">
                <a:sym typeface="Wingdings" pitchFamily="2" charset="2"/>
              </a:rPr>
              <a:t>但，</a:t>
            </a:r>
            <a:r>
              <a:rPr lang="en-US" altLang="zh-CN" sz="3200" kern="0" dirty="0" smtClean="0">
                <a:sym typeface="Wingdings" pitchFamily="2" charset="2"/>
              </a:rPr>
              <a:t>1</a:t>
            </a:r>
            <a:r>
              <a:rPr lang="zh-CN" altLang="en-US" sz="3200" kern="0" dirty="0" smtClean="0">
                <a:sym typeface="Wingdings" pitchFamily="2" charset="2"/>
              </a:rPr>
              <a:t>次出发</a:t>
            </a:r>
            <a:r>
              <a:rPr lang="zh-CN" altLang="en-US" sz="3200" kern="0" dirty="0" smtClean="0">
                <a:solidFill>
                  <a:srgbClr val="0000CC"/>
                </a:solidFill>
                <a:sym typeface="Wingdings" pitchFamily="2" charset="2"/>
              </a:rPr>
              <a:t>不一定能遍历到</a:t>
            </a:r>
            <a:r>
              <a:rPr lang="zh-CN" altLang="en-US" sz="3200" kern="0" dirty="0" smtClean="0">
                <a:sym typeface="Wingdings" pitchFamily="2" charset="2"/>
              </a:rPr>
              <a:t>所有顶点</a:t>
            </a:r>
            <a:r>
              <a:rPr lang="zh-CN" altLang="en-US" sz="3200" kern="0" dirty="0" smtClean="0"/>
              <a:t>；</a:t>
            </a:r>
            <a:endParaRPr lang="en-US" altLang="zh-CN" sz="3200" kern="0" dirty="0" smtClean="0"/>
          </a:p>
        </p:txBody>
      </p:sp>
      <p:sp>
        <p:nvSpPr>
          <p:cNvPr id="38" name="Oval 30"/>
          <p:cNvSpPr>
            <a:spLocks noChangeArrowheads="1"/>
          </p:cNvSpPr>
          <p:nvPr/>
        </p:nvSpPr>
        <p:spPr bwMode="auto">
          <a:xfrm>
            <a:off x="5486400" y="3733800"/>
            <a:ext cx="609600" cy="542925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41" name="Oval 30"/>
          <p:cNvSpPr>
            <a:spLocks noChangeArrowheads="1"/>
          </p:cNvSpPr>
          <p:nvPr/>
        </p:nvSpPr>
        <p:spPr bwMode="auto">
          <a:xfrm>
            <a:off x="6705600" y="3748087"/>
            <a:ext cx="609600" cy="542925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42" name="Oval 30"/>
          <p:cNvSpPr>
            <a:spLocks noChangeArrowheads="1"/>
          </p:cNvSpPr>
          <p:nvPr/>
        </p:nvSpPr>
        <p:spPr bwMode="auto">
          <a:xfrm>
            <a:off x="6172200" y="4732337"/>
            <a:ext cx="609600" cy="542925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44" name="Oval 30"/>
          <p:cNvSpPr>
            <a:spLocks noChangeArrowheads="1"/>
          </p:cNvSpPr>
          <p:nvPr/>
        </p:nvSpPr>
        <p:spPr bwMode="auto">
          <a:xfrm>
            <a:off x="7239000" y="4732337"/>
            <a:ext cx="609600" cy="542925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45" name="Oval 30"/>
          <p:cNvSpPr>
            <a:spLocks noChangeArrowheads="1"/>
          </p:cNvSpPr>
          <p:nvPr/>
        </p:nvSpPr>
        <p:spPr bwMode="auto">
          <a:xfrm>
            <a:off x="5105400" y="4722812"/>
            <a:ext cx="609600" cy="5429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46" name="直接箭头连接符 45"/>
          <p:cNvCxnSpPr>
            <a:stCxn id="38" idx="6"/>
            <a:endCxn id="41" idx="2"/>
          </p:cNvCxnSpPr>
          <p:nvPr/>
        </p:nvCxnSpPr>
        <p:spPr bwMode="auto">
          <a:xfrm>
            <a:off x="6096000" y="4005263"/>
            <a:ext cx="609600" cy="14287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直接箭头连接符 46"/>
          <p:cNvCxnSpPr>
            <a:stCxn id="44" idx="0"/>
            <a:endCxn id="41" idx="5"/>
          </p:cNvCxnSpPr>
          <p:nvPr/>
        </p:nvCxnSpPr>
        <p:spPr bwMode="auto">
          <a:xfrm rot="16200000" flipV="1">
            <a:off x="7124446" y="4312983"/>
            <a:ext cx="520834" cy="317874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直接箭头连接符 47"/>
          <p:cNvCxnSpPr>
            <a:stCxn id="41" idx="3"/>
            <a:endCxn id="42" idx="0"/>
          </p:cNvCxnSpPr>
          <p:nvPr/>
        </p:nvCxnSpPr>
        <p:spPr bwMode="auto">
          <a:xfrm rot="5400000">
            <a:off x="6375520" y="4312983"/>
            <a:ext cx="520834" cy="317874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直接箭头连接符 48"/>
          <p:cNvCxnSpPr>
            <a:stCxn id="42" idx="6"/>
            <a:endCxn id="44" idx="2"/>
          </p:cNvCxnSpPr>
          <p:nvPr/>
        </p:nvCxnSpPr>
        <p:spPr bwMode="auto">
          <a:xfrm>
            <a:off x="6781800" y="5003800"/>
            <a:ext cx="4572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直接箭头连接符 49"/>
          <p:cNvCxnSpPr>
            <a:stCxn id="45" idx="6"/>
            <a:endCxn id="42" idx="2"/>
          </p:cNvCxnSpPr>
          <p:nvPr/>
        </p:nvCxnSpPr>
        <p:spPr bwMode="auto">
          <a:xfrm>
            <a:off x="5715000" y="4994275"/>
            <a:ext cx="457200" cy="9525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Oval 30"/>
          <p:cNvSpPr>
            <a:spLocks noChangeArrowheads="1"/>
          </p:cNvSpPr>
          <p:nvPr/>
        </p:nvSpPr>
        <p:spPr bwMode="auto">
          <a:xfrm>
            <a:off x="1524000" y="3733800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52" name="Oval 30"/>
          <p:cNvSpPr>
            <a:spLocks noChangeArrowheads="1"/>
          </p:cNvSpPr>
          <p:nvPr/>
        </p:nvSpPr>
        <p:spPr bwMode="auto">
          <a:xfrm>
            <a:off x="2743200" y="3748087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53" name="Oval 30"/>
          <p:cNvSpPr>
            <a:spLocks noChangeArrowheads="1"/>
          </p:cNvSpPr>
          <p:nvPr/>
        </p:nvSpPr>
        <p:spPr bwMode="auto">
          <a:xfrm>
            <a:off x="2209800" y="4732337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54" name="Oval 30"/>
          <p:cNvSpPr>
            <a:spLocks noChangeArrowheads="1"/>
          </p:cNvSpPr>
          <p:nvPr/>
        </p:nvSpPr>
        <p:spPr bwMode="auto">
          <a:xfrm>
            <a:off x="3276600" y="4732337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55" name="直接箭头连接符 54"/>
          <p:cNvCxnSpPr>
            <a:stCxn id="52" idx="2"/>
            <a:endCxn id="51" idx="6"/>
          </p:cNvCxnSpPr>
          <p:nvPr/>
        </p:nvCxnSpPr>
        <p:spPr bwMode="auto">
          <a:xfrm rot="10800000">
            <a:off x="2133600" y="4005264"/>
            <a:ext cx="609600" cy="14287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直接箭头连接符 55"/>
          <p:cNvCxnSpPr>
            <a:stCxn id="54" idx="0"/>
            <a:endCxn id="52" idx="5"/>
          </p:cNvCxnSpPr>
          <p:nvPr/>
        </p:nvCxnSpPr>
        <p:spPr bwMode="auto">
          <a:xfrm rot="16200000" flipV="1">
            <a:off x="3162046" y="4312983"/>
            <a:ext cx="520834" cy="317874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直接箭头连接符 56"/>
          <p:cNvCxnSpPr>
            <a:stCxn id="51" idx="5"/>
            <a:endCxn id="53" idx="0"/>
          </p:cNvCxnSpPr>
          <p:nvPr/>
        </p:nvCxnSpPr>
        <p:spPr bwMode="auto">
          <a:xfrm rot="16200000" flipH="1">
            <a:off x="2011903" y="4229639"/>
            <a:ext cx="535121" cy="470274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直接箭头连接符 57"/>
          <p:cNvCxnSpPr>
            <a:stCxn id="52" idx="3"/>
            <a:endCxn id="53" idx="7"/>
          </p:cNvCxnSpPr>
          <p:nvPr/>
        </p:nvCxnSpPr>
        <p:spPr bwMode="auto">
          <a:xfrm rot="5400000">
            <a:off x="2481129" y="4460500"/>
            <a:ext cx="600343" cy="10234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直接箭头连接符 58"/>
          <p:cNvCxnSpPr>
            <a:stCxn id="53" idx="6"/>
            <a:endCxn id="54" idx="2"/>
          </p:cNvCxnSpPr>
          <p:nvPr/>
        </p:nvCxnSpPr>
        <p:spPr bwMode="auto">
          <a:xfrm>
            <a:off x="2819400" y="5003800"/>
            <a:ext cx="4572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Text Box 32"/>
          <p:cNvSpPr txBox="1">
            <a:spLocks noChangeArrowheads="1"/>
          </p:cNvSpPr>
          <p:nvPr/>
        </p:nvSpPr>
        <p:spPr bwMode="auto">
          <a:xfrm>
            <a:off x="1524000" y="5257800"/>
            <a:ext cx="2971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sz="3200" dirty="0" smtClean="0"/>
              <a:t>强连通图</a:t>
            </a:r>
            <a:r>
              <a:rPr lang="en-US" altLang="zh-CN" sz="3200" dirty="0" smtClean="0"/>
              <a:t>G5</a:t>
            </a:r>
            <a:endParaRPr lang="en-US" altLang="zh-CN" sz="3200" baseline="-25000" dirty="0"/>
          </a:p>
        </p:txBody>
      </p:sp>
      <p:sp>
        <p:nvSpPr>
          <p:cNvPr id="61" name="Text Box 32"/>
          <p:cNvSpPr txBox="1">
            <a:spLocks noChangeArrowheads="1"/>
          </p:cNvSpPr>
          <p:nvPr/>
        </p:nvSpPr>
        <p:spPr bwMode="auto">
          <a:xfrm>
            <a:off x="5105400" y="5257800"/>
            <a:ext cx="3429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sz="3200" dirty="0" smtClean="0"/>
              <a:t>非强连通图</a:t>
            </a:r>
            <a:r>
              <a:rPr lang="en-US" altLang="zh-CN" sz="3200" dirty="0" smtClean="0"/>
              <a:t>G6</a:t>
            </a:r>
            <a:endParaRPr lang="en-US" altLang="zh-CN" sz="32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11063</TotalTime>
  <Words>2950</Words>
  <Application>Microsoft Office PowerPoint</Application>
  <PresentationFormat>全屏显示(4:3)</PresentationFormat>
  <Paragraphs>716</Paragraphs>
  <Slides>33</Slides>
  <Notes>28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默认设计模板</vt:lpstr>
      <vt:lpstr>幻灯片 1</vt:lpstr>
      <vt:lpstr>回顾</vt:lpstr>
      <vt:lpstr>回顾</vt:lpstr>
      <vt:lpstr>图的遍历</vt:lpstr>
      <vt:lpstr>图的遍历</vt:lpstr>
      <vt:lpstr>用于遍历----顶点表结构</vt:lpstr>
      <vt:lpstr>用于遍历----顶点表结构</vt:lpstr>
      <vt:lpstr>图的遍历</vt:lpstr>
      <vt:lpstr>图的遍历</vt:lpstr>
      <vt:lpstr>图的遍历 ---- 基本思路</vt:lpstr>
      <vt:lpstr>图的遍历</vt:lpstr>
      <vt:lpstr>图的遍历</vt:lpstr>
      <vt:lpstr>从v出发，深度优先搜索 (DFS)</vt:lpstr>
      <vt:lpstr>从v出发，深度优先搜索 (DFS)</vt:lpstr>
      <vt:lpstr>从v出发，DFS算法(递归)</vt:lpstr>
      <vt:lpstr>从v出发，DFS算法(递归)</vt:lpstr>
      <vt:lpstr>从v出发，深度优先搜索 (DFS)</vt:lpstr>
      <vt:lpstr>从v出发，DFS算法(非递归)</vt:lpstr>
      <vt:lpstr>从v出发，DFS算法(非递归)</vt:lpstr>
      <vt:lpstr>幻灯片 20</vt:lpstr>
      <vt:lpstr>从v出发，DFS算法(非递归)</vt:lpstr>
      <vt:lpstr>幻灯片 22</vt:lpstr>
      <vt:lpstr>幻灯片 23</vt:lpstr>
      <vt:lpstr>图的遍历</vt:lpstr>
      <vt:lpstr>广度优先遍历 (BFS)</vt:lpstr>
      <vt:lpstr>BFS算法（非递归描述）</vt:lpstr>
      <vt:lpstr>广度优先遍历 (BFS)</vt:lpstr>
      <vt:lpstr>幻灯片 28</vt:lpstr>
      <vt:lpstr>BFS算法(非递归)</vt:lpstr>
      <vt:lpstr>幻灯片 30</vt:lpstr>
      <vt:lpstr>广度优先遍历 (BFS)</vt:lpstr>
      <vt:lpstr>小结</vt:lpstr>
      <vt:lpstr>作业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yanfang</dc:creator>
  <cp:lastModifiedBy>lenovo-</cp:lastModifiedBy>
  <cp:revision>2101</cp:revision>
  <cp:lastPrinted>1601-01-01T00:00:00Z</cp:lastPrinted>
  <dcterms:created xsi:type="dcterms:W3CDTF">1601-01-01T00:00:00Z</dcterms:created>
  <dcterms:modified xsi:type="dcterms:W3CDTF">2018-05-15T10:10:37Z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