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54" r:id="rId3"/>
    <p:sldId id="539" r:id="rId4"/>
    <p:sldId id="540" r:id="rId5"/>
    <p:sldId id="541" r:id="rId6"/>
    <p:sldId id="505" r:id="rId7"/>
    <p:sldId id="506" r:id="rId8"/>
    <p:sldId id="542" r:id="rId9"/>
    <p:sldId id="543" r:id="rId10"/>
    <p:sldId id="552" r:id="rId11"/>
    <p:sldId id="546" r:id="rId12"/>
    <p:sldId id="509" r:id="rId13"/>
    <p:sldId id="547" r:id="rId14"/>
    <p:sldId id="516" r:id="rId15"/>
    <p:sldId id="548" r:id="rId16"/>
    <p:sldId id="549" r:id="rId17"/>
    <p:sldId id="519" r:id="rId18"/>
    <p:sldId id="520" r:id="rId19"/>
    <p:sldId id="550" r:id="rId20"/>
    <p:sldId id="551" r:id="rId21"/>
    <p:sldId id="502" r:id="rId22"/>
    <p:sldId id="553" r:id="rId23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00CC"/>
    <a:srgbClr val="008000"/>
    <a:srgbClr val="D60093"/>
    <a:srgbClr val="FF3300"/>
    <a:srgbClr val="CC0000"/>
    <a:srgbClr val="FFFFCC"/>
    <a:srgbClr val="216543"/>
    <a:srgbClr val="003399"/>
    <a:srgbClr val="FFFFA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2" autoAdjust="0"/>
    <p:restoredTop sz="92069" autoAdjust="0"/>
  </p:normalViewPr>
  <p:slideViewPr>
    <p:cSldViewPr>
      <p:cViewPr>
        <p:scale>
          <a:sx n="66" d="100"/>
          <a:sy n="66" d="100"/>
        </p:scale>
        <p:origin x="-40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2018-5-23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9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图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24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讲：最短路径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若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weight(A, C) </a:t>
            </a:r>
            <a:r>
              <a:rPr lang="en-US" altLang="zh-CN" sz="3200" b="1" kern="0" dirty="0" smtClean="0">
                <a:solidFill>
                  <a:srgbClr val="0000CC"/>
                </a:solidFill>
              </a:rPr>
              <a:t>&gt;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weight(A, B)+weight(B, C)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；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则，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sym typeface="Wingdings" pitchFamily="2" charset="2"/>
              </a:rPr>
              <a:t>          </a:t>
            </a:r>
            <a:r>
              <a:rPr lang="zh-CN" altLang="en-US" sz="3200" kern="0" dirty="0" smtClean="0">
                <a:sym typeface="Wingdings" pitchFamily="2" charset="2"/>
              </a:rPr>
              <a:t>即，</a:t>
            </a:r>
            <a:r>
              <a:rPr lang="en-US" altLang="zh-CN" sz="3200" kern="0" dirty="0" smtClean="0">
                <a:sym typeface="Wingdings" pitchFamily="2" charset="2"/>
              </a:rPr>
              <a:t>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的路径由</a:t>
            </a:r>
            <a:r>
              <a:rPr lang="en-US" altLang="zh-CN" sz="3200" kern="0" dirty="0" smtClean="0">
                <a:sym typeface="Wingdings" pitchFamily="2" charset="2"/>
              </a:rPr>
              <a:t>(A, C)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修正为</a:t>
            </a:r>
            <a:r>
              <a:rPr lang="en-US" altLang="zh-CN" sz="3200" kern="0" dirty="0" smtClean="0">
                <a:sym typeface="Wingdings" pitchFamily="2" charset="2"/>
              </a:rPr>
              <a:t>(A, B, C)</a:t>
            </a:r>
            <a:r>
              <a:rPr lang="zh-CN" altLang="en-US" sz="3200" kern="0" dirty="0" smtClean="0">
                <a:sym typeface="Wingdings" pitchFamily="2" charset="2"/>
              </a:rPr>
              <a:t>；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spcBef>
                <a:spcPts val="120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-- 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的路径</a:t>
            </a:r>
            <a:r>
              <a:rPr lang="en-US" altLang="zh-CN" sz="3200" kern="0" dirty="0" smtClean="0">
                <a:sym typeface="Wingdings" pitchFamily="2" charset="2"/>
              </a:rPr>
              <a:t>(A, …, C)</a:t>
            </a:r>
            <a:r>
              <a:rPr lang="zh-CN" altLang="en-US" sz="3200" kern="0" dirty="0" smtClean="0">
                <a:sym typeface="Wingdings" pitchFamily="2" charset="2"/>
              </a:rPr>
              <a:t>，长度</a:t>
            </a:r>
            <a:r>
              <a:rPr lang="en-US" altLang="zh-CN" sz="3200" kern="0" dirty="0" smtClean="0">
                <a:sym typeface="Wingdings" pitchFamily="2" charset="2"/>
              </a:rPr>
              <a:t>length(A, C)</a:t>
            </a:r>
            <a:r>
              <a:rPr lang="zh-CN" altLang="en-US" sz="3200" kern="0" dirty="0" smtClean="0">
                <a:sym typeface="Wingdings" pitchFamily="2" charset="2"/>
              </a:rPr>
              <a:t>，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   </a:t>
            </a:r>
            <a:r>
              <a:rPr lang="zh-CN" altLang="en-US" sz="3200" kern="0" dirty="0" smtClean="0">
                <a:sym typeface="Wingdings" pitchFamily="2" charset="2"/>
              </a:rPr>
              <a:t>若</a:t>
            </a:r>
            <a:endParaRPr lang="en-US" altLang="zh-CN" sz="3200" kern="0" dirty="0" smtClean="0"/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则，</a:t>
            </a:r>
            <a:r>
              <a:rPr lang="en-US" altLang="zh-CN" sz="3200" kern="0" dirty="0" smtClean="0"/>
              <a:t>A</a:t>
            </a:r>
            <a:r>
              <a:rPr lang="zh-CN" altLang="en-US" sz="3200" kern="0" dirty="0" smtClean="0"/>
              <a:t>到</a:t>
            </a:r>
            <a:r>
              <a:rPr lang="en-US" altLang="zh-CN" sz="3200" kern="0" dirty="0" smtClean="0"/>
              <a:t>D</a:t>
            </a:r>
            <a:r>
              <a:rPr lang="zh-CN" altLang="en-US" sz="3200" kern="0" dirty="0" smtClean="0"/>
              <a:t>的路径修正为：</a:t>
            </a:r>
            <a:endParaRPr lang="en-US" altLang="zh-CN" sz="3200" kern="0" dirty="0" smtClean="0"/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(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(A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到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C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的路径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)</a:t>
            </a:r>
            <a:r>
              <a:rPr lang="en-US" altLang="zh-CN" sz="3200" kern="0" dirty="0" smtClean="0"/>
              <a:t>, D )</a:t>
            </a: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solidFill>
                <a:srgbClr val="003399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基本思想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5668200" y="4441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0866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592000" y="593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3" idx="0"/>
          </p:cNvCxnSpPr>
          <p:nvPr/>
        </p:nvCxnSpPr>
        <p:spPr bwMode="auto">
          <a:xfrm rot="16200000" flipH="1">
            <a:off x="6884700" y="5406900"/>
            <a:ext cx="9840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162800" y="593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4" name="直接连接符 28"/>
          <p:cNvCxnSpPr>
            <a:cxnSpLocks noChangeShapeType="1"/>
            <a:stCxn id="30" idx="2"/>
            <a:endCxn id="29" idx="6"/>
          </p:cNvCxnSpPr>
          <p:nvPr/>
        </p:nvCxnSpPr>
        <p:spPr bwMode="auto">
          <a:xfrm rot="10800000">
            <a:off x="6172200" y="4693064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1" idx="0"/>
            <a:endCxn id="29" idx="4"/>
          </p:cNvCxnSpPr>
          <p:nvPr/>
        </p:nvCxnSpPr>
        <p:spPr bwMode="auto">
          <a:xfrm rot="5400000" flipH="1" flipV="1">
            <a:off x="5386132" y="5402932"/>
            <a:ext cx="9919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32"/>
          <p:cNvCxnSpPr>
            <a:cxnSpLocks noChangeShapeType="1"/>
            <a:stCxn id="33" idx="2"/>
            <a:endCxn id="31" idx="6"/>
          </p:cNvCxnSpPr>
          <p:nvPr/>
        </p:nvCxnSpPr>
        <p:spPr bwMode="auto">
          <a:xfrm rot="10800000">
            <a:off x="6096000" y="6189000"/>
            <a:ext cx="106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8106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8" name="直接连接符 37"/>
          <p:cNvCxnSpPr>
            <a:cxnSpLocks noChangeShapeType="1"/>
            <a:stCxn id="30" idx="3"/>
            <a:endCxn id="31" idx="7"/>
          </p:cNvCxnSpPr>
          <p:nvPr/>
        </p:nvCxnSpPr>
        <p:spPr bwMode="auto">
          <a:xfrm rot="5400000">
            <a:off x="6025491" y="4875891"/>
            <a:ext cx="1131618" cy="1138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30" idx="5"/>
            <a:endCxn id="37" idx="1"/>
          </p:cNvCxnSpPr>
          <p:nvPr/>
        </p:nvCxnSpPr>
        <p:spPr bwMode="auto">
          <a:xfrm rot="16200000" flipH="1">
            <a:off x="7607691" y="4788291"/>
            <a:ext cx="4818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5486400" y="5007114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324600" y="41910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1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7848600" y="4686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6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6248400" y="5029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7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6477000" y="5662642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315200" y="5067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9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cxnSp>
        <p:nvCxnSpPr>
          <p:cNvPr id="61" name="直接连接符 28"/>
          <p:cNvCxnSpPr>
            <a:cxnSpLocks noChangeShapeType="1"/>
            <a:stCxn id="37" idx="4"/>
            <a:endCxn id="33" idx="6"/>
          </p:cNvCxnSpPr>
          <p:nvPr/>
        </p:nvCxnSpPr>
        <p:spPr bwMode="auto">
          <a:xfrm rot="5400000">
            <a:off x="7813800" y="5644200"/>
            <a:ext cx="397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7696200" y="5448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2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1600" y="16920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ym typeface="Wingdings" pitchFamily="2" charset="2"/>
              </a:rPr>
              <a:t>将</a:t>
            </a:r>
            <a:r>
              <a:rPr lang="en-US" altLang="zh-CN" sz="3200" kern="0" dirty="0" smtClean="0">
                <a:sym typeface="Wingdings" pitchFamily="2" charset="2"/>
              </a:rPr>
              <a:t>B</a:t>
            </a:r>
            <a:r>
              <a:rPr lang="zh-CN" altLang="en-US" sz="3200" kern="0" dirty="0" smtClean="0">
                <a:sym typeface="Wingdings" pitchFamily="2" charset="2"/>
              </a:rPr>
              <a:t>作为</a:t>
            </a:r>
            <a:r>
              <a:rPr lang="en-US" altLang="zh-CN" sz="3200" kern="0" dirty="0" smtClean="0">
                <a:sym typeface="Wingdings" pitchFamily="2" charset="2"/>
              </a:rPr>
              <a:t>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的中间点，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1143000" y="3657600"/>
            <a:ext cx="80010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00CC"/>
                </a:solidFill>
              </a:rPr>
              <a:t>length(A, D) </a:t>
            </a:r>
            <a:r>
              <a:rPr lang="en-US" altLang="zh-CN" sz="3200" b="1" kern="0" dirty="0" smtClean="0">
                <a:solidFill>
                  <a:srgbClr val="0000CC"/>
                </a:solidFill>
              </a:rPr>
              <a:t>&gt;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length(A, C)+ 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weight(C, D)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；</a:t>
            </a:r>
            <a:endParaRPr lang="zh-CN" altLang="en-US" sz="3200" dirty="0">
              <a:solidFill>
                <a:srgbClr val="990099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28600" y="1066800"/>
            <a:ext cx="89154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3200" kern="0" dirty="0" smtClean="0">
                <a:solidFill>
                  <a:srgbClr val="008000"/>
                </a:solidFill>
              </a:rPr>
              <a:t> 基本思想：</a:t>
            </a:r>
            <a:endParaRPr lang="en-US" altLang="zh-CN" sz="3200" kern="0" dirty="0" smtClean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3200" kern="0" dirty="0" smtClean="0"/>
              <a:t>  用“已经确定最短路径的顶点”，作为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中间点，</a:t>
            </a:r>
            <a:endParaRPr lang="en-US" altLang="zh-CN" sz="3200" kern="0" dirty="0" smtClean="0">
              <a:solidFill>
                <a:srgbClr val="CC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3200" kern="0" dirty="0" smtClean="0">
                <a:sym typeface="Wingdings" pitchFamily="2" charset="2"/>
              </a:rPr>
              <a:t>  </a:t>
            </a:r>
            <a:r>
              <a:rPr lang="zh-CN" altLang="en-US" sz="3200" kern="0" dirty="0" smtClean="0">
                <a:solidFill>
                  <a:srgbClr val="CC0000"/>
                </a:solidFill>
                <a:sym typeface="Wingdings" pitchFamily="2" charset="2"/>
              </a:rPr>
              <a:t>修正“未确定”</a:t>
            </a:r>
            <a:r>
              <a:rPr lang="zh-CN" altLang="en-US" sz="3200" kern="0" dirty="0" smtClean="0">
                <a:sym typeface="Wingdings" pitchFamily="2" charset="2"/>
              </a:rPr>
              <a:t>的路径。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81000" y="1161871"/>
            <a:ext cx="8763000" cy="49090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AutoNum type="arabicParenBoth"/>
            </a:pPr>
            <a:r>
              <a:rPr lang="zh-CN" altLang="en-US" sz="3000" dirty="0" smtClean="0">
                <a:solidFill>
                  <a:srgbClr val="0000CC"/>
                </a:solidFill>
              </a:rPr>
              <a:t>初始</a:t>
            </a:r>
            <a:r>
              <a:rPr lang="en-US" altLang="zh-CN" sz="3000" dirty="0" smtClean="0">
                <a:solidFill>
                  <a:srgbClr val="0000CC"/>
                </a:solidFill>
              </a:rPr>
              <a:t>d</a:t>
            </a:r>
            <a:r>
              <a:rPr lang="zh-CN" altLang="en-US" sz="3000" dirty="0" smtClean="0">
                <a:solidFill>
                  <a:srgbClr val="0000CC"/>
                </a:solidFill>
              </a:rPr>
              <a:t>：</a:t>
            </a:r>
            <a:endParaRPr lang="en-US" altLang="zh-CN" sz="3000" dirty="0" smtClean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(2) </a:t>
            </a:r>
            <a:r>
              <a:rPr lang="zh-CN" altLang="en-US" sz="3000" dirty="0" smtClean="0"/>
              <a:t>找</a:t>
            </a:r>
            <a:r>
              <a:rPr lang="zh-CN" altLang="en-US" sz="3000" dirty="0" smtClean="0">
                <a:solidFill>
                  <a:srgbClr val="003399"/>
                </a:solidFill>
              </a:rPr>
              <a:t>“</a:t>
            </a:r>
            <a:r>
              <a:rPr lang="zh-CN" altLang="en-US" sz="3000" dirty="0" smtClean="0">
                <a:solidFill>
                  <a:srgbClr val="C00000"/>
                </a:solidFill>
              </a:rPr>
              <a:t>未确定的</a:t>
            </a:r>
            <a:r>
              <a:rPr lang="zh-CN" altLang="en-US" sz="3000" dirty="0" smtClean="0">
                <a:solidFill>
                  <a:srgbClr val="0000CC"/>
                </a:solidFill>
              </a:rPr>
              <a:t>路径长度</a:t>
            </a:r>
            <a:r>
              <a:rPr lang="zh-CN" altLang="en-US" sz="3000" dirty="0" smtClean="0">
                <a:solidFill>
                  <a:srgbClr val="003399"/>
                </a:solidFill>
              </a:rPr>
              <a:t>”</a:t>
            </a:r>
            <a:r>
              <a:rPr lang="zh-CN" altLang="en-US" sz="3000" dirty="0" smtClean="0"/>
              <a:t>中的最小值</a:t>
            </a:r>
            <a:r>
              <a:rPr lang="en-US" altLang="zh-CN" sz="3000" dirty="0" smtClean="0"/>
              <a:t>d[</a:t>
            </a:r>
            <a:r>
              <a:rPr lang="en-US" altLang="zh-CN" sz="3000" dirty="0" smtClean="0">
                <a:solidFill>
                  <a:srgbClr val="FF0000"/>
                </a:solidFill>
              </a:rPr>
              <a:t>min</a:t>
            </a:r>
            <a:r>
              <a:rPr lang="en-US" altLang="zh-CN" sz="3000" dirty="0" smtClean="0"/>
              <a:t>]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作为</a:t>
            </a:r>
            <a:r>
              <a:rPr lang="en-US" altLang="zh-CN" sz="3000" dirty="0" smtClean="0"/>
              <a:t>A</a:t>
            </a:r>
            <a:r>
              <a:rPr lang="zh-CN" altLang="en-US" sz="3000" dirty="0" smtClean="0"/>
              <a:t>到顶点</a:t>
            </a:r>
            <a:r>
              <a:rPr lang="en-US" altLang="zh-CN" sz="3000" dirty="0" smtClean="0"/>
              <a:t>G-&gt;</a:t>
            </a:r>
            <a:r>
              <a:rPr lang="en-US" altLang="zh-CN" sz="3000" dirty="0" err="1" smtClean="0"/>
              <a:t>vexs</a:t>
            </a:r>
            <a:r>
              <a:rPr lang="en-US" altLang="zh-CN" sz="3000" dirty="0" smtClean="0"/>
              <a:t>[</a:t>
            </a:r>
            <a:r>
              <a:rPr lang="en-US" altLang="zh-CN" sz="3000" dirty="0" smtClean="0">
                <a:solidFill>
                  <a:srgbClr val="FF0000"/>
                </a:solidFill>
              </a:rPr>
              <a:t>min</a:t>
            </a:r>
            <a:r>
              <a:rPr lang="en-US" altLang="zh-CN" sz="3000" dirty="0" smtClean="0"/>
              <a:t>]</a:t>
            </a:r>
            <a:r>
              <a:rPr lang="zh-CN" altLang="en-US" sz="3000" dirty="0" smtClean="0"/>
              <a:t>的最短路径；</a:t>
            </a:r>
            <a:endParaRPr lang="en-US" altLang="zh-CN" sz="3000" dirty="0" smtClean="0"/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3000" dirty="0" smtClean="0">
                <a:solidFill>
                  <a:srgbClr val="0000CC"/>
                </a:solidFill>
              </a:rPr>
              <a:t>(3) </a:t>
            </a:r>
            <a:r>
              <a:rPr lang="zh-CN" altLang="en-US" sz="3000" dirty="0" smtClean="0">
                <a:solidFill>
                  <a:srgbClr val="0000CC"/>
                </a:solidFill>
              </a:rPr>
              <a:t>将</a:t>
            </a:r>
            <a:r>
              <a:rPr lang="en-US" altLang="zh-CN" sz="3000" dirty="0" smtClean="0">
                <a:solidFill>
                  <a:srgbClr val="0000CC"/>
                </a:solidFill>
              </a:rPr>
              <a:t>G-&gt;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vexs</a:t>
            </a:r>
            <a:r>
              <a:rPr lang="en-US" altLang="zh-CN" sz="3000" dirty="0" smtClean="0">
                <a:solidFill>
                  <a:srgbClr val="0000CC"/>
                </a:solidFill>
              </a:rPr>
              <a:t>[min]</a:t>
            </a:r>
            <a:r>
              <a:rPr lang="zh-CN" altLang="en-US" sz="3000" dirty="0" smtClean="0">
                <a:solidFill>
                  <a:srgbClr val="0000CC"/>
                </a:solidFill>
              </a:rPr>
              <a:t>作为中间点，</a:t>
            </a:r>
            <a:r>
              <a:rPr lang="zh-CN" altLang="en-US" sz="3000" dirty="0" smtClean="0"/>
              <a:t>修正</a:t>
            </a:r>
            <a:r>
              <a:rPr lang="zh-CN" altLang="en-US" sz="3000" dirty="0" smtClean="0">
                <a:solidFill>
                  <a:srgbClr val="990099"/>
                </a:solidFill>
              </a:rPr>
              <a:t>未确定的路径</a:t>
            </a:r>
            <a:endParaRPr lang="en-US" altLang="zh-CN" sz="3000" b="1" dirty="0" smtClean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473200" y="3521131"/>
          <a:ext cx="39370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  <a:gridCol w="787400"/>
                <a:gridCol w="787400"/>
              </a:tblGrid>
              <a:tr h="38785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D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381000" y="652891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求</a:t>
            </a:r>
            <a:r>
              <a:rPr lang="en-US" altLang="zh-CN" sz="3000" kern="0" dirty="0" smtClean="0">
                <a:latin typeface="+mn-lt"/>
              </a:rPr>
              <a:t>A</a:t>
            </a:r>
            <a:r>
              <a:rPr lang="zh-CN" altLang="en-US" sz="3000" kern="0" dirty="0" smtClean="0">
                <a:latin typeface="+mn-lt"/>
              </a:rPr>
              <a:t>到其余顶点的最短路径，结果保存在数组</a:t>
            </a:r>
            <a:r>
              <a:rPr lang="en-US" altLang="zh-CN" sz="3000" kern="0" dirty="0" smtClean="0">
                <a:latin typeface="+mn-lt"/>
              </a:rPr>
              <a:t>d</a:t>
            </a:r>
            <a:r>
              <a:rPr lang="zh-CN" altLang="en-US" sz="3000" kern="0" dirty="0" smtClean="0">
                <a:latin typeface="+mn-lt"/>
              </a:rPr>
              <a:t>中</a:t>
            </a:r>
            <a:endParaRPr lang="en-US" altLang="zh-CN" sz="3000" kern="0" dirty="0" smtClean="0">
              <a:latin typeface="+mn-lt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1473200" y="3971474"/>
          <a:ext cx="3937000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  <a:gridCol w="787400"/>
                <a:gridCol w="787400"/>
              </a:tblGrid>
              <a:tr h="3589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7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9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2235200" y="3902196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473200" y="4453058"/>
          <a:ext cx="3937000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  <a:gridCol w="787400"/>
                <a:gridCol w="787400"/>
              </a:tblGrid>
              <a:tr h="3589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1473200" y="4917115"/>
          <a:ext cx="3937000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  <a:gridCol w="787400"/>
                <a:gridCol w="787400"/>
              </a:tblGrid>
              <a:tr h="3589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2971800" y="4359396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4572000" y="4840915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1473200" y="5402645"/>
          <a:ext cx="3937000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  <a:gridCol w="787400"/>
                <a:gridCol w="787400"/>
              </a:tblGrid>
              <a:tr h="3589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381000" y="6063091"/>
            <a:ext cx="8763000" cy="5663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蓝色：已确定最短； </a:t>
            </a:r>
            <a:r>
              <a:rPr lang="en-US" altLang="zh-CN" dirty="0" smtClean="0">
                <a:solidFill>
                  <a:srgbClr val="0000CC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红色：新修正；  </a:t>
            </a:r>
            <a:r>
              <a:rPr lang="zh-CN" altLang="en-US" dirty="0" smtClean="0"/>
              <a:t>黑色：未确定</a:t>
            </a:r>
            <a:endParaRPr lang="en-US" altLang="zh-CN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3810000" y="5453491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5820600" y="372235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7239000" y="37302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744400" y="52182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50" name="直接连接符 49"/>
          <p:cNvCxnSpPr>
            <a:cxnSpLocks noChangeShapeType="1"/>
            <a:stCxn id="46" idx="4"/>
            <a:endCxn id="51" idx="0"/>
          </p:cNvCxnSpPr>
          <p:nvPr/>
        </p:nvCxnSpPr>
        <p:spPr bwMode="auto">
          <a:xfrm rot="16200000" flipH="1">
            <a:off x="7037100" y="4688191"/>
            <a:ext cx="9840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7315200" y="52182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52" name="直接连接符 28"/>
          <p:cNvCxnSpPr>
            <a:cxnSpLocks noChangeShapeType="1"/>
            <a:stCxn id="46" idx="2"/>
            <a:endCxn id="41" idx="6"/>
          </p:cNvCxnSpPr>
          <p:nvPr/>
        </p:nvCxnSpPr>
        <p:spPr bwMode="auto">
          <a:xfrm rot="10800000">
            <a:off x="6324600" y="3974355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连接符 32"/>
          <p:cNvCxnSpPr>
            <a:cxnSpLocks noChangeShapeType="1"/>
            <a:stCxn id="48" idx="0"/>
            <a:endCxn id="41" idx="4"/>
          </p:cNvCxnSpPr>
          <p:nvPr/>
        </p:nvCxnSpPr>
        <p:spPr bwMode="auto">
          <a:xfrm rot="5400000" flipH="1" flipV="1">
            <a:off x="5538532" y="4684223"/>
            <a:ext cx="9919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32"/>
          <p:cNvCxnSpPr>
            <a:cxnSpLocks noChangeShapeType="1"/>
            <a:stCxn id="51" idx="2"/>
            <a:endCxn id="48" idx="6"/>
          </p:cNvCxnSpPr>
          <p:nvPr/>
        </p:nvCxnSpPr>
        <p:spPr bwMode="auto">
          <a:xfrm rot="10800000">
            <a:off x="6248400" y="5470291"/>
            <a:ext cx="106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8259000" y="45684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6" name="直接连接符 55"/>
          <p:cNvCxnSpPr>
            <a:cxnSpLocks noChangeShapeType="1"/>
            <a:stCxn id="46" idx="3"/>
            <a:endCxn id="48" idx="7"/>
          </p:cNvCxnSpPr>
          <p:nvPr/>
        </p:nvCxnSpPr>
        <p:spPr bwMode="auto">
          <a:xfrm rot="5400000">
            <a:off x="6177891" y="4157182"/>
            <a:ext cx="1131618" cy="1138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直接连接符 56"/>
          <p:cNvCxnSpPr>
            <a:cxnSpLocks noChangeShapeType="1"/>
            <a:stCxn id="46" idx="5"/>
            <a:endCxn id="55" idx="1"/>
          </p:cNvCxnSpPr>
          <p:nvPr/>
        </p:nvCxnSpPr>
        <p:spPr bwMode="auto">
          <a:xfrm rot="16200000" flipH="1">
            <a:off x="7760091" y="4069582"/>
            <a:ext cx="4818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5638800" y="4288405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6477000" y="34722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8001000" y="396787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6400800" y="43104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6629400" y="494393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7467600" y="434887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64" name="直接连接符 28"/>
          <p:cNvCxnSpPr>
            <a:cxnSpLocks noChangeShapeType="1"/>
            <a:stCxn id="55" idx="4"/>
            <a:endCxn id="51" idx="6"/>
          </p:cNvCxnSpPr>
          <p:nvPr/>
        </p:nvCxnSpPr>
        <p:spPr bwMode="auto">
          <a:xfrm rot="5400000">
            <a:off x="7966200" y="4925491"/>
            <a:ext cx="397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7848600" y="472987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600" y="389167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990600" y="442507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990600" y="4920091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990600" y="541567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457200" y="3319891"/>
            <a:ext cx="1027845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/>
              <a:t>vexs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2286000" y="1164205"/>
            <a:ext cx="6781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</a:t>
            </a:r>
            <a:r>
              <a:rPr lang="zh-CN" altLang="en-US" sz="3000" dirty="0" smtClean="0"/>
              <a:t>到其余顶点的边长，</a:t>
            </a:r>
            <a:r>
              <a:rPr lang="en-US" altLang="zh-CN" sz="3000" dirty="0" smtClean="0"/>
              <a:t>d=G-&gt;arcs[0]</a:t>
            </a:r>
            <a:r>
              <a:rPr lang="zh-CN" altLang="en-US" sz="3000" dirty="0" smtClean="0"/>
              <a:t>；</a:t>
            </a:r>
            <a:endParaRPr lang="zh-CN" altLang="en-US" sz="3000" dirty="0"/>
          </a:p>
        </p:txBody>
      </p:sp>
      <p:sp>
        <p:nvSpPr>
          <p:cNvPr id="72" name="矩形 71"/>
          <p:cNvSpPr/>
          <p:nvPr/>
        </p:nvSpPr>
        <p:spPr>
          <a:xfrm>
            <a:off x="3276600" y="4457784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kern="0" dirty="0" smtClean="0">
                <a:solidFill>
                  <a:srgbClr val="FF0000"/>
                </a:solidFill>
                <a:sym typeface="Symbol"/>
              </a:rPr>
              <a:t>5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038600" y="4457784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kern="0" dirty="0" smtClean="0">
                <a:sym typeface="Symbol"/>
              </a:rPr>
              <a:t>9</a:t>
            </a:r>
            <a:endParaRPr lang="zh-CN" altLang="en-US" sz="3200" dirty="0" smtClean="0"/>
          </a:p>
        </p:txBody>
      </p:sp>
      <p:sp>
        <p:nvSpPr>
          <p:cNvPr id="74" name="矩形 73"/>
          <p:cNvSpPr/>
          <p:nvPr/>
        </p:nvSpPr>
        <p:spPr>
          <a:xfrm>
            <a:off x="4800600" y="4457784"/>
            <a:ext cx="41229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75" name="矩形 74"/>
          <p:cNvSpPr/>
          <p:nvPr/>
        </p:nvSpPr>
        <p:spPr>
          <a:xfrm>
            <a:off x="4007307" y="4914984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kern="0" dirty="0" smtClean="0">
                <a:solidFill>
                  <a:srgbClr val="FF0000"/>
                </a:solidFill>
                <a:sym typeface="Symbol"/>
              </a:rPr>
              <a:t>8</a:t>
            </a:r>
            <a:endParaRPr lang="zh-CN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800600" y="4917115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77" name="矩形 76"/>
          <p:cNvSpPr/>
          <p:nvPr/>
        </p:nvSpPr>
        <p:spPr>
          <a:xfrm>
            <a:off x="4038600" y="5448384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kern="0" dirty="0" smtClean="0">
                <a:sym typeface="Symbol"/>
              </a:rPr>
              <a:t>8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43" grpId="0"/>
      <p:bldP spid="40" grpId="0"/>
      <p:bldP spid="66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图</a:t>
            </a:r>
            <a:r>
              <a:rPr lang="en-US" altLang="zh-CN" sz="3200" kern="0" dirty="0" smtClean="0">
                <a:latin typeface="+mn-lt"/>
              </a:rPr>
              <a:t>G=(V,E)</a:t>
            </a:r>
            <a:r>
              <a:rPr lang="zh-CN" altLang="en-US" sz="3200" kern="0" dirty="0" smtClean="0">
                <a:latin typeface="+mn-lt"/>
              </a:rPr>
              <a:t>，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 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集合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U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sz="3200" kern="0" dirty="0" smtClean="0">
                <a:latin typeface="+mn-lt"/>
              </a:rPr>
              <a:t>已确定最短路径的顶点，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集合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V-U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sz="3200" kern="0" dirty="0" smtClean="0">
                <a:latin typeface="+mn-lt"/>
              </a:rPr>
              <a:t>未确定</a:t>
            </a:r>
            <a:r>
              <a:rPr lang="en-US" altLang="zh-CN" sz="3200" kern="0" dirty="0" smtClean="0">
                <a:latin typeface="+mn-lt"/>
              </a:rPr>
              <a:t>……</a:t>
            </a:r>
            <a:r>
              <a:rPr lang="zh-CN" altLang="en-US" sz="3200" kern="0" dirty="0" smtClean="0">
                <a:latin typeface="+mn-lt"/>
              </a:rPr>
              <a:t>顶点；</a:t>
            </a:r>
            <a:endParaRPr lang="en-US" altLang="zh-CN" sz="3200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 smtClean="0"/>
              <a:t>v0</a:t>
            </a:r>
            <a:r>
              <a:rPr lang="zh-CN" altLang="en-US" sz="3200" kern="0" dirty="0" smtClean="0"/>
              <a:t>到各顶点的路径长度</a:t>
            </a:r>
            <a:r>
              <a:rPr lang="en-US" altLang="zh-CN" sz="3200" kern="0" dirty="0" smtClean="0"/>
              <a:t>:</a:t>
            </a: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914400" y="3733800"/>
          <a:ext cx="7620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5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d[0]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d[1]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d[2]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d[3]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d[4]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云形 50"/>
          <p:cNvSpPr/>
          <p:nvPr/>
        </p:nvSpPr>
        <p:spPr bwMode="auto">
          <a:xfrm>
            <a:off x="1371600" y="4524600"/>
            <a:ext cx="2700000" cy="1800000"/>
          </a:xfrm>
          <a:prstGeom prst="cloud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U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云形 51"/>
          <p:cNvSpPr/>
          <p:nvPr/>
        </p:nvSpPr>
        <p:spPr bwMode="auto">
          <a:xfrm>
            <a:off x="5029200" y="4485024"/>
            <a:ext cx="2819400" cy="1800000"/>
          </a:xfrm>
          <a:prstGeom prst="cloud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V-U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3" name="直接连接符 52"/>
          <p:cNvCxnSpPr>
            <a:stCxn id="51" idx="3"/>
            <a:endCxn id="52" idx="3"/>
          </p:cNvCxnSpPr>
          <p:nvPr/>
        </p:nvCxnSpPr>
        <p:spPr bwMode="auto">
          <a:xfrm rot="5400000" flipH="1" flipV="1">
            <a:off x="4560462" y="2749079"/>
            <a:ext cx="39576" cy="37173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1" idx="0"/>
            <a:endCxn id="52" idx="2"/>
          </p:cNvCxnSpPr>
          <p:nvPr/>
        </p:nvCxnSpPr>
        <p:spPr bwMode="auto">
          <a:xfrm flipV="1">
            <a:off x="4069350" y="5385024"/>
            <a:ext cx="968595" cy="39576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51" idx="1"/>
            <a:endCxn id="52" idx="1"/>
          </p:cNvCxnSpPr>
          <p:nvPr/>
        </p:nvCxnSpPr>
        <p:spPr bwMode="auto">
          <a:xfrm rot="5400000" flipH="1" flipV="1">
            <a:off x="4560462" y="4444245"/>
            <a:ext cx="39576" cy="37173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椭圆 55"/>
          <p:cNvSpPr/>
          <p:nvPr/>
        </p:nvSpPr>
        <p:spPr bwMode="auto">
          <a:xfrm>
            <a:off x="1752600" y="5410200"/>
            <a:ext cx="228600" cy="230400"/>
          </a:xfrm>
          <a:prstGeom prst="ellipse">
            <a:avLst/>
          </a:prstGeom>
          <a:solidFill>
            <a:srgbClr val="0000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Rectangle 12"/>
          <p:cNvSpPr txBox="1">
            <a:spLocks noChangeArrowheads="1"/>
          </p:cNvSpPr>
          <p:nvPr/>
        </p:nvSpPr>
        <p:spPr bwMode="auto">
          <a:xfrm flipH="1">
            <a:off x="1676400" y="48006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v0</a:t>
            </a:r>
          </a:p>
        </p:txBody>
      </p:sp>
      <p:cxnSp>
        <p:nvCxnSpPr>
          <p:cNvPr id="59" name="直接连接符 58"/>
          <p:cNvCxnSpPr>
            <a:stCxn id="56" idx="6"/>
          </p:cNvCxnSpPr>
          <p:nvPr/>
        </p:nvCxnSpPr>
        <p:spPr bwMode="auto">
          <a:xfrm>
            <a:off x="1981200" y="5525400"/>
            <a:ext cx="609600" cy="18960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椭圆 59"/>
          <p:cNvSpPr/>
          <p:nvPr/>
        </p:nvSpPr>
        <p:spPr bwMode="auto">
          <a:xfrm>
            <a:off x="2514600" y="5638800"/>
            <a:ext cx="228600" cy="230400"/>
          </a:xfrm>
          <a:prstGeom prst="ellipse">
            <a:avLst/>
          </a:prstGeom>
          <a:solidFill>
            <a:srgbClr val="0000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Rectangle 12"/>
          <p:cNvSpPr txBox="1">
            <a:spLocks noChangeArrowheads="1"/>
          </p:cNvSpPr>
          <p:nvPr/>
        </p:nvSpPr>
        <p:spPr bwMode="auto">
          <a:xfrm flipH="1">
            <a:off x="2743200" y="54102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v3</a:t>
            </a:r>
          </a:p>
        </p:txBody>
      </p:sp>
      <p:sp>
        <p:nvSpPr>
          <p:cNvPr id="64" name="椭圆 63"/>
          <p:cNvSpPr/>
          <p:nvPr/>
        </p:nvSpPr>
        <p:spPr bwMode="auto">
          <a:xfrm>
            <a:off x="5562600" y="5560800"/>
            <a:ext cx="228600" cy="230400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400800" y="5865600"/>
            <a:ext cx="228600" cy="230400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086600" y="4953000"/>
            <a:ext cx="228600" cy="230400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Rectangle 12"/>
          <p:cNvSpPr txBox="1">
            <a:spLocks noChangeArrowheads="1"/>
          </p:cNvSpPr>
          <p:nvPr/>
        </p:nvSpPr>
        <p:spPr bwMode="auto">
          <a:xfrm flipH="1">
            <a:off x="5257800" y="50292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v2</a:t>
            </a:r>
          </a:p>
        </p:txBody>
      </p:sp>
      <p:sp>
        <p:nvSpPr>
          <p:cNvPr id="68" name="Rectangle 12"/>
          <p:cNvSpPr txBox="1">
            <a:spLocks noChangeArrowheads="1"/>
          </p:cNvSpPr>
          <p:nvPr/>
        </p:nvSpPr>
        <p:spPr bwMode="auto">
          <a:xfrm flipH="1">
            <a:off x="6248400" y="53340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v1</a:t>
            </a:r>
          </a:p>
        </p:txBody>
      </p:sp>
      <p:sp>
        <p:nvSpPr>
          <p:cNvPr id="69" name="Rectangle 12"/>
          <p:cNvSpPr txBox="1">
            <a:spLocks noChangeArrowheads="1"/>
          </p:cNvSpPr>
          <p:nvPr/>
        </p:nvSpPr>
        <p:spPr bwMode="auto">
          <a:xfrm flipH="1">
            <a:off x="6858000" y="44196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v4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5029200" y="1143000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v0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v3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v5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/>
        </p:nvGraphicFramePr>
        <p:xfrm>
          <a:off x="228600" y="3429000"/>
          <a:ext cx="4495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14"/>
                <a:gridCol w="620486"/>
                <a:gridCol w="609600"/>
                <a:gridCol w="685800"/>
                <a:gridCol w="609600"/>
                <a:gridCol w="685800"/>
                <a:gridCol w="609600"/>
              </a:tblGrid>
              <a:tr h="326359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v0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v1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v2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v3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v4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v5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v0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v1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v2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20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v3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20</a:t>
                      </a:r>
                      <a:endParaRPr lang="zh-CN" altLang="en-US" sz="3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v4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v5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5029200" y="1624584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4953000" y="2021184"/>
            <a:ext cx="2895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v2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</a:t>
            </a:r>
            <a:r>
              <a:rPr lang="zh-CN" altLang="en-US" sz="3000" dirty="0" smtClean="0">
                <a:sym typeface="Wingdings" pitchFamily="2" charset="2"/>
              </a:rPr>
              <a:t> ；</a:t>
            </a:r>
            <a:endParaRPr lang="en-US" altLang="zh-CN" sz="3000" baseline="-25000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029200" y="2626998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4953000" y="3025182"/>
            <a:ext cx="3124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v3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</a:t>
            </a:r>
            <a:r>
              <a:rPr lang="zh-CN" altLang="en-US" sz="3000" dirty="0" smtClean="0">
                <a:sym typeface="Wingdings" pitchFamily="2" charset="2"/>
              </a:rPr>
              <a:t> ；</a:t>
            </a:r>
            <a:endParaRPr lang="en-US" altLang="zh-CN" sz="3000" baseline="-25000" dirty="0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029200" y="3617598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25</a:t>
                      </a:r>
                      <a:endParaRPr lang="zh-CN" altLang="en-US" sz="32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5029200" y="4022400"/>
            <a:ext cx="3048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v1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</a:t>
            </a:r>
            <a:r>
              <a:rPr lang="zh-CN" altLang="en-US" sz="3000" dirty="0" smtClean="0">
                <a:sym typeface="Wingdings" pitchFamily="2" charset="2"/>
              </a:rPr>
              <a:t> ；</a:t>
            </a:r>
            <a:endParaRPr lang="en-US" altLang="zh-CN" sz="3000" baseline="-250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5029200" y="4623816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25</a:t>
                      </a:r>
                      <a:endParaRPr lang="zh-CN" altLang="en-US" sz="32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5029200" y="5030400"/>
            <a:ext cx="3505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v4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</a:t>
            </a:r>
            <a:r>
              <a:rPr lang="zh-CN" altLang="en-US" sz="3000" dirty="0" smtClean="0">
                <a:sym typeface="Wingdings" pitchFamily="2" charset="2"/>
              </a:rPr>
              <a:t> ；</a:t>
            </a:r>
            <a:endParaRPr lang="en-US" altLang="zh-CN" sz="3000" baseline="-25000" dirty="0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5029200" y="5584398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25</a:t>
                      </a:r>
                      <a:endParaRPr lang="zh-CN" altLang="en-US" sz="32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Oval 30"/>
          <p:cNvSpPr>
            <a:spLocks noChangeArrowheads="1"/>
          </p:cNvSpPr>
          <p:nvPr/>
        </p:nvSpPr>
        <p:spPr bwMode="auto">
          <a:xfrm>
            <a:off x="2514600" y="12954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v1</a:t>
            </a:r>
            <a:endParaRPr lang="en-US" altLang="zh-CN" sz="3000" dirty="0"/>
          </a:p>
        </p:txBody>
      </p:sp>
      <p:cxnSp>
        <p:nvCxnSpPr>
          <p:cNvPr id="61" name="直接箭头连接符 60"/>
          <p:cNvCxnSpPr>
            <a:stCxn id="63" idx="6"/>
            <a:endCxn id="60" idx="2"/>
          </p:cNvCxnSpPr>
          <p:nvPr/>
        </p:nvCxnSpPr>
        <p:spPr bwMode="auto">
          <a:xfrm>
            <a:off x="1600200" y="15470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1066800" y="12954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v0</a:t>
            </a:r>
            <a:endParaRPr lang="en-US" altLang="zh-CN" sz="30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886200" y="12954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v4</a:t>
            </a:r>
            <a:endParaRPr lang="en-US" altLang="zh-CN" sz="3000" dirty="0"/>
          </a:p>
        </p:txBody>
      </p:sp>
      <p:cxnSp>
        <p:nvCxnSpPr>
          <p:cNvPr id="68" name="直接箭头连接符 67"/>
          <p:cNvCxnSpPr>
            <a:stCxn id="60" idx="6"/>
            <a:endCxn id="64" idx="2"/>
          </p:cNvCxnSpPr>
          <p:nvPr/>
        </p:nvCxnSpPr>
        <p:spPr bwMode="auto">
          <a:xfrm>
            <a:off x="3048000" y="1547089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2514600" y="27432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v3</a:t>
            </a:r>
            <a:endParaRPr lang="en-US" altLang="zh-CN" sz="3000" dirty="0"/>
          </a:p>
        </p:txBody>
      </p:sp>
      <p:cxnSp>
        <p:nvCxnSpPr>
          <p:cNvPr id="70" name="直接箭头连接符 69"/>
          <p:cNvCxnSpPr>
            <a:stCxn id="71" idx="6"/>
            <a:endCxn id="69" idx="2"/>
          </p:cNvCxnSpPr>
          <p:nvPr/>
        </p:nvCxnSpPr>
        <p:spPr bwMode="auto">
          <a:xfrm>
            <a:off x="1600200" y="29948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1066800" y="27432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v2</a:t>
            </a:r>
            <a:endParaRPr lang="en-US" altLang="zh-CN" sz="3000" dirty="0"/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3962400" y="27432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v5</a:t>
            </a:r>
            <a:endParaRPr lang="en-US" altLang="zh-CN" sz="3000" dirty="0"/>
          </a:p>
        </p:txBody>
      </p:sp>
      <p:cxnSp>
        <p:nvCxnSpPr>
          <p:cNvPr id="76" name="直接箭头连接符 75"/>
          <p:cNvCxnSpPr>
            <a:stCxn id="72" idx="2"/>
            <a:endCxn id="69" idx="6"/>
          </p:cNvCxnSpPr>
          <p:nvPr/>
        </p:nvCxnSpPr>
        <p:spPr bwMode="auto">
          <a:xfrm rot="10800000">
            <a:off x="3048000" y="29948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Rectangle 12"/>
          <p:cNvSpPr txBox="1">
            <a:spLocks noChangeArrowheads="1"/>
          </p:cNvSpPr>
          <p:nvPr/>
        </p:nvSpPr>
        <p:spPr bwMode="auto">
          <a:xfrm>
            <a:off x="3124200" y="1066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78" name="直接箭头连接符 77"/>
          <p:cNvCxnSpPr>
            <a:stCxn id="69" idx="0"/>
            <a:endCxn id="60" idx="4"/>
          </p:cNvCxnSpPr>
          <p:nvPr/>
        </p:nvCxnSpPr>
        <p:spPr bwMode="auto">
          <a:xfrm rot="5400000" flipH="1" flipV="1">
            <a:off x="2309089" y="2270989"/>
            <a:ext cx="94442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12"/>
          <p:cNvSpPr txBox="1">
            <a:spLocks noChangeArrowheads="1"/>
          </p:cNvSpPr>
          <p:nvPr/>
        </p:nvSpPr>
        <p:spPr bwMode="auto">
          <a:xfrm>
            <a:off x="1752600" y="1066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50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81" name="Rectangle 12"/>
          <p:cNvSpPr txBox="1">
            <a:spLocks noChangeArrowheads="1"/>
          </p:cNvSpPr>
          <p:nvPr/>
        </p:nvSpPr>
        <p:spPr bwMode="auto">
          <a:xfrm>
            <a:off x="1676400" y="28655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82" name="Rectangle 12"/>
          <p:cNvSpPr txBox="1">
            <a:spLocks noChangeArrowheads="1"/>
          </p:cNvSpPr>
          <p:nvPr/>
        </p:nvSpPr>
        <p:spPr bwMode="auto">
          <a:xfrm>
            <a:off x="3429000" y="28655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83" name="直接箭头连接符 82"/>
          <p:cNvCxnSpPr>
            <a:stCxn id="60" idx="3"/>
            <a:endCxn id="71" idx="7"/>
          </p:cNvCxnSpPr>
          <p:nvPr/>
        </p:nvCxnSpPr>
        <p:spPr bwMode="auto">
          <a:xfrm rot="5400000">
            <a:off x="1511471" y="1735673"/>
            <a:ext cx="1091859" cy="10706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Rectangle 12"/>
          <p:cNvSpPr txBox="1">
            <a:spLocks noChangeArrowheads="1"/>
          </p:cNvSpPr>
          <p:nvPr/>
        </p:nvSpPr>
        <p:spPr bwMode="auto">
          <a:xfrm>
            <a:off x="1600200" y="17225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87" name="形状 20"/>
          <p:cNvCxnSpPr>
            <a:stCxn id="71" idx="2"/>
            <a:endCxn id="63" idx="2"/>
          </p:cNvCxnSpPr>
          <p:nvPr/>
        </p:nvCxnSpPr>
        <p:spPr bwMode="auto">
          <a:xfrm rot="10800000">
            <a:off x="1066800" y="1547089"/>
            <a:ext cx="1588" cy="1447800"/>
          </a:xfrm>
          <a:prstGeom prst="curvedConnector3">
            <a:avLst>
              <a:gd name="adj1" fmla="val 26427527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形状 61"/>
          <p:cNvCxnSpPr>
            <a:stCxn id="63" idx="4"/>
            <a:endCxn id="71" idx="0"/>
          </p:cNvCxnSpPr>
          <p:nvPr/>
        </p:nvCxnSpPr>
        <p:spPr bwMode="auto">
          <a:xfrm rot="5400000">
            <a:off x="861289" y="2270988"/>
            <a:ext cx="944423" cy="158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Rectangle 12"/>
          <p:cNvSpPr txBox="1">
            <a:spLocks noChangeArrowheads="1"/>
          </p:cNvSpPr>
          <p:nvPr/>
        </p:nvSpPr>
        <p:spPr bwMode="auto">
          <a:xfrm>
            <a:off x="838200" y="1981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381000" y="2590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95" name="形状 66"/>
          <p:cNvCxnSpPr>
            <a:stCxn id="63" idx="0"/>
            <a:endCxn id="64" idx="0"/>
          </p:cNvCxnSpPr>
          <p:nvPr/>
        </p:nvCxnSpPr>
        <p:spPr bwMode="auto">
          <a:xfrm rot="5400000" flipH="1" flipV="1">
            <a:off x="2743200" y="-114300"/>
            <a:ext cx="1588" cy="2819400"/>
          </a:xfrm>
          <a:prstGeom prst="curvedConnector3">
            <a:avLst>
              <a:gd name="adj1" fmla="val 28732943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Rectangle 12"/>
          <p:cNvSpPr txBox="1">
            <a:spLocks noChangeArrowheads="1"/>
          </p:cNvSpPr>
          <p:nvPr/>
        </p:nvSpPr>
        <p:spPr bwMode="auto">
          <a:xfrm>
            <a:off x="2514600" y="685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45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97" name="Rectangle 12"/>
          <p:cNvSpPr txBox="1">
            <a:spLocks noChangeArrowheads="1"/>
          </p:cNvSpPr>
          <p:nvPr/>
        </p:nvSpPr>
        <p:spPr bwMode="auto">
          <a:xfrm>
            <a:off x="2286000" y="20273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98" name="形状 66"/>
          <p:cNvCxnSpPr>
            <a:stCxn id="69" idx="0"/>
            <a:endCxn id="64" idx="3"/>
          </p:cNvCxnSpPr>
          <p:nvPr/>
        </p:nvCxnSpPr>
        <p:spPr bwMode="auto">
          <a:xfrm rot="5400000" flipH="1" flipV="1">
            <a:off x="2863737" y="1642623"/>
            <a:ext cx="1018141" cy="118301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形状 66"/>
          <p:cNvCxnSpPr>
            <a:stCxn id="64" idx="5"/>
            <a:endCxn id="69" idx="7"/>
          </p:cNvCxnSpPr>
          <p:nvPr/>
        </p:nvCxnSpPr>
        <p:spPr bwMode="auto">
          <a:xfrm rot="5400000">
            <a:off x="3109756" y="1585188"/>
            <a:ext cx="1091859" cy="1371600"/>
          </a:xfrm>
          <a:prstGeom prst="curvedConnector3">
            <a:avLst>
              <a:gd name="adj1" fmla="val 6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Rectangle 12"/>
          <p:cNvSpPr txBox="1">
            <a:spLocks noChangeArrowheads="1"/>
          </p:cNvSpPr>
          <p:nvPr/>
        </p:nvSpPr>
        <p:spPr bwMode="auto">
          <a:xfrm>
            <a:off x="3200400" y="1676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101" name="Rectangle 12"/>
          <p:cNvSpPr txBox="1">
            <a:spLocks noChangeArrowheads="1"/>
          </p:cNvSpPr>
          <p:nvPr/>
        </p:nvSpPr>
        <p:spPr bwMode="auto">
          <a:xfrm>
            <a:off x="3352800" y="220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107" name="矩形 106"/>
          <p:cNvSpPr/>
          <p:nvPr/>
        </p:nvSpPr>
        <p:spPr>
          <a:xfrm>
            <a:off x="4495800" y="1548384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d:</a:t>
            </a:r>
            <a:endParaRPr lang="zh-CN" altLang="en-US" sz="3200" dirty="0"/>
          </a:p>
        </p:txBody>
      </p:sp>
      <p:sp>
        <p:nvSpPr>
          <p:cNvPr id="108" name="Text Box 32"/>
          <p:cNvSpPr txBox="1">
            <a:spLocks noChangeArrowheads="1"/>
          </p:cNvSpPr>
          <p:nvPr/>
        </p:nvSpPr>
        <p:spPr bwMode="auto">
          <a:xfrm>
            <a:off x="6324600" y="1636463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110" name="Text Box 32"/>
          <p:cNvSpPr txBox="1">
            <a:spLocks noChangeArrowheads="1"/>
          </p:cNvSpPr>
          <p:nvPr/>
        </p:nvSpPr>
        <p:spPr bwMode="auto">
          <a:xfrm>
            <a:off x="7315200" y="2740679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111" name="Text Box 32"/>
          <p:cNvSpPr txBox="1">
            <a:spLocks noChangeArrowheads="1"/>
          </p:cNvSpPr>
          <p:nvPr/>
        </p:nvSpPr>
        <p:spPr bwMode="auto">
          <a:xfrm>
            <a:off x="6096000" y="3641982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112" name="Text Box 32"/>
          <p:cNvSpPr txBox="1">
            <a:spLocks noChangeArrowheads="1"/>
          </p:cNvSpPr>
          <p:nvPr/>
        </p:nvSpPr>
        <p:spPr bwMode="auto">
          <a:xfrm>
            <a:off x="7620000" y="4669998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715000" y="2688798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116" name="矩形 115"/>
          <p:cNvSpPr/>
          <p:nvPr/>
        </p:nvSpPr>
        <p:spPr>
          <a:xfrm>
            <a:off x="7010400" y="2659711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sym typeface="Symbol"/>
              </a:rPr>
              <a:t>25</a:t>
            </a:r>
            <a:endParaRPr lang="zh-CN" altLang="en-US" sz="3200" dirty="0" smtClean="0">
              <a:solidFill>
                <a:srgbClr val="C0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696200" y="2688798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118" name="矩形 117"/>
          <p:cNvSpPr/>
          <p:nvPr/>
        </p:nvSpPr>
        <p:spPr>
          <a:xfrm>
            <a:off x="8437384" y="2659711"/>
            <a:ext cx="47801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3200" dirty="0" smtClean="0"/>
              <a:t>∞</a:t>
            </a:r>
          </a:p>
        </p:txBody>
      </p:sp>
      <p:sp>
        <p:nvSpPr>
          <p:cNvPr id="119" name="矩形 118"/>
          <p:cNvSpPr/>
          <p:nvPr/>
        </p:nvSpPr>
        <p:spPr>
          <a:xfrm>
            <a:off x="5715000" y="3650311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45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696200" y="3650311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121" name="矩形 120"/>
          <p:cNvSpPr/>
          <p:nvPr/>
        </p:nvSpPr>
        <p:spPr>
          <a:xfrm>
            <a:off x="8437384" y="3650311"/>
            <a:ext cx="47801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3200" dirty="0" smtClean="0"/>
              <a:t>∞</a:t>
            </a:r>
          </a:p>
        </p:txBody>
      </p:sp>
      <p:sp>
        <p:nvSpPr>
          <p:cNvPr id="122" name="矩形 121"/>
          <p:cNvSpPr/>
          <p:nvPr/>
        </p:nvSpPr>
        <p:spPr>
          <a:xfrm>
            <a:off x="7696200" y="4669998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123" name="矩形 122"/>
          <p:cNvSpPr/>
          <p:nvPr/>
        </p:nvSpPr>
        <p:spPr>
          <a:xfrm>
            <a:off x="8437384" y="4669998"/>
            <a:ext cx="47801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3200" dirty="0" smtClean="0"/>
              <a:t>∞</a:t>
            </a:r>
          </a:p>
        </p:txBody>
      </p:sp>
      <p:sp>
        <p:nvSpPr>
          <p:cNvPr id="124" name="矩形 123"/>
          <p:cNvSpPr/>
          <p:nvPr/>
        </p:nvSpPr>
        <p:spPr>
          <a:xfrm>
            <a:off x="8458200" y="5655895"/>
            <a:ext cx="47801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3200" dirty="0" smtClean="0"/>
              <a:t>∞</a:t>
            </a:r>
          </a:p>
        </p:txBody>
      </p:sp>
      <p:sp>
        <p:nvSpPr>
          <p:cNvPr id="125" name="Text Box 32"/>
          <p:cNvSpPr txBox="1">
            <a:spLocks noChangeArrowheads="1"/>
          </p:cNvSpPr>
          <p:nvPr/>
        </p:nvSpPr>
        <p:spPr bwMode="auto">
          <a:xfrm>
            <a:off x="5029200" y="5980998"/>
            <a:ext cx="3505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v5</a:t>
            </a:r>
            <a:r>
              <a:rPr lang="zh-CN" altLang="en-US" sz="3000" dirty="0" smtClean="0">
                <a:sym typeface="Wingdings" pitchFamily="2" charset="2"/>
              </a:rPr>
              <a:t>无法到达；</a:t>
            </a:r>
            <a:endParaRPr lang="en-US" altLang="zh-CN" sz="3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43" grpId="0"/>
      <p:bldP spid="49" grpId="0"/>
      <p:bldP spid="55" grpId="0"/>
      <p:bldP spid="108" grpId="0"/>
      <p:bldP spid="110" grpId="0"/>
      <p:bldP spid="111" grpId="0"/>
      <p:bldP spid="112" grpId="0"/>
      <p:bldP spid="115" grpId="1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  如何记录：</a:t>
            </a:r>
            <a:r>
              <a:rPr lang="zh-CN" altLang="en-US" sz="3200" kern="0" dirty="0" smtClean="0">
                <a:solidFill>
                  <a:srgbClr val="CC0000"/>
                </a:solidFill>
                <a:latin typeface="+mn-lt"/>
              </a:rPr>
              <a:t>最短路径上的“顶点序列” </a:t>
            </a:r>
            <a:r>
              <a:rPr lang="en-US" altLang="zh-CN" sz="3200" kern="0" dirty="0" smtClean="0">
                <a:solidFill>
                  <a:srgbClr val="CC0000"/>
                </a:solidFill>
                <a:latin typeface="+mn-lt"/>
              </a:rPr>
              <a:t>?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</a:t>
            </a:r>
            <a:r>
              <a:rPr lang="en-US" altLang="zh-CN" sz="3200" kern="0" dirty="0" smtClean="0">
                <a:sym typeface="Wingdings" pitchFamily="2" charset="2"/>
              </a:rPr>
              <a:t> </a:t>
            </a:r>
            <a:r>
              <a:rPr lang="zh-CN" altLang="en-US" sz="3200" kern="0" dirty="0" smtClean="0"/>
              <a:t>改造数组</a:t>
            </a:r>
            <a:r>
              <a:rPr lang="en-US" altLang="zh-CN" sz="3200" kern="0" dirty="0" smtClean="0"/>
              <a:t>d</a:t>
            </a:r>
            <a:r>
              <a:rPr lang="zh-CN" altLang="en-US" sz="3200" kern="0" dirty="0" smtClean="0"/>
              <a:t>，元素类型：</a:t>
            </a:r>
            <a:endParaRPr lang="en-US" altLang="zh-CN" sz="3200" kern="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  <a:p>
            <a:pPr marL="72000" lvl="0">
              <a:lnSpc>
                <a:spcPct val="120000"/>
              </a:lnSpc>
              <a:spcBef>
                <a:spcPts val="18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  如何表示：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vi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 </a:t>
            </a:r>
            <a:r>
              <a:rPr lang="zh-CN" altLang="en-US" sz="3200" b="1" kern="0" dirty="0" smtClean="0">
                <a:solidFill>
                  <a:srgbClr val="CC0000"/>
                </a:solidFill>
              </a:rPr>
              <a:t>∈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集合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U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，即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v0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到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vi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的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length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已定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?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</a:t>
            </a:r>
            <a:r>
              <a:rPr lang="en-US" altLang="zh-CN" sz="3200" kern="0" dirty="0" smtClean="0">
                <a:sym typeface="Wingdings" pitchFamily="2" charset="2"/>
              </a:rPr>
              <a:t> </a:t>
            </a:r>
            <a:r>
              <a:rPr lang="zh-CN" altLang="en-US" sz="3200" kern="0" dirty="0" smtClean="0"/>
              <a:t>若</a:t>
            </a:r>
            <a:r>
              <a:rPr lang="en-US" altLang="zh-CN" sz="3200" kern="0" dirty="0" smtClean="0"/>
              <a:t>vi</a:t>
            </a:r>
            <a:r>
              <a:rPr lang="zh-CN" altLang="en-US" sz="3200" kern="0" dirty="0" smtClean="0"/>
              <a:t>属于</a:t>
            </a:r>
            <a:r>
              <a:rPr lang="en-US" altLang="zh-CN" sz="3200" kern="0" dirty="0" smtClean="0"/>
              <a:t>U</a:t>
            </a:r>
            <a:r>
              <a:rPr lang="zh-CN" altLang="en-US" sz="3200" kern="0" dirty="0" smtClean="0"/>
              <a:t>，则置：</a:t>
            </a:r>
            <a:r>
              <a:rPr lang="en-US" altLang="zh-CN" sz="3200" kern="0" dirty="0" smtClean="0"/>
              <a:t>G-&gt;arcs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[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][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]</a:t>
            </a:r>
            <a:r>
              <a:rPr lang="en-US" altLang="zh-CN" sz="3200" kern="0" dirty="0" smtClean="0"/>
              <a:t>=1;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62000" y="2286000"/>
          <a:ext cx="807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799"/>
                <a:gridCol w="4055401"/>
              </a:tblGrid>
              <a:tr h="17526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length</a:t>
                      </a:r>
                    </a:p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3000" b="0" dirty="0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最终值：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v0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到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的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最短路径长度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preVex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从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v0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到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的路径中，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的</a:t>
                      </a:r>
                      <a:r>
                        <a:rPr lang="zh-CN" altLang="en-US" sz="3000" b="0" dirty="0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前一个顶点</a:t>
                      </a:r>
                      <a:endParaRPr lang="zh-CN" altLang="en-US" sz="3000" b="0" dirty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B9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066800" y="6172200"/>
            <a:ext cx="3886200" cy="5539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dist</a:t>
            </a:r>
            <a:r>
              <a:rPr lang="zh-CN" altLang="en-US" sz="3000" dirty="0" smtClean="0"/>
              <a:t>数组变化过程</a:t>
            </a:r>
            <a:endParaRPr lang="en-US" altLang="zh-CN" sz="3000" baseline="-25000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152399" y="3633281"/>
          <a:ext cx="6096001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/>
                <a:gridCol w="1108364"/>
                <a:gridCol w="1029195"/>
                <a:gridCol w="1029195"/>
                <a:gridCol w="1108364"/>
                <a:gridCol w="1029195"/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50,0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45,0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 smtClean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152399" y="2999297"/>
          <a:ext cx="6096001" cy="65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/>
                <a:gridCol w="1108364"/>
                <a:gridCol w="1029195"/>
                <a:gridCol w="1029195"/>
                <a:gridCol w="1108364"/>
                <a:gridCol w="1029195"/>
              </a:tblGrid>
              <a:tr h="658303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50,0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 smtClean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45,0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sz="3200" b="0" dirty="0" smtClean="0">
                          <a:solidFill>
                            <a:srgbClr val="990099"/>
                          </a:solidFill>
                        </a:rPr>
                        <a:t>-1</a:t>
                      </a:r>
                      <a:endParaRPr lang="zh-CN" altLang="en-US" sz="3200" b="0" dirty="0" smtClean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667000" y="3176081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3505200" y="3861881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52399" y="4319016"/>
          <a:ext cx="6096001" cy="63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/>
                <a:gridCol w="1108364"/>
                <a:gridCol w="1029195"/>
                <a:gridCol w="1029195"/>
                <a:gridCol w="1108364"/>
                <a:gridCol w="1029195"/>
              </a:tblGrid>
              <a:tr h="6339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</a:rPr>
                        <a:t>45,3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45,0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 smtClean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1600200" y="4495800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152399" y="4952934"/>
          <a:ext cx="6096001" cy="609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/>
                <a:gridCol w="1108364"/>
                <a:gridCol w="1029195"/>
                <a:gridCol w="1029195"/>
                <a:gridCol w="1108364"/>
                <a:gridCol w="1029195"/>
              </a:tblGrid>
              <a:tr h="60966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45,0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 smtClean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4724400" y="5105400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52399" y="5562600"/>
          <a:ext cx="60960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/>
                <a:gridCol w="1108364"/>
                <a:gridCol w="1029195"/>
                <a:gridCol w="1029195"/>
                <a:gridCol w="1108364"/>
                <a:gridCol w="1029195"/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45,0</a:t>
                      </a:r>
                      <a:endParaRPr lang="zh-CN" altLang="en-US" sz="32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 smtClean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2743200" y="8682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v1</a:t>
            </a:r>
            <a:endParaRPr lang="en-US" altLang="zh-CN" sz="3000" dirty="0"/>
          </a:p>
        </p:txBody>
      </p:sp>
      <p:cxnSp>
        <p:nvCxnSpPr>
          <p:cNvPr id="42" name="直接箭头连接符 41"/>
          <p:cNvCxnSpPr>
            <a:stCxn id="43" idx="6"/>
            <a:endCxn id="41" idx="2"/>
          </p:cNvCxnSpPr>
          <p:nvPr/>
        </p:nvCxnSpPr>
        <p:spPr bwMode="auto">
          <a:xfrm>
            <a:off x="1828800" y="1119912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1295400" y="8682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v0</a:t>
            </a:r>
            <a:endParaRPr lang="en-US" altLang="zh-CN" sz="30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4114800" y="8682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v4</a:t>
            </a:r>
            <a:endParaRPr lang="en-US" altLang="zh-CN" sz="3000" dirty="0"/>
          </a:p>
        </p:txBody>
      </p:sp>
      <p:cxnSp>
        <p:nvCxnSpPr>
          <p:cNvPr id="45" name="直接箭头连接符 44"/>
          <p:cNvCxnSpPr>
            <a:stCxn id="41" idx="6"/>
            <a:endCxn id="44" idx="2"/>
          </p:cNvCxnSpPr>
          <p:nvPr/>
        </p:nvCxnSpPr>
        <p:spPr bwMode="auto">
          <a:xfrm>
            <a:off x="3276600" y="1119912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2743200" y="23160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v3</a:t>
            </a:r>
            <a:endParaRPr lang="en-US" altLang="zh-CN" sz="3000" dirty="0"/>
          </a:p>
        </p:txBody>
      </p:sp>
      <p:cxnSp>
        <p:nvCxnSpPr>
          <p:cNvPr id="47" name="直接箭头连接符 46"/>
          <p:cNvCxnSpPr>
            <a:stCxn id="48" idx="6"/>
            <a:endCxn id="46" idx="2"/>
          </p:cNvCxnSpPr>
          <p:nvPr/>
        </p:nvCxnSpPr>
        <p:spPr bwMode="auto">
          <a:xfrm>
            <a:off x="1828800" y="2567712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1295400" y="23160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v2</a:t>
            </a:r>
            <a:endParaRPr lang="en-US" altLang="zh-CN" sz="3000" dirty="0"/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4191000" y="23160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v5</a:t>
            </a:r>
            <a:endParaRPr lang="en-US" altLang="zh-CN" sz="3000" dirty="0"/>
          </a:p>
        </p:txBody>
      </p:sp>
      <p:cxnSp>
        <p:nvCxnSpPr>
          <p:cNvPr id="50" name="直接箭头连接符 49"/>
          <p:cNvCxnSpPr>
            <a:stCxn id="49" idx="2"/>
            <a:endCxn id="46" idx="6"/>
          </p:cNvCxnSpPr>
          <p:nvPr/>
        </p:nvCxnSpPr>
        <p:spPr bwMode="auto">
          <a:xfrm rot="10800000">
            <a:off x="3276600" y="2567712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12"/>
          <p:cNvSpPr txBox="1">
            <a:spLocks noChangeArrowheads="1"/>
          </p:cNvSpPr>
          <p:nvPr/>
        </p:nvSpPr>
        <p:spPr bwMode="auto">
          <a:xfrm>
            <a:off x="3352800" y="639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2" name="直接箭头连接符 51"/>
          <p:cNvCxnSpPr>
            <a:stCxn id="46" idx="0"/>
            <a:endCxn id="41" idx="4"/>
          </p:cNvCxnSpPr>
          <p:nvPr/>
        </p:nvCxnSpPr>
        <p:spPr bwMode="auto">
          <a:xfrm rot="5400000" flipH="1" flipV="1">
            <a:off x="2537689" y="1843812"/>
            <a:ext cx="94442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Rectangle 12"/>
          <p:cNvSpPr txBox="1">
            <a:spLocks noChangeArrowheads="1"/>
          </p:cNvSpPr>
          <p:nvPr/>
        </p:nvSpPr>
        <p:spPr bwMode="auto">
          <a:xfrm>
            <a:off x="1981200" y="639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50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4" name="Rectangle 12"/>
          <p:cNvSpPr txBox="1">
            <a:spLocks noChangeArrowheads="1"/>
          </p:cNvSpPr>
          <p:nvPr/>
        </p:nvSpPr>
        <p:spPr bwMode="auto">
          <a:xfrm>
            <a:off x="1905000" y="243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5" name="Rectangle 12"/>
          <p:cNvSpPr txBox="1">
            <a:spLocks noChangeArrowheads="1"/>
          </p:cNvSpPr>
          <p:nvPr/>
        </p:nvSpPr>
        <p:spPr bwMode="auto">
          <a:xfrm>
            <a:off x="3657600" y="243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6" name="直接箭头连接符 55"/>
          <p:cNvCxnSpPr>
            <a:stCxn id="41" idx="3"/>
            <a:endCxn id="48" idx="7"/>
          </p:cNvCxnSpPr>
          <p:nvPr/>
        </p:nvCxnSpPr>
        <p:spPr bwMode="auto">
          <a:xfrm rot="5400000">
            <a:off x="1740071" y="1308496"/>
            <a:ext cx="1091859" cy="10706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12"/>
          <p:cNvSpPr txBox="1">
            <a:spLocks noChangeArrowheads="1"/>
          </p:cNvSpPr>
          <p:nvPr/>
        </p:nvSpPr>
        <p:spPr bwMode="auto">
          <a:xfrm>
            <a:off x="1828800" y="1295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8" name="形状 20"/>
          <p:cNvCxnSpPr>
            <a:stCxn id="48" idx="2"/>
            <a:endCxn id="43" idx="2"/>
          </p:cNvCxnSpPr>
          <p:nvPr/>
        </p:nvCxnSpPr>
        <p:spPr bwMode="auto">
          <a:xfrm rot="10800000">
            <a:off x="1295400" y="1119912"/>
            <a:ext cx="1588" cy="1447800"/>
          </a:xfrm>
          <a:prstGeom prst="curvedConnector3">
            <a:avLst>
              <a:gd name="adj1" fmla="val 26427527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形状 61"/>
          <p:cNvCxnSpPr>
            <a:stCxn id="43" idx="4"/>
            <a:endCxn id="48" idx="0"/>
          </p:cNvCxnSpPr>
          <p:nvPr/>
        </p:nvCxnSpPr>
        <p:spPr bwMode="auto">
          <a:xfrm rot="5400000">
            <a:off x="1089889" y="1843811"/>
            <a:ext cx="944423" cy="158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12"/>
          <p:cNvSpPr txBox="1">
            <a:spLocks noChangeArrowheads="1"/>
          </p:cNvSpPr>
          <p:nvPr/>
        </p:nvSpPr>
        <p:spPr bwMode="auto">
          <a:xfrm>
            <a:off x="1066800" y="15540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1" name="Rectangle 12"/>
          <p:cNvSpPr txBox="1">
            <a:spLocks noChangeArrowheads="1"/>
          </p:cNvSpPr>
          <p:nvPr/>
        </p:nvSpPr>
        <p:spPr bwMode="auto">
          <a:xfrm>
            <a:off x="609600" y="2163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62" name="形状 66"/>
          <p:cNvCxnSpPr>
            <a:stCxn id="43" idx="0"/>
            <a:endCxn id="44" idx="0"/>
          </p:cNvCxnSpPr>
          <p:nvPr/>
        </p:nvCxnSpPr>
        <p:spPr bwMode="auto">
          <a:xfrm rot="5400000" flipH="1" flipV="1">
            <a:off x="2971800" y="-541477"/>
            <a:ext cx="1588" cy="2819400"/>
          </a:xfrm>
          <a:prstGeom prst="curvedConnector3">
            <a:avLst>
              <a:gd name="adj1" fmla="val 28732943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12"/>
          <p:cNvSpPr txBox="1">
            <a:spLocks noChangeArrowheads="1"/>
          </p:cNvSpPr>
          <p:nvPr/>
        </p:nvSpPr>
        <p:spPr bwMode="auto">
          <a:xfrm>
            <a:off x="2743200" y="258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45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4" name="Rectangle 12"/>
          <p:cNvSpPr txBox="1">
            <a:spLocks noChangeArrowheads="1"/>
          </p:cNvSpPr>
          <p:nvPr/>
        </p:nvSpPr>
        <p:spPr bwMode="auto">
          <a:xfrm>
            <a:off x="2514600" y="1600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65" name="形状 66"/>
          <p:cNvCxnSpPr>
            <a:stCxn id="46" idx="0"/>
            <a:endCxn id="44" idx="3"/>
          </p:cNvCxnSpPr>
          <p:nvPr/>
        </p:nvCxnSpPr>
        <p:spPr bwMode="auto">
          <a:xfrm rot="5400000" flipH="1" flipV="1">
            <a:off x="3092337" y="1215446"/>
            <a:ext cx="1018141" cy="118301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形状 66"/>
          <p:cNvCxnSpPr>
            <a:stCxn id="44" idx="5"/>
            <a:endCxn id="46" idx="7"/>
          </p:cNvCxnSpPr>
          <p:nvPr/>
        </p:nvCxnSpPr>
        <p:spPr bwMode="auto">
          <a:xfrm rot="5400000">
            <a:off x="3338356" y="1158011"/>
            <a:ext cx="1091859" cy="1371600"/>
          </a:xfrm>
          <a:prstGeom prst="curvedConnector3">
            <a:avLst>
              <a:gd name="adj1" fmla="val 6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12"/>
          <p:cNvSpPr txBox="1">
            <a:spLocks noChangeArrowheads="1"/>
          </p:cNvSpPr>
          <p:nvPr/>
        </p:nvSpPr>
        <p:spPr bwMode="auto">
          <a:xfrm>
            <a:off x="3429000" y="12492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8" name="Rectangle 12"/>
          <p:cNvSpPr txBox="1">
            <a:spLocks noChangeArrowheads="1"/>
          </p:cNvSpPr>
          <p:nvPr/>
        </p:nvSpPr>
        <p:spPr bwMode="auto">
          <a:xfrm>
            <a:off x="3581400" y="1782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6172200" y="3027402"/>
            <a:ext cx="32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置</a:t>
            </a: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arcs[2][2]=1</a:t>
            </a:r>
            <a:endParaRPr lang="en-US" altLang="zh-CN" sz="3000" baseline="-25000" dirty="0">
              <a:solidFill>
                <a:srgbClr val="008000"/>
              </a:solidFill>
            </a:endParaRPr>
          </a:p>
        </p:txBody>
      </p:sp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6172200" y="3713202"/>
            <a:ext cx="32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置</a:t>
            </a: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arcs[3][3]=1</a:t>
            </a:r>
            <a:endParaRPr lang="en-US" altLang="zh-CN" sz="3000" baseline="-25000" dirty="0">
              <a:solidFill>
                <a:srgbClr val="008000"/>
              </a:solidFill>
            </a:endParaRP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6172200" y="4343400"/>
            <a:ext cx="32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置</a:t>
            </a: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arcs[1][1]=1</a:t>
            </a:r>
            <a:endParaRPr lang="en-US" altLang="zh-CN" sz="3000" baseline="-25000" dirty="0">
              <a:solidFill>
                <a:srgbClr val="008000"/>
              </a:solidFill>
            </a:endParaRP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172200" y="5008602"/>
            <a:ext cx="32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置</a:t>
            </a: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arcs[4][4]=1</a:t>
            </a:r>
            <a:endParaRPr lang="en-US" altLang="zh-CN" sz="3000" baseline="-25000" dirty="0">
              <a:solidFill>
                <a:srgbClr val="008000"/>
              </a:solidFill>
            </a:endParaRPr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6172200" y="5562600"/>
            <a:ext cx="3505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v5</a:t>
            </a:r>
            <a:r>
              <a:rPr lang="zh-CN" altLang="en-US" sz="3000" dirty="0" smtClean="0">
                <a:sym typeface="Wingdings" pitchFamily="2" charset="2"/>
              </a:rPr>
              <a:t>无法到达；</a:t>
            </a:r>
            <a:endParaRPr lang="en-US" altLang="zh-CN" sz="3000" baseline="-25000" dirty="0"/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5410200" y="2438400"/>
            <a:ext cx="3733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3000" dirty="0" smtClean="0">
                <a:solidFill>
                  <a:srgbClr val="990099"/>
                </a:solidFill>
                <a:sym typeface="Wingdings" pitchFamily="2" charset="2"/>
              </a:rPr>
              <a:t>最初，置</a:t>
            </a:r>
            <a:r>
              <a:rPr lang="en-US" altLang="zh-CN" sz="3000" dirty="0" smtClean="0">
                <a:solidFill>
                  <a:srgbClr val="990099"/>
                </a:solidFill>
                <a:sym typeface="Wingdings" pitchFamily="2" charset="2"/>
              </a:rPr>
              <a:t>arcs[0][0]=1</a:t>
            </a:r>
            <a:endParaRPr lang="en-US" altLang="zh-CN" sz="3000" baseline="-25000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  <p:bldP spid="3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2438400" y="17526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v1</a:t>
            </a:r>
            <a:endParaRPr lang="en-US" altLang="zh-CN" sz="3000" dirty="0"/>
          </a:p>
        </p:txBody>
      </p:sp>
      <p:cxnSp>
        <p:nvCxnSpPr>
          <p:cNvPr id="41" name="直接箭头连接符 40"/>
          <p:cNvCxnSpPr>
            <a:stCxn id="42" idx="6"/>
            <a:endCxn id="40" idx="2"/>
          </p:cNvCxnSpPr>
          <p:nvPr/>
        </p:nvCxnSpPr>
        <p:spPr bwMode="auto">
          <a:xfrm>
            <a:off x="1524000" y="20042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990600" y="17526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v0</a:t>
            </a:r>
            <a:endParaRPr lang="en-US" altLang="zh-CN" sz="3000" dirty="0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3810000" y="17526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v4</a:t>
            </a:r>
            <a:endParaRPr lang="en-US" altLang="zh-CN" sz="3000" dirty="0"/>
          </a:p>
        </p:txBody>
      </p:sp>
      <p:cxnSp>
        <p:nvCxnSpPr>
          <p:cNvPr id="44" name="直接箭头连接符 43"/>
          <p:cNvCxnSpPr>
            <a:stCxn id="40" idx="6"/>
            <a:endCxn id="43" idx="2"/>
          </p:cNvCxnSpPr>
          <p:nvPr/>
        </p:nvCxnSpPr>
        <p:spPr bwMode="auto">
          <a:xfrm>
            <a:off x="2971800" y="2004289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2438400" y="32004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v3</a:t>
            </a:r>
            <a:endParaRPr lang="en-US" altLang="zh-CN" sz="3000" dirty="0"/>
          </a:p>
        </p:txBody>
      </p:sp>
      <p:cxnSp>
        <p:nvCxnSpPr>
          <p:cNvPr id="46" name="直接箭头连接符 45"/>
          <p:cNvCxnSpPr>
            <a:stCxn id="47" idx="6"/>
            <a:endCxn id="45" idx="2"/>
          </p:cNvCxnSpPr>
          <p:nvPr/>
        </p:nvCxnSpPr>
        <p:spPr bwMode="auto">
          <a:xfrm>
            <a:off x="1524000" y="34520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990600" y="32004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v2</a:t>
            </a:r>
            <a:endParaRPr lang="en-US" altLang="zh-CN" sz="3000" dirty="0"/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3886200" y="32004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v5</a:t>
            </a:r>
            <a:endParaRPr lang="en-US" altLang="zh-CN" sz="3000" dirty="0"/>
          </a:p>
        </p:txBody>
      </p:sp>
      <p:cxnSp>
        <p:nvCxnSpPr>
          <p:cNvPr id="49" name="直接箭头连接符 48"/>
          <p:cNvCxnSpPr>
            <a:stCxn id="48" idx="2"/>
            <a:endCxn id="45" idx="6"/>
          </p:cNvCxnSpPr>
          <p:nvPr/>
        </p:nvCxnSpPr>
        <p:spPr bwMode="auto">
          <a:xfrm rot="10800000">
            <a:off x="2971800" y="34520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12"/>
          <p:cNvSpPr txBox="1">
            <a:spLocks noChangeArrowheads="1"/>
          </p:cNvSpPr>
          <p:nvPr/>
        </p:nvSpPr>
        <p:spPr bwMode="auto">
          <a:xfrm>
            <a:off x="3048000" y="1447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1" name="直接箭头连接符 50"/>
          <p:cNvCxnSpPr>
            <a:stCxn id="45" idx="0"/>
            <a:endCxn id="40" idx="4"/>
          </p:cNvCxnSpPr>
          <p:nvPr/>
        </p:nvCxnSpPr>
        <p:spPr bwMode="auto">
          <a:xfrm rot="5400000" flipH="1" flipV="1">
            <a:off x="2232889" y="2728189"/>
            <a:ext cx="94442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12"/>
          <p:cNvSpPr txBox="1">
            <a:spLocks noChangeArrowheads="1"/>
          </p:cNvSpPr>
          <p:nvPr/>
        </p:nvSpPr>
        <p:spPr bwMode="auto">
          <a:xfrm>
            <a:off x="1676400" y="1447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50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3" name="Rectangle 12"/>
          <p:cNvSpPr txBox="1">
            <a:spLocks noChangeArrowheads="1"/>
          </p:cNvSpPr>
          <p:nvPr/>
        </p:nvSpPr>
        <p:spPr bwMode="auto">
          <a:xfrm>
            <a:off x="1600200" y="33227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4" name="Rectangle 12"/>
          <p:cNvSpPr txBox="1">
            <a:spLocks noChangeArrowheads="1"/>
          </p:cNvSpPr>
          <p:nvPr/>
        </p:nvSpPr>
        <p:spPr bwMode="auto">
          <a:xfrm>
            <a:off x="3352800" y="33227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5" name="直接箭头连接符 54"/>
          <p:cNvCxnSpPr>
            <a:stCxn id="40" idx="3"/>
            <a:endCxn id="47" idx="7"/>
          </p:cNvCxnSpPr>
          <p:nvPr/>
        </p:nvCxnSpPr>
        <p:spPr bwMode="auto">
          <a:xfrm rot="5400000">
            <a:off x="1435271" y="2192873"/>
            <a:ext cx="1091859" cy="10706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Rectangle 12"/>
          <p:cNvSpPr txBox="1">
            <a:spLocks noChangeArrowheads="1"/>
          </p:cNvSpPr>
          <p:nvPr/>
        </p:nvSpPr>
        <p:spPr bwMode="auto">
          <a:xfrm>
            <a:off x="1524000" y="21797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7" name="形状 20"/>
          <p:cNvCxnSpPr>
            <a:stCxn id="47" idx="2"/>
            <a:endCxn id="42" idx="2"/>
          </p:cNvCxnSpPr>
          <p:nvPr/>
        </p:nvCxnSpPr>
        <p:spPr bwMode="auto">
          <a:xfrm rot="10800000">
            <a:off x="990600" y="2004289"/>
            <a:ext cx="1588" cy="1447800"/>
          </a:xfrm>
          <a:prstGeom prst="curvedConnector3">
            <a:avLst>
              <a:gd name="adj1" fmla="val 26427527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形状 61"/>
          <p:cNvCxnSpPr>
            <a:stCxn id="42" idx="4"/>
            <a:endCxn id="47" idx="0"/>
          </p:cNvCxnSpPr>
          <p:nvPr/>
        </p:nvCxnSpPr>
        <p:spPr bwMode="auto">
          <a:xfrm rot="5400000">
            <a:off x="785089" y="2728188"/>
            <a:ext cx="944423" cy="158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12"/>
          <p:cNvSpPr txBox="1">
            <a:spLocks noChangeArrowheads="1"/>
          </p:cNvSpPr>
          <p:nvPr/>
        </p:nvSpPr>
        <p:spPr bwMode="auto">
          <a:xfrm>
            <a:off x="762000" y="243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0" name="Rectangle 12"/>
          <p:cNvSpPr txBox="1">
            <a:spLocks noChangeArrowheads="1"/>
          </p:cNvSpPr>
          <p:nvPr/>
        </p:nvSpPr>
        <p:spPr bwMode="auto">
          <a:xfrm>
            <a:off x="304800" y="3048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61" name="形状 66"/>
          <p:cNvCxnSpPr>
            <a:stCxn id="42" idx="0"/>
            <a:endCxn id="43" idx="0"/>
          </p:cNvCxnSpPr>
          <p:nvPr/>
        </p:nvCxnSpPr>
        <p:spPr bwMode="auto">
          <a:xfrm rot="5400000" flipH="1" flipV="1">
            <a:off x="2667000" y="342900"/>
            <a:ext cx="1588" cy="2819400"/>
          </a:xfrm>
          <a:prstGeom prst="curvedConnector3">
            <a:avLst>
              <a:gd name="adj1" fmla="val 33302907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12"/>
          <p:cNvSpPr txBox="1">
            <a:spLocks noChangeArrowheads="1"/>
          </p:cNvSpPr>
          <p:nvPr/>
        </p:nvSpPr>
        <p:spPr bwMode="auto">
          <a:xfrm>
            <a:off x="2438400" y="1143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45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3" name="Rectangle 12"/>
          <p:cNvSpPr txBox="1">
            <a:spLocks noChangeArrowheads="1"/>
          </p:cNvSpPr>
          <p:nvPr/>
        </p:nvSpPr>
        <p:spPr bwMode="auto">
          <a:xfrm>
            <a:off x="2209800" y="24845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64" name="形状 66"/>
          <p:cNvCxnSpPr>
            <a:stCxn id="45" idx="0"/>
            <a:endCxn id="43" idx="3"/>
          </p:cNvCxnSpPr>
          <p:nvPr/>
        </p:nvCxnSpPr>
        <p:spPr bwMode="auto">
          <a:xfrm rot="5400000" flipH="1" flipV="1">
            <a:off x="2787537" y="2099823"/>
            <a:ext cx="1018141" cy="118301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形状 66"/>
          <p:cNvCxnSpPr>
            <a:stCxn id="43" idx="5"/>
            <a:endCxn id="45" idx="7"/>
          </p:cNvCxnSpPr>
          <p:nvPr/>
        </p:nvCxnSpPr>
        <p:spPr bwMode="auto">
          <a:xfrm rot="5400000">
            <a:off x="3033556" y="2042388"/>
            <a:ext cx="1091859" cy="1371600"/>
          </a:xfrm>
          <a:prstGeom prst="curvedConnector3">
            <a:avLst>
              <a:gd name="adj1" fmla="val 6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12"/>
          <p:cNvSpPr txBox="1">
            <a:spLocks noChangeArrowheads="1"/>
          </p:cNvSpPr>
          <p:nvPr/>
        </p:nvSpPr>
        <p:spPr bwMode="auto">
          <a:xfrm>
            <a:off x="3124200" y="2133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7" name="Rectangle 12"/>
          <p:cNvSpPr txBox="1">
            <a:spLocks noChangeArrowheads="1"/>
          </p:cNvSpPr>
          <p:nvPr/>
        </p:nvSpPr>
        <p:spPr bwMode="auto">
          <a:xfrm>
            <a:off x="3276600" y="2667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685800" y="5260336"/>
            <a:ext cx="8001000" cy="6832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最终</a:t>
            </a:r>
            <a:r>
              <a:rPr lang="en-US" altLang="zh-CN" sz="3200" dirty="0" smtClean="0"/>
              <a:t>dist</a:t>
            </a:r>
            <a:r>
              <a:rPr lang="zh-CN" altLang="en-US" sz="3200" dirty="0" smtClean="0"/>
              <a:t>：</a:t>
            </a:r>
            <a:endParaRPr lang="en-US" altLang="zh-CN" sz="3200" baseline="-25000" dirty="0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4572000" y="990600"/>
            <a:ext cx="4572000" cy="36308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1. v0</a:t>
            </a:r>
            <a:r>
              <a:rPr lang="zh-CN" altLang="en-US" sz="3000" dirty="0" smtClean="0">
                <a:solidFill>
                  <a:srgbClr val="003399"/>
                </a:solidFill>
              </a:rPr>
              <a:t>到</a:t>
            </a:r>
            <a:r>
              <a:rPr lang="en-US" altLang="zh-CN" sz="3000" dirty="0" smtClean="0">
                <a:solidFill>
                  <a:srgbClr val="003399"/>
                </a:solidFill>
              </a:rPr>
              <a:t>v1</a:t>
            </a:r>
            <a:r>
              <a:rPr lang="zh-CN" altLang="en-US" sz="3000" dirty="0" smtClean="0">
                <a:solidFill>
                  <a:srgbClr val="003399"/>
                </a:solidFill>
              </a:rPr>
              <a:t>的最短路径</a:t>
            </a:r>
            <a:r>
              <a:rPr lang="en-US" altLang="zh-CN" sz="3000" dirty="0" smtClean="0">
                <a:solidFill>
                  <a:srgbClr val="003399"/>
                </a:solidFill>
              </a:rPr>
              <a:t>?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2. v0</a:t>
            </a:r>
            <a:r>
              <a:rPr lang="zh-CN" altLang="en-US" sz="3000" dirty="0" smtClean="0">
                <a:solidFill>
                  <a:srgbClr val="003399"/>
                </a:solidFill>
              </a:rPr>
              <a:t>到</a:t>
            </a:r>
            <a:r>
              <a:rPr lang="en-US" altLang="zh-CN" sz="3000" dirty="0" smtClean="0">
                <a:solidFill>
                  <a:srgbClr val="003399"/>
                </a:solidFill>
              </a:rPr>
              <a:t>v2</a:t>
            </a:r>
            <a:r>
              <a:rPr lang="zh-CN" altLang="en-US" sz="3000" dirty="0" smtClean="0">
                <a:solidFill>
                  <a:srgbClr val="003399"/>
                </a:solidFill>
              </a:rPr>
              <a:t>的最短路径</a:t>
            </a:r>
            <a:r>
              <a:rPr lang="en-US" altLang="zh-CN" sz="3000" dirty="0" smtClean="0">
                <a:solidFill>
                  <a:srgbClr val="003399"/>
                </a:solidFill>
              </a:rPr>
              <a:t>?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3. v0</a:t>
            </a:r>
            <a:r>
              <a:rPr lang="zh-CN" altLang="en-US" sz="3000" dirty="0" smtClean="0">
                <a:solidFill>
                  <a:srgbClr val="003399"/>
                </a:solidFill>
              </a:rPr>
              <a:t>到</a:t>
            </a:r>
            <a:r>
              <a:rPr lang="en-US" altLang="zh-CN" sz="3000" dirty="0" smtClean="0">
                <a:solidFill>
                  <a:srgbClr val="003399"/>
                </a:solidFill>
              </a:rPr>
              <a:t>v3</a:t>
            </a:r>
            <a:r>
              <a:rPr lang="zh-CN" altLang="en-US" sz="3000" dirty="0" smtClean="0">
                <a:solidFill>
                  <a:srgbClr val="003399"/>
                </a:solidFill>
              </a:rPr>
              <a:t>的最短路径</a:t>
            </a:r>
            <a:r>
              <a:rPr lang="en-US" altLang="zh-CN" sz="3000" dirty="0" smtClean="0">
                <a:solidFill>
                  <a:srgbClr val="003399"/>
                </a:solidFill>
              </a:rPr>
              <a:t>?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6553200" y="3886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5791200" y="3886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v2,</a:t>
            </a:r>
            <a:endParaRPr lang="en-US" altLang="zh-CN" sz="3200" dirty="0"/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5029200" y="3886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v0,</a:t>
            </a:r>
            <a:endParaRPr lang="en-US" altLang="zh-CN" sz="3200" dirty="0"/>
          </a:p>
        </p:txBody>
      </p:sp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2514600" y="4854952"/>
          <a:ext cx="60960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143000"/>
                <a:gridCol w="1066800"/>
                <a:gridCol w="1066800"/>
                <a:gridCol w="1066800"/>
                <a:gridCol w="990600"/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v0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v3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v5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2514600" y="5312152"/>
          <a:ext cx="6095999" cy="63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143000"/>
                <a:gridCol w="1066800"/>
                <a:gridCol w="1066800"/>
                <a:gridCol w="1066800"/>
                <a:gridCol w="990599"/>
              </a:tblGrid>
              <a:tr h="63144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45,0</a:t>
                      </a:r>
                      <a:endParaRPr lang="zh-CN" altLang="en-US" sz="32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,-1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7239000" y="1447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6477000" y="1447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v3,</a:t>
            </a:r>
            <a:endParaRPr lang="en-US" altLang="zh-CN" sz="3200" dirty="0"/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5715000" y="1447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v2,</a:t>
            </a:r>
            <a:endParaRPr lang="en-US" altLang="zh-CN" sz="3200" dirty="0"/>
          </a:p>
        </p:txBody>
      </p: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5029200" y="1447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v0,</a:t>
            </a:r>
            <a:endParaRPr lang="en-US" altLang="zh-CN" sz="3200" dirty="0"/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5715000" y="2667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v2,</a:t>
            </a:r>
            <a:endParaRPr lang="en-US" altLang="zh-CN" sz="3200" dirty="0"/>
          </a:p>
        </p:txBody>
      </p: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5029200" y="2667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v0,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7630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# define Max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1000;   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  <a:latin typeface="+mj-lt"/>
              </a:rPr>
              <a:t>声明常量</a:t>
            </a:r>
            <a:r>
              <a:rPr lang="en-US" altLang="zh-CN" kern="0" dirty="0" smtClean="0">
                <a:solidFill>
                  <a:srgbClr val="008000"/>
                </a:solidFill>
                <a:latin typeface="+mj-lt"/>
              </a:rPr>
              <a:t>Max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struct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float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length;</a:t>
            </a: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     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 Path;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Path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dist[VN]; </a:t>
            </a:r>
          </a:p>
          <a:p>
            <a:pPr marL="180000" marR="0" lvl="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2200" y="3921604"/>
            <a:ext cx="309732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//dist</a:t>
            </a:r>
            <a:r>
              <a:rPr lang="zh-CN" altLang="en-US" kern="0" dirty="0" smtClean="0">
                <a:solidFill>
                  <a:srgbClr val="990099"/>
                </a:solidFill>
              </a:rPr>
              <a:t>数组元素类型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05200" y="2569458"/>
            <a:ext cx="353654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从</a:t>
            </a:r>
            <a:r>
              <a:rPr lang="en-US" altLang="zh-CN" kern="0" dirty="0" smtClean="0">
                <a:solidFill>
                  <a:srgbClr val="007E00"/>
                </a:solidFill>
              </a:rPr>
              <a:t>v0</a:t>
            </a:r>
            <a:r>
              <a:rPr lang="zh-CN" altLang="en-US" kern="0" dirty="0" smtClean="0">
                <a:solidFill>
                  <a:srgbClr val="007E00"/>
                </a:solidFill>
              </a:rPr>
              <a:t>到</a:t>
            </a:r>
            <a:r>
              <a:rPr lang="en-US" altLang="zh-CN" kern="0" dirty="0" smtClean="0">
                <a:solidFill>
                  <a:srgbClr val="007E00"/>
                </a:solidFill>
              </a:rPr>
              <a:t>vi</a:t>
            </a:r>
            <a:r>
              <a:rPr lang="zh-CN" altLang="en-US" kern="0" dirty="0" smtClean="0">
                <a:solidFill>
                  <a:srgbClr val="007E00"/>
                </a:solidFill>
              </a:rPr>
              <a:t>的路径长度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00400" y="3276600"/>
            <a:ext cx="5562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从</a:t>
            </a:r>
            <a:r>
              <a:rPr lang="en-US" altLang="zh-CN" kern="0" dirty="0" smtClean="0">
                <a:solidFill>
                  <a:srgbClr val="007E00"/>
                </a:solidFill>
              </a:rPr>
              <a:t>v0</a:t>
            </a:r>
            <a:r>
              <a:rPr lang="zh-CN" altLang="en-US" kern="0" dirty="0" smtClean="0">
                <a:solidFill>
                  <a:srgbClr val="007E00"/>
                </a:solidFill>
              </a:rPr>
              <a:t>到</a:t>
            </a:r>
            <a:r>
              <a:rPr lang="en-US" altLang="zh-CN" kern="0" dirty="0" smtClean="0">
                <a:solidFill>
                  <a:srgbClr val="007E00"/>
                </a:solidFill>
              </a:rPr>
              <a:t>vi</a:t>
            </a:r>
            <a:r>
              <a:rPr lang="zh-CN" altLang="en-US" kern="0" dirty="0" smtClean="0">
                <a:solidFill>
                  <a:srgbClr val="007E00"/>
                </a:solidFill>
              </a:rPr>
              <a:t>的路径上</a:t>
            </a:r>
            <a:r>
              <a:rPr lang="en-US" altLang="zh-CN" kern="0" dirty="0" smtClean="0">
                <a:solidFill>
                  <a:srgbClr val="007E00"/>
                </a:solidFill>
              </a:rPr>
              <a:t>, vi</a:t>
            </a:r>
            <a:r>
              <a:rPr lang="zh-CN" altLang="en-US" kern="0" dirty="0" smtClean="0">
                <a:solidFill>
                  <a:srgbClr val="007E00"/>
                </a:solidFill>
              </a:rPr>
              <a:t>的前驱顶点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24200" y="4648200"/>
            <a:ext cx="55626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//dist</a:t>
            </a:r>
            <a:r>
              <a:rPr lang="zh-CN" altLang="en-US" kern="0" dirty="0" smtClean="0">
                <a:solidFill>
                  <a:srgbClr val="007E00"/>
                </a:solidFill>
              </a:rPr>
              <a:t>数组声明，长度为</a:t>
            </a:r>
            <a:r>
              <a:rPr lang="en-US" altLang="zh-CN" kern="0" dirty="0" smtClean="0">
                <a:solidFill>
                  <a:srgbClr val="007E00"/>
                </a:solidFill>
              </a:rPr>
              <a:t>VN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" y="609600"/>
            <a:ext cx="90678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void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init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GraphMatrix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*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pgraph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Path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dist[ ])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dist[0].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length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=0;   dist[0].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=0;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pgraph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-&gt;arcs[0][0]=1;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for(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=1;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&lt;VN;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++)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    dist[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].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length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pgraph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-&gt;arcs[0][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if( dist[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].length != Max)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dist[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].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 0;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else  dist[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].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 -1;</a:t>
            </a:r>
          </a:p>
          <a:p>
            <a:pPr marL="108000" marR="0" lvl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} 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5800" y="2362200"/>
            <a:ext cx="4648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设置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arcs[0][0]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86000" y="1143000"/>
            <a:ext cx="7010400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C00000"/>
                </a:solidFill>
              </a:rPr>
              <a:t>首先，初始化</a:t>
            </a:r>
            <a:r>
              <a:rPr lang="en-US" altLang="zh-CN" sz="2700" kern="0" dirty="0" smtClean="0">
                <a:solidFill>
                  <a:srgbClr val="C00000"/>
                </a:solidFill>
              </a:rPr>
              <a:t>dist</a:t>
            </a:r>
            <a:r>
              <a:rPr lang="zh-CN" altLang="en-US" sz="2700" kern="0" dirty="0" smtClean="0">
                <a:solidFill>
                  <a:srgbClr val="C00000"/>
                </a:solidFill>
              </a:rPr>
              <a:t>数组：</a:t>
            </a:r>
            <a:r>
              <a:rPr lang="en-US" altLang="zh-CN" sz="2700" kern="0" dirty="0" smtClean="0">
                <a:solidFill>
                  <a:srgbClr val="C00000"/>
                </a:solidFill>
              </a:rPr>
              <a:t>(</a:t>
            </a:r>
            <a:r>
              <a:rPr lang="zh-CN" altLang="en-US" sz="2700" kern="0" dirty="0" smtClean="0">
                <a:solidFill>
                  <a:srgbClr val="C00000"/>
                </a:solidFill>
              </a:rPr>
              <a:t>路长</a:t>
            </a:r>
            <a:r>
              <a:rPr lang="en-US" altLang="zh-CN" sz="2700" kern="0" dirty="0" smtClean="0">
                <a:solidFill>
                  <a:srgbClr val="C00000"/>
                </a:solidFill>
              </a:rPr>
              <a:t>, </a:t>
            </a:r>
            <a:r>
              <a:rPr lang="zh-CN" altLang="en-US" sz="2700" kern="0" dirty="0" smtClean="0">
                <a:solidFill>
                  <a:srgbClr val="C00000"/>
                </a:solidFill>
              </a:rPr>
              <a:t>前驱顶点</a:t>
            </a:r>
            <a:r>
              <a:rPr lang="en-US" altLang="zh-CN" sz="2700" kern="0" dirty="0" smtClean="0">
                <a:solidFill>
                  <a:srgbClr val="C00000"/>
                </a:solidFill>
              </a:rPr>
              <a:t>)</a:t>
            </a:r>
            <a:endParaRPr lang="zh-CN" altLang="en-US" sz="270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10200" y="4191000"/>
            <a:ext cx="3733800" cy="557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若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v0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与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vi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之间有边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53000" y="4800600"/>
            <a:ext cx="3886200" cy="557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则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, vi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的前驱是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v0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86400" y="5410200"/>
            <a:ext cx="3657600" cy="557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否则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, vi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暂无前驱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37333" y="1752600"/>
            <a:ext cx="2106667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设置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dist[0]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33800" y="2971800"/>
            <a:ext cx="5410200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0000CC"/>
                </a:solidFill>
              </a:rPr>
              <a:t>用</a:t>
            </a:r>
            <a:r>
              <a:rPr lang="en-US" altLang="zh-CN" sz="2700" kern="0" dirty="0" smtClean="0">
                <a:solidFill>
                  <a:srgbClr val="0000CC"/>
                </a:solidFill>
              </a:rPr>
              <a:t>arcs</a:t>
            </a:r>
            <a:r>
              <a:rPr lang="zh-CN" altLang="en-US" sz="2700" kern="0" dirty="0" smtClean="0">
                <a:solidFill>
                  <a:srgbClr val="0000CC"/>
                </a:solidFill>
              </a:rPr>
              <a:t>第</a:t>
            </a:r>
            <a:r>
              <a:rPr lang="en-US" altLang="zh-CN" sz="2700" kern="0" dirty="0" smtClean="0">
                <a:solidFill>
                  <a:srgbClr val="0000CC"/>
                </a:solidFill>
              </a:rPr>
              <a:t>0</a:t>
            </a:r>
            <a:r>
              <a:rPr lang="zh-CN" altLang="en-US" sz="2700" kern="0" dirty="0" smtClean="0">
                <a:solidFill>
                  <a:srgbClr val="0000CC"/>
                </a:solidFill>
              </a:rPr>
              <a:t>行初始化</a:t>
            </a:r>
            <a:r>
              <a:rPr lang="en-US" altLang="zh-CN" sz="2700" kern="0" dirty="0" smtClean="0">
                <a:solidFill>
                  <a:srgbClr val="0000CC"/>
                </a:solidFill>
              </a:rPr>
              <a:t>dist[1]~VN-1</a:t>
            </a:r>
            <a:endParaRPr lang="zh-CN" altLang="en-US" sz="27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19" grpId="0"/>
      <p:bldP spid="20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0" y="609600"/>
            <a:ext cx="91440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</a:rPr>
              <a:t>dijkstra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GraphMatrix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 *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graph,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Path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dist[ ])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j, min;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float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minw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minw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: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记录最小长度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init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(graph, dist);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  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for</a:t>
            </a:r>
            <a:r>
              <a:rPr lang="en-US" altLang="zh-CN" sz="3200" dirty="0" smtClean="0">
                <a:latin typeface="+mj-lt"/>
              </a:rPr>
              <a:t>( 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=1; 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&lt;VN; 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++)</a:t>
            </a:r>
            <a:endParaRPr lang="en-US" altLang="zh-CN" sz="3200" dirty="0" smtClean="0">
              <a:solidFill>
                <a:srgbClr val="007E00"/>
              </a:solidFill>
              <a:latin typeface="+mj-lt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{   </a:t>
            </a:r>
            <a:r>
              <a:rPr lang="en-US" altLang="zh-CN" sz="3200" dirty="0" err="1" smtClean="0">
                <a:latin typeface="+mj-lt"/>
              </a:rPr>
              <a:t>minw</a:t>
            </a:r>
            <a:r>
              <a:rPr lang="en-US" altLang="zh-CN" sz="3200" dirty="0" smtClean="0">
                <a:latin typeface="+mj-lt"/>
              </a:rPr>
              <a:t> =Max;  </a:t>
            </a:r>
            <a:r>
              <a:rPr lang="en-US" altLang="zh-CN" sz="3200" dirty="0" smtClean="0"/>
              <a:t>min=0; </a:t>
            </a:r>
            <a:endParaRPr lang="en-US" altLang="zh-CN" sz="3200" dirty="0" smtClean="0">
              <a:solidFill>
                <a:srgbClr val="007E00"/>
              </a:solidFill>
              <a:latin typeface="+mj-lt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   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for</a:t>
            </a:r>
            <a:r>
              <a:rPr lang="en-US" altLang="zh-CN" sz="3200" dirty="0" smtClean="0">
                <a:latin typeface="+mj-lt"/>
              </a:rPr>
              <a:t>( 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j=1</a:t>
            </a:r>
            <a:r>
              <a:rPr lang="en-US" altLang="zh-CN" sz="3200" dirty="0" smtClean="0">
                <a:latin typeface="+mj-lt"/>
              </a:rPr>
              <a:t>; j&lt;VN; j++)</a:t>
            </a:r>
            <a:endParaRPr lang="en-US" altLang="zh-CN" sz="3200" dirty="0" smtClean="0">
              <a:solidFill>
                <a:srgbClr val="007E00"/>
              </a:solidFill>
              <a:latin typeface="+mj-lt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   </a:t>
            </a:r>
            <a:r>
              <a:rPr lang="en-US" altLang="zh-CN" sz="3000" dirty="0" smtClean="0">
                <a:solidFill>
                  <a:srgbClr val="0000CC"/>
                </a:solidFill>
                <a:latin typeface="+mj-lt"/>
              </a:rPr>
              <a:t>{   </a:t>
            </a:r>
            <a:r>
              <a:rPr lang="en-US" altLang="zh-CN" sz="3000" dirty="0" smtClean="0">
                <a:latin typeface="+mj-lt"/>
              </a:rPr>
              <a:t>if(graph-&gt;arcs[j][j]==0)&amp;&amp;(dist[j].length&lt;</a:t>
            </a:r>
            <a:r>
              <a:rPr lang="en-US" altLang="zh-CN" sz="3000" dirty="0" err="1" smtClean="0">
                <a:latin typeface="+mj-lt"/>
              </a:rPr>
              <a:t>minw</a:t>
            </a:r>
            <a:r>
              <a:rPr lang="en-US" altLang="zh-CN" sz="3000" dirty="0" smtClean="0">
                <a:latin typeface="+mj-lt"/>
              </a:rPr>
              <a:t>))</a:t>
            </a:r>
            <a:endParaRPr lang="en-US" altLang="zh-CN" sz="3000" dirty="0" smtClean="0">
              <a:solidFill>
                <a:srgbClr val="007E00"/>
              </a:solidFill>
              <a:latin typeface="+mj-lt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       {  </a:t>
            </a:r>
            <a:r>
              <a:rPr lang="en-US" altLang="zh-CN" sz="3200" dirty="0" err="1" smtClean="0">
                <a:latin typeface="+mj-lt"/>
              </a:rPr>
              <a:t>minw</a:t>
            </a:r>
            <a:r>
              <a:rPr lang="en-US" altLang="zh-CN" sz="3200" dirty="0" smtClean="0">
                <a:latin typeface="+mj-lt"/>
              </a:rPr>
              <a:t> = dist[j].length;    min = j;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   } 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}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   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if(min==0)</a:t>
            </a:r>
            <a:r>
              <a:rPr lang="en-US" altLang="zh-CN" sz="3200" dirty="0" smtClean="0">
                <a:solidFill>
                  <a:srgbClr val="007E00"/>
                </a:solidFill>
                <a:latin typeface="+mj-lt"/>
              </a:rPr>
              <a:t>   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break; </a:t>
            </a:r>
            <a:endParaRPr lang="en-US" altLang="zh-CN" sz="3200" dirty="0" smtClean="0">
              <a:solidFill>
                <a:srgbClr val="007E00"/>
              </a:solidFill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       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1731258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调用</a:t>
            </a:r>
            <a:r>
              <a:rPr lang="en-US" altLang="zh-CN" kern="0" dirty="0" smtClean="0">
                <a:solidFill>
                  <a:srgbClr val="C00000"/>
                </a:solidFill>
              </a:rPr>
              <a:t>init</a:t>
            </a:r>
            <a:r>
              <a:rPr lang="zh-CN" altLang="en-US" kern="0" dirty="0" smtClean="0">
                <a:solidFill>
                  <a:srgbClr val="C00000"/>
                </a:solidFill>
              </a:rPr>
              <a:t>函数，初始化</a:t>
            </a:r>
            <a:r>
              <a:rPr lang="en-US" altLang="zh-CN" kern="0" dirty="0" smtClean="0">
                <a:solidFill>
                  <a:srgbClr val="C00000"/>
                </a:solidFill>
              </a:rPr>
              <a:t>dist</a:t>
            </a:r>
            <a:r>
              <a:rPr lang="zh-CN" altLang="en-US" kern="0" dirty="0" smtClean="0">
                <a:solidFill>
                  <a:srgbClr val="C00000"/>
                </a:solidFill>
              </a:rPr>
              <a:t>数组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10000" y="2340858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循环</a:t>
            </a:r>
            <a:r>
              <a:rPr lang="en-US" altLang="zh-CN" dirty="0" smtClean="0">
                <a:solidFill>
                  <a:srgbClr val="008000"/>
                </a:solidFill>
              </a:rPr>
              <a:t>N-1</a:t>
            </a:r>
            <a:r>
              <a:rPr lang="zh-CN" altLang="en-US" dirty="0" smtClean="0">
                <a:solidFill>
                  <a:srgbClr val="008000"/>
                </a:solidFill>
              </a:rPr>
              <a:t>次</a:t>
            </a:r>
            <a:r>
              <a:rPr lang="en-US" altLang="zh-CN" dirty="0" smtClean="0">
                <a:solidFill>
                  <a:srgbClr val="008000"/>
                </a:solidFill>
              </a:rPr>
              <a:t>, </a:t>
            </a:r>
            <a:r>
              <a:rPr lang="zh-CN" altLang="en-US" dirty="0" smtClean="0">
                <a:solidFill>
                  <a:srgbClr val="008000"/>
                </a:solidFill>
              </a:rPr>
              <a:t>求</a:t>
            </a:r>
            <a:r>
              <a:rPr lang="en-US" altLang="zh-CN" dirty="0" smtClean="0">
                <a:solidFill>
                  <a:srgbClr val="008000"/>
                </a:solidFill>
              </a:rPr>
              <a:t>N-1</a:t>
            </a:r>
            <a:r>
              <a:rPr lang="zh-CN" altLang="en-US" dirty="0" smtClean="0">
                <a:solidFill>
                  <a:srgbClr val="008000"/>
                </a:solidFill>
              </a:rPr>
              <a:t>条最短路径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8200" y="3483858"/>
            <a:ext cx="4953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//1.</a:t>
            </a:r>
            <a:r>
              <a:rPr lang="zh-CN" altLang="en-US" dirty="0" smtClean="0">
                <a:solidFill>
                  <a:srgbClr val="C00000"/>
                </a:solidFill>
              </a:rPr>
              <a:t>找未定路径中的最小值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91000" y="5257800"/>
            <a:ext cx="4953000" cy="523220"/>
          </a:xfrm>
          <a:prstGeom prst="rect">
            <a:avLst/>
          </a:prstGeom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//</a:t>
            </a:r>
            <a:r>
              <a:rPr lang="zh-CN" altLang="en-US" dirty="0" smtClean="0">
                <a:solidFill>
                  <a:srgbClr val="0000CC"/>
                </a:solidFill>
              </a:rPr>
              <a:t>若到</a:t>
            </a:r>
            <a:r>
              <a:rPr lang="en-US" altLang="zh-CN" dirty="0" err="1" smtClean="0">
                <a:solidFill>
                  <a:srgbClr val="0000CC"/>
                </a:solidFill>
              </a:rPr>
              <a:t>vj</a:t>
            </a:r>
            <a:r>
              <a:rPr lang="zh-CN" altLang="en-US" dirty="0" smtClean="0">
                <a:solidFill>
                  <a:srgbClr val="0000CC"/>
                </a:solidFill>
              </a:rPr>
              <a:t>的路径未定，且较小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0" y="5791200"/>
            <a:ext cx="4876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//</a:t>
            </a:r>
            <a:r>
              <a:rPr lang="zh-CN" altLang="en-US" dirty="0" smtClean="0">
                <a:solidFill>
                  <a:srgbClr val="990099"/>
                </a:solidFill>
              </a:rPr>
              <a:t>若</a:t>
            </a:r>
            <a:r>
              <a:rPr lang="en-US" altLang="zh-CN" dirty="0" smtClean="0">
                <a:solidFill>
                  <a:srgbClr val="990099"/>
                </a:solidFill>
              </a:rPr>
              <a:t>v0</a:t>
            </a:r>
            <a:r>
              <a:rPr lang="zh-CN" altLang="en-US" dirty="0" smtClean="0">
                <a:solidFill>
                  <a:srgbClr val="990099"/>
                </a:solidFill>
              </a:rPr>
              <a:t>与</a:t>
            </a:r>
            <a:r>
              <a:rPr lang="en-US" altLang="zh-CN" dirty="0" smtClean="0">
                <a:solidFill>
                  <a:srgbClr val="990099"/>
                </a:solidFill>
              </a:rPr>
              <a:t>V-U</a:t>
            </a:r>
            <a:r>
              <a:rPr lang="zh-CN" altLang="en-US" dirty="0" smtClean="0">
                <a:solidFill>
                  <a:srgbClr val="990099"/>
                </a:solidFill>
              </a:rPr>
              <a:t>不连通，结束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V="1">
            <a:off x="1600200" y="4608000"/>
            <a:ext cx="7543800" cy="0"/>
          </a:xfrm>
          <a:prstGeom prst="line">
            <a:avLst/>
          </a:prstGeom>
          <a:solidFill>
            <a:srgbClr val="B9FFB9"/>
          </a:solidFill>
          <a:ln w="476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8153400" y="4648200"/>
            <a:ext cx="0" cy="6096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  <a:sym typeface="Wingdings" pitchFamily="2" charset="2"/>
              </a:rPr>
              <a:t> 同一连通图可以有多个生成树；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1600200" y="33741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2514600" y="28204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685800" y="436348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2" name="直接连接符 11"/>
          <p:cNvCxnSpPr>
            <a:cxnSpLocks noChangeShapeType="1"/>
            <a:stCxn id="10" idx="5"/>
            <a:endCxn id="13" idx="0"/>
          </p:cNvCxnSpPr>
          <p:nvPr/>
        </p:nvCxnSpPr>
        <p:spPr bwMode="auto">
          <a:xfrm rot="5400000">
            <a:off x="2304029" y="3713198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2514600" y="435396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4" name="直接连接符 28"/>
          <p:cNvCxnSpPr>
            <a:cxnSpLocks noChangeShapeType="1"/>
            <a:stCxn id="10" idx="3"/>
            <a:endCxn id="9" idx="6"/>
          </p:cNvCxnSpPr>
          <p:nvPr/>
        </p:nvCxnSpPr>
        <p:spPr bwMode="auto">
          <a:xfrm rot="5400000">
            <a:off x="2158521" y="3196306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直接连接符 32"/>
          <p:cNvCxnSpPr>
            <a:cxnSpLocks noChangeShapeType="1"/>
            <a:stCxn id="11" idx="7"/>
            <a:endCxn id="9" idx="3"/>
          </p:cNvCxnSpPr>
          <p:nvPr/>
        </p:nvCxnSpPr>
        <p:spPr bwMode="auto">
          <a:xfrm rot="5400000" flipH="1" flipV="1">
            <a:off x="1078546" y="3841831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32"/>
          <p:cNvCxnSpPr>
            <a:cxnSpLocks noChangeShapeType="1"/>
            <a:stCxn id="13" idx="2"/>
            <a:endCxn id="11" idx="6"/>
          </p:cNvCxnSpPr>
          <p:nvPr/>
        </p:nvCxnSpPr>
        <p:spPr bwMode="auto">
          <a:xfrm rot="10800000" flipV="1">
            <a:off x="1189800" y="4605959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2286000" y="370653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62000" y="22203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1752600" y="408698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20" name="直接连接符 28"/>
          <p:cNvCxnSpPr>
            <a:cxnSpLocks noChangeShapeType="1"/>
            <a:stCxn id="13" idx="1"/>
            <a:endCxn id="9" idx="5"/>
          </p:cNvCxnSpPr>
          <p:nvPr/>
        </p:nvCxnSpPr>
        <p:spPr bwMode="auto">
          <a:xfrm rot="16200000" flipV="1">
            <a:off x="1997708" y="3837068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1600200" y="22108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22" name="直接连接符 28"/>
          <p:cNvCxnSpPr>
            <a:cxnSpLocks noChangeShapeType="1"/>
            <a:stCxn id="21" idx="4"/>
            <a:endCxn id="9" idx="0"/>
          </p:cNvCxnSpPr>
          <p:nvPr/>
        </p:nvCxnSpPr>
        <p:spPr bwMode="auto">
          <a:xfrm rot="5400000">
            <a:off x="1522521" y="304451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33400" y="28966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4" name="直接连接符 28"/>
          <p:cNvCxnSpPr>
            <a:cxnSpLocks noChangeShapeType="1"/>
            <a:stCxn id="23" idx="5"/>
            <a:endCxn id="9" idx="2"/>
          </p:cNvCxnSpPr>
          <p:nvPr/>
        </p:nvCxnSpPr>
        <p:spPr bwMode="auto">
          <a:xfrm rot="16200000" flipH="1">
            <a:off x="1132211" y="3158205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28"/>
          <p:cNvCxnSpPr>
            <a:cxnSpLocks noChangeShapeType="1"/>
            <a:stCxn id="23" idx="4"/>
            <a:endCxn id="11" idx="0"/>
          </p:cNvCxnSpPr>
          <p:nvPr/>
        </p:nvCxnSpPr>
        <p:spPr bwMode="auto">
          <a:xfrm rot="16200000" flipH="1">
            <a:off x="380175" y="3805860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1" idx="2"/>
            <a:endCxn id="23" idx="0"/>
          </p:cNvCxnSpPr>
          <p:nvPr/>
        </p:nvCxnSpPr>
        <p:spPr bwMode="auto">
          <a:xfrm rot="10800000" flipV="1">
            <a:off x="785400" y="2462835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直接连接符 28"/>
          <p:cNvCxnSpPr>
            <a:cxnSpLocks noChangeShapeType="1"/>
            <a:stCxn id="21" idx="6"/>
            <a:endCxn id="10" idx="0"/>
          </p:cNvCxnSpPr>
          <p:nvPr/>
        </p:nvCxnSpPr>
        <p:spPr bwMode="auto">
          <a:xfrm>
            <a:off x="2104200" y="2462835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2438400" y="21441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2133600" y="294453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066800" y="29823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524000" y="27537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09600" y="374436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1066800" y="37443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4572000" y="325036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5334000" y="26966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3810000" y="423966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7" name="直接连接符 36"/>
          <p:cNvCxnSpPr>
            <a:cxnSpLocks noChangeShapeType="1"/>
            <a:stCxn id="35" idx="5"/>
            <a:endCxn id="38" idx="0"/>
          </p:cNvCxnSpPr>
          <p:nvPr/>
        </p:nvCxnSpPr>
        <p:spPr bwMode="auto">
          <a:xfrm rot="5400000">
            <a:off x="5123429" y="358937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5334000" y="42301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4572000" y="20870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39" idx="4"/>
            <a:endCxn id="34" idx="0"/>
          </p:cNvCxnSpPr>
          <p:nvPr/>
        </p:nvCxnSpPr>
        <p:spPr bwMode="auto">
          <a:xfrm rot="5400000">
            <a:off x="4494321" y="292068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657600" y="27728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4495800" y="26299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43" name="直接连接符 28"/>
          <p:cNvCxnSpPr>
            <a:cxnSpLocks noChangeShapeType="1"/>
            <a:stCxn id="41" idx="4"/>
          </p:cNvCxnSpPr>
          <p:nvPr/>
        </p:nvCxnSpPr>
        <p:spPr bwMode="auto">
          <a:xfrm rot="16200000" flipH="1">
            <a:off x="3532294" y="3654115"/>
            <a:ext cx="959813" cy="2052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3733800" y="361749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5105400" y="34300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47" name="直接连接符 28"/>
          <p:cNvCxnSpPr>
            <a:cxnSpLocks noChangeShapeType="1"/>
            <a:endCxn id="34" idx="5"/>
          </p:cNvCxnSpPr>
          <p:nvPr/>
        </p:nvCxnSpPr>
        <p:spPr bwMode="auto">
          <a:xfrm rot="16200000" flipV="1">
            <a:off x="4966521" y="3716231"/>
            <a:ext cx="644825" cy="573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直接连接符 28"/>
          <p:cNvCxnSpPr>
            <a:cxnSpLocks noChangeShapeType="1"/>
            <a:stCxn id="41" idx="5"/>
            <a:endCxn id="34" idx="1"/>
          </p:cNvCxnSpPr>
          <p:nvPr/>
        </p:nvCxnSpPr>
        <p:spPr bwMode="auto">
          <a:xfrm rot="16200000" flipH="1">
            <a:off x="4306212" y="2984580"/>
            <a:ext cx="121177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4114800" y="316361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5638800" y="33538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7391400" y="32217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8153400" y="26680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6629400" y="421108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5" name="直接连接符 54"/>
          <p:cNvCxnSpPr>
            <a:cxnSpLocks noChangeShapeType="1"/>
            <a:stCxn id="53" idx="5"/>
            <a:endCxn id="56" idx="0"/>
          </p:cNvCxnSpPr>
          <p:nvPr/>
        </p:nvCxnSpPr>
        <p:spPr bwMode="auto">
          <a:xfrm rot="5400000">
            <a:off x="7942829" y="3560798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8153400" y="420156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91400" y="20584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58" name="直接连接符 28"/>
          <p:cNvCxnSpPr>
            <a:cxnSpLocks noChangeShapeType="1"/>
            <a:stCxn id="57" idx="4"/>
            <a:endCxn id="52" idx="0"/>
          </p:cNvCxnSpPr>
          <p:nvPr/>
        </p:nvCxnSpPr>
        <p:spPr bwMode="auto">
          <a:xfrm rot="5400000">
            <a:off x="7313721" y="289211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477000" y="27442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7315200" y="26013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61" name="直接连接符 28"/>
          <p:cNvCxnSpPr>
            <a:cxnSpLocks noChangeShapeType="1"/>
            <a:stCxn id="59" idx="4"/>
          </p:cNvCxnSpPr>
          <p:nvPr/>
        </p:nvCxnSpPr>
        <p:spPr bwMode="auto">
          <a:xfrm rot="16200000" flipH="1">
            <a:off x="6351694" y="3625540"/>
            <a:ext cx="959813" cy="2052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6553200" y="3588924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7848600" y="33538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64" name="直接连接符 28"/>
          <p:cNvCxnSpPr>
            <a:cxnSpLocks noChangeShapeType="1"/>
            <a:stCxn id="56" idx="1"/>
            <a:endCxn id="52" idx="5"/>
          </p:cNvCxnSpPr>
          <p:nvPr/>
        </p:nvCxnSpPr>
        <p:spPr bwMode="auto">
          <a:xfrm rot="16200000" flipV="1">
            <a:off x="7712708" y="3760868"/>
            <a:ext cx="623384" cy="405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8458200" y="32776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 rot="5400000">
            <a:off x="1942306" y="3724516"/>
            <a:ext cx="29718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rot="5400000">
            <a:off x="4837905" y="3724515"/>
            <a:ext cx="2971801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6781800" y="208701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71" name="直接连接符 28"/>
          <p:cNvCxnSpPr>
            <a:cxnSpLocks noChangeShapeType="1"/>
            <a:stCxn id="57" idx="2"/>
            <a:endCxn id="59" idx="0"/>
          </p:cNvCxnSpPr>
          <p:nvPr/>
        </p:nvCxnSpPr>
        <p:spPr bwMode="auto">
          <a:xfrm rot="10800000" flipV="1">
            <a:off x="6729000" y="2310435"/>
            <a:ext cx="6624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1447800" y="4954035"/>
            <a:ext cx="1219200" cy="59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000" dirty="0" smtClean="0"/>
              <a:t>原图</a:t>
            </a:r>
            <a:endParaRPr lang="en-US" altLang="zh-CN" sz="3000" baseline="-25000" dirty="0"/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4038600" y="4954035"/>
            <a:ext cx="19050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000" dirty="0" smtClean="0"/>
              <a:t>生成树</a:t>
            </a:r>
            <a:r>
              <a:rPr lang="en-US" altLang="zh-CN" sz="3000" dirty="0" smtClean="0"/>
              <a:t>1</a:t>
            </a:r>
            <a:endParaRPr lang="en-US" altLang="zh-CN" sz="3000" baseline="-25000" dirty="0"/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781800" y="4954035"/>
            <a:ext cx="19050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000" dirty="0" smtClean="0"/>
              <a:t>生成树</a:t>
            </a:r>
            <a:r>
              <a:rPr lang="en-US" altLang="zh-CN" sz="3000" dirty="0" smtClean="0"/>
              <a:t>2</a:t>
            </a:r>
            <a:endParaRPr lang="en-US" altLang="zh-CN" sz="3000" baseline="-25000" dirty="0"/>
          </a:p>
        </p:txBody>
      </p: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2819400" y="337592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8" grpId="0" animBg="1"/>
      <p:bldP spid="39" grpId="0" animBg="1"/>
      <p:bldP spid="41" grpId="0" animBg="1"/>
      <p:bldP spid="42" grpId="0"/>
      <p:bldP spid="44" grpId="0"/>
      <p:bldP spid="45" grpId="0"/>
      <p:bldP spid="50" grpId="0"/>
      <p:bldP spid="51" grpId="0"/>
      <p:bldP spid="52" grpId="0" animBg="1"/>
      <p:bldP spid="53" grpId="0" animBg="1"/>
      <p:bldP spid="54" grpId="0" animBg="1"/>
      <p:bldP spid="56" grpId="0" animBg="1"/>
      <p:bldP spid="57" grpId="0" animBg="1"/>
      <p:bldP spid="59" grpId="0" animBg="1"/>
      <p:bldP spid="60" grpId="0"/>
      <p:bldP spid="62" grpId="0"/>
      <p:bldP spid="63" grpId="0"/>
      <p:bldP spid="67" grpId="0"/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52400" y="914400"/>
            <a:ext cx="8991600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graph-&gt;arcs[min][min]=1;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for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j=1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 j&lt;VN; j++)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if(graph-&gt;arcs[j][j]==0)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&amp;&amp; (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dist[ j].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length &gt;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dist[min].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length  </a:t>
            </a: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                          +graph-&gt;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arcs[min][ j]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))</a:t>
            </a:r>
          </a:p>
          <a:p>
            <a:pPr marL="1080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{ dist[ j].length =</a:t>
            </a: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dist[min].length + graph-&gt;arcs[min][ j];</a:t>
            </a: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 dist[j].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= min;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indent="-342900" algn="l" defTabSz="914400" rtl="0" eaLnBrk="1" fontAlgn="base" latinLnBrk="0" hangingPunct="1">
              <a:lnSpc>
                <a:spcPct val="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}</a:t>
            </a:r>
          </a:p>
          <a:p>
            <a:pPr marL="1080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81600" y="990600"/>
            <a:ext cx="3962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C0000"/>
                </a:solidFill>
              </a:rPr>
              <a:t>//2.1 </a:t>
            </a:r>
            <a:r>
              <a:rPr lang="zh-CN" altLang="en-US" kern="0" dirty="0" smtClean="0">
                <a:solidFill>
                  <a:srgbClr val="CC0000"/>
                </a:solidFill>
              </a:rPr>
              <a:t>将顶点加入</a:t>
            </a:r>
            <a:r>
              <a:rPr lang="en-US" altLang="zh-CN" kern="0" dirty="0" smtClean="0">
                <a:solidFill>
                  <a:srgbClr val="CC0000"/>
                </a:solidFill>
              </a:rPr>
              <a:t>U</a:t>
            </a:r>
            <a:r>
              <a:rPr lang="zh-CN" altLang="en-US" kern="0" dirty="0" smtClean="0">
                <a:solidFill>
                  <a:srgbClr val="CC0000"/>
                </a:solidFill>
              </a:rPr>
              <a:t>集合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2400" y="1600200"/>
            <a:ext cx="5181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C0000"/>
                </a:solidFill>
              </a:rPr>
              <a:t>//2.2</a:t>
            </a:r>
            <a:r>
              <a:rPr lang="zh-CN" altLang="en-US" kern="0" dirty="0" smtClean="0">
                <a:solidFill>
                  <a:srgbClr val="CC0000"/>
                </a:solidFill>
              </a:rPr>
              <a:t>更新“未确定”的路径长度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1600" y="2209800"/>
            <a:ext cx="3962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vj</a:t>
            </a:r>
            <a:r>
              <a:rPr lang="zh-CN" altLang="en-US" kern="0" dirty="0" smtClean="0">
                <a:solidFill>
                  <a:srgbClr val="0000CC"/>
                </a:solidFill>
              </a:rPr>
              <a:t>不在</a:t>
            </a:r>
            <a:r>
              <a:rPr lang="en-US" altLang="zh-CN" kern="0" dirty="0" smtClean="0">
                <a:solidFill>
                  <a:srgbClr val="0000CC"/>
                </a:solidFill>
              </a:rPr>
              <a:t>U</a:t>
            </a:r>
            <a:r>
              <a:rPr lang="zh-CN" altLang="en-US" kern="0" dirty="0" smtClean="0">
                <a:solidFill>
                  <a:srgbClr val="0000CC"/>
                </a:solidFill>
              </a:rPr>
              <a:t>中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  <a:r>
              <a:rPr lang="zh-CN" altLang="en-US" kern="0" dirty="0" smtClean="0">
                <a:solidFill>
                  <a:srgbClr val="0000CC"/>
                </a:solidFill>
              </a:rPr>
              <a:t>且可修正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0200" y="5181600"/>
            <a:ext cx="3733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则更换路长、前驱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200400" y="5867400"/>
            <a:ext cx="5943600" cy="6096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 smtClean="0">
                <a:solidFill>
                  <a:schemeClr val="bg1"/>
                </a:solidFill>
                <a:latin typeface="+mn-lt"/>
              </a:rPr>
              <a:t>Dijkstra</a:t>
            </a: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算法复杂度：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81800" y="5892225"/>
            <a:ext cx="11560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chemeClr val="bg1"/>
                </a:solidFill>
              </a:rPr>
              <a:t>O(n</a:t>
            </a:r>
            <a:r>
              <a:rPr lang="en-US" altLang="zh-CN" sz="3200" kern="0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CN" sz="3200" kern="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381000" y="480600"/>
            <a:ext cx="822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//2.</a:t>
            </a:r>
            <a:r>
              <a:rPr lang="zh-CN" altLang="en-US" dirty="0" smtClean="0">
                <a:solidFill>
                  <a:srgbClr val="0000CC"/>
                </a:solidFill>
              </a:rPr>
              <a:t>找到“未定路径中的最小值</a:t>
            </a:r>
            <a:r>
              <a:rPr lang="en-US" altLang="zh-CN" dirty="0" smtClean="0">
                <a:solidFill>
                  <a:srgbClr val="0000CC"/>
                </a:solidFill>
              </a:rPr>
              <a:t>dist[min]</a:t>
            </a:r>
            <a:r>
              <a:rPr lang="zh-CN" altLang="en-US" dirty="0" smtClean="0">
                <a:solidFill>
                  <a:srgbClr val="0000CC"/>
                </a:solidFill>
              </a:rPr>
              <a:t>”之后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219200"/>
            <a:ext cx="8763000" cy="487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掌握：</a:t>
            </a:r>
            <a:r>
              <a:rPr lang="en-US" altLang="zh-CN" sz="3200" kern="0" dirty="0" err="1" smtClean="0">
                <a:latin typeface="+mn-lt"/>
              </a:rPr>
              <a:t>Dijkstra</a:t>
            </a:r>
            <a:r>
              <a:rPr lang="zh-CN" altLang="en-US" sz="3200" kern="0" dirty="0" smtClean="0">
                <a:latin typeface="+mn-lt"/>
              </a:rPr>
              <a:t>最短路径算法，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                           </a:t>
            </a:r>
            <a:r>
              <a:rPr lang="zh-CN" altLang="en-US" sz="3200" kern="0" dirty="0" smtClean="0">
                <a:latin typeface="+mn-lt"/>
              </a:rPr>
              <a:t>及实现过程；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219200"/>
            <a:ext cx="8763000" cy="487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P327  </a:t>
            </a:r>
            <a:r>
              <a:rPr lang="zh-CN" altLang="en-US" sz="3000" kern="0" dirty="0" smtClean="0">
                <a:latin typeface="+mn-lt"/>
              </a:rPr>
              <a:t>复习题 </a:t>
            </a:r>
            <a:r>
              <a:rPr lang="en-US" altLang="zh-CN" sz="3000" kern="0" dirty="0" smtClean="0">
                <a:latin typeface="+mn-lt"/>
              </a:rPr>
              <a:t>7</a:t>
            </a: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   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注意：</a:t>
            </a:r>
            <a:r>
              <a:rPr lang="zh-CN" altLang="en-US" sz="3000" kern="0" dirty="0" smtClean="0">
                <a:latin typeface="+mn-lt"/>
              </a:rPr>
              <a:t>写出完整的</a:t>
            </a:r>
            <a:r>
              <a:rPr lang="en-US" altLang="zh-CN" sz="3000" kern="0" dirty="0" smtClean="0">
                <a:latin typeface="+mn-lt"/>
              </a:rPr>
              <a:t>dist</a:t>
            </a:r>
            <a:r>
              <a:rPr lang="zh-CN" altLang="en-US" sz="3000" kern="0" dirty="0" smtClean="0">
                <a:latin typeface="+mn-lt"/>
              </a:rPr>
              <a:t>数组变化过程；</a:t>
            </a:r>
            <a:endParaRPr lang="en-US" altLang="zh-CN" sz="30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   </a:t>
            </a:r>
            <a:r>
              <a:rPr lang="zh-CN" altLang="en-US" sz="3000" kern="0" dirty="0" smtClean="0">
                <a:latin typeface="+mn-lt"/>
              </a:rPr>
              <a:t>并列出：最短路径（即顶点序列）、</a:t>
            </a:r>
            <a:endParaRPr lang="en-US" altLang="zh-CN" sz="30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              </a:t>
            </a:r>
            <a:r>
              <a:rPr lang="zh-CN" altLang="en-US" sz="3000" kern="0" dirty="0" smtClean="0">
                <a:latin typeface="+mn-lt"/>
              </a:rPr>
              <a:t>   各最短路径长度</a:t>
            </a: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 </a:t>
            </a:r>
            <a:r>
              <a:rPr lang="en-US" altLang="zh-CN" dirty="0" smtClean="0">
                <a:ea typeface="黑体" pitchFamily="2" charset="-122"/>
              </a:rPr>
              <a:t>--</a:t>
            </a:r>
            <a:r>
              <a:rPr lang="zh-CN" altLang="en-US" dirty="0" smtClean="0">
                <a:ea typeface="黑体" pitchFamily="2" charset="-122"/>
              </a:rPr>
              <a:t>无向图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BFS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生成树</a:t>
            </a:r>
            <a:endParaRPr lang="en-US" altLang="zh-CN" sz="3200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DFS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生成树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：树边、非树边</a:t>
            </a:r>
            <a:r>
              <a:rPr lang="en-US" altLang="zh-CN" sz="3200" kern="0" dirty="0" smtClean="0">
                <a:latin typeface="+mn-lt"/>
                <a:sym typeface="Wingdings" pitchFamily="2" charset="2"/>
              </a:rPr>
              <a:t>(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回边</a:t>
            </a:r>
            <a:r>
              <a:rPr lang="en-US" altLang="zh-CN" sz="3200" kern="0" dirty="0" smtClean="0">
                <a:latin typeface="+mn-lt"/>
                <a:sym typeface="Wingdings" pitchFamily="2" charset="2"/>
              </a:rPr>
              <a:t>)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；</a:t>
            </a:r>
            <a:endParaRPr lang="en-US" altLang="zh-CN" sz="32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                     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1676400" y="396067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2590800" y="34069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62000" y="49499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2" name="直接连接符 11"/>
          <p:cNvCxnSpPr>
            <a:cxnSpLocks noChangeShapeType="1"/>
            <a:stCxn id="10" idx="5"/>
            <a:endCxn id="13" idx="0"/>
          </p:cNvCxnSpPr>
          <p:nvPr/>
        </p:nvCxnSpPr>
        <p:spPr bwMode="auto">
          <a:xfrm rot="5400000">
            <a:off x="2380229" y="4299677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2590800" y="494043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5" name="直接连接符 32"/>
          <p:cNvCxnSpPr>
            <a:cxnSpLocks noChangeShapeType="1"/>
            <a:stCxn id="11" idx="7"/>
            <a:endCxn id="9" idx="3"/>
          </p:cNvCxnSpPr>
          <p:nvPr/>
        </p:nvCxnSpPr>
        <p:spPr bwMode="auto">
          <a:xfrm rot="5400000" flipH="1" flipV="1">
            <a:off x="1154746" y="4428310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914400" y="280683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1676400" y="27973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22" name="直接连接符 28"/>
          <p:cNvCxnSpPr>
            <a:cxnSpLocks noChangeShapeType="1"/>
            <a:stCxn id="21" idx="4"/>
            <a:endCxn id="9" idx="0"/>
          </p:cNvCxnSpPr>
          <p:nvPr/>
        </p:nvCxnSpPr>
        <p:spPr bwMode="auto">
          <a:xfrm rot="5400000">
            <a:off x="1598721" y="3630993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609600" y="34831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4" name="直接连接符 28"/>
          <p:cNvCxnSpPr>
            <a:cxnSpLocks noChangeShapeType="1"/>
            <a:stCxn id="23" idx="5"/>
            <a:endCxn id="9" idx="2"/>
          </p:cNvCxnSpPr>
          <p:nvPr/>
        </p:nvCxnSpPr>
        <p:spPr bwMode="auto">
          <a:xfrm rot="16200000" flipH="1">
            <a:off x="1208411" y="3744684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28"/>
          <p:cNvCxnSpPr>
            <a:cxnSpLocks noChangeShapeType="1"/>
            <a:stCxn id="23" idx="4"/>
            <a:endCxn id="11" idx="0"/>
          </p:cNvCxnSpPr>
          <p:nvPr/>
        </p:nvCxnSpPr>
        <p:spPr bwMode="auto">
          <a:xfrm rot="16200000" flipH="1">
            <a:off x="456375" y="4392339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1" idx="2"/>
            <a:endCxn id="23" idx="0"/>
          </p:cNvCxnSpPr>
          <p:nvPr/>
        </p:nvCxnSpPr>
        <p:spPr bwMode="auto">
          <a:xfrm rot="10800000" flipV="1">
            <a:off x="861600" y="3049314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直接连接符 28"/>
          <p:cNvCxnSpPr>
            <a:cxnSpLocks noChangeShapeType="1"/>
            <a:stCxn id="21" idx="6"/>
            <a:endCxn id="10" idx="0"/>
          </p:cNvCxnSpPr>
          <p:nvPr/>
        </p:nvCxnSpPr>
        <p:spPr bwMode="auto">
          <a:xfrm>
            <a:off x="2180400" y="3049314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2438400" y="27815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143000" y="3505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600200" y="334023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09600" y="4267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1143000" y="4267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4648200" y="361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5410200" y="361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3733800" y="457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5257800" y="457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4648200" y="267348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39" idx="4"/>
            <a:endCxn id="34" idx="0"/>
          </p:cNvCxnSpPr>
          <p:nvPr/>
        </p:nvCxnSpPr>
        <p:spPr bwMode="auto">
          <a:xfrm rot="5400000">
            <a:off x="4683545" y="3394144"/>
            <a:ext cx="43331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915600" y="3581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3" name="直接连接符 28"/>
          <p:cNvCxnSpPr>
            <a:cxnSpLocks noChangeShapeType="1"/>
            <a:stCxn id="41" idx="4"/>
            <a:endCxn id="36" idx="0"/>
          </p:cNvCxnSpPr>
          <p:nvPr/>
        </p:nvCxnSpPr>
        <p:spPr bwMode="auto">
          <a:xfrm rot="5400000">
            <a:off x="3833400" y="4237800"/>
            <a:ext cx="486600" cy="18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38" idx="0"/>
            <a:endCxn id="35" idx="4"/>
          </p:cNvCxnSpPr>
          <p:nvPr/>
        </p:nvCxnSpPr>
        <p:spPr bwMode="auto">
          <a:xfrm rot="5400000" flipH="1" flipV="1">
            <a:off x="5357400" y="4267200"/>
            <a:ext cx="45720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直接连接符 67"/>
          <p:cNvCxnSpPr/>
          <p:nvPr/>
        </p:nvCxnSpPr>
        <p:spPr bwMode="auto">
          <a:xfrm rot="5400000">
            <a:off x="2018506" y="4310995"/>
            <a:ext cx="29718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rot="5400000">
            <a:off x="4839494" y="4310994"/>
            <a:ext cx="2971801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1524000" y="5442600"/>
            <a:ext cx="1219200" cy="59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000" dirty="0" smtClean="0"/>
              <a:t>原图</a:t>
            </a:r>
            <a:endParaRPr lang="en-US" altLang="zh-CN" sz="3000" baseline="-25000" dirty="0"/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810000" y="5442600"/>
            <a:ext cx="22098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/>
              <a:t>BFS</a:t>
            </a:r>
            <a:r>
              <a:rPr lang="zh-CN" altLang="en-US" sz="3000" dirty="0" smtClean="0"/>
              <a:t>生成树</a:t>
            </a:r>
            <a:endParaRPr lang="en-US" altLang="zh-CN" sz="3000" dirty="0"/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477000" y="5486400"/>
            <a:ext cx="26670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/>
              <a:t>DFS</a:t>
            </a:r>
            <a:r>
              <a:rPr lang="zh-CN" altLang="en-US" sz="3000" dirty="0" smtClean="0"/>
              <a:t>生成树</a:t>
            </a:r>
            <a:endParaRPr lang="en-US" altLang="zh-CN" sz="3000" baseline="-25000" dirty="0"/>
          </a:p>
        </p:txBody>
      </p:sp>
      <p:cxnSp>
        <p:nvCxnSpPr>
          <p:cNvPr id="73" name="直接连接符 28"/>
          <p:cNvCxnSpPr>
            <a:cxnSpLocks noChangeShapeType="1"/>
            <a:stCxn id="39" idx="3"/>
            <a:endCxn id="41" idx="0"/>
          </p:cNvCxnSpPr>
          <p:nvPr/>
        </p:nvCxnSpPr>
        <p:spPr bwMode="auto">
          <a:xfrm rot="5400000">
            <a:off x="4205945" y="3065336"/>
            <a:ext cx="477720" cy="554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直接连接符 28"/>
          <p:cNvCxnSpPr>
            <a:cxnSpLocks noChangeShapeType="1"/>
            <a:stCxn id="39" idx="5"/>
            <a:endCxn id="35" idx="0"/>
          </p:cNvCxnSpPr>
          <p:nvPr/>
        </p:nvCxnSpPr>
        <p:spPr bwMode="auto">
          <a:xfrm rot="16200000" flipH="1">
            <a:off x="5116735" y="3065335"/>
            <a:ext cx="507120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7" name="Oval 30"/>
          <p:cNvSpPr>
            <a:spLocks noChangeArrowheads="1"/>
          </p:cNvSpPr>
          <p:nvPr/>
        </p:nvSpPr>
        <p:spPr bwMode="auto">
          <a:xfrm>
            <a:off x="7907400" y="4161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65532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68286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81828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649400" y="259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92" name="直接连接符 28"/>
          <p:cNvCxnSpPr>
            <a:cxnSpLocks noChangeShapeType="1"/>
            <a:stCxn id="90" idx="4"/>
            <a:endCxn id="87" idx="0"/>
          </p:cNvCxnSpPr>
          <p:nvPr/>
        </p:nvCxnSpPr>
        <p:spPr bwMode="auto">
          <a:xfrm rot="5400000">
            <a:off x="8144700" y="3871500"/>
            <a:ext cx="304800" cy="275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7086600" y="332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94" name="直接连接符 28"/>
          <p:cNvCxnSpPr>
            <a:cxnSpLocks noChangeShapeType="1"/>
            <a:stCxn id="93" idx="4"/>
            <a:endCxn id="89" idx="0"/>
          </p:cNvCxnSpPr>
          <p:nvPr/>
        </p:nvCxnSpPr>
        <p:spPr bwMode="auto">
          <a:xfrm rot="5400000">
            <a:off x="7051200" y="3856800"/>
            <a:ext cx="316800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5" name="直接连接符 28"/>
          <p:cNvCxnSpPr>
            <a:cxnSpLocks noChangeShapeType="1"/>
            <a:stCxn id="90" idx="0"/>
            <a:endCxn id="91" idx="5"/>
          </p:cNvCxnSpPr>
          <p:nvPr/>
        </p:nvCxnSpPr>
        <p:spPr bwMode="auto">
          <a:xfrm rot="16200000" flipV="1">
            <a:off x="8091292" y="3009291"/>
            <a:ext cx="331809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" name="直接连接符 28"/>
          <p:cNvCxnSpPr>
            <a:cxnSpLocks noChangeShapeType="1"/>
            <a:stCxn id="91" idx="3"/>
            <a:endCxn id="93" idx="0"/>
          </p:cNvCxnSpPr>
          <p:nvPr/>
        </p:nvCxnSpPr>
        <p:spPr bwMode="auto">
          <a:xfrm rot="5400000">
            <a:off x="7379701" y="2979891"/>
            <a:ext cx="302409" cy="384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" name="直接连接符 28"/>
          <p:cNvCxnSpPr>
            <a:cxnSpLocks noChangeShapeType="1"/>
            <a:stCxn id="89" idx="4"/>
            <a:endCxn id="88" idx="0"/>
          </p:cNvCxnSpPr>
          <p:nvPr/>
        </p:nvCxnSpPr>
        <p:spPr bwMode="auto">
          <a:xfrm rot="5400000">
            <a:off x="6775800" y="4677600"/>
            <a:ext cx="334200" cy="275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8" grpId="0" animBg="1"/>
      <p:bldP spid="39" grpId="0" animBg="1"/>
      <p:bldP spid="41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 </a:t>
            </a:r>
            <a:r>
              <a:rPr lang="en-US" altLang="zh-CN" dirty="0" smtClean="0">
                <a:ea typeface="黑体" pitchFamily="2" charset="-122"/>
              </a:rPr>
              <a:t>--</a:t>
            </a:r>
            <a:r>
              <a:rPr lang="zh-CN" altLang="en-US" dirty="0" smtClean="0">
                <a:ea typeface="黑体" pitchFamily="2" charset="-122"/>
              </a:rPr>
              <a:t>有向图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BFS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生成树</a:t>
            </a:r>
            <a:endParaRPr lang="en-US" altLang="zh-CN" sz="3200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DFS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生成树：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树边、向后、向前、横跨边；</a:t>
            </a:r>
            <a:endParaRPr lang="en-US" altLang="zh-CN" sz="32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                     </a:t>
            </a:r>
            <a:endParaRPr lang="en-US" altLang="zh-CN" sz="3200" kern="0" dirty="0" smtClean="0">
              <a:latin typeface="+mn-lt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 rot="5400000">
            <a:off x="2018506" y="4463395"/>
            <a:ext cx="29718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rot="5400000">
            <a:off x="4839494" y="4463394"/>
            <a:ext cx="2971801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810000" y="5595000"/>
            <a:ext cx="22098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/>
              <a:t>BFS</a:t>
            </a:r>
            <a:r>
              <a:rPr lang="zh-CN" altLang="en-US" sz="3000" dirty="0" smtClean="0"/>
              <a:t>生成树</a:t>
            </a:r>
            <a:endParaRPr lang="en-US" altLang="zh-CN" sz="3000" dirty="0"/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477000" y="5638800"/>
            <a:ext cx="26670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/>
              <a:t>DFS</a:t>
            </a:r>
            <a:r>
              <a:rPr lang="zh-CN" altLang="en-US" sz="3000" dirty="0" smtClean="0"/>
              <a:t>生成树</a:t>
            </a:r>
            <a:endParaRPr lang="en-US" altLang="zh-CN" sz="3000" baseline="-25000" dirty="0"/>
          </a:p>
        </p:txBody>
      </p: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897000" y="2858325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1782000" y="287261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1782000" y="408546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2772600" y="408546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55" name="直接箭头连接符 54"/>
          <p:cNvCxnSpPr>
            <a:stCxn id="51" idx="6"/>
            <a:endCxn id="52" idx="2"/>
          </p:cNvCxnSpPr>
          <p:nvPr/>
        </p:nvCxnSpPr>
        <p:spPr bwMode="auto">
          <a:xfrm>
            <a:off x="1401000" y="3110325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>
            <a:stCxn id="54" idx="1"/>
            <a:endCxn id="52" idx="5"/>
          </p:cNvCxnSpPr>
          <p:nvPr/>
        </p:nvCxnSpPr>
        <p:spPr bwMode="auto">
          <a:xfrm rot="16200000" flipV="1">
            <a:off x="2101066" y="3413928"/>
            <a:ext cx="856468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52" idx="4"/>
            <a:endCxn id="53" idx="0"/>
          </p:cNvCxnSpPr>
          <p:nvPr/>
        </p:nvCxnSpPr>
        <p:spPr bwMode="auto">
          <a:xfrm rot="5400000">
            <a:off x="1679575" y="3731037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>
            <a:stCxn id="53" idx="6"/>
            <a:endCxn id="54" idx="2"/>
          </p:cNvCxnSpPr>
          <p:nvPr/>
        </p:nvCxnSpPr>
        <p:spPr bwMode="auto">
          <a:xfrm>
            <a:off x="2286000" y="4337462"/>
            <a:ext cx="4866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772600" y="2858325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60" name="直接箭头连接符 59"/>
          <p:cNvCxnSpPr>
            <a:stCxn id="53" idx="7"/>
            <a:endCxn id="59" idx="3"/>
          </p:cNvCxnSpPr>
          <p:nvPr/>
        </p:nvCxnSpPr>
        <p:spPr bwMode="auto">
          <a:xfrm rot="5400000" flipH="1" flipV="1">
            <a:off x="2093923" y="3406785"/>
            <a:ext cx="870755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stCxn id="59" idx="2"/>
            <a:endCxn id="52" idx="6"/>
          </p:cNvCxnSpPr>
          <p:nvPr/>
        </p:nvCxnSpPr>
        <p:spPr bwMode="auto">
          <a:xfrm rot="10800000" flipV="1">
            <a:off x="2286000" y="3110324"/>
            <a:ext cx="486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2772600" y="5211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63" name="直接箭头连接符 62"/>
          <p:cNvCxnSpPr>
            <a:stCxn id="54" idx="4"/>
            <a:endCxn id="62" idx="0"/>
          </p:cNvCxnSpPr>
          <p:nvPr/>
        </p:nvCxnSpPr>
        <p:spPr bwMode="auto">
          <a:xfrm rot="5400000">
            <a:off x="2713831" y="4900231"/>
            <a:ext cx="621538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>
            <a:stCxn id="53" idx="5"/>
            <a:endCxn id="62" idx="1"/>
          </p:cNvCxnSpPr>
          <p:nvPr/>
        </p:nvCxnSpPr>
        <p:spPr bwMode="auto">
          <a:xfrm rot="16200000" flipH="1">
            <a:off x="2144722" y="4583122"/>
            <a:ext cx="769156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/>
          <p:cNvCxnSpPr>
            <a:stCxn id="59" idx="4"/>
            <a:endCxn id="54" idx="0"/>
          </p:cNvCxnSpPr>
          <p:nvPr/>
        </p:nvCxnSpPr>
        <p:spPr bwMode="auto">
          <a:xfrm rot="5400000">
            <a:off x="2663032" y="3723893"/>
            <a:ext cx="723137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>
            <a:stCxn id="51" idx="4"/>
            <a:endCxn id="53" idx="2"/>
          </p:cNvCxnSpPr>
          <p:nvPr/>
        </p:nvCxnSpPr>
        <p:spPr bwMode="auto">
          <a:xfrm rot="16200000" flipH="1">
            <a:off x="977932" y="3533393"/>
            <a:ext cx="975137" cy="633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4953000" y="28956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7" name="Oval 30"/>
          <p:cNvSpPr>
            <a:spLocks noChangeArrowheads="1"/>
          </p:cNvSpPr>
          <p:nvPr/>
        </p:nvSpPr>
        <p:spPr bwMode="auto">
          <a:xfrm>
            <a:off x="5486400" y="373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4419600" y="373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79" name="直接箭头连接符 78"/>
          <p:cNvCxnSpPr>
            <a:stCxn id="75" idx="5"/>
            <a:endCxn id="77" idx="0"/>
          </p:cNvCxnSpPr>
          <p:nvPr/>
        </p:nvCxnSpPr>
        <p:spPr bwMode="auto">
          <a:xfrm rot="16200000" flipH="1">
            <a:off x="5356791" y="3352190"/>
            <a:ext cx="408009" cy="3552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>
            <a:stCxn id="75" idx="3"/>
            <a:endCxn id="78" idx="0"/>
          </p:cNvCxnSpPr>
          <p:nvPr/>
        </p:nvCxnSpPr>
        <p:spPr bwMode="auto">
          <a:xfrm rot="5400000">
            <a:off x="4645201" y="3352191"/>
            <a:ext cx="408009" cy="3552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Oval 30"/>
          <p:cNvSpPr>
            <a:spLocks noChangeArrowheads="1"/>
          </p:cNvSpPr>
          <p:nvPr/>
        </p:nvSpPr>
        <p:spPr bwMode="auto">
          <a:xfrm>
            <a:off x="3810000" y="475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99" name="Oval 30"/>
          <p:cNvSpPr>
            <a:spLocks noChangeArrowheads="1"/>
          </p:cNvSpPr>
          <p:nvPr/>
        </p:nvSpPr>
        <p:spPr bwMode="auto">
          <a:xfrm>
            <a:off x="4419600" y="475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00" name="Oval 30"/>
          <p:cNvSpPr>
            <a:spLocks noChangeArrowheads="1"/>
          </p:cNvSpPr>
          <p:nvPr/>
        </p:nvSpPr>
        <p:spPr bwMode="auto">
          <a:xfrm>
            <a:off x="5029200" y="475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01" name="直接箭头连接符 100"/>
          <p:cNvCxnSpPr>
            <a:stCxn id="78" idx="3"/>
            <a:endCxn id="98" idx="0"/>
          </p:cNvCxnSpPr>
          <p:nvPr/>
        </p:nvCxnSpPr>
        <p:spPr bwMode="auto">
          <a:xfrm rot="5400000">
            <a:off x="3982801" y="4243191"/>
            <a:ext cx="589809" cy="431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直接箭头连接符 103"/>
          <p:cNvCxnSpPr>
            <a:stCxn id="78" idx="4"/>
            <a:endCxn id="99" idx="0"/>
          </p:cNvCxnSpPr>
          <p:nvPr/>
        </p:nvCxnSpPr>
        <p:spPr bwMode="auto">
          <a:xfrm rot="5400000">
            <a:off x="4413600" y="4495800"/>
            <a:ext cx="5160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>
            <a:stCxn id="78" idx="5"/>
            <a:endCxn id="100" idx="0"/>
          </p:cNvCxnSpPr>
          <p:nvPr/>
        </p:nvCxnSpPr>
        <p:spPr bwMode="auto">
          <a:xfrm rot="16200000" flipH="1">
            <a:off x="4770591" y="4243190"/>
            <a:ext cx="589809" cy="431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Oval 30"/>
          <p:cNvSpPr>
            <a:spLocks noChangeArrowheads="1"/>
          </p:cNvSpPr>
          <p:nvPr/>
        </p:nvSpPr>
        <p:spPr bwMode="auto">
          <a:xfrm>
            <a:off x="7878000" y="2725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3" name="Oval 30"/>
          <p:cNvSpPr>
            <a:spLocks noChangeArrowheads="1"/>
          </p:cNvSpPr>
          <p:nvPr/>
        </p:nvSpPr>
        <p:spPr bwMode="auto">
          <a:xfrm>
            <a:off x="6582600" y="5105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7344600" y="3458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15" name="直接箭头连接符 114"/>
          <p:cNvCxnSpPr>
            <a:stCxn id="117" idx="3"/>
            <a:endCxn id="113" idx="0"/>
          </p:cNvCxnSpPr>
          <p:nvPr/>
        </p:nvCxnSpPr>
        <p:spPr bwMode="auto">
          <a:xfrm rot="5400000">
            <a:off x="6746701" y="4814691"/>
            <a:ext cx="378609" cy="202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直接箭头连接符 115"/>
          <p:cNvCxnSpPr>
            <a:stCxn id="112" idx="3"/>
            <a:endCxn id="114" idx="0"/>
          </p:cNvCxnSpPr>
          <p:nvPr/>
        </p:nvCxnSpPr>
        <p:spPr bwMode="auto">
          <a:xfrm rot="5400000">
            <a:off x="7623001" y="3129591"/>
            <a:ext cx="302409" cy="3552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7" name="Oval 30"/>
          <p:cNvSpPr>
            <a:spLocks noChangeArrowheads="1"/>
          </p:cNvSpPr>
          <p:nvPr/>
        </p:nvSpPr>
        <p:spPr bwMode="auto">
          <a:xfrm>
            <a:off x="6963600" y="4296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7772400" y="4296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7315200" y="5134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20" name="直接箭头连接符 119"/>
          <p:cNvCxnSpPr>
            <a:stCxn id="114" idx="3"/>
            <a:endCxn id="117" idx="0"/>
          </p:cNvCxnSpPr>
          <p:nvPr/>
        </p:nvCxnSpPr>
        <p:spPr bwMode="auto">
          <a:xfrm rot="5400000">
            <a:off x="7113001" y="3991191"/>
            <a:ext cx="408009" cy="202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直接箭头连接符 120"/>
          <p:cNvCxnSpPr>
            <a:stCxn id="114" idx="5"/>
            <a:endCxn id="118" idx="0"/>
          </p:cNvCxnSpPr>
          <p:nvPr/>
        </p:nvCxnSpPr>
        <p:spPr bwMode="auto">
          <a:xfrm rot="16200000" flipH="1">
            <a:off x="7695591" y="3967790"/>
            <a:ext cx="408009" cy="2496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直接箭头连接符 121"/>
          <p:cNvCxnSpPr>
            <a:stCxn id="117" idx="5"/>
            <a:endCxn id="119" idx="0"/>
          </p:cNvCxnSpPr>
          <p:nvPr/>
        </p:nvCxnSpPr>
        <p:spPr bwMode="auto">
          <a:xfrm rot="16200000" flipH="1">
            <a:off x="7276491" y="4844090"/>
            <a:ext cx="408009" cy="173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 animBg="1"/>
      <p:bldP spid="98" grpId="0" animBg="1"/>
      <p:bldP spid="99" grpId="0" animBg="1"/>
      <p:bldP spid="100" grpId="0" animBg="1"/>
      <p:bldP spid="112" grpId="0" animBg="1"/>
      <p:bldP spid="113" grpId="0" animBg="1"/>
      <p:bldP spid="114" grpId="0" animBg="1"/>
      <p:bldP spid="117" grpId="0" animBg="1"/>
      <p:bldP spid="118" grpId="0" animBg="1"/>
      <p:bldP spid="1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 </a:t>
            </a:r>
            <a:r>
              <a:rPr lang="en-US" altLang="zh-CN" dirty="0" smtClean="0">
                <a:ea typeface="黑体" pitchFamily="2" charset="-122"/>
              </a:rPr>
              <a:t>--</a:t>
            </a:r>
            <a:r>
              <a:rPr lang="zh-CN" altLang="en-US" dirty="0" smtClean="0">
                <a:ea typeface="黑体" pitchFamily="2" charset="-122"/>
              </a:rPr>
              <a:t>最小生成树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 生成树的权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：</a:t>
            </a:r>
            <a:endParaRPr lang="en-US" altLang="zh-CN" sz="32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 最小生成树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：</a:t>
            </a:r>
            <a:endParaRPr lang="en-US" altLang="zh-CN" sz="3200" kern="0" dirty="0" smtClean="0"/>
          </a:p>
          <a:p>
            <a:pPr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-- prim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算法：</a:t>
            </a:r>
            <a:endParaRPr lang="en-US" altLang="zh-CN" sz="32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-- </a:t>
            </a:r>
            <a:r>
              <a:rPr lang="en-US" altLang="zh-CN" sz="3200" kern="0" dirty="0" err="1" smtClean="0">
                <a:latin typeface="+mn-lt"/>
                <a:sym typeface="Wingdings" pitchFamily="2" charset="2"/>
              </a:rPr>
              <a:t>kruskal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算法：</a:t>
            </a:r>
            <a:endParaRPr lang="en-US" altLang="zh-CN" sz="32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                     </a:t>
            </a:r>
            <a:endParaRPr lang="en-US" altLang="zh-CN" sz="3200" kern="0" dirty="0" smtClean="0">
              <a:latin typeface="+mn-lt"/>
            </a:endParaRPr>
          </a:p>
        </p:txBody>
      </p:sp>
      <p:cxnSp>
        <p:nvCxnSpPr>
          <p:cNvPr id="130" name="直接连接符 129"/>
          <p:cNvCxnSpPr/>
          <p:nvPr/>
        </p:nvCxnSpPr>
        <p:spPr bwMode="auto">
          <a:xfrm rot="5400000">
            <a:off x="3467894" y="5142706"/>
            <a:ext cx="29718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30"/>
          <p:cNvSpPr>
            <a:spLocks noChangeArrowheads="1"/>
          </p:cNvSpPr>
          <p:nvPr/>
        </p:nvSpPr>
        <p:spPr bwMode="auto">
          <a:xfrm>
            <a:off x="2667000" y="498370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49" name="Oval 30"/>
          <p:cNvSpPr>
            <a:spLocks noChangeArrowheads="1"/>
          </p:cNvSpPr>
          <p:nvPr/>
        </p:nvSpPr>
        <p:spPr bwMode="auto">
          <a:xfrm>
            <a:off x="3581400" y="44299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50" name="Oval 30"/>
          <p:cNvSpPr>
            <a:spLocks noChangeArrowheads="1"/>
          </p:cNvSpPr>
          <p:nvPr/>
        </p:nvSpPr>
        <p:spPr bwMode="auto">
          <a:xfrm>
            <a:off x="1752600" y="597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51" name="直接连接符 150"/>
          <p:cNvCxnSpPr>
            <a:cxnSpLocks noChangeShapeType="1"/>
            <a:stCxn id="149" idx="5"/>
            <a:endCxn id="152" idx="0"/>
          </p:cNvCxnSpPr>
          <p:nvPr/>
        </p:nvCxnSpPr>
        <p:spPr bwMode="auto">
          <a:xfrm rot="5400000">
            <a:off x="3370829" y="532271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2" name="Oval 30"/>
          <p:cNvSpPr>
            <a:spLocks noChangeArrowheads="1"/>
          </p:cNvSpPr>
          <p:nvPr/>
        </p:nvSpPr>
        <p:spPr bwMode="auto">
          <a:xfrm>
            <a:off x="3581400" y="5963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53" name="直接连接符 28"/>
          <p:cNvCxnSpPr>
            <a:cxnSpLocks noChangeShapeType="1"/>
            <a:stCxn id="149" idx="3"/>
            <a:endCxn id="148" idx="6"/>
          </p:cNvCxnSpPr>
          <p:nvPr/>
        </p:nvCxnSpPr>
        <p:spPr bwMode="auto">
          <a:xfrm rot="5400000">
            <a:off x="3225321" y="4805821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" name="直接连接符 32"/>
          <p:cNvCxnSpPr>
            <a:cxnSpLocks noChangeShapeType="1"/>
            <a:stCxn id="150" idx="7"/>
            <a:endCxn id="148" idx="3"/>
          </p:cNvCxnSpPr>
          <p:nvPr/>
        </p:nvCxnSpPr>
        <p:spPr bwMode="auto">
          <a:xfrm rot="5400000" flipH="1" flipV="1">
            <a:off x="2145346" y="5451346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5" name="直接连接符 32"/>
          <p:cNvCxnSpPr>
            <a:cxnSpLocks noChangeShapeType="1"/>
            <a:stCxn id="152" idx="2"/>
            <a:endCxn id="150" idx="6"/>
          </p:cNvCxnSpPr>
          <p:nvPr/>
        </p:nvCxnSpPr>
        <p:spPr bwMode="auto">
          <a:xfrm rot="10800000" flipV="1">
            <a:off x="2256600" y="6215474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6" name="Text Box 32"/>
          <p:cNvSpPr txBox="1">
            <a:spLocks noChangeArrowheads="1"/>
          </p:cNvSpPr>
          <p:nvPr/>
        </p:nvSpPr>
        <p:spPr bwMode="auto">
          <a:xfrm>
            <a:off x="3352800" y="53160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7" name="Text Box 32"/>
          <p:cNvSpPr txBox="1">
            <a:spLocks noChangeArrowheads="1"/>
          </p:cNvSpPr>
          <p:nvPr/>
        </p:nvSpPr>
        <p:spPr bwMode="auto">
          <a:xfrm>
            <a:off x="1828800" y="3829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8" name="Text Box 32"/>
          <p:cNvSpPr txBox="1">
            <a:spLocks noChangeArrowheads="1"/>
          </p:cNvSpPr>
          <p:nvPr/>
        </p:nvSpPr>
        <p:spPr bwMode="auto">
          <a:xfrm>
            <a:off x="2819400" y="56964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59" name="直接连接符 28"/>
          <p:cNvCxnSpPr>
            <a:cxnSpLocks noChangeShapeType="1"/>
            <a:stCxn id="152" idx="1"/>
            <a:endCxn id="148" idx="5"/>
          </p:cNvCxnSpPr>
          <p:nvPr/>
        </p:nvCxnSpPr>
        <p:spPr bwMode="auto">
          <a:xfrm rot="16200000" flipV="1">
            <a:off x="3064508" y="5446583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0" name="Oval 30"/>
          <p:cNvSpPr>
            <a:spLocks noChangeArrowheads="1"/>
          </p:cNvSpPr>
          <p:nvPr/>
        </p:nvSpPr>
        <p:spPr bwMode="auto">
          <a:xfrm>
            <a:off x="2667000" y="3820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61" name="直接连接符 28"/>
          <p:cNvCxnSpPr>
            <a:cxnSpLocks noChangeShapeType="1"/>
            <a:stCxn id="160" idx="4"/>
            <a:endCxn id="148" idx="0"/>
          </p:cNvCxnSpPr>
          <p:nvPr/>
        </p:nvCxnSpPr>
        <p:spPr bwMode="auto">
          <a:xfrm rot="5400000">
            <a:off x="2589321" y="465402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2" name="Oval 30"/>
          <p:cNvSpPr>
            <a:spLocks noChangeArrowheads="1"/>
          </p:cNvSpPr>
          <p:nvPr/>
        </p:nvSpPr>
        <p:spPr bwMode="auto">
          <a:xfrm>
            <a:off x="1600200" y="4506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63" name="直接连接符 28"/>
          <p:cNvCxnSpPr>
            <a:cxnSpLocks noChangeShapeType="1"/>
            <a:stCxn id="162" idx="5"/>
            <a:endCxn id="148" idx="2"/>
          </p:cNvCxnSpPr>
          <p:nvPr/>
        </p:nvCxnSpPr>
        <p:spPr bwMode="auto">
          <a:xfrm rot="16200000" flipH="1">
            <a:off x="2199011" y="4767720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" name="直接连接符 28"/>
          <p:cNvCxnSpPr>
            <a:cxnSpLocks noChangeShapeType="1"/>
            <a:stCxn id="162" idx="4"/>
            <a:endCxn id="150" idx="0"/>
          </p:cNvCxnSpPr>
          <p:nvPr/>
        </p:nvCxnSpPr>
        <p:spPr bwMode="auto">
          <a:xfrm rot="16200000" flipH="1">
            <a:off x="1446975" y="5415375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5" name="直接连接符 28"/>
          <p:cNvCxnSpPr>
            <a:cxnSpLocks noChangeShapeType="1"/>
            <a:stCxn id="160" idx="2"/>
            <a:endCxn id="162" idx="0"/>
          </p:cNvCxnSpPr>
          <p:nvPr/>
        </p:nvCxnSpPr>
        <p:spPr bwMode="auto">
          <a:xfrm rot="10800000" flipV="1">
            <a:off x="1852200" y="4072350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6" name="直接连接符 28"/>
          <p:cNvCxnSpPr>
            <a:cxnSpLocks noChangeShapeType="1"/>
            <a:stCxn id="160" idx="6"/>
            <a:endCxn id="149" idx="0"/>
          </p:cNvCxnSpPr>
          <p:nvPr/>
        </p:nvCxnSpPr>
        <p:spPr bwMode="auto">
          <a:xfrm>
            <a:off x="3171000" y="4072350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7" name="Text Box 32"/>
          <p:cNvSpPr txBox="1">
            <a:spLocks noChangeArrowheads="1"/>
          </p:cNvSpPr>
          <p:nvPr/>
        </p:nvSpPr>
        <p:spPr bwMode="auto">
          <a:xfrm>
            <a:off x="3505200" y="37536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8" name="Text Box 32"/>
          <p:cNvSpPr txBox="1">
            <a:spLocks noChangeArrowheads="1"/>
          </p:cNvSpPr>
          <p:nvPr/>
        </p:nvSpPr>
        <p:spPr bwMode="auto">
          <a:xfrm>
            <a:off x="3200400" y="45540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9" name="Text Box 32"/>
          <p:cNvSpPr txBox="1">
            <a:spLocks noChangeArrowheads="1"/>
          </p:cNvSpPr>
          <p:nvPr/>
        </p:nvSpPr>
        <p:spPr bwMode="auto">
          <a:xfrm>
            <a:off x="2133600" y="4591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0" name="Text Box 32"/>
          <p:cNvSpPr txBox="1">
            <a:spLocks noChangeArrowheads="1"/>
          </p:cNvSpPr>
          <p:nvPr/>
        </p:nvSpPr>
        <p:spPr bwMode="auto">
          <a:xfrm>
            <a:off x="2590800" y="43632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1" name="Text Box 32"/>
          <p:cNvSpPr txBox="1">
            <a:spLocks noChangeArrowheads="1"/>
          </p:cNvSpPr>
          <p:nvPr/>
        </p:nvSpPr>
        <p:spPr bwMode="auto">
          <a:xfrm>
            <a:off x="1676400" y="53538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2" name="Text Box 32"/>
          <p:cNvSpPr txBox="1">
            <a:spLocks noChangeArrowheads="1"/>
          </p:cNvSpPr>
          <p:nvPr/>
        </p:nvSpPr>
        <p:spPr bwMode="auto">
          <a:xfrm>
            <a:off x="2133600" y="5353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3" name="Oval 30"/>
          <p:cNvSpPr>
            <a:spLocks noChangeArrowheads="1"/>
          </p:cNvSpPr>
          <p:nvPr/>
        </p:nvSpPr>
        <p:spPr bwMode="auto">
          <a:xfrm>
            <a:off x="6705600" y="498370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74" name="Oval 30"/>
          <p:cNvSpPr>
            <a:spLocks noChangeArrowheads="1"/>
          </p:cNvSpPr>
          <p:nvPr/>
        </p:nvSpPr>
        <p:spPr bwMode="auto">
          <a:xfrm>
            <a:off x="7620000" y="44299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75" name="Oval 30"/>
          <p:cNvSpPr>
            <a:spLocks noChangeArrowheads="1"/>
          </p:cNvSpPr>
          <p:nvPr/>
        </p:nvSpPr>
        <p:spPr bwMode="auto">
          <a:xfrm>
            <a:off x="5791200" y="58584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76" name="直接连接符 175"/>
          <p:cNvCxnSpPr>
            <a:cxnSpLocks noChangeShapeType="1"/>
            <a:stCxn id="174" idx="5"/>
            <a:endCxn id="177" idx="0"/>
          </p:cNvCxnSpPr>
          <p:nvPr/>
        </p:nvCxnSpPr>
        <p:spPr bwMode="auto">
          <a:xfrm rot="5400000">
            <a:off x="7466719" y="5265423"/>
            <a:ext cx="988755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7" name="Oval 30"/>
          <p:cNvSpPr>
            <a:spLocks noChangeArrowheads="1"/>
          </p:cNvSpPr>
          <p:nvPr/>
        </p:nvSpPr>
        <p:spPr bwMode="auto">
          <a:xfrm>
            <a:off x="7620000" y="584889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81" name="Text Box 32"/>
          <p:cNvSpPr txBox="1">
            <a:spLocks noChangeArrowheads="1"/>
          </p:cNvSpPr>
          <p:nvPr/>
        </p:nvSpPr>
        <p:spPr bwMode="auto">
          <a:xfrm>
            <a:off x="7391400" y="52014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84" name="直接连接符 28"/>
          <p:cNvCxnSpPr>
            <a:cxnSpLocks noChangeShapeType="1"/>
            <a:stCxn id="177" idx="1"/>
            <a:endCxn id="173" idx="5"/>
          </p:cNvCxnSpPr>
          <p:nvPr/>
        </p:nvCxnSpPr>
        <p:spPr bwMode="auto">
          <a:xfrm rot="16200000" flipV="1">
            <a:off x="7160398" y="5389294"/>
            <a:ext cx="508805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5" name="Oval 30"/>
          <p:cNvSpPr>
            <a:spLocks noChangeArrowheads="1"/>
          </p:cNvSpPr>
          <p:nvPr/>
        </p:nvSpPr>
        <p:spPr bwMode="auto">
          <a:xfrm>
            <a:off x="6705600" y="3820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86" name="直接连接符 28"/>
          <p:cNvCxnSpPr>
            <a:cxnSpLocks noChangeShapeType="1"/>
            <a:stCxn id="185" idx="4"/>
            <a:endCxn id="173" idx="0"/>
          </p:cNvCxnSpPr>
          <p:nvPr/>
        </p:nvCxnSpPr>
        <p:spPr bwMode="auto">
          <a:xfrm rot="5400000">
            <a:off x="6627921" y="465402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7" name="Oval 30"/>
          <p:cNvSpPr>
            <a:spLocks noChangeArrowheads="1"/>
          </p:cNvSpPr>
          <p:nvPr/>
        </p:nvSpPr>
        <p:spPr bwMode="auto">
          <a:xfrm>
            <a:off x="5638800" y="4506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88" name="直接连接符 28"/>
          <p:cNvCxnSpPr>
            <a:cxnSpLocks noChangeShapeType="1"/>
            <a:stCxn id="187" idx="5"/>
            <a:endCxn id="173" idx="2"/>
          </p:cNvCxnSpPr>
          <p:nvPr/>
        </p:nvCxnSpPr>
        <p:spPr bwMode="auto">
          <a:xfrm rot="16200000" flipH="1">
            <a:off x="6237611" y="4767720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9" name="直接连接符 28"/>
          <p:cNvCxnSpPr>
            <a:cxnSpLocks noChangeShapeType="1"/>
            <a:stCxn id="187" idx="4"/>
            <a:endCxn id="175" idx="0"/>
          </p:cNvCxnSpPr>
          <p:nvPr/>
        </p:nvCxnSpPr>
        <p:spPr bwMode="auto">
          <a:xfrm rot="16200000" flipH="1">
            <a:off x="5542865" y="5358085"/>
            <a:ext cx="848271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4" name="Text Box 32"/>
          <p:cNvSpPr txBox="1">
            <a:spLocks noChangeArrowheads="1"/>
          </p:cNvSpPr>
          <p:nvPr/>
        </p:nvSpPr>
        <p:spPr bwMode="auto">
          <a:xfrm>
            <a:off x="6172200" y="4591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5" name="Text Box 32"/>
          <p:cNvSpPr txBox="1">
            <a:spLocks noChangeArrowheads="1"/>
          </p:cNvSpPr>
          <p:nvPr/>
        </p:nvSpPr>
        <p:spPr bwMode="auto">
          <a:xfrm>
            <a:off x="6629400" y="43632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6" name="Text Box 32"/>
          <p:cNvSpPr txBox="1">
            <a:spLocks noChangeArrowheads="1"/>
          </p:cNvSpPr>
          <p:nvPr/>
        </p:nvSpPr>
        <p:spPr bwMode="auto">
          <a:xfrm>
            <a:off x="5715000" y="5239296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8" name="Text Box 32"/>
          <p:cNvSpPr txBox="1">
            <a:spLocks noChangeArrowheads="1"/>
          </p:cNvSpPr>
          <p:nvPr/>
        </p:nvSpPr>
        <p:spPr bwMode="auto">
          <a:xfrm>
            <a:off x="3810000" y="52961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9" name="Text Box 32"/>
          <p:cNvSpPr txBox="1">
            <a:spLocks noChangeArrowheads="1"/>
          </p:cNvSpPr>
          <p:nvPr/>
        </p:nvSpPr>
        <p:spPr bwMode="auto">
          <a:xfrm>
            <a:off x="7848600" y="5181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3048000" y="1120914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/>
              <a:t>生成树中，各边的权值之和；</a:t>
            </a:r>
            <a:endParaRPr lang="zh-CN" altLang="en-US" sz="3200" dirty="0"/>
          </a:p>
        </p:txBody>
      </p:sp>
      <p:sp>
        <p:nvSpPr>
          <p:cNvPr id="218" name="矩形 217"/>
          <p:cNvSpPr/>
          <p:nvPr/>
        </p:nvSpPr>
        <p:spPr>
          <a:xfrm>
            <a:off x="3048000" y="1752600"/>
            <a:ext cx="426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/>
              <a:t>权值最小的生成树；</a:t>
            </a:r>
            <a:endParaRPr lang="zh-CN" altLang="en-US" sz="3200" dirty="0"/>
          </a:p>
        </p:txBody>
      </p:sp>
      <p:sp>
        <p:nvSpPr>
          <p:cNvPr id="219" name="矩形 218"/>
          <p:cNvSpPr/>
          <p:nvPr/>
        </p:nvSpPr>
        <p:spPr>
          <a:xfrm>
            <a:off x="3124200" y="2376000"/>
            <a:ext cx="457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ym typeface="Wingdings" pitchFamily="2" charset="2"/>
              </a:rPr>
              <a:t>初始</a:t>
            </a:r>
            <a:r>
              <a:rPr lang="en-US" altLang="zh-CN" sz="3200" kern="0" dirty="0" smtClean="0">
                <a:sym typeface="Wingdings" pitchFamily="2" charset="2"/>
              </a:rPr>
              <a:t>U={v0},  TE=Null;</a:t>
            </a:r>
            <a:endParaRPr lang="zh-CN" altLang="en-US" sz="3200" dirty="0"/>
          </a:p>
        </p:txBody>
      </p:sp>
      <p:sp>
        <p:nvSpPr>
          <p:cNvPr id="220" name="矩形 219"/>
          <p:cNvSpPr/>
          <p:nvPr/>
        </p:nvSpPr>
        <p:spPr>
          <a:xfrm>
            <a:off x="3657600" y="3048000"/>
            <a:ext cx="5562600" cy="68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ym typeface="Wingdings" pitchFamily="2" charset="2"/>
              </a:rPr>
              <a:t>初始</a:t>
            </a:r>
            <a:r>
              <a:rPr lang="en-US" altLang="zh-CN" sz="3200" kern="0" dirty="0" smtClean="0">
                <a:sym typeface="Wingdings" pitchFamily="2" charset="2"/>
              </a:rPr>
              <a:t>U={v0…</a:t>
            </a:r>
            <a:r>
              <a:rPr lang="en-US" altLang="zh-CN" sz="3200" kern="0" dirty="0" err="1" smtClean="0">
                <a:sym typeface="Wingdings" pitchFamily="2" charset="2"/>
              </a:rPr>
              <a:t>vn</a:t>
            </a:r>
            <a:r>
              <a:rPr lang="en-US" altLang="zh-CN" sz="3200" kern="0" dirty="0" smtClean="0">
                <a:sym typeface="Wingdings" pitchFamily="2" charset="2"/>
              </a:rPr>
              <a:t>},  TE=Null;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8" grpId="0"/>
      <p:bldP spid="219" grpId="0"/>
      <p:bldP spid="2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带权路径长度：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最短路径：</a:t>
            </a:r>
            <a:endParaRPr lang="en-US" altLang="zh-CN" sz="3200" kern="0" dirty="0" smtClean="0">
              <a:solidFill>
                <a:srgbClr val="0000CC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  <a:cs typeface="Times New Roman" pitchFamily="18" charset="0"/>
              </a:rPr>
              <a:t>9.5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最短路径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4419600" y="3487738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6172200" y="34956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4343400" y="52482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7" name="直接连接符 16"/>
          <p:cNvCxnSpPr>
            <a:cxnSpLocks noChangeShapeType="1"/>
            <a:stCxn id="15" idx="4"/>
            <a:endCxn id="19" idx="0"/>
          </p:cNvCxnSpPr>
          <p:nvPr/>
        </p:nvCxnSpPr>
        <p:spPr bwMode="auto">
          <a:xfrm rot="16200000" flipH="1">
            <a:off x="5874000" y="4603875"/>
            <a:ext cx="12126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6248400" y="52482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0" name="直接连接符 28"/>
          <p:cNvCxnSpPr>
            <a:cxnSpLocks noChangeShapeType="1"/>
            <a:stCxn id="15" idx="2"/>
            <a:endCxn id="14" idx="6"/>
          </p:cNvCxnSpPr>
          <p:nvPr/>
        </p:nvCxnSpPr>
        <p:spPr bwMode="auto">
          <a:xfrm rot="10800000">
            <a:off x="4959600" y="3757739"/>
            <a:ext cx="12126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直接连接符 32"/>
          <p:cNvCxnSpPr>
            <a:cxnSpLocks noChangeShapeType="1"/>
            <a:stCxn id="16" idx="0"/>
            <a:endCxn id="14" idx="4"/>
          </p:cNvCxnSpPr>
          <p:nvPr/>
        </p:nvCxnSpPr>
        <p:spPr bwMode="auto">
          <a:xfrm rot="5400000" flipH="1" flipV="1">
            <a:off x="4041232" y="4599907"/>
            <a:ext cx="12205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32"/>
          <p:cNvCxnSpPr>
            <a:cxnSpLocks noChangeShapeType="1"/>
            <a:stCxn id="19" idx="2"/>
            <a:endCxn id="16" idx="6"/>
          </p:cNvCxnSpPr>
          <p:nvPr/>
        </p:nvCxnSpPr>
        <p:spPr bwMode="auto">
          <a:xfrm rot="10800000">
            <a:off x="4883400" y="5518275"/>
            <a:ext cx="1365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7543800" y="42672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5" name="直接连接符 54"/>
          <p:cNvCxnSpPr>
            <a:cxnSpLocks noChangeShapeType="1"/>
            <a:stCxn id="15" idx="3"/>
            <a:endCxn id="16" idx="7"/>
          </p:cNvCxnSpPr>
          <p:nvPr/>
        </p:nvCxnSpPr>
        <p:spPr bwMode="auto">
          <a:xfrm rot="5400000">
            <a:off x="4842419" y="3918494"/>
            <a:ext cx="1370762" cy="14469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  <a:stCxn id="15" idx="5"/>
            <a:endCxn id="53" idx="1"/>
          </p:cNvCxnSpPr>
          <p:nvPr/>
        </p:nvCxnSpPr>
        <p:spPr bwMode="auto">
          <a:xfrm rot="16200000" flipH="1">
            <a:off x="6933157" y="3656556"/>
            <a:ext cx="389687" cy="9897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4267200" y="4249738"/>
            <a:ext cx="53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5257800" y="318293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6934200" y="356393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5257800" y="417353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5410200" y="497391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6477000" y="432593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33800" y="1219200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/>
              <a:t>路径上</a:t>
            </a:r>
            <a:r>
              <a:rPr lang="en-US" altLang="zh-CN" sz="3200" kern="0" dirty="0" smtClean="0"/>
              <a:t>, </a:t>
            </a:r>
            <a:r>
              <a:rPr lang="zh-CN" altLang="en-US" sz="3200" kern="0" dirty="0" smtClean="0"/>
              <a:t>各边的权值之和；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2743200" y="1862959"/>
            <a:ext cx="4191000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长度最短的路径；</a:t>
            </a:r>
            <a:endParaRPr lang="en-US" altLang="zh-CN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求最短路径的算法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求某一顶点到其余各点的最短路径；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  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--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Dijkstra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算法；</a:t>
            </a:r>
            <a:r>
              <a:rPr lang="en-US" altLang="zh-CN" sz="3200" kern="0" dirty="0" smtClean="0"/>
              <a:t>(</a:t>
            </a:r>
            <a:r>
              <a:rPr lang="zh-CN" altLang="en-US" sz="3200" kern="0" dirty="0" smtClean="0"/>
              <a:t>单源最短路径问题</a:t>
            </a:r>
            <a:r>
              <a:rPr lang="en-US" altLang="zh-CN" sz="3200" kern="0" dirty="0" smtClean="0"/>
              <a:t>)</a:t>
            </a:r>
          </a:p>
          <a:p>
            <a:pPr marL="342900" indent="-342900" algn="just">
              <a:lnSpc>
                <a:spcPct val="140000"/>
              </a:lnSpc>
              <a:spcBef>
                <a:spcPts val="2400"/>
              </a:spcBef>
              <a:defRPr/>
            </a:pPr>
            <a:r>
              <a:rPr lang="zh-CN" altLang="en-US" sz="3200" kern="0" dirty="0" smtClean="0"/>
              <a:t>求任意两点之间的最短路径；</a:t>
            </a:r>
            <a:endParaRPr lang="en-US" altLang="zh-CN" sz="3200" kern="0" dirty="0" smtClean="0"/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</a:rPr>
              <a:t>    -- Floyd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算法；</a:t>
            </a:r>
            <a:endParaRPr lang="en-US" altLang="zh-CN" sz="3200" kern="0" dirty="0" smtClean="0">
              <a:solidFill>
                <a:srgbClr val="0000CC"/>
              </a:solidFill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4419600" y="3871663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172200" y="38796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343400" y="56322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3" idx="0"/>
          </p:cNvCxnSpPr>
          <p:nvPr/>
        </p:nvCxnSpPr>
        <p:spPr bwMode="auto">
          <a:xfrm rot="16200000" flipH="1">
            <a:off x="5874000" y="4987800"/>
            <a:ext cx="12126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6248400" y="56322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4" name="直接连接符 28"/>
          <p:cNvCxnSpPr>
            <a:cxnSpLocks noChangeShapeType="1"/>
            <a:stCxn id="30" idx="2"/>
            <a:endCxn id="29" idx="6"/>
          </p:cNvCxnSpPr>
          <p:nvPr/>
        </p:nvCxnSpPr>
        <p:spPr bwMode="auto">
          <a:xfrm rot="10800000">
            <a:off x="4959600" y="4141664"/>
            <a:ext cx="12126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1" idx="0"/>
            <a:endCxn id="29" idx="4"/>
          </p:cNvCxnSpPr>
          <p:nvPr/>
        </p:nvCxnSpPr>
        <p:spPr bwMode="auto">
          <a:xfrm rot="5400000" flipH="1" flipV="1">
            <a:off x="4041232" y="4983832"/>
            <a:ext cx="12205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32"/>
          <p:cNvCxnSpPr>
            <a:cxnSpLocks noChangeShapeType="1"/>
            <a:stCxn id="33" idx="2"/>
            <a:endCxn id="31" idx="6"/>
          </p:cNvCxnSpPr>
          <p:nvPr/>
        </p:nvCxnSpPr>
        <p:spPr bwMode="auto">
          <a:xfrm rot="10800000">
            <a:off x="4883400" y="5902200"/>
            <a:ext cx="1365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7543800" y="465112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8" name="直接连接符 37"/>
          <p:cNvCxnSpPr>
            <a:cxnSpLocks noChangeShapeType="1"/>
            <a:stCxn id="30" idx="3"/>
            <a:endCxn id="31" idx="7"/>
          </p:cNvCxnSpPr>
          <p:nvPr/>
        </p:nvCxnSpPr>
        <p:spPr bwMode="auto">
          <a:xfrm rot="5400000">
            <a:off x="4842419" y="4302419"/>
            <a:ext cx="1370762" cy="14469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30" idx="5"/>
            <a:endCxn id="37" idx="1"/>
          </p:cNvCxnSpPr>
          <p:nvPr/>
        </p:nvCxnSpPr>
        <p:spPr bwMode="auto">
          <a:xfrm rot="16200000" flipH="1">
            <a:off x="6933157" y="4040481"/>
            <a:ext cx="389687" cy="9897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4267200" y="4633663"/>
            <a:ext cx="53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5257800" y="35668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6934200" y="39478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5257800" y="455746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5410200" y="5357842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6477000" y="470986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solidFill>
                <a:srgbClr val="003399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3200400" cy="539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12"/>
          <p:cNvSpPr txBox="1">
            <a:spLocks noChangeArrowheads="1"/>
          </p:cNvSpPr>
          <p:nvPr/>
        </p:nvSpPr>
        <p:spPr bwMode="auto">
          <a:xfrm>
            <a:off x="3733800" y="13716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-- </a:t>
            </a:r>
            <a:r>
              <a:rPr lang="zh-CN" altLang="en-US" sz="3200" kern="0" dirty="0" smtClean="0">
                <a:latin typeface="+mn-lt"/>
              </a:rPr>
              <a:t>假设所有边的权重都 </a:t>
            </a:r>
            <a:r>
              <a:rPr lang="en-US" altLang="zh-CN" sz="3200" kern="0" dirty="0" smtClean="0">
                <a:latin typeface="+mn-lt"/>
              </a:rPr>
              <a:t>&gt;0</a:t>
            </a:r>
            <a:r>
              <a:rPr lang="zh-CN" altLang="en-US" sz="3200" kern="0" dirty="0" smtClean="0">
                <a:latin typeface="+mn-lt"/>
              </a:rPr>
              <a:t>；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24" name="Rectangle 12"/>
          <p:cNvSpPr txBox="1">
            <a:spLocks noChangeArrowheads="1"/>
          </p:cNvSpPr>
          <p:nvPr/>
        </p:nvSpPr>
        <p:spPr bwMode="auto">
          <a:xfrm>
            <a:off x="3733800" y="2209800"/>
            <a:ext cx="5410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-- </a:t>
            </a:r>
            <a:r>
              <a:rPr lang="zh-CN" altLang="en-US" sz="3200" kern="0" dirty="0" smtClean="0">
                <a:latin typeface="+mn-lt"/>
              </a:rPr>
              <a:t>按照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长度递增的次序</a:t>
            </a:r>
            <a:r>
              <a:rPr lang="zh-CN" altLang="en-US" sz="3200" kern="0" dirty="0" smtClean="0">
                <a:latin typeface="+mn-lt"/>
              </a:rPr>
              <a:t>产生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v0</a:t>
            </a:r>
            <a:r>
              <a:rPr lang="zh-CN" altLang="en-US" sz="3200" kern="0" dirty="0" smtClean="0">
                <a:latin typeface="+mn-lt"/>
              </a:rPr>
              <a:t>到各顶点的最短路径；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4876800" y="3947863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6477000" y="39558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4800600" y="57084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cxnSpLocks noChangeShapeType="1"/>
            <a:stCxn id="26" idx="4"/>
            <a:endCxn id="46" idx="0"/>
          </p:cNvCxnSpPr>
          <p:nvPr/>
        </p:nvCxnSpPr>
        <p:spPr bwMode="auto">
          <a:xfrm rot="16200000" flipH="1">
            <a:off x="6178800" y="5064000"/>
            <a:ext cx="12126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6553200" y="57084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47" name="直接连接符 28"/>
          <p:cNvCxnSpPr>
            <a:cxnSpLocks noChangeShapeType="1"/>
            <a:stCxn id="26" idx="2"/>
            <a:endCxn id="25" idx="6"/>
          </p:cNvCxnSpPr>
          <p:nvPr/>
        </p:nvCxnSpPr>
        <p:spPr bwMode="auto">
          <a:xfrm rot="10800000">
            <a:off x="5416800" y="4217864"/>
            <a:ext cx="10602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直接连接符 32"/>
          <p:cNvCxnSpPr>
            <a:cxnSpLocks noChangeShapeType="1"/>
            <a:stCxn id="27" idx="0"/>
            <a:endCxn id="25" idx="4"/>
          </p:cNvCxnSpPr>
          <p:nvPr/>
        </p:nvCxnSpPr>
        <p:spPr bwMode="auto">
          <a:xfrm rot="5400000" flipH="1" flipV="1">
            <a:off x="4498432" y="5060032"/>
            <a:ext cx="12205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直接连接符 32"/>
          <p:cNvCxnSpPr>
            <a:cxnSpLocks noChangeShapeType="1"/>
            <a:stCxn id="46" idx="2"/>
            <a:endCxn id="27" idx="6"/>
          </p:cNvCxnSpPr>
          <p:nvPr/>
        </p:nvCxnSpPr>
        <p:spPr bwMode="auto">
          <a:xfrm rot="10800000">
            <a:off x="5340600" y="5978400"/>
            <a:ext cx="1212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7467600" y="472732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1" name="直接连接符 50"/>
          <p:cNvCxnSpPr>
            <a:cxnSpLocks noChangeShapeType="1"/>
            <a:stCxn id="26" idx="3"/>
            <a:endCxn id="27" idx="7"/>
          </p:cNvCxnSpPr>
          <p:nvPr/>
        </p:nvCxnSpPr>
        <p:spPr bwMode="auto">
          <a:xfrm rot="5400000">
            <a:off x="5223419" y="4454819"/>
            <a:ext cx="1370762" cy="12945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直接连接符 51"/>
          <p:cNvCxnSpPr>
            <a:cxnSpLocks noChangeShapeType="1"/>
            <a:stCxn id="26" idx="5"/>
            <a:endCxn id="50" idx="1"/>
          </p:cNvCxnSpPr>
          <p:nvPr/>
        </p:nvCxnSpPr>
        <p:spPr bwMode="auto">
          <a:xfrm rot="16200000" flipH="1">
            <a:off x="7047457" y="4307181"/>
            <a:ext cx="389687" cy="6087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4724400" y="4709863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4" name="Text Box 32"/>
          <p:cNvSpPr txBox="1">
            <a:spLocks noChangeArrowheads="1"/>
          </p:cNvSpPr>
          <p:nvPr/>
        </p:nvSpPr>
        <p:spPr bwMode="auto">
          <a:xfrm>
            <a:off x="5715000" y="36430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1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7086600" y="40240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6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5638800" y="4613304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7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5715000" y="5434042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6781800" y="47860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9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cxnSp>
        <p:nvCxnSpPr>
          <p:cNvPr id="59" name="直接连接符 28"/>
          <p:cNvCxnSpPr>
            <a:cxnSpLocks noChangeShapeType="1"/>
            <a:stCxn id="50" idx="4"/>
            <a:endCxn id="46" idx="6"/>
          </p:cNvCxnSpPr>
          <p:nvPr/>
        </p:nvCxnSpPr>
        <p:spPr bwMode="auto">
          <a:xfrm rot="5400000">
            <a:off x="7059863" y="5300662"/>
            <a:ext cx="711075" cy="644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7391400" y="53956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2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若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weight(A, C) </a:t>
            </a:r>
            <a:r>
              <a:rPr lang="en-US" altLang="zh-CN" sz="3200" b="1" kern="0" dirty="0" smtClean="0">
                <a:solidFill>
                  <a:srgbClr val="0000CC"/>
                </a:solidFill>
              </a:rPr>
              <a:t>&gt;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weight(A, B)+weight(B, C)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；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则，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sym typeface="Wingdings" pitchFamily="2" charset="2"/>
              </a:rPr>
              <a:t>          </a:t>
            </a:r>
            <a:r>
              <a:rPr lang="zh-CN" altLang="en-US" sz="3200" kern="0" dirty="0" smtClean="0">
                <a:sym typeface="Wingdings" pitchFamily="2" charset="2"/>
              </a:rPr>
              <a:t>即，</a:t>
            </a:r>
            <a:r>
              <a:rPr lang="en-US" altLang="zh-CN" sz="3200" kern="0" dirty="0" smtClean="0">
                <a:sym typeface="Wingdings" pitchFamily="2" charset="2"/>
              </a:rPr>
              <a:t>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的路径由</a:t>
            </a:r>
            <a:r>
              <a:rPr lang="en-US" altLang="zh-CN" sz="3200" kern="0" dirty="0" smtClean="0">
                <a:sym typeface="Wingdings" pitchFamily="2" charset="2"/>
              </a:rPr>
              <a:t>(A, C)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修正为</a:t>
            </a:r>
            <a:r>
              <a:rPr lang="en-US" altLang="zh-CN" sz="3200" kern="0" dirty="0" smtClean="0">
                <a:sym typeface="Wingdings" pitchFamily="2" charset="2"/>
              </a:rPr>
              <a:t>(A, B, C)</a:t>
            </a:r>
            <a:r>
              <a:rPr lang="zh-CN" altLang="en-US" sz="3200" kern="0" dirty="0" smtClean="0">
                <a:sym typeface="Wingdings" pitchFamily="2" charset="2"/>
              </a:rPr>
              <a:t>；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spcBef>
                <a:spcPts val="120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-- 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</a:t>
            </a:r>
            <a:r>
              <a:rPr lang="zh-CN" altLang="en-US" sz="3200" kern="0" dirty="0" smtClean="0">
                <a:solidFill>
                  <a:srgbClr val="CC0000"/>
                </a:solidFill>
                <a:sym typeface="Wingdings" pitchFamily="2" charset="2"/>
              </a:rPr>
              <a:t>路径</a:t>
            </a:r>
            <a:r>
              <a:rPr lang="en-US" altLang="zh-CN" sz="3200" kern="0" dirty="0" smtClean="0">
                <a:sym typeface="Wingdings" pitchFamily="2" charset="2"/>
              </a:rPr>
              <a:t>(A, …, C)</a:t>
            </a:r>
            <a:r>
              <a:rPr lang="zh-CN" altLang="en-US" sz="3200" kern="0" dirty="0" smtClean="0">
                <a:sym typeface="Wingdings" pitchFamily="2" charset="2"/>
              </a:rPr>
              <a:t>，长度</a:t>
            </a:r>
            <a:r>
              <a:rPr lang="en-US" altLang="zh-CN" sz="3200" kern="0" dirty="0" smtClean="0">
                <a:solidFill>
                  <a:srgbClr val="CC0000"/>
                </a:solidFill>
                <a:sym typeface="Wingdings" pitchFamily="2" charset="2"/>
              </a:rPr>
              <a:t>length</a:t>
            </a:r>
            <a:r>
              <a:rPr lang="en-US" altLang="zh-CN" sz="3200" kern="0" dirty="0" smtClean="0">
                <a:sym typeface="Wingdings" pitchFamily="2" charset="2"/>
              </a:rPr>
              <a:t>(A, C)</a:t>
            </a:r>
            <a:r>
              <a:rPr lang="zh-CN" altLang="en-US" sz="3200" kern="0" dirty="0" smtClean="0">
                <a:sym typeface="Wingdings" pitchFamily="2" charset="2"/>
              </a:rPr>
              <a:t>，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   </a:t>
            </a:r>
            <a:r>
              <a:rPr lang="zh-CN" altLang="en-US" sz="3200" kern="0" dirty="0" smtClean="0">
                <a:sym typeface="Wingdings" pitchFamily="2" charset="2"/>
              </a:rPr>
              <a:t>若</a:t>
            </a:r>
            <a:endParaRPr lang="en-US" altLang="zh-CN" sz="3200" kern="0" dirty="0" smtClean="0"/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则，</a:t>
            </a:r>
            <a:r>
              <a:rPr lang="en-US" altLang="zh-CN" sz="3200" kern="0" dirty="0" smtClean="0"/>
              <a:t>A</a:t>
            </a:r>
            <a:r>
              <a:rPr lang="zh-CN" altLang="en-US" sz="3200" kern="0" dirty="0" smtClean="0"/>
              <a:t>到</a:t>
            </a:r>
            <a:r>
              <a:rPr lang="en-US" altLang="zh-CN" sz="3200" kern="0" dirty="0" smtClean="0"/>
              <a:t>D</a:t>
            </a:r>
            <a:r>
              <a:rPr lang="zh-CN" altLang="en-US" sz="3200" kern="0" dirty="0" smtClean="0"/>
              <a:t>的路径修正为：</a:t>
            </a:r>
            <a:endParaRPr lang="en-US" altLang="zh-CN" sz="3200" kern="0" dirty="0" smtClean="0"/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(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(A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到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C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的路径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)</a:t>
            </a:r>
            <a:r>
              <a:rPr lang="en-US" altLang="zh-CN" sz="3200" kern="0" dirty="0" smtClean="0"/>
              <a:t>, D )</a:t>
            </a: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solidFill>
                <a:srgbClr val="003399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基本思想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5668200" y="4441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0866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592000" y="593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3" idx="0"/>
          </p:cNvCxnSpPr>
          <p:nvPr/>
        </p:nvCxnSpPr>
        <p:spPr bwMode="auto">
          <a:xfrm rot="16200000" flipH="1">
            <a:off x="6884700" y="5406900"/>
            <a:ext cx="9840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162800" y="593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4" name="直接连接符 28"/>
          <p:cNvCxnSpPr>
            <a:cxnSpLocks noChangeShapeType="1"/>
            <a:stCxn id="30" idx="2"/>
            <a:endCxn id="29" idx="6"/>
          </p:cNvCxnSpPr>
          <p:nvPr/>
        </p:nvCxnSpPr>
        <p:spPr bwMode="auto">
          <a:xfrm rot="10800000">
            <a:off x="6172200" y="4693064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1" idx="0"/>
            <a:endCxn id="29" idx="4"/>
          </p:cNvCxnSpPr>
          <p:nvPr/>
        </p:nvCxnSpPr>
        <p:spPr bwMode="auto">
          <a:xfrm rot="5400000" flipH="1" flipV="1">
            <a:off x="5386132" y="5402932"/>
            <a:ext cx="9919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32"/>
          <p:cNvCxnSpPr>
            <a:cxnSpLocks noChangeShapeType="1"/>
            <a:stCxn id="33" idx="2"/>
            <a:endCxn id="31" idx="6"/>
          </p:cNvCxnSpPr>
          <p:nvPr/>
        </p:nvCxnSpPr>
        <p:spPr bwMode="auto">
          <a:xfrm rot="10800000">
            <a:off x="6096000" y="6189000"/>
            <a:ext cx="106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8106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8" name="直接连接符 37"/>
          <p:cNvCxnSpPr>
            <a:cxnSpLocks noChangeShapeType="1"/>
            <a:stCxn id="30" idx="3"/>
            <a:endCxn id="31" idx="7"/>
          </p:cNvCxnSpPr>
          <p:nvPr/>
        </p:nvCxnSpPr>
        <p:spPr bwMode="auto">
          <a:xfrm rot="5400000">
            <a:off x="6025491" y="4875891"/>
            <a:ext cx="1131618" cy="1138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30" idx="5"/>
            <a:endCxn id="37" idx="1"/>
          </p:cNvCxnSpPr>
          <p:nvPr/>
        </p:nvCxnSpPr>
        <p:spPr bwMode="auto">
          <a:xfrm rot="16200000" flipH="1">
            <a:off x="7607691" y="4788291"/>
            <a:ext cx="4818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5486400" y="5007114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324600" y="41910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1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7848600" y="4686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6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6248400" y="5029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7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6477000" y="5662642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315200" y="5067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9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cxnSp>
        <p:nvCxnSpPr>
          <p:cNvPr id="61" name="直接连接符 28"/>
          <p:cNvCxnSpPr>
            <a:cxnSpLocks noChangeShapeType="1"/>
            <a:stCxn id="37" idx="4"/>
            <a:endCxn id="33" idx="6"/>
          </p:cNvCxnSpPr>
          <p:nvPr/>
        </p:nvCxnSpPr>
        <p:spPr bwMode="auto">
          <a:xfrm rot="5400000">
            <a:off x="7813800" y="5644200"/>
            <a:ext cx="397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7696200" y="5448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2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1600" y="16920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ym typeface="Wingdings" pitchFamily="2" charset="2"/>
              </a:rPr>
              <a:t>将</a:t>
            </a:r>
            <a:r>
              <a:rPr lang="en-US" altLang="zh-CN" sz="3200" kern="0" dirty="0" smtClean="0">
                <a:sym typeface="Wingdings" pitchFamily="2" charset="2"/>
              </a:rPr>
              <a:t>B</a:t>
            </a:r>
            <a:r>
              <a:rPr lang="zh-CN" altLang="en-US" sz="3200" kern="0" dirty="0" smtClean="0">
                <a:sym typeface="Wingdings" pitchFamily="2" charset="2"/>
              </a:rPr>
              <a:t>作为</a:t>
            </a:r>
            <a:r>
              <a:rPr lang="en-US" altLang="zh-CN" sz="3200" kern="0" dirty="0" smtClean="0">
                <a:sym typeface="Wingdings" pitchFamily="2" charset="2"/>
              </a:rPr>
              <a:t>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的中间点，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1143000" y="3657600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00CC"/>
                </a:solidFill>
              </a:rPr>
              <a:t>length(A, D) </a:t>
            </a:r>
            <a:r>
              <a:rPr lang="en-US" altLang="zh-CN" sz="3200" b="1" kern="0" dirty="0" smtClean="0">
                <a:solidFill>
                  <a:srgbClr val="0000CC"/>
                </a:solidFill>
              </a:rPr>
              <a:t>&gt;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length(A, C)+ 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weight(C, D)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；</a:t>
            </a:r>
            <a:endParaRPr lang="zh-CN" altLang="en-US" sz="3200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11530</TotalTime>
  <Words>1851</Words>
  <Application>Microsoft Office PowerPoint</Application>
  <PresentationFormat>全屏显示(4:3)</PresentationFormat>
  <Paragraphs>646</Paragraphs>
  <Slides>22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幻灯片 1</vt:lpstr>
      <vt:lpstr>回顾</vt:lpstr>
      <vt:lpstr>回顾 --无向图</vt:lpstr>
      <vt:lpstr>回顾 --有向图</vt:lpstr>
      <vt:lpstr>回顾 --最小生成树</vt:lpstr>
      <vt:lpstr>9.5 最短路径</vt:lpstr>
      <vt:lpstr>求最短路径的算法</vt:lpstr>
      <vt:lpstr>Dijkstra算法</vt:lpstr>
      <vt:lpstr>Dijkstra算法 --基本思想</vt:lpstr>
      <vt:lpstr>Dijkstra算法 --基本思想</vt:lpstr>
      <vt:lpstr>幻灯片 11</vt:lpstr>
      <vt:lpstr>Dijkstra算法 --实现</vt:lpstr>
      <vt:lpstr>幻灯片 13</vt:lpstr>
      <vt:lpstr>Dijkstra算法 --实现</vt:lpstr>
      <vt:lpstr>幻灯片 15</vt:lpstr>
      <vt:lpstr>幻灯片 16</vt:lpstr>
      <vt:lpstr>Dijkstra算法 --实现</vt:lpstr>
      <vt:lpstr>幻灯片 18</vt:lpstr>
      <vt:lpstr>幻灯片 19</vt:lpstr>
      <vt:lpstr>幻灯片 20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2186</cp:revision>
  <cp:lastPrinted>1601-01-01T00:00:00Z</cp:lastPrinted>
  <dcterms:created xsi:type="dcterms:W3CDTF">1601-01-01T00:00:00Z</dcterms:created>
  <dcterms:modified xsi:type="dcterms:W3CDTF">2018-05-23T02:38:55Z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