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582" r:id="rId3"/>
    <p:sldId id="604" r:id="rId4"/>
    <p:sldId id="680" r:id="rId5"/>
    <p:sldId id="605" r:id="rId6"/>
    <p:sldId id="639" r:id="rId7"/>
    <p:sldId id="609" r:id="rId8"/>
    <p:sldId id="640" r:id="rId9"/>
    <p:sldId id="641" r:id="rId10"/>
    <p:sldId id="647" r:id="rId11"/>
    <p:sldId id="642" r:id="rId12"/>
    <p:sldId id="663" r:id="rId13"/>
    <p:sldId id="643" r:id="rId14"/>
    <p:sldId id="644" r:id="rId15"/>
    <p:sldId id="645" r:id="rId16"/>
    <p:sldId id="646" r:id="rId17"/>
    <p:sldId id="648" r:id="rId18"/>
    <p:sldId id="661" r:id="rId19"/>
    <p:sldId id="665" r:id="rId20"/>
    <p:sldId id="670" r:id="rId21"/>
    <p:sldId id="671" r:id="rId22"/>
    <p:sldId id="672" r:id="rId23"/>
    <p:sldId id="673" r:id="rId24"/>
    <p:sldId id="674" r:id="rId25"/>
    <p:sldId id="675" r:id="rId26"/>
    <p:sldId id="676" r:id="rId27"/>
    <p:sldId id="677" r:id="rId28"/>
    <p:sldId id="659" r:id="rId29"/>
    <p:sldId id="658" r:id="rId30"/>
    <p:sldId id="660" r:id="rId31"/>
    <p:sldId id="681" r:id="rId32"/>
    <p:sldId id="678" r:id="rId33"/>
    <p:sldId id="679" r:id="rId34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CC"/>
    <a:srgbClr val="990099"/>
    <a:srgbClr val="FF9999"/>
    <a:srgbClr val="FF3300"/>
    <a:srgbClr val="E1FFE1"/>
    <a:srgbClr val="FFFFCC"/>
    <a:srgbClr val="006600"/>
    <a:srgbClr val="CCFFCC"/>
    <a:srgbClr val="CC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92" autoAdjust="0"/>
    <p:restoredTop sz="92069" autoAdjust="0"/>
  </p:normalViewPr>
  <p:slideViewPr>
    <p:cSldViewPr>
      <p:cViewPr>
        <p:scale>
          <a:sx n="70" d="100"/>
          <a:sy n="70" d="100"/>
        </p:scale>
        <p:origin x="-28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AAD8-DDEE-4F0B-9A74-BC9B6070D68B}" type="datetimeFigureOut">
              <a:rPr lang="zh-CN" altLang="en-US" smtClean="0"/>
              <a:pPr/>
              <a:t>2018-6-6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B8F9-9993-4153-9BD2-DBAE39F08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 smtClean="0">
                <a:solidFill>
                  <a:srgbClr val="5959D5"/>
                </a:solidFill>
                <a:ea typeface="楷体_GB2312" pitchFamily="49" charset="-122"/>
              </a:rPr>
              <a:t>8</a:t>
            </a: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章 排序</a:t>
            </a:r>
            <a:endParaRPr kumimoji="1" lang="zh-CN" altLang="en-US" sz="6000" b="1" dirty="0">
              <a:solidFill>
                <a:srgbClr val="5959D5"/>
              </a:solidFill>
              <a:ea typeface="楷体_GB2312" pitchFamily="49" charset="-122"/>
            </a:endParaRP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30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讲：选择排序</a:t>
            </a:r>
            <a:endParaRPr kumimoji="1" lang="en-US" altLang="zh-CN" sz="4400" dirty="0" smtClean="0">
              <a:solidFill>
                <a:srgbClr val="292929"/>
              </a:solidFill>
              <a:latin typeface="黑体" pitchFamily="2" charset="-122"/>
            </a:endParaRP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                </a:t>
            </a:r>
            <a:endParaRPr kumimoji="1" lang="zh-CN" altLang="en-US" sz="4400" dirty="0">
              <a:solidFill>
                <a:srgbClr val="292929"/>
              </a:solidFill>
              <a:latin typeface="黑体" pitchFamily="2" charset="-122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 </a:t>
            </a:r>
            <a:r>
              <a:rPr lang="zh-CN" altLang="en-US" dirty="0" smtClean="0">
                <a:ea typeface="黑体" pitchFamily="2" charset="-122"/>
              </a:rPr>
              <a:t>建立 大根堆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1. 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建立大根堆</a:t>
            </a:r>
            <a:endParaRPr lang="en-US" altLang="zh-CN" sz="3000" kern="0" dirty="0" smtClean="0">
              <a:solidFill>
                <a:srgbClr val="990099"/>
              </a:solidFill>
              <a:latin typeface="+mn-lt"/>
            </a:endParaRPr>
          </a:p>
          <a:p>
            <a:pPr marL="342900" indent="-342900">
              <a:lnSpc>
                <a:spcPct val="14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  --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方法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1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：</a:t>
            </a:r>
            <a:r>
              <a:rPr lang="zh-CN" altLang="en-US" sz="3000" kern="0" dirty="0" smtClean="0">
                <a:latin typeface="+mn-lt"/>
              </a:rPr>
              <a:t>按照</a:t>
            </a:r>
            <a:r>
              <a:rPr lang="en-US" altLang="zh-CN" sz="3000" kern="0" dirty="0" smtClean="0">
                <a:latin typeface="+mn-lt"/>
              </a:rPr>
              <a:t>5.4.1</a:t>
            </a:r>
            <a:r>
              <a:rPr lang="zh-CN" altLang="en-US" sz="3000" kern="0" dirty="0" smtClean="0">
                <a:latin typeface="+mn-lt"/>
              </a:rPr>
              <a:t>节，算法</a:t>
            </a:r>
            <a:r>
              <a:rPr lang="en-US" altLang="zh-CN" sz="3000" kern="0" dirty="0" smtClean="0">
                <a:latin typeface="+mn-lt"/>
              </a:rPr>
              <a:t>5.17</a:t>
            </a:r>
          </a:p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        </a:t>
            </a:r>
            <a:r>
              <a:rPr lang="zh-CN" altLang="en-US" sz="3000" kern="0" dirty="0" smtClean="0">
                <a:latin typeface="+mn-lt"/>
              </a:rPr>
              <a:t>向空 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”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大根堆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” </a:t>
            </a:r>
            <a:r>
              <a:rPr lang="zh-CN" altLang="en-US" sz="3000" kern="0" dirty="0" smtClean="0">
                <a:latin typeface="+mn-lt"/>
              </a:rPr>
              <a:t>中，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逐个插入</a:t>
            </a:r>
            <a:r>
              <a:rPr lang="zh-CN" altLang="en-US" sz="3000" kern="0" dirty="0" smtClean="0">
                <a:latin typeface="+mn-lt"/>
              </a:rPr>
              <a:t>待排序记录</a:t>
            </a:r>
            <a:endParaRPr lang="en-US" altLang="zh-CN" sz="3000" kern="0" dirty="0" smtClean="0">
              <a:latin typeface="+mn-lt"/>
            </a:endParaRPr>
          </a:p>
          <a:p>
            <a:pPr marL="342900" indent="-342900">
              <a:lnSpc>
                <a:spcPct val="140000"/>
              </a:lnSpc>
              <a:spcBef>
                <a:spcPts val="1200"/>
              </a:spcBef>
              <a:buNone/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  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--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方法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2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：</a:t>
            </a:r>
            <a:r>
              <a:rPr lang="zh-CN" altLang="en-US" sz="3000" kern="0" dirty="0" smtClean="0">
                <a:latin typeface="+mn-lt"/>
              </a:rPr>
              <a:t>先，将待排序记录建成</a:t>
            </a:r>
            <a:r>
              <a:rPr lang="en-US" altLang="zh-CN" sz="3000" kern="0" dirty="0" smtClean="0">
                <a:latin typeface="+mn-lt"/>
              </a:rPr>
              <a:t>1</a:t>
            </a:r>
            <a:r>
              <a:rPr lang="zh-CN" altLang="en-US" sz="3000" kern="0" dirty="0" smtClean="0">
                <a:latin typeface="+mn-lt"/>
              </a:rPr>
              <a:t>个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完全二叉树，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        </a:t>
            </a:r>
            <a:r>
              <a:rPr lang="zh-CN" altLang="en-US" sz="3000" kern="0" dirty="0" smtClean="0">
                <a:latin typeface="+mn-lt"/>
              </a:rPr>
              <a:t>再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“从后向前”</a:t>
            </a:r>
            <a:r>
              <a:rPr lang="zh-CN" altLang="en-US" sz="3000" kern="0" dirty="0" smtClean="0">
                <a:latin typeface="+mn-lt"/>
              </a:rPr>
              <a:t>依次</a:t>
            </a:r>
            <a:r>
              <a:rPr lang="zh-CN" altLang="en-US" sz="3000" kern="0" dirty="0" smtClean="0">
                <a:solidFill>
                  <a:srgbClr val="FF0000"/>
                </a:solidFill>
                <a:latin typeface="+mn-lt"/>
              </a:rPr>
              <a:t>调整</a:t>
            </a:r>
            <a:endParaRPr lang="en-US" altLang="zh-CN" sz="3000" kern="0" dirty="0" smtClean="0"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29200" y="4800600"/>
            <a:ext cx="1524000" cy="57419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sift</a:t>
            </a:r>
            <a:r>
              <a:rPr lang="zh-CN" altLang="en-US" dirty="0" smtClean="0">
                <a:solidFill>
                  <a:srgbClr val="FF0000"/>
                </a:solidFill>
              </a:rPr>
              <a:t>函数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>
            <a:stCxn id="7" idx="0"/>
          </p:cNvCxnSpPr>
          <p:nvPr/>
        </p:nvCxnSpPr>
        <p:spPr bwMode="auto">
          <a:xfrm flipV="1">
            <a:off x="5791200" y="4495800"/>
            <a:ext cx="1524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矩形 8"/>
          <p:cNvSpPr/>
          <p:nvPr/>
        </p:nvSpPr>
        <p:spPr>
          <a:xfrm>
            <a:off x="3581400" y="1066800"/>
            <a:ext cx="5562600" cy="523220"/>
          </a:xfrm>
          <a:prstGeom prst="rect">
            <a:avLst/>
          </a:prstGeom>
          <a:solidFill>
            <a:srgbClr val="CCFF99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kern="0" dirty="0" smtClean="0"/>
              <a:t>26, 5, 77, 1, 61, 11, 59, 15, 48, 19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2819400" y="4014000"/>
            <a:ext cx="1981200" cy="5334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 </a:t>
            </a:r>
            <a:r>
              <a:rPr lang="zh-CN" altLang="en-US" dirty="0" smtClean="0">
                <a:ea typeface="黑体" pitchFamily="2" charset="-122"/>
              </a:rPr>
              <a:t>建立 大根堆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990099"/>
                </a:solidFill>
                <a:latin typeface="+mn-lt"/>
              </a:rPr>
              <a:t>1. </a:t>
            </a:r>
            <a:r>
              <a:rPr lang="zh-CN" altLang="en-US" kern="0" dirty="0" smtClean="0">
                <a:solidFill>
                  <a:srgbClr val="990099"/>
                </a:solidFill>
                <a:latin typeface="+mn-lt"/>
              </a:rPr>
              <a:t>建立大根堆</a:t>
            </a:r>
            <a:endParaRPr lang="en-US" altLang="zh-CN" kern="0" dirty="0" smtClean="0">
              <a:solidFill>
                <a:srgbClr val="990099"/>
              </a:solidFill>
              <a:latin typeface="+mn-lt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  -- 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方法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2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：</a:t>
            </a:r>
            <a:r>
              <a:rPr lang="zh-CN" altLang="en-US" kern="0" dirty="0" smtClean="0">
                <a:latin typeface="+mn-lt"/>
              </a:rPr>
              <a:t>先，将待排序记录建成</a:t>
            </a:r>
            <a:r>
              <a:rPr lang="en-US" altLang="zh-CN" kern="0" dirty="0" smtClean="0">
                <a:latin typeface="+mn-lt"/>
              </a:rPr>
              <a:t>1</a:t>
            </a:r>
            <a:r>
              <a:rPr lang="zh-CN" altLang="en-US" kern="0" dirty="0" smtClean="0">
                <a:latin typeface="+mn-lt"/>
              </a:rPr>
              <a:t>个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完全二叉树，</a:t>
            </a:r>
            <a:endParaRPr lang="en-US" altLang="zh-CN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          </a:t>
            </a:r>
            <a:r>
              <a:rPr lang="zh-CN" altLang="en-US" kern="0" dirty="0" smtClean="0">
                <a:latin typeface="+mn-lt"/>
              </a:rPr>
              <a:t>再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“从后向前”</a:t>
            </a:r>
            <a:r>
              <a:rPr lang="zh-CN" altLang="en-US" kern="0" dirty="0" smtClean="0">
                <a:latin typeface="+mn-lt"/>
              </a:rPr>
              <a:t>依次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</a:rPr>
              <a:t>调整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</a:rPr>
              <a:t>(sift)</a:t>
            </a:r>
            <a:endParaRPr lang="en-US" altLang="zh-CN" kern="0" dirty="0" smtClean="0">
              <a:latin typeface="+mn-lt"/>
            </a:endParaRPr>
          </a:p>
        </p:txBody>
      </p:sp>
      <p:sp>
        <p:nvSpPr>
          <p:cNvPr id="7" name="Oval 26"/>
          <p:cNvSpPr>
            <a:spLocks noChangeArrowheads="1"/>
          </p:cNvSpPr>
          <p:nvPr/>
        </p:nvSpPr>
        <p:spPr bwMode="auto">
          <a:xfrm>
            <a:off x="1528762" y="3552499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</a:t>
            </a:r>
          </a:p>
        </p:txBody>
      </p:sp>
      <p:sp>
        <p:nvSpPr>
          <p:cNvPr id="8" name="Oval 27"/>
          <p:cNvSpPr>
            <a:spLocks noChangeArrowheads="1"/>
          </p:cNvSpPr>
          <p:nvPr/>
        </p:nvSpPr>
        <p:spPr bwMode="auto">
          <a:xfrm>
            <a:off x="2438400" y="2940049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10" name="Oval 28"/>
          <p:cNvSpPr>
            <a:spLocks noChangeArrowheads="1"/>
          </p:cNvSpPr>
          <p:nvPr/>
        </p:nvSpPr>
        <p:spPr bwMode="auto">
          <a:xfrm>
            <a:off x="3311525" y="3612823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77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833437" y="432435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2" name="Oval 30"/>
          <p:cNvSpPr>
            <a:spLocks noChangeArrowheads="1"/>
          </p:cNvSpPr>
          <p:nvPr/>
        </p:nvSpPr>
        <p:spPr bwMode="auto">
          <a:xfrm>
            <a:off x="3692525" y="4281487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59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13" name="Oval 29"/>
          <p:cNvSpPr>
            <a:spLocks noChangeArrowheads="1"/>
          </p:cNvSpPr>
          <p:nvPr/>
        </p:nvSpPr>
        <p:spPr bwMode="auto">
          <a:xfrm>
            <a:off x="2971800" y="431641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14" name="直接连接符 19"/>
          <p:cNvCxnSpPr>
            <a:cxnSpLocks noChangeShapeType="1"/>
            <a:stCxn id="8" idx="3"/>
            <a:endCxn id="7" idx="7"/>
          </p:cNvCxnSpPr>
          <p:nvPr/>
        </p:nvCxnSpPr>
        <p:spPr bwMode="auto">
          <a:xfrm flipH="1">
            <a:off x="1958302" y="3369590"/>
            <a:ext cx="553795" cy="256606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直接连接符 20"/>
          <p:cNvCxnSpPr>
            <a:cxnSpLocks noChangeShapeType="1"/>
            <a:stCxn id="8" idx="5"/>
            <a:endCxn id="10" idx="0"/>
          </p:cNvCxnSpPr>
          <p:nvPr/>
        </p:nvCxnSpPr>
        <p:spPr bwMode="auto">
          <a:xfrm>
            <a:off x="2867940" y="3369590"/>
            <a:ext cx="695204" cy="24323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直接连接符 21"/>
          <p:cNvCxnSpPr>
            <a:cxnSpLocks noChangeShapeType="1"/>
            <a:stCxn id="7" idx="3"/>
            <a:endCxn id="11" idx="0"/>
          </p:cNvCxnSpPr>
          <p:nvPr/>
        </p:nvCxnSpPr>
        <p:spPr bwMode="auto">
          <a:xfrm flipH="1">
            <a:off x="1085850" y="3982039"/>
            <a:ext cx="516610" cy="34231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直接连接符 22"/>
          <p:cNvCxnSpPr>
            <a:cxnSpLocks noChangeShapeType="1"/>
            <a:stCxn id="10" idx="3"/>
            <a:endCxn id="13" idx="0"/>
          </p:cNvCxnSpPr>
          <p:nvPr/>
        </p:nvCxnSpPr>
        <p:spPr bwMode="auto">
          <a:xfrm flipH="1">
            <a:off x="3224213" y="4042364"/>
            <a:ext cx="161009" cy="27404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直接连接符 23"/>
          <p:cNvCxnSpPr>
            <a:cxnSpLocks noChangeShapeType="1"/>
            <a:stCxn id="10" idx="5"/>
            <a:endCxn id="12" idx="0"/>
          </p:cNvCxnSpPr>
          <p:nvPr/>
        </p:nvCxnSpPr>
        <p:spPr bwMode="auto">
          <a:xfrm>
            <a:off x="3741065" y="4042364"/>
            <a:ext cx="203079" cy="23912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2162175" y="432435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61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20" name="直接连接符 25"/>
          <p:cNvCxnSpPr>
            <a:cxnSpLocks noChangeShapeType="1"/>
            <a:stCxn id="7" idx="5"/>
            <a:endCxn id="19" idx="0"/>
          </p:cNvCxnSpPr>
          <p:nvPr/>
        </p:nvCxnSpPr>
        <p:spPr bwMode="auto">
          <a:xfrm>
            <a:off x="1958302" y="3982039"/>
            <a:ext cx="456286" cy="34231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495300" y="5043487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22" name="直接连接符 27"/>
          <p:cNvCxnSpPr>
            <a:cxnSpLocks noChangeShapeType="1"/>
            <a:stCxn id="11" idx="3"/>
            <a:endCxn id="21" idx="0"/>
          </p:cNvCxnSpPr>
          <p:nvPr/>
        </p:nvCxnSpPr>
        <p:spPr bwMode="auto">
          <a:xfrm flipH="1">
            <a:off x="747713" y="4753891"/>
            <a:ext cx="159654" cy="289596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直接连接符 28"/>
          <p:cNvCxnSpPr>
            <a:cxnSpLocks noChangeShapeType="1"/>
            <a:stCxn id="25" idx="0"/>
            <a:endCxn id="11" idx="5"/>
          </p:cNvCxnSpPr>
          <p:nvPr/>
        </p:nvCxnSpPr>
        <p:spPr bwMode="auto">
          <a:xfrm flipH="1" flipV="1">
            <a:off x="1264332" y="4753891"/>
            <a:ext cx="169181" cy="3038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1181100" y="5057775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48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1833562" y="5043487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27" name="直接连接符 31"/>
          <p:cNvCxnSpPr>
            <a:cxnSpLocks noChangeShapeType="1"/>
            <a:stCxn id="19" idx="3"/>
            <a:endCxn id="26" idx="0"/>
          </p:cNvCxnSpPr>
          <p:nvPr/>
        </p:nvCxnSpPr>
        <p:spPr bwMode="auto">
          <a:xfrm flipH="1">
            <a:off x="2085181" y="4753891"/>
            <a:ext cx="150924" cy="289596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9" name="矩形 28"/>
          <p:cNvSpPr/>
          <p:nvPr/>
        </p:nvSpPr>
        <p:spPr bwMode="auto">
          <a:xfrm>
            <a:off x="2667000" y="2209800"/>
            <a:ext cx="1981200" cy="5334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581400" y="1066800"/>
            <a:ext cx="5562600" cy="523220"/>
          </a:xfrm>
          <a:prstGeom prst="rect">
            <a:avLst/>
          </a:prstGeom>
          <a:solidFill>
            <a:srgbClr val="CCFF99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kern="0" dirty="0" smtClean="0"/>
              <a:t>26, 5, 77, 1, 61, 11, 59, 15, 48, 19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267200" y="2743200"/>
            <a:ext cx="4876800" cy="2934073"/>
          </a:xfrm>
          <a:prstGeom prst="rect">
            <a:avLst/>
          </a:prstGeom>
          <a:solidFill>
            <a:srgbClr val="FFFFCC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/>
              <a:t>-- </a:t>
            </a:r>
            <a:r>
              <a:rPr lang="zh-CN" altLang="en-US" dirty="0" smtClean="0"/>
              <a:t>从</a:t>
            </a:r>
            <a:r>
              <a:rPr lang="zh-CN" altLang="en-US" dirty="0" smtClean="0">
                <a:solidFill>
                  <a:srgbClr val="0000CC"/>
                </a:solidFill>
              </a:rPr>
              <a:t>最后结点的父亲</a:t>
            </a:r>
            <a:r>
              <a:rPr lang="zh-CN" altLang="en-US" dirty="0" smtClean="0"/>
              <a:t>开始，</a:t>
            </a: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900"/>
              </a:spcBef>
              <a:buNone/>
            </a:pPr>
            <a:r>
              <a:rPr lang="en-US" altLang="zh-CN" dirty="0" smtClean="0">
                <a:sym typeface="Wingdings" pitchFamily="2" charset="2"/>
              </a:rPr>
              <a:t>-- </a:t>
            </a:r>
            <a:r>
              <a:rPr lang="zh-CN" altLang="en-US" dirty="0" smtClean="0">
                <a:sym typeface="Wingdings" pitchFamily="2" charset="2"/>
              </a:rPr>
              <a:t>最后结点下标：</a:t>
            </a:r>
            <a:r>
              <a:rPr lang="en-US" altLang="zh-CN" dirty="0" smtClean="0">
                <a:sym typeface="Wingdings" pitchFamily="2" charset="2"/>
              </a:rPr>
              <a:t>n-1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sym typeface="Wingdings" pitchFamily="2" charset="2"/>
              </a:rPr>
              <a:t>    </a:t>
            </a:r>
            <a:r>
              <a:rPr lang="zh-CN" altLang="en-US" dirty="0" smtClean="0">
                <a:solidFill>
                  <a:srgbClr val="0000CC"/>
                </a:solidFill>
                <a:sym typeface="Wingdings" pitchFamily="2" charset="2"/>
              </a:rPr>
              <a:t>父亲下标 </a:t>
            </a:r>
            <a:r>
              <a:rPr lang="en-US" altLang="zh-CN" dirty="0" smtClean="0">
                <a:solidFill>
                  <a:srgbClr val="C00000"/>
                </a:solidFill>
                <a:sym typeface="Wingdings" pitchFamily="2" charset="2"/>
              </a:rPr>
              <a:t>p=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sym typeface="Symbol"/>
              </a:rPr>
              <a:t></a:t>
            </a:r>
            <a:r>
              <a:rPr lang="en-US" altLang="zh-CN" dirty="0" smtClean="0">
                <a:solidFill>
                  <a:srgbClr val="C00000"/>
                </a:solidFill>
              </a:rPr>
              <a:t>(n-1-1)/2</a:t>
            </a:r>
            <a:r>
              <a:rPr lang="en-US" altLang="zh-CN" b="1" dirty="0" smtClean="0">
                <a:solidFill>
                  <a:srgbClr val="C00000"/>
                </a:solidFill>
                <a:sym typeface="Symbol"/>
              </a:rPr>
              <a:t></a:t>
            </a:r>
          </a:p>
          <a:p>
            <a:pPr>
              <a:lnSpc>
                <a:spcPct val="120000"/>
              </a:lnSpc>
              <a:spcBef>
                <a:spcPts val="900"/>
              </a:spcBef>
              <a:buNone/>
            </a:pPr>
            <a:r>
              <a:rPr lang="en-US" altLang="zh-CN" dirty="0" smtClean="0">
                <a:sym typeface="Symbol"/>
              </a:rPr>
              <a:t>-- </a:t>
            </a:r>
            <a:r>
              <a:rPr lang="zh-CN" altLang="en-US" dirty="0" smtClean="0">
                <a:sym typeface="Symbol"/>
              </a:rPr>
              <a:t>“从后向前”：</a:t>
            </a:r>
            <a:endParaRPr lang="en-US" altLang="zh-CN" dirty="0" smtClean="0">
              <a:sym typeface="Symbol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sym typeface="Symbol"/>
              </a:rPr>
              <a:t>    </a:t>
            </a:r>
            <a:r>
              <a:rPr lang="zh-CN" altLang="en-US" dirty="0" smtClean="0">
                <a:solidFill>
                  <a:srgbClr val="0000CC"/>
                </a:solidFill>
                <a:sym typeface="Symbol"/>
              </a:rPr>
              <a:t>依次调整 </a:t>
            </a:r>
            <a:r>
              <a:rPr lang="en-US" altLang="zh-CN" dirty="0" smtClean="0">
                <a:solidFill>
                  <a:srgbClr val="C00000"/>
                </a:solidFill>
                <a:sym typeface="Symbol"/>
              </a:rPr>
              <a:t>p, p-1, p-2, …, 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533400" y="5715000"/>
          <a:ext cx="8381999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"/>
                <a:gridCol w="899813"/>
                <a:gridCol w="633730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</a:tblGrid>
              <a:tr h="3810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大根堆</a:t>
                      </a:r>
                      <a:endParaRPr lang="en-US" altLang="zh-CN" sz="2600" b="0" dirty="0" smtClean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record</a:t>
                      </a:r>
                      <a:endParaRPr lang="zh-CN" altLang="en-US" sz="2600" b="0" kern="1200" dirty="0" smtClean="0">
                        <a:solidFill>
                          <a:schemeClr val="tx1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1000">
                <a:tc vMerge="1">
                  <a:txBody>
                    <a:bodyPr/>
                    <a:lstStyle/>
                    <a:p>
                      <a:pPr algn="ctr"/>
                      <a:endParaRPr lang="zh-CN" altLang="en-US" sz="26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key</a:t>
                      </a:r>
                      <a:endParaRPr lang="zh-CN" altLang="en-US" sz="2800" b="0" dirty="0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26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77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61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59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48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19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5" name="直接连接符 34"/>
          <p:cNvCxnSpPr/>
          <p:nvPr/>
        </p:nvCxnSpPr>
        <p:spPr bwMode="auto">
          <a:xfrm flipH="1">
            <a:off x="2895600" y="6096000"/>
            <a:ext cx="2667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9" grpId="0" animBg="1"/>
      <p:bldP spid="21" grpId="0" animBg="1"/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 </a:t>
            </a:r>
            <a:r>
              <a:rPr lang="zh-CN" altLang="en-US" dirty="0" smtClean="0">
                <a:ea typeface="黑体" pitchFamily="2" charset="-122"/>
              </a:rPr>
              <a:t>建立 大根堆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990099"/>
                </a:solidFill>
                <a:latin typeface="+mn-lt"/>
              </a:rPr>
              <a:t>1. </a:t>
            </a:r>
            <a:r>
              <a:rPr lang="zh-CN" altLang="en-US" kern="0" dirty="0" smtClean="0">
                <a:solidFill>
                  <a:srgbClr val="990099"/>
                </a:solidFill>
                <a:latin typeface="+mn-lt"/>
              </a:rPr>
              <a:t>建立大根堆</a:t>
            </a:r>
            <a:endParaRPr lang="en-US" altLang="zh-CN" kern="0" dirty="0" smtClean="0">
              <a:solidFill>
                <a:srgbClr val="990099"/>
              </a:solidFill>
              <a:latin typeface="+mn-lt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  -- 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方法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2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：</a:t>
            </a:r>
            <a:r>
              <a:rPr lang="zh-CN" altLang="en-US" kern="0" dirty="0" smtClean="0">
                <a:latin typeface="+mn-lt"/>
              </a:rPr>
              <a:t>先，将待排序记录建成</a:t>
            </a:r>
            <a:r>
              <a:rPr lang="en-US" altLang="zh-CN" kern="0" dirty="0" smtClean="0">
                <a:latin typeface="+mn-lt"/>
              </a:rPr>
              <a:t>1</a:t>
            </a:r>
            <a:r>
              <a:rPr lang="zh-CN" altLang="en-US" kern="0" dirty="0" smtClean="0">
                <a:latin typeface="+mn-lt"/>
              </a:rPr>
              <a:t>个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完全二叉树，</a:t>
            </a:r>
            <a:endParaRPr lang="en-US" altLang="zh-CN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          </a:t>
            </a:r>
            <a:r>
              <a:rPr lang="zh-CN" altLang="en-US" kern="0" dirty="0" smtClean="0">
                <a:latin typeface="+mn-lt"/>
              </a:rPr>
              <a:t>再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“从后向前”</a:t>
            </a:r>
            <a:r>
              <a:rPr lang="zh-CN" altLang="en-US" kern="0" dirty="0" smtClean="0">
                <a:latin typeface="+mn-lt"/>
              </a:rPr>
              <a:t>依次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</a:rPr>
              <a:t>调整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</a:rPr>
              <a:t>(sift)</a:t>
            </a:r>
            <a:endParaRPr lang="en-US" altLang="zh-CN" kern="0" dirty="0" smtClean="0">
              <a:latin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2000" y="2743201"/>
            <a:ext cx="8382000" cy="3280898"/>
          </a:xfrm>
          <a:prstGeom prst="rect">
            <a:avLst/>
          </a:prstGeom>
          <a:solidFill>
            <a:srgbClr val="E1FFE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sift</a:t>
            </a:r>
            <a:r>
              <a:rPr lang="zh-CN" altLang="en-US" dirty="0" smtClean="0"/>
              <a:t>（待调整：</a:t>
            </a:r>
            <a:r>
              <a:rPr lang="en-US" altLang="zh-CN" dirty="0" smtClean="0"/>
              <a:t>x</a:t>
            </a:r>
            <a:r>
              <a:rPr lang="zh-CN" altLang="en-US" dirty="0" smtClean="0"/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判断</a:t>
            </a:r>
            <a:r>
              <a:rPr lang="zh-CN" altLang="en-US" dirty="0" smtClean="0">
                <a:solidFill>
                  <a:srgbClr val="0000CC"/>
                </a:solidFill>
              </a:rPr>
              <a:t>“待调整 </a:t>
            </a:r>
            <a:r>
              <a:rPr lang="en-US" altLang="zh-CN" dirty="0" smtClean="0">
                <a:solidFill>
                  <a:srgbClr val="0000CC"/>
                </a:solidFill>
              </a:rPr>
              <a:t>x</a:t>
            </a:r>
            <a:r>
              <a:rPr lang="zh-CN" altLang="en-US" dirty="0" smtClean="0">
                <a:solidFill>
                  <a:srgbClr val="0000CC"/>
                </a:solidFill>
              </a:rPr>
              <a:t>”</a:t>
            </a:r>
            <a:r>
              <a:rPr lang="zh-CN" altLang="en-US" dirty="0" smtClean="0"/>
              <a:t>是否 </a:t>
            </a:r>
            <a:r>
              <a:rPr lang="en-US" altLang="zh-CN" b="1" dirty="0" smtClean="0">
                <a:solidFill>
                  <a:srgbClr val="0000CC"/>
                </a:solidFill>
              </a:rPr>
              <a:t>&gt;</a:t>
            </a:r>
            <a:r>
              <a:rPr lang="zh-CN" altLang="en-US" dirty="0" smtClean="0">
                <a:solidFill>
                  <a:srgbClr val="0000CC"/>
                </a:solidFill>
              </a:rPr>
              <a:t>左孩子 </a:t>
            </a:r>
            <a:r>
              <a:rPr lang="en-US" altLang="zh-CN" dirty="0" smtClean="0"/>
              <a:t>&amp;&amp; </a:t>
            </a:r>
            <a:r>
              <a:rPr lang="en-US" altLang="zh-CN" b="1" dirty="0" smtClean="0">
                <a:solidFill>
                  <a:srgbClr val="0000CC"/>
                </a:solidFill>
              </a:rPr>
              <a:t>&gt;</a:t>
            </a:r>
            <a:r>
              <a:rPr lang="zh-CN" altLang="en-US" dirty="0" smtClean="0">
                <a:solidFill>
                  <a:srgbClr val="0000CC"/>
                </a:solidFill>
              </a:rPr>
              <a:t>右孩子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-- 1.1 </a:t>
            </a:r>
            <a:r>
              <a:rPr lang="zh-CN" altLang="en-US" dirty="0" smtClean="0"/>
              <a:t>是，则无需调整，</a:t>
            </a:r>
            <a:r>
              <a:rPr lang="zh-CN" altLang="en-US" dirty="0" smtClean="0">
                <a:solidFill>
                  <a:srgbClr val="FF0000"/>
                </a:solidFill>
              </a:rPr>
              <a:t>结束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-- 1.2. </a:t>
            </a:r>
            <a:r>
              <a:rPr lang="zh-CN" altLang="en-US" dirty="0" smtClean="0"/>
              <a:t>否，</a:t>
            </a: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                </a:t>
            </a:r>
            <a:r>
              <a:rPr lang="zh-CN" altLang="en-US" dirty="0" smtClean="0">
                <a:solidFill>
                  <a:srgbClr val="0000CC"/>
                </a:solidFill>
              </a:rPr>
              <a:t>继续“调整 </a:t>
            </a:r>
            <a:r>
              <a:rPr lang="en-US" altLang="zh-CN" dirty="0" smtClean="0">
                <a:solidFill>
                  <a:srgbClr val="0000CC"/>
                </a:solidFill>
              </a:rPr>
              <a:t>x</a:t>
            </a:r>
            <a:r>
              <a:rPr lang="zh-CN" altLang="en-US" dirty="0" smtClean="0">
                <a:solidFill>
                  <a:srgbClr val="0000CC"/>
                </a:solidFill>
              </a:rPr>
              <a:t>”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990099"/>
                </a:solidFill>
              </a:rPr>
              <a:t>即：重复</a:t>
            </a:r>
            <a:r>
              <a:rPr lang="en-US" altLang="zh-CN" dirty="0" smtClean="0">
                <a:solidFill>
                  <a:srgbClr val="990099"/>
                </a:solidFill>
              </a:rPr>
              <a:t>1</a:t>
            </a:r>
            <a:r>
              <a:rPr lang="zh-CN" altLang="en-US" dirty="0" smtClean="0">
                <a:solidFill>
                  <a:srgbClr val="990099"/>
                </a:solidFill>
              </a:rPr>
              <a:t>，直到</a:t>
            </a:r>
            <a:endParaRPr lang="en-US" altLang="zh-CN" dirty="0" smtClean="0">
              <a:solidFill>
                <a:srgbClr val="9900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                x</a:t>
            </a:r>
            <a:r>
              <a:rPr lang="zh-CN" altLang="en-US" dirty="0" smtClean="0"/>
              <a:t>与孩子满足堆序性，或 </a:t>
            </a:r>
            <a:r>
              <a:rPr lang="en-US" altLang="zh-CN" dirty="0" smtClean="0"/>
              <a:t>x</a:t>
            </a:r>
            <a:r>
              <a:rPr lang="zh-CN" altLang="en-US" dirty="0" smtClean="0"/>
              <a:t>成为叶子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819400" y="4343400"/>
            <a:ext cx="6324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 smtClean="0"/>
              <a:t>将</a:t>
            </a:r>
            <a:r>
              <a:rPr lang="zh-CN" altLang="en-US" dirty="0" smtClean="0">
                <a:solidFill>
                  <a:srgbClr val="0000CC"/>
                </a:solidFill>
              </a:rPr>
              <a:t>“</a:t>
            </a:r>
            <a:r>
              <a:rPr lang="en-US" altLang="zh-CN" dirty="0" smtClean="0">
                <a:solidFill>
                  <a:srgbClr val="0000CC"/>
                </a:solidFill>
              </a:rPr>
              <a:t>x</a:t>
            </a:r>
            <a:r>
              <a:rPr lang="zh-CN" altLang="en-US" dirty="0" smtClean="0">
                <a:solidFill>
                  <a:srgbClr val="0000CC"/>
                </a:solidFill>
              </a:rPr>
              <a:t>”</a:t>
            </a:r>
            <a:r>
              <a:rPr lang="zh-CN" altLang="en-US" dirty="0" smtClean="0"/>
              <a:t>与其</a:t>
            </a:r>
            <a:r>
              <a:rPr lang="zh-CN" altLang="en-US" dirty="0" smtClean="0">
                <a:solidFill>
                  <a:srgbClr val="0000CC"/>
                </a:solidFill>
              </a:rPr>
              <a:t>最大的孩子</a:t>
            </a:r>
            <a:r>
              <a:rPr lang="zh-CN" altLang="en-US" dirty="0" smtClean="0"/>
              <a:t>交换，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 </a:t>
            </a:r>
            <a:r>
              <a:rPr lang="zh-CN" altLang="en-US" dirty="0" smtClean="0">
                <a:ea typeface="黑体" pitchFamily="2" charset="-122"/>
              </a:rPr>
              <a:t>建立 大根堆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latin typeface="+mn-lt"/>
              </a:rPr>
              <a:t>例：</a:t>
            </a:r>
            <a:r>
              <a:rPr lang="en-US" altLang="zh-CN" sz="3000" kern="0" dirty="0" smtClean="0">
                <a:latin typeface="+mn-lt"/>
              </a:rPr>
              <a:t>26, 5, 77, 1, 61, 11, 59, 15, 48, 19</a:t>
            </a:r>
            <a:endParaRPr lang="en-US" altLang="zh-CN" kern="0" dirty="0" smtClean="0">
              <a:latin typeface="+mn-lt"/>
            </a:endParaRPr>
          </a:p>
        </p:txBody>
      </p:sp>
      <p:sp>
        <p:nvSpPr>
          <p:cNvPr id="7" name="Oval 26"/>
          <p:cNvSpPr>
            <a:spLocks noChangeArrowheads="1"/>
          </p:cNvSpPr>
          <p:nvPr/>
        </p:nvSpPr>
        <p:spPr bwMode="auto">
          <a:xfrm>
            <a:off x="1528762" y="2566988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</a:t>
            </a:r>
          </a:p>
        </p:txBody>
      </p:sp>
      <p:sp>
        <p:nvSpPr>
          <p:cNvPr id="8" name="Oval 27"/>
          <p:cNvSpPr>
            <a:spLocks noChangeArrowheads="1"/>
          </p:cNvSpPr>
          <p:nvPr/>
        </p:nvSpPr>
        <p:spPr bwMode="auto">
          <a:xfrm>
            <a:off x="2438400" y="18288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10" name="Oval 28"/>
          <p:cNvSpPr>
            <a:spLocks noChangeArrowheads="1"/>
          </p:cNvSpPr>
          <p:nvPr/>
        </p:nvSpPr>
        <p:spPr bwMode="auto">
          <a:xfrm>
            <a:off x="3311525" y="2627312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77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2" name="Oval 29"/>
          <p:cNvSpPr>
            <a:spLocks noChangeArrowheads="1"/>
          </p:cNvSpPr>
          <p:nvPr/>
        </p:nvSpPr>
        <p:spPr bwMode="auto">
          <a:xfrm>
            <a:off x="833437" y="34671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3" name="Oval 30"/>
          <p:cNvSpPr>
            <a:spLocks noChangeArrowheads="1"/>
          </p:cNvSpPr>
          <p:nvPr/>
        </p:nvSpPr>
        <p:spPr bwMode="auto">
          <a:xfrm>
            <a:off x="3692525" y="3424237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59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14" name="Oval 29"/>
          <p:cNvSpPr>
            <a:spLocks noChangeArrowheads="1"/>
          </p:cNvSpPr>
          <p:nvPr/>
        </p:nvSpPr>
        <p:spPr bwMode="auto">
          <a:xfrm>
            <a:off x="2971800" y="34591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15" name="直接连接符 19"/>
          <p:cNvCxnSpPr>
            <a:cxnSpLocks noChangeShapeType="1"/>
            <a:stCxn id="8" idx="3"/>
            <a:endCxn id="7" idx="7"/>
          </p:cNvCxnSpPr>
          <p:nvPr/>
        </p:nvCxnSpPr>
        <p:spPr bwMode="auto">
          <a:xfrm flipH="1">
            <a:off x="1958302" y="2258341"/>
            <a:ext cx="553795" cy="38234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直接连接符 20"/>
          <p:cNvCxnSpPr>
            <a:cxnSpLocks noChangeShapeType="1"/>
            <a:stCxn id="8" idx="5"/>
            <a:endCxn id="10" idx="0"/>
          </p:cNvCxnSpPr>
          <p:nvPr/>
        </p:nvCxnSpPr>
        <p:spPr bwMode="auto">
          <a:xfrm>
            <a:off x="2867940" y="2258341"/>
            <a:ext cx="695204" cy="36897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直接连接符 21"/>
          <p:cNvCxnSpPr>
            <a:cxnSpLocks noChangeShapeType="1"/>
            <a:stCxn id="7" idx="3"/>
            <a:endCxn id="12" idx="0"/>
          </p:cNvCxnSpPr>
          <p:nvPr/>
        </p:nvCxnSpPr>
        <p:spPr bwMode="auto">
          <a:xfrm flipH="1">
            <a:off x="1085850" y="2997200"/>
            <a:ext cx="515937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直接连接符 22"/>
          <p:cNvCxnSpPr>
            <a:cxnSpLocks noChangeShapeType="1"/>
            <a:stCxn id="10" idx="3"/>
            <a:endCxn id="14" idx="0"/>
          </p:cNvCxnSpPr>
          <p:nvPr/>
        </p:nvCxnSpPr>
        <p:spPr bwMode="auto">
          <a:xfrm flipH="1">
            <a:off x="3224212" y="3057525"/>
            <a:ext cx="160338" cy="4016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直接连接符 23"/>
          <p:cNvCxnSpPr>
            <a:cxnSpLocks noChangeShapeType="1"/>
            <a:stCxn id="10" idx="5"/>
            <a:endCxn id="13" idx="0"/>
          </p:cNvCxnSpPr>
          <p:nvPr/>
        </p:nvCxnSpPr>
        <p:spPr bwMode="auto">
          <a:xfrm>
            <a:off x="3741737" y="3057525"/>
            <a:ext cx="201613" cy="3667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2162175" y="34671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61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21" name="直接连接符 25"/>
          <p:cNvCxnSpPr>
            <a:cxnSpLocks noChangeShapeType="1"/>
            <a:stCxn id="7" idx="5"/>
            <a:endCxn id="20" idx="0"/>
          </p:cNvCxnSpPr>
          <p:nvPr/>
        </p:nvCxnSpPr>
        <p:spPr bwMode="auto">
          <a:xfrm>
            <a:off x="1958975" y="2997200"/>
            <a:ext cx="455612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495300" y="432752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23" name="直接连接符 27"/>
          <p:cNvCxnSpPr>
            <a:cxnSpLocks noChangeShapeType="1"/>
            <a:stCxn id="12" idx="3"/>
            <a:endCxn id="22" idx="0"/>
          </p:cNvCxnSpPr>
          <p:nvPr/>
        </p:nvCxnSpPr>
        <p:spPr bwMode="auto">
          <a:xfrm flipH="1">
            <a:off x="747712" y="3897313"/>
            <a:ext cx="160338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直接连接符 28"/>
          <p:cNvCxnSpPr>
            <a:cxnSpLocks noChangeShapeType="1"/>
            <a:stCxn id="25" idx="0"/>
            <a:endCxn id="12" idx="5"/>
          </p:cNvCxnSpPr>
          <p:nvPr/>
        </p:nvCxnSpPr>
        <p:spPr bwMode="auto">
          <a:xfrm flipH="1" flipV="1">
            <a:off x="1263650" y="3897313"/>
            <a:ext cx="169862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1181100" y="4341813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48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1833562" y="432752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27" name="直接连接符 31"/>
          <p:cNvCxnSpPr>
            <a:cxnSpLocks noChangeShapeType="1"/>
            <a:stCxn id="20" idx="3"/>
            <a:endCxn id="26" idx="0"/>
          </p:cNvCxnSpPr>
          <p:nvPr/>
        </p:nvCxnSpPr>
        <p:spPr bwMode="auto">
          <a:xfrm flipH="1">
            <a:off x="2085975" y="3897313"/>
            <a:ext cx="150812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6324600" y="2613026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</a:t>
            </a:r>
          </a:p>
        </p:txBody>
      </p: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7234238" y="1874838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8107363" y="26670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77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5629275" y="3513138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8488363" y="3463925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59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7767638" y="349885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38" name="直接连接符 19"/>
          <p:cNvCxnSpPr>
            <a:cxnSpLocks noChangeShapeType="1"/>
            <a:stCxn id="33" idx="3"/>
            <a:endCxn id="32" idx="7"/>
          </p:cNvCxnSpPr>
          <p:nvPr/>
        </p:nvCxnSpPr>
        <p:spPr bwMode="auto">
          <a:xfrm flipH="1">
            <a:off x="6754140" y="2304379"/>
            <a:ext cx="553795" cy="38234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直接连接符 20"/>
          <p:cNvCxnSpPr>
            <a:cxnSpLocks noChangeShapeType="1"/>
            <a:stCxn id="33" idx="5"/>
            <a:endCxn id="34" idx="0"/>
          </p:cNvCxnSpPr>
          <p:nvPr/>
        </p:nvCxnSpPr>
        <p:spPr bwMode="auto">
          <a:xfrm>
            <a:off x="7663778" y="2304379"/>
            <a:ext cx="695204" cy="36262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直接连接符 21"/>
          <p:cNvCxnSpPr>
            <a:cxnSpLocks noChangeShapeType="1"/>
            <a:stCxn id="32" idx="3"/>
            <a:endCxn id="35" idx="0"/>
          </p:cNvCxnSpPr>
          <p:nvPr/>
        </p:nvCxnSpPr>
        <p:spPr bwMode="auto">
          <a:xfrm flipH="1">
            <a:off x="5881688" y="3043238"/>
            <a:ext cx="515937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直接连接符 22"/>
          <p:cNvCxnSpPr>
            <a:cxnSpLocks noChangeShapeType="1"/>
            <a:stCxn id="34" idx="3"/>
            <a:endCxn id="37" idx="0"/>
          </p:cNvCxnSpPr>
          <p:nvPr/>
        </p:nvCxnSpPr>
        <p:spPr bwMode="auto">
          <a:xfrm flipH="1">
            <a:off x="8020050" y="3097213"/>
            <a:ext cx="160338" cy="4016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直接连接符 23"/>
          <p:cNvCxnSpPr>
            <a:cxnSpLocks noChangeShapeType="1"/>
            <a:stCxn id="34" idx="5"/>
            <a:endCxn id="36" idx="0"/>
          </p:cNvCxnSpPr>
          <p:nvPr/>
        </p:nvCxnSpPr>
        <p:spPr bwMode="auto">
          <a:xfrm>
            <a:off x="8537575" y="3097213"/>
            <a:ext cx="201613" cy="3667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6958013" y="3513138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61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44" name="直接连接符 25"/>
          <p:cNvCxnSpPr>
            <a:cxnSpLocks noChangeShapeType="1"/>
            <a:stCxn id="32" idx="5"/>
            <a:endCxn id="43" idx="0"/>
          </p:cNvCxnSpPr>
          <p:nvPr/>
        </p:nvCxnSpPr>
        <p:spPr bwMode="auto">
          <a:xfrm>
            <a:off x="6754813" y="3043238"/>
            <a:ext cx="455612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5291138" y="4373563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46" name="直接连接符 27"/>
          <p:cNvCxnSpPr>
            <a:cxnSpLocks noChangeShapeType="1"/>
            <a:stCxn id="35" idx="3"/>
            <a:endCxn id="45" idx="0"/>
          </p:cNvCxnSpPr>
          <p:nvPr/>
        </p:nvCxnSpPr>
        <p:spPr bwMode="auto">
          <a:xfrm flipH="1">
            <a:off x="5543550" y="3943351"/>
            <a:ext cx="160338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直接连接符 28"/>
          <p:cNvCxnSpPr>
            <a:cxnSpLocks noChangeShapeType="1"/>
            <a:stCxn id="48" idx="0"/>
            <a:endCxn id="35" idx="5"/>
          </p:cNvCxnSpPr>
          <p:nvPr/>
        </p:nvCxnSpPr>
        <p:spPr bwMode="auto">
          <a:xfrm flipH="1" flipV="1">
            <a:off x="6059488" y="3943351"/>
            <a:ext cx="169862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5976938" y="4387851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48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49" name="Oval 30"/>
          <p:cNvSpPr>
            <a:spLocks noChangeArrowheads="1"/>
          </p:cNvSpPr>
          <p:nvPr/>
        </p:nvSpPr>
        <p:spPr bwMode="auto">
          <a:xfrm>
            <a:off x="6629400" y="4373563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50" name="直接连接符 31"/>
          <p:cNvCxnSpPr>
            <a:cxnSpLocks noChangeShapeType="1"/>
            <a:stCxn id="43" idx="3"/>
            <a:endCxn id="49" idx="0"/>
          </p:cNvCxnSpPr>
          <p:nvPr/>
        </p:nvCxnSpPr>
        <p:spPr bwMode="auto">
          <a:xfrm flipH="1">
            <a:off x="6881813" y="3943351"/>
            <a:ext cx="150812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矩形 50"/>
          <p:cNvSpPr/>
          <p:nvPr/>
        </p:nvSpPr>
        <p:spPr>
          <a:xfrm>
            <a:off x="2286000" y="4972376"/>
            <a:ext cx="4756430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1. </a:t>
            </a:r>
            <a:r>
              <a:rPr lang="zh-CN" altLang="en-US" kern="0" dirty="0" smtClean="0">
                <a:solidFill>
                  <a:srgbClr val="0000CC"/>
                </a:solidFill>
              </a:rPr>
              <a:t>调整</a:t>
            </a:r>
            <a:r>
              <a:rPr lang="en-US" altLang="zh-CN" kern="0" dirty="0" smtClean="0">
                <a:solidFill>
                  <a:srgbClr val="0000CC"/>
                </a:solidFill>
              </a:rPr>
              <a:t>61</a:t>
            </a:r>
            <a:r>
              <a:rPr lang="zh-CN" altLang="en-US" kern="0" dirty="0" smtClean="0">
                <a:solidFill>
                  <a:srgbClr val="0000CC"/>
                </a:solidFill>
              </a:rPr>
              <a:t>及其子树，即</a:t>
            </a:r>
            <a:r>
              <a:rPr lang="en-US" altLang="zh-CN" kern="0" dirty="0" smtClean="0">
                <a:solidFill>
                  <a:srgbClr val="C00000"/>
                </a:solidFill>
              </a:rPr>
              <a:t>sift(4)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2" name="椭圆 51"/>
          <p:cNvSpPr/>
          <p:nvPr/>
        </p:nvSpPr>
        <p:spPr bwMode="auto">
          <a:xfrm rot="1029740">
            <a:off x="1751269" y="3406236"/>
            <a:ext cx="1001216" cy="152865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3" name="右箭头 52"/>
          <p:cNvSpPr/>
          <p:nvPr/>
        </p:nvSpPr>
        <p:spPr bwMode="auto">
          <a:xfrm>
            <a:off x="3962400" y="4267201"/>
            <a:ext cx="1143000" cy="60959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04800" y="5581976"/>
            <a:ext cx="8839200" cy="630942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kern="0" dirty="0" smtClean="0">
                <a:solidFill>
                  <a:schemeClr val="bg1"/>
                </a:solidFill>
              </a:rPr>
              <a:t>建完全二叉树，从最后结点的父亲开始，依次调整</a:t>
            </a:r>
            <a:r>
              <a:rPr lang="en-US" altLang="zh-CN" kern="0" dirty="0" smtClean="0">
                <a:solidFill>
                  <a:schemeClr val="bg1"/>
                </a:solidFill>
              </a:rPr>
              <a:t>(sift)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3" grpId="0" animBg="1"/>
      <p:bldP spid="45" grpId="0" animBg="1"/>
      <p:bldP spid="48" grpId="0" animBg="1"/>
      <p:bldP spid="49" grpId="0" animBg="1"/>
      <p:bldP spid="51" grpId="0"/>
      <p:bldP spid="52" grpId="0" animBg="1"/>
      <p:bldP spid="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 </a:t>
            </a:r>
            <a:r>
              <a:rPr lang="zh-CN" altLang="en-US" dirty="0" smtClean="0">
                <a:ea typeface="黑体" pitchFamily="2" charset="-122"/>
              </a:rPr>
              <a:t>建立 大根堆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latin typeface="+mn-lt"/>
              </a:rPr>
              <a:t>例：</a:t>
            </a:r>
            <a:r>
              <a:rPr lang="en-US" altLang="zh-CN" sz="3000" kern="0" dirty="0" smtClean="0">
                <a:latin typeface="+mn-lt"/>
              </a:rPr>
              <a:t>26, 5, 77, 1, 61, 11, 59, 15, 48, 19</a:t>
            </a:r>
            <a:endParaRPr lang="en-US" altLang="zh-CN" kern="0" dirty="0" smtClean="0">
              <a:latin typeface="+mn-lt"/>
            </a:endParaRPr>
          </a:p>
        </p:txBody>
      </p:sp>
      <p:sp>
        <p:nvSpPr>
          <p:cNvPr id="7" name="Oval 26"/>
          <p:cNvSpPr>
            <a:spLocks noChangeArrowheads="1"/>
          </p:cNvSpPr>
          <p:nvPr/>
        </p:nvSpPr>
        <p:spPr bwMode="auto">
          <a:xfrm>
            <a:off x="1528762" y="2556354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</a:t>
            </a:r>
          </a:p>
        </p:txBody>
      </p:sp>
      <p:sp>
        <p:nvSpPr>
          <p:cNvPr id="8" name="Oval 27"/>
          <p:cNvSpPr>
            <a:spLocks noChangeArrowheads="1"/>
          </p:cNvSpPr>
          <p:nvPr/>
        </p:nvSpPr>
        <p:spPr bwMode="auto">
          <a:xfrm>
            <a:off x="2438400" y="1818166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10" name="Oval 28"/>
          <p:cNvSpPr>
            <a:spLocks noChangeArrowheads="1"/>
          </p:cNvSpPr>
          <p:nvPr/>
        </p:nvSpPr>
        <p:spPr bwMode="auto">
          <a:xfrm>
            <a:off x="3311525" y="2616678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77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2" name="Oval 29"/>
          <p:cNvSpPr>
            <a:spLocks noChangeArrowheads="1"/>
          </p:cNvSpPr>
          <p:nvPr/>
        </p:nvSpPr>
        <p:spPr bwMode="auto">
          <a:xfrm>
            <a:off x="833437" y="3456466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48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3" name="Oval 30"/>
          <p:cNvSpPr>
            <a:spLocks noChangeArrowheads="1"/>
          </p:cNvSpPr>
          <p:nvPr/>
        </p:nvSpPr>
        <p:spPr bwMode="auto">
          <a:xfrm>
            <a:off x="3692525" y="3413603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59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14" name="Oval 29"/>
          <p:cNvSpPr>
            <a:spLocks noChangeArrowheads="1"/>
          </p:cNvSpPr>
          <p:nvPr/>
        </p:nvSpPr>
        <p:spPr bwMode="auto">
          <a:xfrm>
            <a:off x="2971800" y="3448528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15" name="直接连接符 19"/>
          <p:cNvCxnSpPr>
            <a:cxnSpLocks noChangeShapeType="1"/>
            <a:stCxn id="8" idx="3"/>
            <a:endCxn id="7" idx="7"/>
          </p:cNvCxnSpPr>
          <p:nvPr/>
        </p:nvCxnSpPr>
        <p:spPr bwMode="auto">
          <a:xfrm flipH="1">
            <a:off x="1958302" y="2247707"/>
            <a:ext cx="553795" cy="38234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直接连接符 20"/>
          <p:cNvCxnSpPr>
            <a:cxnSpLocks noChangeShapeType="1"/>
            <a:stCxn id="8" idx="5"/>
            <a:endCxn id="10" idx="0"/>
          </p:cNvCxnSpPr>
          <p:nvPr/>
        </p:nvCxnSpPr>
        <p:spPr bwMode="auto">
          <a:xfrm>
            <a:off x="2867940" y="2247707"/>
            <a:ext cx="695204" cy="36897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直接连接符 21"/>
          <p:cNvCxnSpPr>
            <a:cxnSpLocks noChangeShapeType="1"/>
            <a:stCxn id="7" idx="3"/>
            <a:endCxn id="12" idx="0"/>
          </p:cNvCxnSpPr>
          <p:nvPr/>
        </p:nvCxnSpPr>
        <p:spPr bwMode="auto">
          <a:xfrm flipH="1">
            <a:off x="1085850" y="2986566"/>
            <a:ext cx="515937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直接连接符 22"/>
          <p:cNvCxnSpPr>
            <a:cxnSpLocks noChangeShapeType="1"/>
            <a:stCxn id="10" idx="3"/>
            <a:endCxn id="14" idx="0"/>
          </p:cNvCxnSpPr>
          <p:nvPr/>
        </p:nvCxnSpPr>
        <p:spPr bwMode="auto">
          <a:xfrm flipH="1">
            <a:off x="3224212" y="3046891"/>
            <a:ext cx="160338" cy="4016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直接连接符 23"/>
          <p:cNvCxnSpPr>
            <a:cxnSpLocks noChangeShapeType="1"/>
            <a:stCxn id="10" idx="5"/>
            <a:endCxn id="13" idx="0"/>
          </p:cNvCxnSpPr>
          <p:nvPr/>
        </p:nvCxnSpPr>
        <p:spPr bwMode="auto">
          <a:xfrm>
            <a:off x="3741737" y="3046891"/>
            <a:ext cx="201613" cy="3667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2162175" y="3456466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61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21" name="直接连接符 25"/>
          <p:cNvCxnSpPr>
            <a:cxnSpLocks noChangeShapeType="1"/>
            <a:stCxn id="7" idx="5"/>
            <a:endCxn id="20" idx="0"/>
          </p:cNvCxnSpPr>
          <p:nvPr/>
        </p:nvCxnSpPr>
        <p:spPr bwMode="auto">
          <a:xfrm>
            <a:off x="1958975" y="2986566"/>
            <a:ext cx="455612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495300" y="4316891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23" name="直接连接符 27"/>
          <p:cNvCxnSpPr>
            <a:cxnSpLocks noChangeShapeType="1"/>
            <a:stCxn id="12" idx="3"/>
            <a:endCxn id="22" idx="0"/>
          </p:cNvCxnSpPr>
          <p:nvPr/>
        </p:nvCxnSpPr>
        <p:spPr bwMode="auto">
          <a:xfrm flipH="1">
            <a:off x="747712" y="3886679"/>
            <a:ext cx="160338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直接连接符 28"/>
          <p:cNvCxnSpPr>
            <a:cxnSpLocks noChangeShapeType="1"/>
            <a:stCxn id="25" idx="0"/>
            <a:endCxn id="12" idx="5"/>
          </p:cNvCxnSpPr>
          <p:nvPr/>
        </p:nvCxnSpPr>
        <p:spPr bwMode="auto">
          <a:xfrm flipH="1" flipV="1">
            <a:off x="1263650" y="3886679"/>
            <a:ext cx="169862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1181100" y="4331179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1833562" y="4316891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27" name="直接连接符 31"/>
          <p:cNvCxnSpPr>
            <a:cxnSpLocks noChangeShapeType="1"/>
            <a:stCxn id="20" idx="3"/>
            <a:endCxn id="26" idx="0"/>
          </p:cNvCxnSpPr>
          <p:nvPr/>
        </p:nvCxnSpPr>
        <p:spPr bwMode="auto">
          <a:xfrm flipH="1">
            <a:off x="2085975" y="3886679"/>
            <a:ext cx="150812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6324600" y="2572230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</a:t>
            </a:r>
          </a:p>
        </p:txBody>
      </p: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7234238" y="1834042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8107363" y="2626204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77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5629275" y="347234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8488363" y="3423129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59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7767638" y="3458054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38" name="直接连接符 19"/>
          <p:cNvCxnSpPr>
            <a:cxnSpLocks noChangeShapeType="1"/>
            <a:stCxn id="33" idx="3"/>
            <a:endCxn id="32" idx="7"/>
          </p:cNvCxnSpPr>
          <p:nvPr/>
        </p:nvCxnSpPr>
        <p:spPr bwMode="auto">
          <a:xfrm flipH="1">
            <a:off x="6754140" y="2263583"/>
            <a:ext cx="553795" cy="38234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直接连接符 20"/>
          <p:cNvCxnSpPr>
            <a:cxnSpLocks noChangeShapeType="1"/>
            <a:stCxn id="33" idx="5"/>
            <a:endCxn id="34" idx="0"/>
          </p:cNvCxnSpPr>
          <p:nvPr/>
        </p:nvCxnSpPr>
        <p:spPr bwMode="auto">
          <a:xfrm>
            <a:off x="7663778" y="2263583"/>
            <a:ext cx="695204" cy="36262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直接连接符 21"/>
          <p:cNvCxnSpPr>
            <a:cxnSpLocks noChangeShapeType="1"/>
            <a:stCxn id="32" idx="3"/>
            <a:endCxn id="35" idx="0"/>
          </p:cNvCxnSpPr>
          <p:nvPr/>
        </p:nvCxnSpPr>
        <p:spPr bwMode="auto">
          <a:xfrm flipH="1">
            <a:off x="5881688" y="3002442"/>
            <a:ext cx="515937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直接连接符 22"/>
          <p:cNvCxnSpPr>
            <a:cxnSpLocks noChangeShapeType="1"/>
            <a:stCxn id="34" idx="3"/>
            <a:endCxn id="37" idx="0"/>
          </p:cNvCxnSpPr>
          <p:nvPr/>
        </p:nvCxnSpPr>
        <p:spPr bwMode="auto">
          <a:xfrm flipH="1">
            <a:off x="8020050" y="3056417"/>
            <a:ext cx="160338" cy="4016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直接连接符 23"/>
          <p:cNvCxnSpPr>
            <a:cxnSpLocks noChangeShapeType="1"/>
            <a:stCxn id="34" idx="5"/>
            <a:endCxn id="36" idx="0"/>
          </p:cNvCxnSpPr>
          <p:nvPr/>
        </p:nvCxnSpPr>
        <p:spPr bwMode="auto">
          <a:xfrm>
            <a:off x="8537575" y="3056417"/>
            <a:ext cx="201613" cy="3667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6958013" y="347234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61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44" name="直接连接符 25"/>
          <p:cNvCxnSpPr>
            <a:cxnSpLocks noChangeShapeType="1"/>
            <a:stCxn id="32" idx="5"/>
            <a:endCxn id="43" idx="0"/>
          </p:cNvCxnSpPr>
          <p:nvPr/>
        </p:nvCxnSpPr>
        <p:spPr bwMode="auto">
          <a:xfrm>
            <a:off x="6754813" y="3002442"/>
            <a:ext cx="455612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5291138" y="4332767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46" name="直接连接符 27"/>
          <p:cNvCxnSpPr>
            <a:cxnSpLocks noChangeShapeType="1"/>
            <a:stCxn id="35" idx="3"/>
            <a:endCxn id="45" idx="0"/>
          </p:cNvCxnSpPr>
          <p:nvPr/>
        </p:nvCxnSpPr>
        <p:spPr bwMode="auto">
          <a:xfrm flipH="1">
            <a:off x="5543550" y="3902555"/>
            <a:ext cx="160338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直接连接符 28"/>
          <p:cNvCxnSpPr>
            <a:cxnSpLocks noChangeShapeType="1"/>
            <a:stCxn id="48" idx="0"/>
            <a:endCxn id="35" idx="5"/>
          </p:cNvCxnSpPr>
          <p:nvPr/>
        </p:nvCxnSpPr>
        <p:spPr bwMode="auto">
          <a:xfrm flipH="1" flipV="1">
            <a:off x="6059488" y="3902555"/>
            <a:ext cx="169862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5976938" y="4347055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48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49" name="Oval 30"/>
          <p:cNvSpPr>
            <a:spLocks noChangeArrowheads="1"/>
          </p:cNvSpPr>
          <p:nvPr/>
        </p:nvSpPr>
        <p:spPr bwMode="auto">
          <a:xfrm>
            <a:off x="6629400" y="4332767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50" name="直接连接符 31"/>
          <p:cNvCxnSpPr>
            <a:cxnSpLocks noChangeShapeType="1"/>
            <a:stCxn id="43" idx="3"/>
            <a:endCxn id="49" idx="0"/>
          </p:cNvCxnSpPr>
          <p:nvPr/>
        </p:nvCxnSpPr>
        <p:spPr bwMode="auto">
          <a:xfrm flipH="1">
            <a:off x="6881813" y="3902555"/>
            <a:ext cx="150812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矩形 50"/>
          <p:cNvSpPr/>
          <p:nvPr/>
        </p:nvSpPr>
        <p:spPr>
          <a:xfrm>
            <a:off x="2301945" y="4988404"/>
            <a:ext cx="4556055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2. </a:t>
            </a:r>
            <a:r>
              <a:rPr lang="zh-CN" altLang="en-US" kern="0" dirty="0" smtClean="0">
                <a:solidFill>
                  <a:srgbClr val="0000CC"/>
                </a:solidFill>
              </a:rPr>
              <a:t>调整</a:t>
            </a:r>
            <a:r>
              <a:rPr lang="en-US" altLang="zh-CN" kern="0" dirty="0" smtClean="0">
                <a:solidFill>
                  <a:srgbClr val="0000CC"/>
                </a:solidFill>
              </a:rPr>
              <a:t>1</a:t>
            </a:r>
            <a:r>
              <a:rPr lang="zh-CN" altLang="en-US" kern="0" dirty="0" smtClean="0">
                <a:solidFill>
                  <a:srgbClr val="0000CC"/>
                </a:solidFill>
              </a:rPr>
              <a:t>及其子树，即</a:t>
            </a:r>
            <a:r>
              <a:rPr lang="en-US" altLang="zh-CN" kern="0" dirty="0" smtClean="0">
                <a:solidFill>
                  <a:srgbClr val="C00000"/>
                </a:solidFill>
              </a:rPr>
              <a:t>sift(3)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3" name="右箭头 52"/>
          <p:cNvSpPr/>
          <p:nvPr/>
        </p:nvSpPr>
        <p:spPr bwMode="auto">
          <a:xfrm rot="10800000">
            <a:off x="3962400" y="4150204"/>
            <a:ext cx="1143000" cy="58857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5232446" y="3464404"/>
            <a:ext cx="1320754" cy="152865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  <p:bldP spid="13" grpId="0" animBg="1"/>
      <p:bldP spid="14" grpId="0" animBg="1"/>
      <p:bldP spid="20" grpId="0" animBg="1"/>
      <p:bldP spid="22" grpId="0" animBg="1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 </a:t>
            </a:r>
            <a:r>
              <a:rPr lang="zh-CN" altLang="en-US" dirty="0" smtClean="0">
                <a:ea typeface="黑体" pitchFamily="2" charset="-122"/>
              </a:rPr>
              <a:t>建立 大根堆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latin typeface="+mn-lt"/>
              </a:rPr>
              <a:t>例：</a:t>
            </a:r>
            <a:r>
              <a:rPr lang="en-US" altLang="zh-CN" sz="3000" kern="0" dirty="0" smtClean="0">
                <a:latin typeface="+mn-lt"/>
              </a:rPr>
              <a:t>26, 5, 77, 1, 61, 11, 59, 15, 48, 19</a:t>
            </a:r>
            <a:endParaRPr lang="en-US" altLang="zh-CN" kern="0" dirty="0" smtClean="0">
              <a:latin typeface="+mn-lt"/>
            </a:endParaRPr>
          </a:p>
        </p:txBody>
      </p:sp>
      <p:sp>
        <p:nvSpPr>
          <p:cNvPr id="7" name="Oval 26"/>
          <p:cNvSpPr>
            <a:spLocks noChangeArrowheads="1"/>
          </p:cNvSpPr>
          <p:nvPr/>
        </p:nvSpPr>
        <p:spPr bwMode="auto">
          <a:xfrm>
            <a:off x="1528762" y="2566988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</a:t>
            </a:r>
          </a:p>
        </p:txBody>
      </p:sp>
      <p:sp>
        <p:nvSpPr>
          <p:cNvPr id="8" name="Oval 27"/>
          <p:cNvSpPr>
            <a:spLocks noChangeArrowheads="1"/>
          </p:cNvSpPr>
          <p:nvPr/>
        </p:nvSpPr>
        <p:spPr bwMode="auto">
          <a:xfrm>
            <a:off x="2438400" y="18288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10" name="Oval 28"/>
          <p:cNvSpPr>
            <a:spLocks noChangeArrowheads="1"/>
          </p:cNvSpPr>
          <p:nvPr/>
        </p:nvSpPr>
        <p:spPr bwMode="auto">
          <a:xfrm>
            <a:off x="3311525" y="2627312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77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2" name="Oval 29"/>
          <p:cNvSpPr>
            <a:spLocks noChangeArrowheads="1"/>
          </p:cNvSpPr>
          <p:nvPr/>
        </p:nvSpPr>
        <p:spPr bwMode="auto">
          <a:xfrm>
            <a:off x="833437" y="34671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48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3" name="Oval 30"/>
          <p:cNvSpPr>
            <a:spLocks noChangeArrowheads="1"/>
          </p:cNvSpPr>
          <p:nvPr/>
        </p:nvSpPr>
        <p:spPr bwMode="auto">
          <a:xfrm>
            <a:off x="3692525" y="3424237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59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14" name="Oval 29"/>
          <p:cNvSpPr>
            <a:spLocks noChangeArrowheads="1"/>
          </p:cNvSpPr>
          <p:nvPr/>
        </p:nvSpPr>
        <p:spPr bwMode="auto">
          <a:xfrm>
            <a:off x="2971800" y="34591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15" name="直接连接符 19"/>
          <p:cNvCxnSpPr>
            <a:cxnSpLocks noChangeShapeType="1"/>
            <a:stCxn id="8" idx="3"/>
            <a:endCxn id="7" idx="7"/>
          </p:cNvCxnSpPr>
          <p:nvPr/>
        </p:nvCxnSpPr>
        <p:spPr bwMode="auto">
          <a:xfrm flipH="1">
            <a:off x="1958302" y="2258341"/>
            <a:ext cx="553795" cy="38234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直接连接符 20"/>
          <p:cNvCxnSpPr>
            <a:cxnSpLocks noChangeShapeType="1"/>
            <a:stCxn id="8" idx="5"/>
            <a:endCxn id="10" idx="0"/>
          </p:cNvCxnSpPr>
          <p:nvPr/>
        </p:nvCxnSpPr>
        <p:spPr bwMode="auto">
          <a:xfrm>
            <a:off x="2867940" y="2258341"/>
            <a:ext cx="695204" cy="36897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直接连接符 21"/>
          <p:cNvCxnSpPr>
            <a:cxnSpLocks noChangeShapeType="1"/>
            <a:stCxn id="7" idx="3"/>
            <a:endCxn id="12" idx="0"/>
          </p:cNvCxnSpPr>
          <p:nvPr/>
        </p:nvCxnSpPr>
        <p:spPr bwMode="auto">
          <a:xfrm flipH="1">
            <a:off x="1085850" y="2997200"/>
            <a:ext cx="515937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直接连接符 22"/>
          <p:cNvCxnSpPr>
            <a:cxnSpLocks noChangeShapeType="1"/>
            <a:stCxn id="10" idx="3"/>
            <a:endCxn id="14" idx="0"/>
          </p:cNvCxnSpPr>
          <p:nvPr/>
        </p:nvCxnSpPr>
        <p:spPr bwMode="auto">
          <a:xfrm flipH="1">
            <a:off x="3224212" y="3057525"/>
            <a:ext cx="160338" cy="4016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直接连接符 23"/>
          <p:cNvCxnSpPr>
            <a:cxnSpLocks noChangeShapeType="1"/>
            <a:stCxn id="10" idx="5"/>
            <a:endCxn id="13" idx="0"/>
          </p:cNvCxnSpPr>
          <p:nvPr/>
        </p:nvCxnSpPr>
        <p:spPr bwMode="auto">
          <a:xfrm>
            <a:off x="3741737" y="3057525"/>
            <a:ext cx="201613" cy="3667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2162175" y="34671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61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21" name="直接连接符 25"/>
          <p:cNvCxnSpPr>
            <a:cxnSpLocks noChangeShapeType="1"/>
            <a:stCxn id="7" idx="5"/>
            <a:endCxn id="20" idx="0"/>
          </p:cNvCxnSpPr>
          <p:nvPr/>
        </p:nvCxnSpPr>
        <p:spPr bwMode="auto">
          <a:xfrm>
            <a:off x="1958975" y="2997200"/>
            <a:ext cx="455612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495300" y="432752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23" name="直接连接符 27"/>
          <p:cNvCxnSpPr>
            <a:cxnSpLocks noChangeShapeType="1"/>
            <a:stCxn id="12" idx="3"/>
            <a:endCxn id="22" idx="0"/>
          </p:cNvCxnSpPr>
          <p:nvPr/>
        </p:nvCxnSpPr>
        <p:spPr bwMode="auto">
          <a:xfrm flipH="1">
            <a:off x="747712" y="3897313"/>
            <a:ext cx="160338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直接连接符 28"/>
          <p:cNvCxnSpPr>
            <a:cxnSpLocks noChangeShapeType="1"/>
            <a:stCxn id="25" idx="0"/>
            <a:endCxn id="12" idx="5"/>
          </p:cNvCxnSpPr>
          <p:nvPr/>
        </p:nvCxnSpPr>
        <p:spPr bwMode="auto">
          <a:xfrm flipH="1" flipV="1">
            <a:off x="1263650" y="3897313"/>
            <a:ext cx="169862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1181100" y="4341813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1833562" y="432752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27" name="直接连接符 31"/>
          <p:cNvCxnSpPr>
            <a:cxnSpLocks noChangeShapeType="1"/>
            <a:stCxn id="20" idx="3"/>
            <a:endCxn id="26" idx="0"/>
          </p:cNvCxnSpPr>
          <p:nvPr/>
        </p:nvCxnSpPr>
        <p:spPr bwMode="auto">
          <a:xfrm flipH="1">
            <a:off x="2085975" y="3897313"/>
            <a:ext cx="150812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6248400" y="2582864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</a:t>
            </a:r>
          </a:p>
        </p:txBody>
      </p: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7158038" y="1844676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8031163" y="2636838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77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5553075" y="3482976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48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8412163" y="3433763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59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7691438" y="3468688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38" name="直接连接符 19"/>
          <p:cNvCxnSpPr>
            <a:cxnSpLocks noChangeShapeType="1"/>
            <a:stCxn id="33" idx="3"/>
            <a:endCxn id="32" idx="7"/>
          </p:cNvCxnSpPr>
          <p:nvPr/>
        </p:nvCxnSpPr>
        <p:spPr bwMode="auto">
          <a:xfrm flipH="1">
            <a:off x="6677940" y="2274217"/>
            <a:ext cx="553795" cy="38234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直接连接符 20"/>
          <p:cNvCxnSpPr>
            <a:cxnSpLocks noChangeShapeType="1"/>
            <a:stCxn id="33" idx="5"/>
            <a:endCxn id="34" idx="0"/>
          </p:cNvCxnSpPr>
          <p:nvPr/>
        </p:nvCxnSpPr>
        <p:spPr bwMode="auto">
          <a:xfrm>
            <a:off x="7587578" y="2274217"/>
            <a:ext cx="695204" cy="36262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直接连接符 21"/>
          <p:cNvCxnSpPr>
            <a:cxnSpLocks noChangeShapeType="1"/>
            <a:stCxn id="32" idx="3"/>
            <a:endCxn id="35" idx="0"/>
          </p:cNvCxnSpPr>
          <p:nvPr/>
        </p:nvCxnSpPr>
        <p:spPr bwMode="auto">
          <a:xfrm flipH="1">
            <a:off x="5805488" y="3013076"/>
            <a:ext cx="515937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直接连接符 22"/>
          <p:cNvCxnSpPr>
            <a:cxnSpLocks noChangeShapeType="1"/>
            <a:stCxn id="34" idx="3"/>
            <a:endCxn id="37" idx="0"/>
          </p:cNvCxnSpPr>
          <p:nvPr/>
        </p:nvCxnSpPr>
        <p:spPr bwMode="auto">
          <a:xfrm flipH="1">
            <a:off x="7943850" y="3067051"/>
            <a:ext cx="160338" cy="4016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直接连接符 23"/>
          <p:cNvCxnSpPr>
            <a:cxnSpLocks noChangeShapeType="1"/>
            <a:stCxn id="34" idx="5"/>
            <a:endCxn id="36" idx="0"/>
          </p:cNvCxnSpPr>
          <p:nvPr/>
        </p:nvCxnSpPr>
        <p:spPr bwMode="auto">
          <a:xfrm>
            <a:off x="8461375" y="3067051"/>
            <a:ext cx="201613" cy="3667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6881813" y="3482976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61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44" name="直接连接符 25"/>
          <p:cNvCxnSpPr>
            <a:cxnSpLocks noChangeShapeType="1"/>
            <a:stCxn id="32" idx="5"/>
            <a:endCxn id="43" idx="0"/>
          </p:cNvCxnSpPr>
          <p:nvPr/>
        </p:nvCxnSpPr>
        <p:spPr bwMode="auto">
          <a:xfrm>
            <a:off x="6678613" y="3013076"/>
            <a:ext cx="455612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5214938" y="4343401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46" name="直接连接符 27"/>
          <p:cNvCxnSpPr>
            <a:cxnSpLocks noChangeShapeType="1"/>
            <a:stCxn id="35" idx="3"/>
            <a:endCxn id="45" idx="0"/>
          </p:cNvCxnSpPr>
          <p:nvPr/>
        </p:nvCxnSpPr>
        <p:spPr bwMode="auto">
          <a:xfrm flipH="1">
            <a:off x="5467350" y="3913189"/>
            <a:ext cx="160338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直接连接符 28"/>
          <p:cNvCxnSpPr>
            <a:cxnSpLocks noChangeShapeType="1"/>
            <a:stCxn id="48" idx="0"/>
            <a:endCxn id="35" idx="5"/>
          </p:cNvCxnSpPr>
          <p:nvPr/>
        </p:nvCxnSpPr>
        <p:spPr bwMode="auto">
          <a:xfrm flipH="1" flipV="1">
            <a:off x="5983288" y="3913189"/>
            <a:ext cx="169862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5900738" y="4357689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49" name="Oval 30"/>
          <p:cNvSpPr>
            <a:spLocks noChangeArrowheads="1"/>
          </p:cNvSpPr>
          <p:nvPr/>
        </p:nvSpPr>
        <p:spPr bwMode="auto">
          <a:xfrm>
            <a:off x="6553200" y="4343401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50" name="直接连接符 31"/>
          <p:cNvCxnSpPr>
            <a:cxnSpLocks noChangeShapeType="1"/>
            <a:stCxn id="43" idx="3"/>
            <a:endCxn id="49" idx="0"/>
          </p:cNvCxnSpPr>
          <p:nvPr/>
        </p:nvCxnSpPr>
        <p:spPr bwMode="auto">
          <a:xfrm flipH="1">
            <a:off x="6805613" y="3913189"/>
            <a:ext cx="150812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矩形 50"/>
          <p:cNvSpPr/>
          <p:nvPr/>
        </p:nvSpPr>
        <p:spPr>
          <a:xfrm>
            <a:off x="2482570" y="4999038"/>
            <a:ext cx="4756430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3. </a:t>
            </a:r>
            <a:r>
              <a:rPr lang="zh-CN" altLang="en-US" kern="0" dirty="0" smtClean="0">
                <a:solidFill>
                  <a:srgbClr val="0000CC"/>
                </a:solidFill>
              </a:rPr>
              <a:t>调整</a:t>
            </a:r>
            <a:r>
              <a:rPr lang="en-US" altLang="zh-CN" kern="0" dirty="0" smtClean="0">
                <a:solidFill>
                  <a:srgbClr val="0000CC"/>
                </a:solidFill>
              </a:rPr>
              <a:t>77</a:t>
            </a:r>
            <a:r>
              <a:rPr lang="zh-CN" altLang="en-US" kern="0" dirty="0" smtClean="0">
                <a:solidFill>
                  <a:srgbClr val="0000CC"/>
                </a:solidFill>
              </a:rPr>
              <a:t>及其子树，即</a:t>
            </a:r>
            <a:r>
              <a:rPr lang="en-US" altLang="zh-CN" kern="0" dirty="0" smtClean="0">
                <a:solidFill>
                  <a:srgbClr val="C00000"/>
                </a:solidFill>
              </a:rPr>
              <a:t>sift(2)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3" name="右箭头 52"/>
          <p:cNvSpPr/>
          <p:nvPr/>
        </p:nvSpPr>
        <p:spPr bwMode="auto">
          <a:xfrm>
            <a:off x="3962400" y="4160838"/>
            <a:ext cx="1143000" cy="62667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2895600" y="2560638"/>
            <a:ext cx="1320754" cy="152865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3" grpId="0" animBg="1"/>
      <p:bldP spid="45" grpId="0" animBg="1"/>
      <p:bldP spid="48" grpId="0" animBg="1"/>
      <p:bldP spid="4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 </a:t>
            </a:r>
            <a:r>
              <a:rPr lang="zh-CN" altLang="en-US" dirty="0" smtClean="0">
                <a:ea typeface="黑体" pitchFamily="2" charset="-122"/>
              </a:rPr>
              <a:t>建立 大根堆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latin typeface="+mn-lt"/>
              </a:rPr>
              <a:t>例：</a:t>
            </a:r>
            <a:r>
              <a:rPr lang="en-US" altLang="zh-CN" sz="3000" kern="0" dirty="0" smtClean="0">
                <a:latin typeface="+mn-lt"/>
              </a:rPr>
              <a:t>26, 5, 77, 1, 61, 11, 59, 15, 48, 19</a:t>
            </a:r>
            <a:endParaRPr lang="en-US" altLang="zh-CN" kern="0" dirty="0" smtClean="0">
              <a:latin typeface="+mn-lt"/>
            </a:endParaRPr>
          </a:p>
        </p:txBody>
      </p:sp>
      <p:sp>
        <p:nvSpPr>
          <p:cNvPr id="7" name="Oval 26"/>
          <p:cNvSpPr>
            <a:spLocks noChangeArrowheads="1"/>
          </p:cNvSpPr>
          <p:nvPr/>
        </p:nvSpPr>
        <p:spPr bwMode="auto">
          <a:xfrm>
            <a:off x="1528762" y="2566988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61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8" name="Oval 27"/>
          <p:cNvSpPr>
            <a:spLocks noChangeArrowheads="1"/>
          </p:cNvSpPr>
          <p:nvPr/>
        </p:nvSpPr>
        <p:spPr bwMode="auto">
          <a:xfrm>
            <a:off x="2438400" y="18288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10" name="Oval 28"/>
          <p:cNvSpPr>
            <a:spLocks noChangeArrowheads="1"/>
          </p:cNvSpPr>
          <p:nvPr/>
        </p:nvSpPr>
        <p:spPr bwMode="auto">
          <a:xfrm>
            <a:off x="3311525" y="2627312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77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2" name="Oval 29"/>
          <p:cNvSpPr>
            <a:spLocks noChangeArrowheads="1"/>
          </p:cNvSpPr>
          <p:nvPr/>
        </p:nvSpPr>
        <p:spPr bwMode="auto">
          <a:xfrm>
            <a:off x="833437" y="34671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48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3" name="Oval 30"/>
          <p:cNvSpPr>
            <a:spLocks noChangeArrowheads="1"/>
          </p:cNvSpPr>
          <p:nvPr/>
        </p:nvSpPr>
        <p:spPr bwMode="auto">
          <a:xfrm>
            <a:off x="3692525" y="3424237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59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14" name="Oval 29"/>
          <p:cNvSpPr>
            <a:spLocks noChangeArrowheads="1"/>
          </p:cNvSpPr>
          <p:nvPr/>
        </p:nvSpPr>
        <p:spPr bwMode="auto">
          <a:xfrm>
            <a:off x="2971800" y="34591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15" name="直接连接符 19"/>
          <p:cNvCxnSpPr>
            <a:cxnSpLocks noChangeShapeType="1"/>
            <a:stCxn id="8" idx="3"/>
            <a:endCxn id="7" idx="7"/>
          </p:cNvCxnSpPr>
          <p:nvPr/>
        </p:nvCxnSpPr>
        <p:spPr bwMode="auto">
          <a:xfrm flipH="1">
            <a:off x="1958302" y="2258341"/>
            <a:ext cx="553795" cy="38234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直接连接符 20"/>
          <p:cNvCxnSpPr>
            <a:cxnSpLocks noChangeShapeType="1"/>
            <a:stCxn id="8" idx="5"/>
            <a:endCxn id="10" idx="0"/>
          </p:cNvCxnSpPr>
          <p:nvPr/>
        </p:nvCxnSpPr>
        <p:spPr bwMode="auto">
          <a:xfrm>
            <a:off x="2867940" y="2258341"/>
            <a:ext cx="695204" cy="36897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直接连接符 21"/>
          <p:cNvCxnSpPr>
            <a:cxnSpLocks noChangeShapeType="1"/>
            <a:stCxn id="7" idx="3"/>
            <a:endCxn id="12" idx="0"/>
          </p:cNvCxnSpPr>
          <p:nvPr/>
        </p:nvCxnSpPr>
        <p:spPr bwMode="auto">
          <a:xfrm flipH="1">
            <a:off x="1085850" y="2997200"/>
            <a:ext cx="515937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直接连接符 22"/>
          <p:cNvCxnSpPr>
            <a:cxnSpLocks noChangeShapeType="1"/>
            <a:stCxn id="10" idx="3"/>
            <a:endCxn id="14" idx="0"/>
          </p:cNvCxnSpPr>
          <p:nvPr/>
        </p:nvCxnSpPr>
        <p:spPr bwMode="auto">
          <a:xfrm flipH="1">
            <a:off x="3224212" y="3057525"/>
            <a:ext cx="160338" cy="4016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直接连接符 23"/>
          <p:cNvCxnSpPr>
            <a:cxnSpLocks noChangeShapeType="1"/>
            <a:stCxn id="10" idx="5"/>
            <a:endCxn id="13" idx="0"/>
          </p:cNvCxnSpPr>
          <p:nvPr/>
        </p:nvCxnSpPr>
        <p:spPr bwMode="auto">
          <a:xfrm>
            <a:off x="3741737" y="3057525"/>
            <a:ext cx="201613" cy="3667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2162175" y="34671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21" name="直接连接符 25"/>
          <p:cNvCxnSpPr>
            <a:cxnSpLocks noChangeShapeType="1"/>
            <a:stCxn id="7" idx="5"/>
            <a:endCxn id="20" idx="0"/>
          </p:cNvCxnSpPr>
          <p:nvPr/>
        </p:nvCxnSpPr>
        <p:spPr bwMode="auto">
          <a:xfrm>
            <a:off x="1958975" y="2997200"/>
            <a:ext cx="455612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495300" y="432752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23" name="直接连接符 27"/>
          <p:cNvCxnSpPr>
            <a:cxnSpLocks noChangeShapeType="1"/>
            <a:stCxn id="12" idx="3"/>
            <a:endCxn id="22" idx="0"/>
          </p:cNvCxnSpPr>
          <p:nvPr/>
        </p:nvCxnSpPr>
        <p:spPr bwMode="auto">
          <a:xfrm flipH="1">
            <a:off x="747712" y="3897313"/>
            <a:ext cx="160338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直接连接符 28"/>
          <p:cNvCxnSpPr>
            <a:cxnSpLocks noChangeShapeType="1"/>
            <a:stCxn id="25" idx="0"/>
            <a:endCxn id="12" idx="5"/>
          </p:cNvCxnSpPr>
          <p:nvPr/>
        </p:nvCxnSpPr>
        <p:spPr bwMode="auto">
          <a:xfrm flipH="1" flipV="1">
            <a:off x="1263650" y="3897313"/>
            <a:ext cx="169862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1181100" y="4341813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1833562" y="432752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27" name="直接连接符 31"/>
          <p:cNvCxnSpPr>
            <a:cxnSpLocks noChangeShapeType="1"/>
            <a:stCxn id="20" idx="3"/>
            <a:endCxn id="26" idx="0"/>
          </p:cNvCxnSpPr>
          <p:nvPr/>
        </p:nvCxnSpPr>
        <p:spPr bwMode="auto">
          <a:xfrm flipH="1">
            <a:off x="2085975" y="3897313"/>
            <a:ext cx="150812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6248400" y="2582864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</a:t>
            </a:r>
          </a:p>
        </p:txBody>
      </p: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7158038" y="1844676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8031163" y="2636838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77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5553075" y="3482976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48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8412163" y="3433763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59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7691438" y="3468688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38" name="直接连接符 19"/>
          <p:cNvCxnSpPr>
            <a:cxnSpLocks noChangeShapeType="1"/>
            <a:stCxn id="33" idx="3"/>
            <a:endCxn id="32" idx="7"/>
          </p:cNvCxnSpPr>
          <p:nvPr/>
        </p:nvCxnSpPr>
        <p:spPr bwMode="auto">
          <a:xfrm flipH="1">
            <a:off x="6677940" y="2274217"/>
            <a:ext cx="553795" cy="38234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直接连接符 20"/>
          <p:cNvCxnSpPr>
            <a:cxnSpLocks noChangeShapeType="1"/>
            <a:stCxn id="33" idx="5"/>
            <a:endCxn id="34" idx="0"/>
          </p:cNvCxnSpPr>
          <p:nvPr/>
        </p:nvCxnSpPr>
        <p:spPr bwMode="auto">
          <a:xfrm>
            <a:off x="7587578" y="2274217"/>
            <a:ext cx="695204" cy="36262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直接连接符 21"/>
          <p:cNvCxnSpPr>
            <a:cxnSpLocks noChangeShapeType="1"/>
            <a:stCxn id="32" idx="3"/>
            <a:endCxn id="35" idx="0"/>
          </p:cNvCxnSpPr>
          <p:nvPr/>
        </p:nvCxnSpPr>
        <p:spPr bwMode="auto">
          <a:xfrm flipH="1">
            <a:off x="5805488" y="3013076"/>
            <a:ext cx="515937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直接连接符 22"/>
          <p:cNvCxnSpPr>
            <a:cxnSpLocks noChangeShapeType="1"/>
            <a:stCxn id="34" idx="3"/>
            <a:endCxn id="37" idx="0"/>
          </p:cNvCxnSpPr>
          <p:nvPr/>
        </p:nvCxnSpPr>
        <p:spPr bwMode="auto">
          <a:xfrm flipH="1">
            <a:off x="7943850" y="3067051"/>
            <a:ext cx="160338" cy="4016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直接连接符 23"/>
          <p:cNvCxnSpPr>
            <a:cxnSpLocks noChangeShapeType="1"/>
            <a:stCxn id="34" idx="5"/>
            <a:endCxn id="36" idx="0"/>
          </p:cNvCxnSpPr>
          <p:nvPr/>
        </p:nvCxnSpPr>
        <p:spPr bwMode="auto">
          <a:xfrm>
            <a:off x="8461375" y="3067051"/>
            <a:ext cx="201613" cy="3667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6881813" y="3482976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61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44" name="直接连接符 25"/>
          <p:cNvCxnSpPr>
            <a:cxnSpLocks noChangeShapeType="1"/>
            <a:stCxn id="32" idx="5"/>
            <a:endCxn id="43" idx="0"/>
          </p:cNvCxnSpPr>
          <p:nvPr/>
        </p:nvCxnSpPr>
        <p:spPr bwMode="auto">
          <a:xfrm>
            <a:off x="6678613" y="3013076"/>
            <a:ext cx="455612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5214938" y="4343401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46" name="直接连接符 27"/>
          <p:cNvCxnSpPr>
            <a:cxnSpLocks noChangeShapeType="1"/>
            <a:stCxn id="35" idx="3"/>
            <a:endCxn id="45" idx="0"/>
          </p:cNvCxnSpPr>
          <p:nvPr/>
        </p:nvCxnSpPr>
        <p:spPr bwMode="auto">
          <a:xfrm flipH="1">
            <a:off x="5467350" y="3913189"/>
            <a:ext cx="160338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直接连接符 28"/>
          <p:cNvCxnSpPr>
            <a:cxnSpLocks noChangeShapeType="1"/>
            <a:stCxn id="48" idx="0"/>
            <a:endCxn id="35" idx="5"/>
          </p:cNvCxnSpPr>
          <p:nvPr/>
        </p:nvCxnSpPr>
        <p:spPr bwMode="auto">
          <a:xfrm flipH="1" flipV="1">
            <a:off x="5983288" y="3913189"/>
            <a:ext cx="169862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5900738" y="4357689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49" name="Oval 30"/>
          <p:cNvSpPr>
            <a:spLocks noChangeArrowheads="1"/>
          </p:cNvSpPr>
          <p:nvPr/>
        </p:nvSpPr>
        <p:spPr bwMode="auto">
          <a:xfrm>
            <a:off x="6553200" y="4343401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50" name="直接连接符 31"/>
          <p:cNvCxnSpPr>
            <a:cxnSpLocks noChangeShapeType="1"/>
            <a:stCxn id="43" idx="3"/>
            <a:endCxn id="49" idx="0"/>
          </p:cNvCxnSpPr>
          <p:nvPr/>
        </p:nvCxnSpPr>
        <p:spPr bwMode="auto">
          <a:xfrm flipH="1">
            <a:off x="6805613" y="3913189"/>
            <a:ext cx="150812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矩形 50"/>
          <p:cNvSpPr/>
          <p:nvPr/>
        </p:nvSpPr>
        <p:spPr>
          <a:xfrm>
            <a:off x="2454345" y="5084058"/>
            <a:ext cx="4556055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4. </a:t>
            </a:r>
            <a:r>
              <a:rPr lang="zh-CN" altLang="en-US" kern="0" dirty="0" smtClean="0">
                <a:solidFill>
                  <a:srgbClr val="0000CC"/>
                </a:solidFill>
              </a:rPr>
              <a:t>调整</a:t>
            </a:r>
            <a:r>
              <a:rPr lang="en-US" altLang="zh-CN" kern="0" dirty="0" smtClean="0">
                <a:solidFill>
                  <a:srgbClr val="0000CC"/>
                </a:solidFill>
              </a:rPr>
              <a:t>5</a:t>
            </a:r>
            <a:r>
              <a:rPr lang="zh-CN" altLang="en-US" kern="0" dirty="0" smtClean="0">
                <a:solidFill>
                  <a:srgbClr val="0000CC"/>
                </a:solidFill>
              </a:rPr>
              <a:t>及其子树，即</a:t>
            </a:r>
            <a:r>
              <a:rPr lang="en-US" altLang="zh-CN" kern="0" dirty="0" smtClean="0">
                <a:solidFill>
                  <a:srgbClr val="C00000"/>
                </a:solidFill>
              </a:rPr>
              <a:t>sift(1)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3" name="右箭头 52"/>
          <p:cNvSpPr/>
          <p:nvPr/>
        </p:nvSpPr>
        <p:spPr bwMode="auto">
          <a:xfrm rot="10800000">
            <a:off x="3886201" y="4160838"/>
            <a:ext cx="1143000" cy="62667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4953000" y="2484438"/>
            <a:ext cx="2514600" cy="25908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  <p:bldP spid="13" grpId="0" animBg="1"/>
      <p:bldP spid="14" grpId="0" animBg="1"/>
      <p:bldP spid="20" grpId="0" animBg="1"/>
      <p:bldP spid="22" grpId="0" animBg="1"/>
      <p:bldP spid="25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 </a:t>
            </a:r>
            <a:r>
              <a:rPr lang="zh-CN" altLang="en-US" dirty="0" smtClean="0">
                <a:ea typeface="黑体" pitchFamily="2" charset="-122"/>
              </a:rPr>
              <a:t>建立 大根堆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latin typeface="+mn-lt"/>
              </a:rPr>
              <a:t>例：</a:t>
            </a:r>
            <a:r>
              <a:rPr lang="en-US" altLang="zh-CN" sz="3000" kern="0" dirty="0" smtClean="0">
                <a:latin typeface="+mn-lt"/>
              </a:rPr>
              <a:t>26, 5, 77, 1, 61, 11, 59, 15, 48, 19</a:t>
            </a:r>
            <a:endParaRPr lang="en-US" altLang="zh-CN" kern="0" dirty="0" smtClean="0">
              <a:latin typeface="+mn-lt"/>
            </a:endParaRPr>
          </a:p>
        </p:txBody>
      </p:sp>
      <p:sp>
        <p:nvSpPr>
          <p:cNvPr id="7" name="Oval 26"/>
          <p:cNvSpPr>
            <a:spLocks noChangeArrowheads="1"/>
          </p:cNvSpPr>
          <p:nvPr/>
        </p:nvSpPr>
        <p:spPr bwMode="auto">
          <a:xfrm>
            <a:off x="1528762" y="2597150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61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8" name="Oval 27"/>
          <p:cNvSpPr>
            <a:spLocks noChangeArrowheads="1"/>
          </p:cNvSpPr>
          <p:nvPr/>
        </p:nvSpPr>
        <p:spPr bwMode="auto">
          <a:xfrm>
            <a:off x="2438400" y="1858962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10" name="Oval 28"/>
          <p:cNvSpPr>
            <a:spLocks noChangeArrowheads="1"/>
          </p:cNvSpPr>
          <p:nvPr/>
        </p:nvSpPr>
        <p:spPr bwMode="auto">
          <a:xfrm>
            <a:off x="3311525" y="2657474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77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2" name="Oval 29"/>
          <p:cNvSpPr>
            <a:spLocks noChangeArrowheads="1"/>
          </p:cNvSpPr>
          <p:nvPr/>
        </p:nvSpPr>
        <p:spPr bwMode="auto">
          <a:xfrm>
            <a:off x="833437" y="34972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48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3" name="Oval 30"/>
          <p:cNvSpPr>
            <a:spLocks noChangeArrowheads="1"/>
          </p:cNvSpPr>
          <p:nvPr/>
        </p:nvSpPr>
        <p:spPr bwMode="auto">
          <a:xfrm>
            <a:off x="3692525" y="3454399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59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14" name="Oval 29"/>
          <p:cNvSpPr>
            <a:spLocks noChangeArrowheads="1"/>
          </p:cNvSpPr>
          <p:nvPr/>
        </p:nvSpPr>
        <p:spPr bwMode="auto">
          <a:xfrm>
            <a:off x="2971800" y="3489324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15" name="直接连接符 19"/>
          <p:cNvCxnSpPr>
            <a:cxnSpLocks noChangeShapeType="1"/>
            <a:stCxn id="8" idx="3"/>
            <a:endCxn id="7" idx="7"/>
          </p:cNvCxnSpPr>
          <p:nvPr/>
        </p:nvCxnSpPr>
        <p:spPr bwMode="auto">
          <a:xfrm flipH="1">
            <a:off x="1958302" y="2288503"/>
            <a:ext cx="553795" cy="38234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直接连接符 20"/>
          <p:cNvCxnSpPr>
            <a:cxnSpLocks noChangeShapeType="1"/>
            <a:stCxn id="8" idx="5"/>
            <a:endCxn id="10" idx="0"/>
          </p:cNvCxnSpPr>
          <p:nvPr/>
        </p:nvCxnSpPr>
        <p:spPr bwMode="auto">
          <a:xfrm>
            <a:off x="2867940" y="2288503"/>
            <a:ext cx="695204" cy="36897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直接连接符 21"/>
          <p:cNvCxnSpPr>
            <a:cxnSpLocks noChangeShapeType="1"/>
            <a:stCxn id="7" idx="3"/>
            <a:endCxn id="12" idx="0"/>
          </p:cNvCxnSpPr>
          <p:nvPr/>
        </p:nvCxnSpPr>
        <p:spPr bwMode="auto">
          <a:xfrm flipH="1">
            <a:off x="1085850" y="3027362"/>
            <a:ext cx="515937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直接连接符 22"/>
          <p:cNvCxnSpPr>
            <a:cxnSpLocks noChangeShapeType="1"/>
            <a:stCxn id="10" idx="3"/>
            <a:endCxn id="14" idx="0"/>
          </p:cNvCxnSpPr>
          <p:nvPr/>
        </p:nvCxnSpPr>
        <p:spPr bwMode="auto">
          <a:xfrm flipH="1">
            <a:off x="3224212" y="3087687"/>
            <a:ext cx="160338" cy="4016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直接连接符 23"/>
          <p:cNvCxnSpPr>
            <a:cxnSpLocks noChangeShapeType="1"/>
            <a:stCxn id="10" idx="5"/>
            <a:endCxn id="13" idx="0"/>
          </p:cNvCxnSpPr>
          <p:nvPr/>
        </p:nvCxnSpPr>
        <p:spPr bwMode="auto">
          <a:xfrm>
            <a:off x="3741737" y="3087687"/>
            <a:ext cx="201613" cy="3667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2162175" y="34972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21" name="直接连接符 25"/>
          <p:cNvCxnSpPr>
            <a:cxnSpLocks noChangeShapeType="1"/>
            <a:stCxn id="7" idx="5"/>
            <a:endCxn id="20" idx="0"/>
          </p:cNvCxnSpPr>
          <p:nvPr/>
        </p:nvCxnSpPr>
        <p:spPr bwMode="auto">
          <a:xfrm>
            <a:off x="1958975" y="3027362"/>
            <a:ext cx="455612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495300" y="4357687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23" name="直接连接符 27"/>
          <p:cNvCxnSpPr>
            <a:cxnSpLocks noChangeShapeType="1"/>
            <a:stCxn id="12" idx="3"/>
            <a:endCxn id="22" idx="0"/>
          </p:cNvCxnSpPr>
          <p:nvPr/>
        </p:nvCxnSpPr>
        <p:spPr bwMode="auto">
          <a:xfrm flipH="1">
            <a:off x="747712" y="3927475"/>
            <a:ext cx="160338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直接连接符 28"/>
          <p:cNvCxnSpPr>
            <a:cxnSpLocks noChangeShapeType="1"/>
            <a:stCxn id="25" idx="0"/>
            <a:endCxn id="12" idx="5"/>
          </p:cNvCxnSpPr>
          <p:nvPr/>
        </p:nvCxnSpPr>
        <p:spPr bwMode="auto">
          <a:xfrm flipH="1" flipV="1">
            <a:off x="1263650" y="3927475"/>
            <a:ext cx="169862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1181100" y="4371975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1833562" y="4357687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27" name="直接连接符 31"/>
          <p:cNvCxnSpPr>
            <a:cxnSpLocks noChangeShapeType="1"/>
            <a:stCxn id="20" idx="3"/>
            <a:endCxn id="26" idx="0"/>
          </p:cNvCxnSpPr>
          <p:nvPr/>
        </p:nvCxnSpPr>
        <p:spPr bwMode="auto">
          <a:xfrm flipH="1">
            <a:off x="2085975" y="3927475"/>
            <a:ext cx="150812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6248400" y="2613026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61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7158038" y="1874838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77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8031163" y="26670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59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5553075" y="3513138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48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8412163" y="3463925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7691438" y="349885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38" name="直接连接符 19"/>
          <p:cNvCxnSpPr>
            <a:cxnSpLocks noChangeShapeType="1"/>
            <a:stCxn id="33" idx="3"/>
            <a:endCxn id="32" idx="7"/>
          </p:cNvCxnSpPr>
          <p:nvPr/>
        </p:nvCxnSpPr>
        <p:spPr bwMode="auto">
          <a:xfrm flipH="1">
            <a:off x="6677940" y="2304379"/>
            <a:ext cx="553795" cy="38234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直接连接符 20"/>
          <p:cNvCxnSpPr>
            <a:cxnSpLocks noChangeShapeType="1"/>
            <a:stCxn id="33" idx="5"/>
            <a:endCxn id="34" idx="0"/>
          </p:cNvCxnSpPr>
          <p:nvPr/>
        </p:nvCxnSpPr>
        <p:spPr bwMode="auto">
          <a:xfrm>
            <a:off x="7587578" y="2304379"/>
            <a:ext cx="695204" cy="36262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直接连接符 21"/>
          <p:cNvCxnSpPr>
            <a:cxnSpLocks noChangeShapeType="1"/>
            <a:stCxn id="32" idx="3"/>
            <a:endCxn id="35" idx="0"/>
          </p:cNvCxnSpPr>
          <p:nvPr/>
        </p:nvCxnSpPr>
        <p:spPr bwMode="auto">
          <a:xfrm flipH="1">
            <a:off x="5805488" y="3043238"/>
            <a:ext cx="515937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直接连接符 22"/>
          <p:cNvCxnSpPr>
            <a:cxnSpLocks noChangeShapeType="1"/>
            <a:stCxn id="34" idx="3"/>
            <a:endCxn id="37" idx="0"/>
          </p:cNvCxnSpPr>
          <p:nvPr/>
        </p:nvCxnSpPr>
        <p:spPr bwMode="auto">
          <a:xfrm flipH="1">
            <a:off x="7943850" y="3097213"/>
            <a:ext cx="160338" cy="4016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直接连接符 23"/>
          <p:cNvCxnSpPr>
            <a:cxnSpLocks noChangeShapeType="1"/>
            <a:stCxn id="34" idx="5"/>
            <a:endCxn id="36" idx="0"/>
          </p:cNvCxnSpPr>
          <p:nvPr/>
        </p:nvCxnSpPr>
        <p:spPr bwMode="auto">
          <a:xfrm>
            <a:off x="8461375" y="3097213"/>
            <a:ext cx="201613" cy="3667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6881813" y="3513138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44" name="直接连接符 25"/>
          <p:cNvCxnSpPr>
            <a:cxnSpLocks noChangeShapeType="1"/>
            <a:stCxn id="32" idx="5"/>
            <a:endCxn id="43" idx="0"/>
          </p:cNvCxnSpPr>
          <p:nvPr/>
        </p:nvCxnSpPr>
        <p:spPr bwMode="auto">
          <a:xfrm>
            <a:off x="6678613" y="3043238"/>
            <a:ext cx="455612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5214938" y="4373563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46" name="直接连接符 27"/>
          <p:cNvCxnSpPr>
            <a:cxnSpLocks noChangeShapeType="1"/>
            <a:stCxn id="35" idx="3"/>
            <a:endCxn id="45" idx="0"/>
          </p:cNvCxnSpPr>
          <p:nvPr/>
        </p:nvCxnSpPr>
        <p:spPr bwMode="auto">
          <a:xfrm flipH="1">
            <a:off x="5467350" y="3943351"/>
            <a:ext cx="160338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直接连接符 28"/>
          <p:cNvCxnSpPr>
            <a:cxnSpLocks noChangeShapeType="1"/>
            <a:stCxn id="48" idx="0"/>
            <a:endCxn id="35" idx="5"/>
          </p:cNvCxnSpPr>
          <p:nvPr/>
        </p:nvCxnSpPr>
        <p:spPr bwMode="auto">
          <a:xfrm flipH="1" flipV="1">
            <a:off x="5983288" y="3943351"/>
            <a:ext cx="169862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5900738" y="4387851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49" name="Oval 30"/>
          <p:cNvSpPr>
            <a:spLocks noChangeArrowheads="1"/>
          </p:cNvSpPr>
          <p:nvPr/>
        </p:nvSpPr>
        <p:spPr bwMode="auto">
          <a:xfrm>
            <a:off x="6553200" y="4373563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50" name="直接连接符 31"/>
          <p:cNvCxnSpPr>
            <a:cxnSpLocks noChangeShapeType="1"/>
            <a:stCxn id="43" idx="3"/>
            <a:endCxn id="49" idx="0"/>
          </p:cNvCxnSpPr>
          <p:nvPr/>
        </p:nvCxnSpPr>
        <p:spPr bwMode="auto">
          <a:xfrm flipH="1">
            <a:off x="6805613" y="3943351"/>
            <a:ext cx="150812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矩形 50"/>
          <p:cNvSpPr/>
          <p:nvPr/>
        </p:nvSpPr>
        <p:spPr>
          <a:xfrm>
            <a:off x="2286000" y="5181600"/>
            <a:ext cx="4756430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5. </a:t>
            </a:r>
            <a:r>
              <a:rPr lang="zh-CN" altLang="en-US" kern="0" dirty="0" smtClean="0">
                <a:solidFill>
                  <a:srgbClr val="0000CC"/>
                </a:solidFill>
              </a:rPr>
              <a:t>调整</a:t>
            </a:r>
            <a:r>
              <a:rPr lang="en-US" altLang="zh-CN" kern="0" dirty="0" smtClean="0">
                <a:solidFill>
                  <a:srgbClr val="0000CC"/>
                </a:solidFill>
              </a:rPr>
              <a:t>26</a:t>
            </a:r>
            <a:r>
              <a:rPr lang="zh-CN" altLang="en-US" kern="0" dirty="0" smtClean="0">
                <a:solidFill>
                  <a:srgbClr val="0000CC"/>
                </a:solidFill>
              </a:rPr>
              <a:t>及其子树，即</a:t>
            </a:r>
            <a:r>
              <a:rPr lang="en-US" altLang="zh-CN" kern="0" dirty="0" smtClean="0">
                <a:solidFill>
                  <a:srgbClr val="C00000"/>
                </a:solidFill>
              </a:rPr>
              <a:t>sift(0)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3" name="右箭头 52"/>
          <p:cNvSpPr/>
          <p:nvPr/>
        </p:nvSpPr>
        <p:spPr bwMode="auto">
          <a:xfrm>
            <a:off x="4038600" y="4191000"/>
            <a:ext cx="1143000" cy="62667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228600" y="1828800"/>
            <a:ext cx="3962400" cy="345034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967716" y="4800600"/>
            <a:ext cx="1980029" cy="574196"/>
          </a:xfrm>
          <a:prstGeom prst="rect">
            <a:avLst/>
          </a:prstGeom>
          <a:solidFill>
            <a:srgbClr val="006600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初始大根堆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3" grpId="0" animBg="1"/>
      <p:bldP spid="45" grpId="0" animBg="1"/>
      <p:bldP spid="48" grpId="0" animBg="1"/>
      <p:bldP spid="49" grpId="0" animBg="1"/>
      <p:bldP spid="5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zh-CN" altLang="en-US" dirty="0" smtClean="0">
                <a:ea typeface="黑体" pitchFamily="2" charset="-122"/>
              </a:rPr>
              <a:t>排序、调整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9906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solidFill>
                <a:srgbClr val="006600"/>
              </a:solidFill>
              <a:latin typeface="+mn-lt"/>
            </a:endParaRPr>
          </a:p>
        </p:txBody>
      </p:sp>
      <p:graphicFrame>
        <p:nvGraphicFramePr>
          <p:cNvPr id="101" name="表格 100"/>
          <p:cNvGraphicFramePr>
            <a:graphicFrameLocks noGrp="1"/>
          </p:cNvGraphicFramePr>
          <p:nvPr/>
        </p:nvGraphicFramePr>
        <p:xfrm>
          <a:off x="533400" y="4953000"/>
          <a:ext cx="838199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"/>
                <a:gridCol w="899813"/>
                <a:gridCol w="633730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大根堆</a:t>
                      </a:r>
                      <a:endParaRPr lang="en-US" altLang="zh-CN" sz="2600" b="0" dirty="0" smtClean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record</a:t>
                      </a:r>
                      <a:endParaRPr lang="zh-CN" altLang="en-US" sz="2600" b="0" kern="1200" dirty="0" smtClean="0">
                        <a:solidFill>
                          <a:schemeClr val="tx1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6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key</a:t>
                      </a:r>
                      <a:endParaRPr lang="zh-CN" altLang="en-US" sz="2800" b="0" dirty="0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77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61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59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48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19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26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1" name="矩形 50"/>
          <p:cNvSpPr/>
          <p:nvPr/>
        </p:nvSpPr>
        <p:spPr>
          <a:xfrm>
            <a:off x="304800" y="1028343"/>
            <a:ext cx="88392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2.1 </a:t>
            </a:r>
            <a:r>
              <a:rPr lang="zh-CN" altLang="en-US" sz="3000" kern="0" dirty="0" smtClean="0"/>
              <a:t>取出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最大值</a:t>
            </a:r>
            <a:r>
              <a:rPr lang="en-US" altLang="zh-CN" sz="3000" kern="0" dirty="0" smtClean="0"/>
              <a:t>(</a:t>
            </a:r>
            <a:r>
              <a:rPr lang="zh-CN" altLang="en-US" sz="3000" kern="0" dirty="0" smtClean="0"/>
              <a:t>堆顶</a:t>
            </a:r>
            <a:r>
              <a:rPr lang="en-US" altLang="zh-CN" sz="3000" kern="0" dirty="0" smtClean="0"/>
              <a:t>)</a:t>
            </a:r>
            <a:r>
              <a:rPr lang="zh-CN" altLang="en-US" sz="3000" kern="0" dirty="0" smtClean="0"/>
              <a:t>，将其 放入 排序序列</a:t>
            </a:r>
            <a:endParaRPr lang="en-US" altLang="zh-CN" sz="3000" kern="0" dirty="0" smtClean="0"/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2.2 </a:t>
            </a:r>
            <a:r>
              <a:rPr lang="zh-CN" altLang="en-US" sz="3000" kern="0" dirty="0" smtClean="0"/>
              <a:t>调整剩余结点</a:t>
            </a:r>
            <a:r>
              <a:rPr lang="en-US" altLang="zh-CN" sz="3000" kern="0" dirty="0" smtClean="0"/>
              <a:t>  </a:t>
            </a:r>
            <a:r>
              <a:rPr lang="en-US" altLang="zh-CN" sz="3000" kern="0" dirty="0" smtClean="0">
                <a:solidFill>
                  <a:srgbClr val="0000CC"/>
                </a:solidFill>
                <a:sym typeface="Wingdings" pitchFamily="2" charset="2"/>
              </a:rPr>
              <a:t> </a:t>
            </a:r>
            <a:r>
              <a:rPr lang="zh-CN" altLang="en-US" sz="3000" kern="0" dirty="0" smtClean="0">
                <a:solidFill>
                  <a:srgbClr val="0000CC"/>
                </a:solidFill>
                <a:sym typeface="Wingdings" pitchFamily="2" charset="2"/>
              </a:rPr>
              <a:t>堆</a:t>
            </a:r>
            <a:endParaRPr lang="zh-CN" altLang="en-US" sz="3000" kern="0" dirty="0" smtClean="0">
              <a:solidFill>
                <a:srgbClr val="0000CC"/>
              </a:solidFill>
            </a:endParaRPr>
          </a:p>
        </p:txBody>
      </p:sp>
      <p:cxnSp>
        <p:nvCxnSpPr>
          <p:cNvPr id="54" name="直接连接符 53"/>
          <p:cNvCxnSpPr/>
          <p:nvPr/>
        </p:nvCxnSpPr>
        <p:spPr bwMode="auto">
          <a:xfrm>
            <a:off x="6172200" y="1600200"/>
            <a:ext cx="16002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矩形 56"/>
          <p:cNvSpPr/>
          <p:nvPr/>
        </p:nvSpPr>
        <p:spPr bwMode="auto">
          <a:xfrm>
            <a:off x="5562600" y="1924454"/>
            <a:ext cx="3581400" cy="1169551"/>
          </a:xfrm>
          <a:prstGeom prst="rect">
            <a:avLst/>
          </a:prstGeom>
          <a:solidFill>
            <a:srgbClr val="E1FFE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 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另外申请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个数组？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  <a:p>
            <a:pPr>
              <a:spcBef>
                <a:spcPts val="0"/>
              </a:spcBef>
            </a:pPr>
            <a:r>
              <a:rPr lang="en-US" altLang="zh-CN" dirty="0" smtClean="0"/>
              <a:t> </a:t>
            </a:r>
            <a:r>
              <a:rPr lang="zh-CN" altLang="en-US" dirty="0" smtClean="0"/>
              <a:t>借助</a:t>
            </a:r>
            <a:r>
              <a:rPr lang="zh-CN" altLang="en-US" dirty="0" smtClean="0">
                <a:solidFill>
                  <a:srgbClr val="0000CC"/>
                </a:solidFill>
              </a:rPr>
              <a:t>“已有的堆”</a:t>
            </a:r>
            <a:r>
              <a:rPr lang="zh-CN" altLang="en-US" dirty="0" smtClean="0"/>
              <a:t>？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0" name="直接箭头连接符 79"/>
          <p:cNvCxnSpPr>
            <a:endCxn id="57" idx="0"/>
          </p:cNvCxnSpPr>
          <p:nvPr/>
        </p:nvCxnSpPr>
        <p:spPr bwMode="auto">
          <a:xfrm flipH="1">
            <a:off x="7353300" y="1619654"/>
            <a:ext cx="3429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6" name="矩形 85"/>
          <p:cNvSpPr/>
          <p:nvPr/>
        </p:nvSpPr>
        <p:spPr bwMode="auto">
          <a:xfrm>
            <a:off x="4495800" y="3372254"/>
            <a:ext cx="4648200" cy="63094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dirty="0" smtClean="0">
                <a:solidFill>
                  <a:srgbClr val="FF0000"/>
                </a:solidFill>
              </a:rPr>
              <a:t>交换：</a:t>
            </a:r>
            <a:r>
              <a:rPr lang="zh-CN" altLang="en-US" dirty="0" smtClean="0"/>
              <a:t>堆顶 </a:t>
            </a:r>
            <a:r>
              <a:rPr lang="en-US" altLang="zh-CN" dirty="0" smtClean="0">
                <a:sym typeface="Wingdings" pitchFamily="2" charset="2"/>
              </a:rPr>
              <a:t> </a:t>
            </a:r>
            <a:r>
              <a:rPr lang="zh-CN" altLang="en-US" dirty="0" smtClean="0">
                <a:sym typeface="Wingdings" pitchFamily="2" charset="2"/>
              </a:rPr>
              <a:t>最后元素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8" name="直接箭头连接符 87"/>
          <p:cNvCxnSpPr/>
          <p:nvPr/>
        </p:nvCxnSpPr>
        <p:spPr bwMode="auto">
          <a:xfrm>
            <a:off x="7315200" y="2915054"/>
            <a:ext cx="0" cy="4572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Oval 26"/>
          <p:cNvSpPr>
            <a:spLocks noChangeArrowheads="1"/>
          </p:cNvSpPr>
          <p:nvPr/>
        </p:nvSpPr>
        <p:spPr bwMode="auto">
          <a:xfrm>
            <a:off x="1490662" y="2881137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61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90" name="Oval 27"/>
          <p:cNvSpPr>
            <a:spLocks noChangeArrowheads="1"/>
          </p:cNvSpPr>
          <p:nvPr/>
        </p:nvSpPr>
        <p:spPr bwMode="auto">
          <a:xfrm>
            <a:off x="2400300" y="224931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77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91" name="Oval 28"/>
          <p:cNvSpPr>
            <a:spLocks noChangeArrowheads="1"/>
          </p:cNvSpPr>
          <p:nvPr/>
        </p:nvSpPr>
        <p:spPr bwMode="auto">
          <a:xfrm>
            <a:off x="3273425" y="293511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59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92" name="Oval 29"/>
          <p:cNvSpPr>
            <a:spLocks noChangeArrowheads="1"/>
          </p:cNvSpPr>
          <p:nvPr/>
        </p:nvSpPr>
        <p:spPr bwMode="auto">
          <a:xfrm>
            <a:off x="795337" y="35814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48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93" name="Oval 30"/>
          <p:cNvSpPr>
            <a:spLocks noChangeArrowheads="1"/>
          </p:cNvSpPr>
          <p:nvPr/>
        </p:nvSpPr>
        <p:spPr bwMode="auto">
          <a:xfrm>
            <a:off x="3654425" y="3590749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94" name="Oval 29"/>
          <p:cNvSpPr>
            <a:spLocks noChangeArrowheads="1"/>
          </p:cNvSpPr>
          <p:nvPr/>
        </p:nvSpPr>
        <p:spPr bwMode="auto">
          <a:xfrm>
            <a:off x="2933700" y="3625674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95" name="直接连接符 19"/>
          <p:cNvCxnSpPr>
            <a:cxnSpLocks noChangeShapeType="1"/>
            <a:stCxn id="90" idx="3"/>
            <a:endCxn id="89" idx="7"/>
          </p:cNvCxnSpPr>
          <p:nvPr/>
        </p:nvCxnSpPr>
        <p:spPr bwMode="auto">
          <a:xfrm flipH="1">
            <a:off x="1920202" y="2678852"/>
            <a:ext cx="553795" cy="2759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" name="直接连接符 20"/>
          <p:cNvCxnSpPr>
            <a:cxnSpLocks noChangeShapeType="1"/>
            <a:stCxn id="90" idx="5"/>
            <a:endCxn id="91" idx="0"/>
          </p:cNvCxnSpPr>
          <p:nvPr/>
        </p:nvCxnSpPr>
        <p:spPr bwMode="auto">
          <a:xfrm>
            <a:off x="2829840" y="2678852"/>
            <a:ext cx="695204" cy="25625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7" name="直接连接符 21"/>
          <p:cNvCxnSpPr>
            <a:cxnSpLocks noChangeShapeType="1"/>
            <a:stCxn id="89" idx="3"/>
            <a:endCxn id="92" idx="0"/>
          </p:cNvCxnSpPr>
          <p:nvPr/>
        </p:nvCxnSpPr>
        <p:spPr bwMode="auto">
          <a:xfrm flipH="1">
            <a:off x="1047750" y="3310677"/>
            <a:ext cx="516610" cy="27072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" name="直接连接符 22"/>
          <p:cNvCxnSpPr>
            <a:cxnSpLocks noChangeShapeType="1"/>
            <a:stCxn id="91" idx="3"/>
            <a:endCxn id="94" idx="0"/>
          </p:cNvCxnSpPr>
          <p:nvPr/>
        </p:nvCxnSpPr>
        <p:spPr bwMode="auto">
          <a:xfrm flipH="1">
            <a:off x="3186113" y="3364652"/>
            <a:ext cx="161009" cy="26102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9" name="直接连接符 23"/>
          <p:cNvCxnSpPr>
            <a:cxnSpLocks noChangeShapeType="1"/>
            <a:stCxn id="91" idx="5"/>
            <a:endCxn id="93" idx="0"/>
          </p:cNvCxnSpPr>
          <p:nvPr/>
        </p:nvCxnSpPr>
        <p:spPr bwMode="auto">
          <a:xfrm>
            <a:off x="3702965" y="3364652"/>
            <a:ext cx="203079" cy="22609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4" name="Oval 29"/>
          <p:cNvSpPr>
            <a:spLocks noChangeArrowheads="1"/>
          </p:cNvSpPr>
          <p:nvPr/>
        </p:nvSpPr>
        <p:spPr bwMode="auto">
          <a:xfrm>
            <a:off x="2124075" y="35814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105" name="直接连接符 25"/>
          <p:cNvCxnSpPr>
            <a:cxnSpLocks noChangeShapeType="1"/>
            <a:stCxn id="89" idx="5"/>
            <a:endCxn id="104" idx="0"/>
          </p:cNvCxnSpPr>
          <p:nvPr/>
        </p:nvCxnSpPr>
        <p:spPr bwMode="auto">
          <a:xfrm>
            <a:off x="1920202" y="3310677"/>
            <a:ext cx="456286" cy="27072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6" name="Oval 30"/>
          <p:cNvSpPr>
            <a:spLocks noChangeArrowheads="1"/>
          </p:cNvSpPr>
          <p:nvPr/>
        </p:nvSpPr>
        <p:spPr bwMode="auto">
          <a:xfrm>
            <a:off x="457200" y="4284838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107" name="直接连接符 27"/>
          <p:cNvCxnSpPr>
            <a:cxnSpLocks noChangeShapeType="1"/>
            <a:stCxn id="92" idx="3"/>
            <a:endCxn id="106" idx="0"/>
          </p:cNvCxnSpPr>
          <p:nvPr/>
        </p:nvCxnSpPr>
        <p:spPr bwMode="auto">
          <a:xfrm flipH="1">
            <a:off x="709613" y="4010941"/>
            <a:ext cx="159654" cy="27389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8" name="直接连接符 28"/>
          <p:cNvCxnSpPr>
            <a:cxnSpLocks noChangeShapeType="1"/>
            <a:stCxn id="109" idx="0"/>
            <a:endCxn id="92" idx="5"/>
          </p:cNvCxnSpPr>
          <p:nvPr/>
        </p:nvCxnSpPr>
        <p:spPr bwMode="auto">
          <a:xfrm flipH="1" flipV="1">
            <a:off x="1226232" y="4010941"/>
            <a:ext cx="169181" cy="28818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9" name="Oval 30"/>
          <p:cNvSpPr>
            <a:spLocks noChangeArrowheads="1"/>
          </p:cNvSpPr>
          <p:nvPr/>
        </p:nvSpPr>
        <p:spPr bwMode="auto">
          <a:xfrm>
            <a:off x="1143000" y="4299126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110" name="Oval 30"/>
          <p:cNvSpPr>
            <a:spLocks noChangeArrowheads="1"/>
          </p:cNvSpPr>
          <p:nvPr/>
        </p:nvSpPr>
        <p:spPr bwMode="auto">
          <a:xfrm>
            <a:off x="1795462" y="4284838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111" name="直接连接符 31"/>
          <p:cNvCxnSpPr>
            <a:cxnSpLocks noChangeShapeType="1"/>
            <a:stCxn id="104" idx="3"/>
            <a:endCxn id="110" idx="0"/>
          </p:cNvCxnSpPr>
          <p:nvPr/>
        </p:nvCxnSpPr>
        <p:spPr bwMode="auto">
          <a:xfrm flipH="1">
            <a:off x="2047081" y="4010941"/>
            <a:ext cx="150924" cy="27389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9" name="矩形 48"/>
          <p:cNvSpPr>
            <a:spLocks noChangeArrowheads="1"/>
          </p:cNvSpPr>
          <p:nvPr/>
        </p:nvSpPr>
        <p:spPr bwMode="auto">
          <a:xfrm>
            <a:off x="2390775" y="2209800"/>
            <a:ext cx="504825" cy="534988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2438400" y="2209800"/>
            <a:ext cx="41229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8375400" y="5551929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77</a:t>
            </a:r>
            <a:endParaRPr lang="zh-CN" altLang="en-US" dirty="0"/>
          </a:p>
        </p:txBody>
      </p:sp>
      <p:sp>
        <p:nvSpPr>
          <p:cNvPr id="122" name="矩形 121"/>
          <p:cNvSpPr/>
          <p:nvPr/>
        </p:nvSpPr>
        <p:spPr>
          <a:xfrm>
            <a:off x="2667000" y="5551929"/>
            <a:ext cx="597509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5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4495800" y="4322058"/>
            <a:ext cx="4648200" cy="5663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dirty="0" smtClean="0">
                <a:solidFill>
                  <a:srgbClr val="990099"/>
                </a:solidFill>
              </a:rPr>
              <a:t>调整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990099"/>
                </a:solidFill>
                <a:effectLst/>
                <a:latin typeface="Arial" charset="0"/>
                <a:ea typeface="黑体" pitchFamily="2" charset="-122"/>
              </a:rPr>
              <a:t>堆顶</a:t>
            </a:r>
            <a:r>
              <a:rPr lang="zh-CN" altLang="en-US" dirty="0" smtClean="0">
                <a:solidFill>
                  <a:srgbClr val="990099"/>
                </a:solidFill>
              </a:rPr>
              <a:t>，即</a:t>
            </a:r>
            <a:r>
              <a:rPr lang="en-US" altLang="zh-CN" dirty="0" smtClean="0">
                <a:solidFill>
                  <a:srgbClr val="990099"/>
                </a:solidFill>
              </a:rPr>
              <a:t>sift(0)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rgbClr val="990099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6" name="下箭头 125"/>
          <p:cNvSpPr/>
          <p:nvPr/>
        </p:nvSpPr>
        <p:spPr bwMode="auto">
          <a:xfrm>
            <a:off x="6934200" y="4058054"/>
            <a:ext cx="533400" cy="285346"/>
          </a:xfrm>
          <a:prstGeom prst="downArrow">
            <a:avLst/>
          </a:prstGeom>
          <a:noFill/>
          <a:ln w="2857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7" name="直接连接符 36"/>
          <p:cNvCxnSpPr/>
          <p:nvPr/>
        </p:nvCxnSpPr>
        <p:spPr bwMode="auto">
          <a:xfrm>
            <a:off x="5867400" y="2971800"/>
            <a:ext cx="28956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86" grpId="0" animBg="1"/>
      <p:bldP spid="110" grpId="0" animBg="1"/>
      <p:bldP spid="119" grpId="0" animBg="1"/>
      <p:bldP spid="120" grpId="0"/>
      <p:bldP spid="121" grpId="0" animBg="1"/>
      <p:bldP spid="122" grpId="0" animBg="1"/>
      <p:bldP spid="125" grpId="0" animBg="1"/>
      <p:bldP spid="1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zh-CN" altLang="en-US" dirty="0" smtClean="0">
                <a:ea typeface="黑体" pitchFamily="2" charset="-122"/>
              </a:rPr>
              <a:t>排序、调整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9906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solidFill>
                <a:srgbClr val="006600"/>
              </a:solidFill>
              <a:latin typeface="+mn-lt"/>
            </a:endParaRPr>
          </a:p>
        </p:txBody>
      </p:sp>
      <p:graphicFrame>
        <p:nvGraphicFramePr>
          <p:cNvPr id="101" name="表格 100"/>
          <p:cNvGraphicFramePr>
            <a:graphicFrameLocks noGrp="1"/>
          </p:cNvGraphicFramePr>
          <p:nvPr/>
        </p:nvGraphicFramePr>
        <p:xfrm>
          <a:off x="533400" y="4800600"/>
          <a:ext cx="838199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"/>
                <a:gridCol w="899813"/>
                <a:gridCol w="633730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大根堆</a:t>
                      </a:r>
                      <a:endParaRPr lang="en-US" altLang="zh-CN" sz="2600" b="0" dirty="0" smtClean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r>
                        <a:rPr lang="en-US" altLang="zh-CN" sz="26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record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6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key</a:t>
                      </a:r>
                      <a:endParaRPr lang="zh-CN" altLang="en-US" sz="2800" b="0" dirty="0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77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61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59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48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19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26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1" name="矩形 50"/>
          <p:cNvSpPr/>
          <p:nvPr/>
        </p:nvSpPr>
        <p:spPr>
          <a:xfrm>
            <a:off x="304800" y="1028343"/>
            <a:ext cx="88392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2.1 </a:t>
            </a:r>
            <a:r>
              <a:rPr lang="zh-CN" altLang="en-US" sz="3000" kern="0" dirty="0" smtClean="0"/>
              <a:t>取出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最大值</a:t>
            </a:r>
            <a:r>
              <a:rPr lang="en-US" altLang="zh-CN" sz="3000" kern="0" dirty="0" smtClean="0"/>
              <a:t>(</a:t>
            </a:r>
            <a:r>
              <a:rPr lang="zh-CN" altLang="en-US" sz="3000" kern="0" dirty="0" smtClean="0"/>
              <a:t>堆顶</a:t>
            </a:r>
            <a:r>
              <a:rPr lang="en-US" altLang="zh-CN" sz="3000" kern="0" dirty="0" smtClean="0"/>
              <a:t>)</a:t>
            </a:r>
            <a:r>
              <a:rPr lang="zh-CN" altLang="en-US" sz="3000" kern="0" dirty="0" smtClean="0"/>
              <a:t>，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将其与堆中最后元素交换</a:t>
            </a:r>
            <a:endParaRPr lang="en-US" altLang="zh-CN" sz="3000" kern="0" dirty="0" smtClean="0">
              <a:solidFill>
                <a:srgbClr val="990099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2.2 </a:t>
            </a:r>
            <a:r>
              <a:rPr lang="zh-CN" altLang="en-US" sz="3000" kern="0" dirty="0" smtClean="0"/>
              <a:t>调整剩余结点，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即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sift(0)</a:t>
            </a:r>
            <a:endParaRPr lang="zh-CN" altLang="en-US" sz="3000" kern="0" dirty="0" smtClean="0">
              <a:solidFill>
                <a:srgbClr val="990099"/>
              </a:solidFill>
            </a:endParaRPr>
          </a:p>
        </p:txBody>
      </p:sp>
      <p:sp>
        <p:nvSpPr>
          <p:cNvPr id="91" name="Oval 28"/>
          <p:cNvSpPr>
            <a:spLocks noChangeArrowheads="1"/>
          </p:cNvSpPr>
          <p:nvPr/>
        </p:nvSpPr>
        <p:spPr bwMode="auto">
          <a:xfrm>
            <a:off x="8001000" y="270651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59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92" name="Oval 29"/>
          <p:cNvSpPr>
            <a:spLocks noChangeArrowheads="1"/>
          </p:cNvSpPr>
          <p:nvPr/>
        </p:nvSpPr>
        <p:spPr bwMode="auto">
          <a:xfrm>
            <a:off x="5522912" y="34113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48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93" name="Oval 30"/>
          <p:cNvSpPr>
            <a:spLocks noChangeArrowheads="1"/>
          </p:cNvSpPr>
          <p:nvPr/>
        </p:nvSpPr>
        <p:spPr bwMode="auto">
          <a:xfrm>
            <a:off x="8382000" y="3362149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94" name="Oval 29"/>
          <p:cNvSpPr>
            <a:spLocks noChangeArrowheads="1"/>
          </p:cNvSpPr>
          <p:nvPr/>
        </p:nvSpPr>
        <p:spPr bwMode="auto">
          <a:xfrm>
            <a:off x="7661275" y="3397074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95" name="直接连接符 19"/>
          <p:cNvCxnSpPr>
            <a:cxnSpLocks noChangeShapeType="1"/>
          </p:cNvCxnSpPr>
          <p:nvPr/>
        </p:nvCxnSpPr>
        <p:spPr bwMode="auto">
          <a:xfrm flipH="1">
            <a:off x="6647777" y="2450252"/>
            <a:ext cx="553795" cy="2759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" name="直接连接符 20"/>
          <p:cNvCxnSpPr>
            <a:cxnSpLocks noChangeShapeType="1"/>
            <a:endCxn id="91" idx="0"/>
          </p:cNvCxnSpPr>
          <p:nvPr/>
        </p:nvCxnSpPr>
        <p:spPr bwMode="auto">
          <a:xfrm>
            <a:off x="7557415" y="2450252"/>
            <a:ext cx="695204" cy="25625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7" name="直接连接符 21"/>
          <p:cNvCxnSpPr>
            <a:cxnSpLocks noChangeShapeType="1"/>
            <a:endCxn id="92" idx="0"/>
          </p:cNvCxnSpPr>
          <p:nvPr/>
        </p:nvCxnSpPr>
        <p:spPr bwMode="auto">
          <a:xfrm flipH="1">
            <a:off x="5775325" y="3082077"/>
            <a:ext cx="516610" cy="32928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" name="直接连接符 22"/>
          <p:cNvCxnSpPr>
            <a:cxnSpLocks noChangeShapeType="1"/>
            <a:stCxn id="91" idx="3"/>
            <a:endCxn id="94" idx="0"/>
          </p:cNvCxnSpPr>
          <p:nvPr/>
        </p:nvCxnSpPr>
        <p:spPr bwMode="auto">
          <a:xfrm flipH="1">
            <a:off x="7913688" y="3136052"/>
            <a:ext cx="161009" cy="26102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9" name="直接连接符 23"/>
          <p:cNvCxnSpPr>
            <a:cxnSpLocks noChangeShapeType="1"/>
            <a:stCxn id="91" idx="5"/>
            <a:endCxn id="93" idx="0"/>
          </p:cNvCxnSpPr>
          <p:nvPr/>
        </p:nvCxnSpPr>
        <p:spPr bwMode="auto">
          <a:xfrm>
            <a:off x="8430540" y="3136052"/>
            <a:ext cx="203079" cy="22609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4" name="Oval 29"/>
          <p:cNvSpPr>
            <a:spLocks noChangeArrowheads="1"/>
          </p:cNvSpPr>
          <p:nvPr/>
        </p:nvSpPr>
        <p:spPr bwMode="auto">
          <a:xfrm>
            <a:off x="6851650" y="34113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105" name="直接连接符 25"/>
          <p:cNvCxnSpPr>
            <a:cxnSpLocks noChangeShapeType="1"/>
            <a:endCxn id="104" idx="0"/>
          </p:cNvCxnSpPr>
          <p:nvPr/>
        </p:nvCxnSpPr>
        <p:spPr bwMode="auto">
          <a:xfrm>
            <a:off x="6647777" y="3082077"/>
            <a:ext cx="456286" cy="32928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6" name="Oval 30"/>
          <p:cNvSpPr>
            <a:spLocks noChangeArrowheads="1"/>
          </p:cNvSpPr>
          <p:nvPr/>
        </p:nvSpPr>
        <p:spPr bwMode="auto">
          <a:xfrm>
            <a:off x="5184775" y="41148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107" name="直接连接符 27"/>
          <p:cNvCxnSpPr>
            <a:cxnSpLocks noChangeShapeType="1"/>
            <a:stCxn id="92" idx="3"/>
            <a:endCxn id="106" idx="0"/>
          </p:cNvCxnSpPr>
          <p:nvPr/>
        </p:nvCxnSpPr>
        <p:spPr bwMode="auto">
          <a:xfrm flipH="1">
            <a:off x="5437188" y="3840903"/>
            <a:ext cx="159654" cy="27389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8" name="直接连接符 28"/>
          <p:cNvCxnSpPr>
            <a:cxnSpLocks noChangeShapeType="1"/>
            <a:stCxn id="109" idx="0"/>
            <a:endCxn id="92" idx="5"/>
          </p:cNvCxnSpPr>
          <p:nvPr/>
        </p:nvCxnSpPr>
        <p:spPr bwMode="auto">
          <a:xfrm flipH="1" flipV="1">
            <a:off x="5953807" y="3840903"/>
            <a:ext cx="169181" cy="28818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9" name="Oval 30"/>
          <p:cNvSpPr>
            <a:spLocks noChangeArrowheads="1"/>
          </p:cNvSpPr>
          <p:nvPr/>
        </p:nvSpPr>
        <p:spPr bwMode="auto">
          <a:xfrm>
            <a:off x="5870575" y="4129088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8375400" y="5399529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77</a:t>
            </a:r>
            <a:endParaRPr lang="zh-CN" altLang="en-US" dirty="0"/>
          </a:p>
        </p:txBody>
      </p:sp>
      <p:sp>
        <p:nvSpPr>
          <p:cNvPr id="122" name="矩形 121"/>
          <p:cNvSpPr/>
          <p:nvPr/>
        </p:nvSpPr>
        <p:spPr>
          <a:xfrm>
            <a:off x="2667000" y="5399529"/>
            <a:ext cx="597509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5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429000" y="2432037"/>
            <a:ext cx="2759089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kern="0" dirty="0" smtClean="0">
                <a:solidFill>
                  <a:srgbClr val="008000"/>
                </a:solidFill>
              </a:rPr>
              <a:t>调整树根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5--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sift(0)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38" name="右箭头 37"/>
          <p:cNvSpPr/>
          <p:nvPr/>
        </p:nvSpPr>
        <p:spPr bwMode="auto">
          <a:xfrm>
            <a:off x="4267200" y="2819400"/>
            <a:ext cx="1066800" cy="457200"/>
          </a:xfrm>
          <a:prstGeom prst="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67000" y="5379720"/>
            <a:ext cx="540000" cy="391671"/>
          </a:xfrm>
          <a:prstGeom prst="rect">
            <a:avLst/>
          </a:prstGeom>
          <a:solidFill>
            <a:srgbClr val="FFC000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61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352800" y="5379720"/>
            <a:ext cx="521309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3" name="Oval 29"/>
          <p:cNvSpPr>
            <a:spLocks noChangeArrowheads="1"/>
          </p:cNvSpPr>
          <p:nvPr/>
        </p:nvSpPr>
        <p:spPr bwMode="auto">
          <a:xfrm>
            <a:off x="7165975" y="2133600"/>
            <a:ext cx="504825" cy="50323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61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65" name="矩形 48"/>
          <p:cNvSpPr>
            <a:spLocks noChangeArrowheads="1"/>
          </p:cNvSpPr>
          <p:nvPr/>
        </p:nvSpPr>
        <p:spPr bwMode="auto">
          <a:xfrm>
            <a:off x="6203950" y="2674761"/>
            <a:ext cx="504825" cy="534988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364891" y="5379720"/>
            <a:ext cx="540000" cy="391671"/>
          </a:xfrm>
          <a:prstGeom prst="rect">
            <a:avLst/>
          </a:prstGeom>
          <a:solidFill>
            <a:srgbClr val="FFC000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48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4584091" y="5379720"/>
            <a:ext cx="521309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167666" y="3048000"/>
            <a:ext cx="1306768" cy="543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temp=5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71" name="Oval 29"/>
          <p:cNvSpPr>
            <a:spLocks noChangeArrowheads="1"/>
          </p:cNvSpPr>
          <p:nvPr/>
        </p:nvSpPr>
        <p:spPr bwMode="auto">
          <a:xfrm>
            <a:off x="6203950" y="2654149"/>
            <a:ext cx="504825" cy="50323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48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72" name="矩形 48"/>
          <p:cNvSpPr>
            <a:spLocks noChangeArrowheads="1"/>
          </p:cNvSpPr>
          <p:nvPr/>
        </p:nvSpPr>
        <p:spPr bwMode="auto">
          <a:xfrm>
            <a:off x="5544000" y="3384949"/>
            <a:ext cx="504825" cy="534988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73" name="Oval 29"/>
          <p:cNvSpPr>
            <a:spLocks noChangeArrowheads="1"/>
          </p:cNvSpPr>
          <p:nvPr/>
        </p:nvSpPr>
        <p:spPr bwMode="auto">
          <a:xfrm>
            <a:off x="5526000" y="3402949"/>
            <a:ext cx="504825" cy="50323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74" name="矩形 48"/>
          <p:cNvSpPr>
            <a:spLocks noChangeArrowheads="1"/>
          </p:cNvSpPr>
          <p:nvPr/>
        </p:nvSpPr>
        <p:spPr bwMode="auto">
          <a:xfrm>
            <a:off x="5210175" y="4124149"/>
            <a:ext cx="504825" cy="534988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572000" y="5379720"/>
            <a:ext cx="540000" cy="391671"/>
          </a:xfrm>
          <a:prstGeom prst="rect">
            <a:avLst/>
          </a:prstGeom>
          <a:solidFill>
            <a:srgbClr val="FFC000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7086600" y="5379720"/>
            <a:ext cx="521309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158758" y="5282178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5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1752600" y="5877877"/>
            <a:ext cx="7374708" cy="49244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sift--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编程简化：</a:t>
            </a:r>
            <a:r>
              <a:rPr lang="zh-CN" altLang="en-US" sz="2600" kern="0" dirty="0" smtClean="0">
                <a:solidFill>
                  <a:srgbClr val="FFFF00"/>
                </a:solidFill>
              </a:rPr>
              <a:t>较大的孩子上升，空位置下降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257800" y="4047949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5</a:t>
            </a:r>
            <a:endParaRPr lang="zh-CN" altLang="en-US" dirty="0"/>
          </a:p>
        </p:txBody>
      </p:sp>
      <p:sp>
        <p:nvSpPr>
          <p:cNvPr id="64" name="Oval 26"/>
          <p:cNvSpPr>
            <a:spLocks noChangeArrowheads="1"/>
          </p:cNvSpPr>
          <p:nvPr/>
        </p:nvSpPr>
        <p:spPr bwMode="auto">
          <a:xfrm>
            <a:off x="1490662" y="2881137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61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66" name="Oval 27"/>
          <p:cNvSpPr>
            <a:spLocks noChangeArrowheads="1"/>
          </p:cNvSpPr>
          <p:nvPr/>
        </p:nvSpPr>
        <p:spPr bwMode="auto">
          <a:xfrm>
            <a:off x="2400300" y="224931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77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67" name="Oval 28"/>
          <p:cNvSpPr>
            <a:spLocks noChangeArrowheads="1"/>
          </p:cNvSpPr>
          <p:nvPr/>
        </p:nvSpPr>
        <p:spPr bwMode="auto">
          <a:xfrm>
            <a:off x="3273425" y="293511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59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80" name="Oval 29"/>
          <p:cNvSpPr>
            <a:spLocks noChangeArrowheads="1"/>
          </p:cNvSpPr>
          <p:nvPr/>
        </p:nvSpPr>
        <p:spPr bwMode="auto">
          <a:xfrm>
            <a:off x="795337" y="35814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48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81" name="Oval 30"/>
          <p:cNvSpPr>
            <a:spLocks noChangeArrowheads="1"/>
          </p:cNvSpPr>
          <p:nvPr/>
        </p:nvSpPr>
        <p:spPr bwMode="auto">
          <a:xfrm>
            <a:off x="3654425" y="3590749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82" name="Oval 29"/>
          <p:cNvSpPr>
            <a:spLocks noChangeArrowheads="1"/>
          </p:cNvSpPr>
          <p:nvPr/>
        </p:nvSpPr>
        <p:spPr bwMode="auto">
          <a:xfrm>
            <a:off x="2933700" y="3625674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83" name="直接连接符 19"/>
          <p:cNvCxnSpPr>
            <a:cxnSpLocks noChangeShapeType="1"/>
            <a:stCxn id="66" idx="3"/>
            <a:endCxn id="64" idx="7"/>
          </p:cNvCxnSpPr>
          <p:nvPr/>
        </p:nvCxnSpPr>
        <p:spPr bwMode="auto">
          <a:xfrm flipH="1">
            <a:off x="1920202" y="2678852"/>
            <a:ext cx="553795" cy="2759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4" name="直接连接符 20"/>
          <p:cNvCxnSpPr>
            <a:cxnSpLocks noChangeShapeType="1"/>
            <a:stCxn id="66" idx="5"/>
            <a:endCxn id="67" idx="0"/>
          </p:cNvCxnSpPr>
          <p:nvPr/>
        </p:nvCxnSpPr>
        <p:spPr bwMode="auto">
          <a:xfrm>
            <a:off x="2829840" y="2678852"/>
            <a:ext cx="695204" cy="25625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" name="直接连接符 21"/>
          <p:cNvCxnSpPr>
            <a:cxnSpLocks noChangeShapeType="1"/>
            <a:stCxn id="64" idx="3"/>
            <a:endCxn id="80" idx="0"/>
          </p:cNvCxnSpPr>
          <p:nvPr/>
        </p:nvCxnSpPr>
        <p:spPr bwMode="auto">
          <a:xfrm flipH="1">
            <a:off x="1047750" y="3310677"/>
            <a:ext cx="516610" cy="27072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6" name="直接连接符 22"/>
          <p:cNvCxnSpPr>
            <a:cxnSpLocks noChangeShapeType="1"/>
            <a:stCxn id="67" idx="3"/>
            <a:endCxn id="82" idx="0"/>
          </p:cNvCxnSpPr>
          <p:nvPr/>
        </p:nvCxnSpPr>
        <p:spPr bwMode="auto">
          <a:xfrm flipH="1">
            <a:off x="3186113" y="3364652"/>
            <a:ext cx="161009" cy="26102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7" name="直接连接符 23"/>
          <p:cNvCxnSpPr>
            <a:cxnSpLocks noChangeShapeType="1"/>
            <a:stCxn id="67" idx="5"/>
            <a:endCxn id="81" idx="0"/>
          </p:cNvCxnSpPr>
          <p:nvPr/>
        </p:nvCxnSpPr>
        <p:spPr bwMode="auto">
          <a:xfrm>
            <a:off x="3702965" y="3364652"/>
            <a:ext cx="203079" cy="22609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8" name="Oval 29"/>
          <p:cNvSpPr>
            <a:spLocks noChangeArrowheads="1"/>
          </p:cNvSpPr>
          <p:nvPr/>
        </p:nvSpPr>
        <p:spPr bwMode="auto">
          <a:xfrm>
            <a:off x="2124075" y="35814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100" name="直接连接符 25"/>
          <p:cNvCxnSpPr>
            <a:cxnSpLocks noChangeShapeType="1"/>
            <a:stCxn id="64" idx="5"/>
            <a:endCxn id="88" idx="0"/>
          </p:cNvCxnSpPr>
          <p:nvPr/>
        </p:nvCxnSpPr>
        <p:spPr bwMode="auto">
          <a:xfrm>
            <a:off x="1920202" y="3310677"/>
            <a:ext cx="456286" cy="27072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2" name="Oval 30"/>
          <p:cNvSpPr>
            <a:spLocks noChangeArrowheads="1"/>
          </p:cNvSpPr>
          <p:nvPr/>
        </p:nvSpPr>
        <p:spPr bwMode="auto">
          <a:xfrm>
            <a:off x="457200" y="4284838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103" name="直接连接符 27"/>
          <p:cNvCxnSpPr>
            <a:cxnSpLocks noChangeShapeType="1"/>
            <a:stCxn id="80" idx="3"/>
            <a:endCxn id="102" idx="0"/>
          </p:cNvCxnSpPr>
          <p:nvPr/>
        </p:nvCxnSpPr>
        <p:spPr bwMode="auto">
          <a:xfrm flipH="1">
            <a:off x="709613" y="4010941"/>
            <a:ext cx="159654" cy="27389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0" name="直接连接符 28"/>
          <p:cNvCxnSpPr>
            <a:cxnSpLocks noChangeShapeType="1"/>
            <a:stCxn id="111" idx="0"/>
            <a:endCxn id="80" idx="5"/>
          </p:cNvCxnSpPr>
          <p:nvPr/>
        </p:nvCxnSpPr>
        <p:spPr bwMode="auto">
          <a:xfrm flipH="1" flipV="1">
            <a:off x="1226232" y="4010941"/>
            <a:ext cx="169181" cy="28818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1" name="Oval 30"/>
          <p:cNvSpPr>
            <a:spLocks noChangeArrowheads="1"/>
          </p:cNvSpPr>
          <p:nvPr/>
        </p:nvSpPr>
        <p:spPr bwMode="auto">
          <a:xfrm>
            <a:off x="1143000" y="4299126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114" name="矩形 48"/>
          <p:cNvSpPr>
            <a:spLocks noChangeArrowheads="1"/>
          </p:cNvSpPr>
          <p:nvPr/>
        </p:nvSpPr>
        <p:spPr bwMode="auto">
          <a:xfrm>
            <a:off x="2390775" y="2209800"/>
            <a:ext cx="504825" cy="534988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2438400" y="2209800"/>
            <a:ext cx="41229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  <a:endParaRPr lang="zh-CN" altLang="en-US" sz="3200" dirty="0"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  <p:bldP spid="94" grpId="0" animBg="1"/>
      <p:bldP spid="104" grpId="0" animBg="1"/>
      <p:bldP spid="106" grpId="0" animBg="1"/>
      <p:bldP spid="109" grpId="0" animBg="1"/>
      <p:bldP spid="122" grpId="0" animBg="1"/>
      <p:bldP spid="37" grpId="0"/>
      <p:bldP spid="38" grpId="0" animBg="1"/>
      <p:bldP spid="60" grpId="0" animBg="1"/>
      <p:bldP spid="61" grpId="0" animBg="1"/>
      <p:bldP spid="61" grpId="1" animBg="1"/>
      <p:bldP spid="63" grpId="0" animBg="1"/>
      <p:bldP spid="65" grpId="0" animBg="1"/>
      <p:bldP spid="65" grpId="1" animBg="1"/>
      <p:bldP spid="68" grpId="0" animBg="1"/>
      <p:bldP spid="69" grpId="0" animBg="1"/>
      <p:bldP spid="69" grpId="1" animBg="1"/>
      <p:bldP spid="70" grpId="0"/>
      <p:bldP spid="71" grpId="0" animBg="1"/>
      <p:bldP spid="72" grpId="0" animBg="1"/>
      <p:bldP spid="72" grpId="1" animBg="1"/>
      <p:bldP spid="73" grpId="0" animBg="1"/>
      <p:bldP spid="74" grpId="0" animBg="1"/>
      <p:bldP spid="75" grpId="0" animBg="1"/>
      <p:bldP spid="76" grpId="0" animBg="1"/>
      <p:bldP spid="77" grpId="0"/>
      <p:bldP spid="78" grpId="0" animBg="1"/>
      <p:bldP spid="7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回顾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排序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-- n</a:t>
            </a:r>
            <a:r>
              <a:rPr lang="zh-CN" altLang="en-US" sz="3000" kern="0" dirty="0" smtClean="0">
                <a:latin typeface="+mn-lt"/>
              </a:rPr>
              <a:t>个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记录</a:t>
            </a:r>
            <a:r>
              <a:rPr lang="zh-CN" altLang="en-US" sz="3000" kern="0" dirty="0" smtClean="0">
                <a:latin typeface="+mn-lt"/>
              </a:rPr>
              <a:t> </a:t>
            </a:r>
            <a:r>
              <a:rPr lang="en-US" altLang="zh-CN" sz="3000" kern="0" dirty="0" smtClean="0">
                <a:latin typeface="+mn-lt"/>
              </a:rPr>
              <a:t>{R</a:t>
            </a:r>
            <a:r>
              <a:rPr lang="en-US" altLang="zh-CN" sz="3000" b="1" kern="0" baseline="-25000" dirty="0" smtClean="0">
                <a:latin typeface="+mn-lt"/>
              </a:rPr>
              <a:t>0</a:t>
            </a:r>
            <a:r>
              <a:rPr lang="en-US" altLang="zh-CN" sz="3000" kern="0" dirty="0" smtClean="0">
                <a:latin typeface="+mn-lt"/>
              </a:rPr>
              <a:t>, R</a:t>
            </a:r>
            <a:r>
              <a:rPr lang="en-US" altLang="zh-CN" sz="3000" b="1" kern="0" baseline="-25000" dirty="0" smtClean="0">
                <a:latin typeface="+mn-lt"/>
              </a:rPr>
              <a:t>1</a:t>
            </a:r>
            <a:r>
              <a:rPr lang="en-US" altLang="zh-CN" sz="3000" kern="0" dirty="0" smtClean="0">
                <a:latin typeface="+mn-lt"/>
              </a:rPr>
              <a:t>, …, R</a:t>
            </a:r>
            <a:r>
              <a:rPr lang="en-US" altLang="zh-CN" sz="3000" b="1" kern="0" baseline="-25000" dirty="0" smtClean="0">
                <a:latin typeface="+mn-lt"/>
              </a:rPr>
              <a:t>n-1</a:t>
            </a:r>
            <a:r>
              <a:rPr lang="en-US" altLang="zh-CN" sz="3000" kern="0" dirty="0" smtClean="0">
                <a:latin typeface="+mn-lt"/>
              </a:rPr>
              <a:t>}</a:t>
            </a: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-- </a:t>
            </a:r>
            <a:r>
              <a:rPr lang="zh-CN" altLang="en-US" sz="3000" kern="0" dirty="0" smtClean="0">
                <a:latin typeface="+mn-lt"/>
              </a:rPr>
              <a:t>对应的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排序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码</a:t>
            </a:r>
            <a:r>
              <a:rPr lang="zh-CN" altLang="en-US" sz="3000" kern="0" dirty="0" smtClean="0">
                <a:latin typeface="+mn-lt"/>
              </a:rPr>
              <a:t>（</a:t>
            </a:r>
            <a:r>
              <a:rPr lang="zh-CN" altLang="en-US" sz="3000" kern="0" dirty="0" smtClean="0"/>
              <a:t>关键码</a:t>
            </a:r>
            <a:r>
              <a:rPr lang="zh-CN" altLang="en-US" sz="3000" kern="0" dirty="0" smtClean="0">
                <a:latin typeface="+mn-lt"/>
              </a:rPr>
              <a:t>）为 </a:t>
            </a:r>
            <a:r>
              <a:rPr lang="en-US" altLang="zh-CN" sz="3000" kern="0" dirty="0" smtClean="0">
                <a:latin typeface="+mn-lt"/>
              </a:rPr>
              <a:t>{K</a:t>
            </a:r>
            <a:r>
              <a:rPr lang="en-US" altLang="zh-CN" sz="3000" b="1" kern="0" baseline="-25000" dirty="0" smtClean="0">
                <a:latin typeface="+mn-lt"/>
              </a:rPr>
              <a:t>0</a:t>
            </a:r>
            <a:r>
              <a:rPr lang="en-US" altLang="zh-CN" sz="3000" kern="0" dirty="0" smtClean="0">
                <a:latin typeface="+mn-lt"/>
              </a:rPr>
              <a:t>, K</a:t>
            </a:r>
            <a:r>
              <a:rPr lang="en-US" altLang="zh-CN" sz="3000" b="1" kern="0" baseline="-25000" dirty="0" smtClean="0">
                <a:latin typeface="+mn-lt"/>
              </a:rPr>
              <a:t>1</a:t>
            </a:r>
            <a:r>
              <a:rPr lang="en-US" altLang="zh-CN" sz="3000" kern="0" dirty="0" smtClean="0">
                <a:latin typeface="+mn-lt"/>
              </a:rPr>
              <a:t>, …, K</a:t>
            </a:r>
            <a:r>
              <a:rPr lang="en-US" altLang="zh-CN" sz="3000" b="1" kern="0" baseline="-25000" dirty="0" smtClean="0">
                <a:latin typeface="+mn-lt"/>
              </a:rPr>
              <a:t>n-1</a:t>
            </a:r>
            <a:r>
              <a:rPr lang="en-US" altLang="zh-CN" sz="3000" kern="0" dirty="0" smtClean="0">
                <a:latin typeface="+mn-lt"/>
              </a:rPr>
              <a:t>}</a:t>
            </a:r>
          </a:p>
          <a:p>
            <a:pPr marL="342900" indent="-342900" algn="just">
              <a:lnSpc>
                <a:spcPct val="140000"/>
              </a:lnSpc>
              <a:spcBef>
                <a:spcPts val="180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稳定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C00000"/>
                </a:solidFill>
                <a:latin typeface="+mn-lt"/>
              </a:rPr>
              <a:t>  </a:t>
            </a:r>
            <a:r>
              <a:rPr lang="en-US" altLang="zh-CN" sz="3000" kern="0" dirty="0" smtClean="0">
                <a:latin typeface="+mn-lt"/>
              </a:rPr>
              <a:t>-- </a:t>
            </a:r>
            <a:r>
              <a:rPr lang="zh-CN" altLang="en-US" sz="3000" kern="0" dirty="0" smtClean="0">
                <a:latin typeface="+mn-lt"/>
              </a:rPr>
              <a:t>若待排序的记录中，存在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相同的排序码</a:t>
            </a:r>
            <a:r>
              <a:rPr lang="zh-CN" altLang="en-US" sz="3000" kern="0" dirty="0" smtClean="0">
                <a:latin typeface="+mn-lt"/>
              </a:rPr>
              <a:t>，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</a:t>
            </a:r>
            <a:r>
              <a:rPr lang="zh-CN" altLang="en-US" sz="3000" kern="0" dirty="0" smtClean="0">
                <a:latin typeface="+mn-lt"/>
              </a:rPr>
              <a:t>且，排序后，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相同排序码</a:t>
            </a:r>
            <a:r>
              <a:rPr lang="zh-CN" altLang="en-US" sz="3000" kern="0" dirty="0" smtClean="0">
                <a:latin typeface="+mn-lt"/>
              </a:rPr>
              <a:t>的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相对次序</a:t>
            </a:r>
            <a:r>
              <a:rPr lang="zh-CN" altLang="en-US" sz="3000" kern="0" dirty="0" smtClean="0">
                <a:latin typeface="+mn-lt"/>
              </a:rPr>
              <a:t>保持不变，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</a:t>
            </a:r>
            <a:r>
              <a:rPr lang="zh-CN" altLang="en-US" sz="3000" kern="0" dirty="0" smtClean="0">
                <a:latin typeface="+mn-lt"/>
              </a:rPr>
              <a:t>则稳定</a:t>
            </a:r>
            <a:endParaRPr lang="en-US" altLang="zh-CN" sz="30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zh-CN" altLang="en-US" dirty="0" smtClean="0">
                <a:ea typeface="黑体" pitchFamily="2" charset="-122"/>
              </a:rPr>
              <a:t>排序、调整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9906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n-lt"/>
            </a:endParaRPr>
          </a:p>
        </p:txBody>
      </p:sp>
      <p:sp>
        <p:nvSpPr>
          <p:cNvPr id="62" name="Oval 26"/>
          <p:cNvSpPr>
            <a:spLocks noChangeArrowheads="1"/>
          </p:cNvSpPr>
          <p:nvPr/>
        </p:nvSpPr>
        <p:spPr bwMode="auto">
          <a:xfrm>
            <a:off x="6172200" y="2645970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48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63" name="Oval 27"/>
          <p:cNvSpPr>
            <a:spLocks noChangeArrowheads="1"/>
          </p:cNvSpPr>
          <p:nvPr/>
        </p:nvSpPr>
        <p:spPr bwMode="auto">
          <a:xfrm>
            <a:off x="7081838" y="2058988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61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64" name="Oval 28"/>
          <p:cNvSpPr>
            <a:spLocks noChangeArrowheads="1"/>
          </p:cNvSpPr>
          <p:nvPr/>
        </p:nvSpPr>
        <p:spPr bwMode="auto">
          <a:xfrm>
            <a:off x="7954963" y="2706294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59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5476875" y="3401513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66" name="Oval 30"/>
          <p:cNvSpPr>
            <a:spLocks noChangeArrowheads="1"/>
          </p:cNvSpPr>
          <p:nvPr/>
        </p:nvSpPr>
        <p:spPr bwMode="auto">
          <a:xfrm>
            <a:off x="8335963" y="3358650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67" name="Oval 29"/>
          <p:cNvSpPr>
            <a:spLocks noChangeArrowheads="1"/>
          </p:cNvSpPr>
          <p:nvPr/>
        </p:nvSpPr>
        <p:spPr bwMode="auto">
          <a:xfrm>
            <a:off x="7615238" y="339357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68" name="直接连接符 19"/>
          <p:cNvCxnSpPr>
            <a:cxnSpLocks noChangeShapeType="1"/>
            <a:stCxn id="63" idx="3"/>
            <a:endCxn id="62" idx="7"/>
          </p:cNvCxnSpPr>
          <p:nvPr/>
        </p:nvCxnSpPr>
        <p:spPr bwMode="auto">
          <a:xfrm flipH="1">
            <a:off x="6601740" y="2488529"/>
            <a:ext cx="553795" cy="23113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" name="直接连接符 20"/>
          <p:cNvCxnSpPr>
            <a:cxnSpLocks noChangeShapeType="1"/>
            <a:stCxn id="63" idx="5"/>
            <a:endCxn id="64" idx="0"/>
          </p:cNvCxnSpPr>
          <p:nvPr/>
        </p:nvCxnSpPr>
        <p:spPr bwMode="auto">
          <a:xfrm>
            <a:off x="7511378" y="2488529"/>
            <a:ext cx="695204" cy="21776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" name="直接连接符 21"/>
          <p:cNvCxnSpPr>
            <a:cxnSpLocks noChangeShapeType="1"/>
            <a:stCxn id="62" idx="3"/>
            <a:endCxn id="65" idx="0"/>
          </p:cNvCxnSpPr>
          <p:nvPr/>
        </p:nvCxnSpPr>
        <p:spPr bwMode="auto">
          <a:xfrm flipH="1">
            <a:off x="5729288" y="3075510"/>
            <a:ext cx="516610" cy="32600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" name="直接连接符 22"/>
          <p:cNvCxnSpPr>
            <a:cxnSpLocks noChangeShapeType="1"/>
            <a:stCxn id="64" idx="3"/>
            <a:endCxn id="67" idx="0"/>
          </p:cNvCxnSpPr>
          <p:nvPr/>
        </p:nvCxnSpPr>
        <p:spPr bwMode="auto">
          <a:xfrm flipH="1">
            <a:off x="7867651" y="3135835"/>
            <a:ext cx="161009" cy="25774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2" name="直接连接符 23"/>
          <p:cNvCxnSpPr>
            <a:cxnSpLocks noChangeShapeType="1"/>
            <a:stCxn id="64" idx="5"/>
            <a:endCxn id="66" idx="0"/>
          </p:cNvCxnSpPr>
          <p:nvPr/>
        </p:nvCxnSpPr>
        <p:spPr bwMode="auto">
          <a:xfrm>
            <a:off x="8384503" y="3135835"/>
            <a:ext cx="203079" cy="22281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3" name="Oval 29"/>
          <p:cNvSpPr>
            <a:spLocks noChangeArrowheads="1"/>
          </p:cNvSpPr>
          <p:nvPr/>
        </p:nvSpPr>
        <p:spPr bwMode="auto">
          <a:xfrm>
            <a:off x="6805613" y="3401513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74" name="直接连接符 25"/>
          <p:cNvCxnSpPr>
            <a:cxnSpLocks noChangeShapeType="1"/>
            <a:stCxn id="62" idx="5"/>
            <a:endCxn id="73" idx="0"/>
          </p:cNvCxnSpPr>
          <p:nvPr/>
        </p:nvCxnSpPr>
        <p:spPr bwMode="auto">
          <a:xfrm>
            <a:off x="6601740" y="3075510"/>
            <a:ext cx="456286" cy="32600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5" name="Oval 30"/>
          <p:cNvSpPr>
            <a:spLocks noChangeArrowheads="1"/>
          </p:cNvSpPr>
          <p:nvPr/>
        </p:nvSpPr>
        <p:spPr bwMode="auto">
          <a:xfrm>
            <a:off x="5138738" y="404445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76" name="直接连接符 27"/>
          <p:cNvCxnSpPr>
            <a:cxnSpLocks noChangeShapeType="1"/>
            <a:stCxn id="65" idx="3"/>
            <a:endCxn id="75" idx="0"/>
          </p:cNvCxnSpPr>
          <p:nvPr/>
        </p:nvCxnSpPr>
        <p:spPr bwMode="auto">
          <a:xfrm flipH="1">
            <a:off x="5391151" y="3831054"/>
            <a:ext cx="159654" cy="213396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7" name="直接连接符 28"/>
          <p:cNvCxnSpPr>
            <a:cxnSpLocks noChangeShapeType="1"/>
            <a:stCxn id="78" idx="0"/>
            <a:endCxn id="65" idx="5"/>
          </p:cNvCxnSpPr>
          <p:nvPr/>
        </p:nvCxnSpPr>
        <p:spPr bwMode="auto">
          <a:xfrm flipH="1" flipV="1">
            <a:off x="5907770" y="3831054"/>
            <a:ext cx="169181" cy="2276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8" name="Oval 30"/>
          <p:cNvSpPr>
            <a:spLocks noChangeArrowheads="1"/>
          </p:cNvSpPr>
          <p:nvPr/>
        </p:nvSpPr>
        <p:spPr bwMode="auto">
          <a:xfrm>
            <a:off x="5824538" y="4058738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58" name="矩形 48"/>
          <p:cNvSpPr>
            <a:spLocks noChangeArrowheads="1"/>
          </p:cNvSpPr>
          <p:nvPr/>
        </p:nvSpPr>
        <p:spPr bwMode="auto">
          <a:xfrm>
            <a:off x="7086600" y="2057400"/>
            <a:ext cx="504825" cy="534988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04800" y="1028343"/>
            <a:ext cx="88392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2.1 </a:t>
            </a:r>
            <a:r>
              <a:rPr lang="zh-CN" altLang="en-US" sz="3000" kern="0" dirty="0" smtClean="0"/>
              <a:t>取出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最大值</a:t>
            </a:r>
            <a:r>
              <a:rPr lang="en-US" altLang="zh-CN" sz="3000" kern="0" dirty="0" smtClean="0"/>
              <a:t>(</a:t>
            </a:r>
            <a:r>
              <a:rPr lang="zh-CN" altLang="en-US" sz="3000" kern="0" dirty="0" smtClean="0"/>
              <a:t>堆顶</a:t>
            </a:r>
            <a:r>
              <a:rPr lang="en-US" altLang="zh-CN" sz="3000" kern="0" dirty="0" smtClean="0"/>
              <a:t>)</a:t>
            </a:r>
            <a:r>
              <a:rPr lang="zh-CN" altLang="en-US" sz="3000" kern="0" dirty="0" smtClean="0"/>
              <a:t>，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将其与堆中最后元素交换</a:t>
            </a:r>
            <a:endParaRPr lang="en-US" altLang="zh-CN" sz="3000" kern="0" dirty="0" smtClean="0">
              <a:solidFill>
                <a:srgbClr val="990099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2.2 </a:t>
            </a:r>
            <a:r>
              <a:rPr lang="zh-CN" altLang="en-US" sz="3000" kern="0" dirty="0" smtClean="0"/>
              <a:t>调整剩余结点，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即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sift(0)</a:t>
            </a:r>
            <a:endParaRPr lang="zh-CN" altLang="en-US" sz="3000" kern="0" dirty="0" smtClean="0">
              <a:solidFill>
                <a:srgbClr val="0000CC"/>
              </a:solidFill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533400" y="4800600"/>
          <a:ext cx="838199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"/>
                <a:gridCol w="899813"/>
                <a:gridCol w="633730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大根堆</a:t>
                      </a:r>
                      <a:endParaRPr lang="en-US" altLang="zh-CN" sz="2600" b="0" dirty="0" smtClean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r>
                        <a:rPr lang="en-US" altLang="zh-CN" sz="26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record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6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key</a:t>
                      </a:r>
                      <a:endParaRPr lang="zh-CN" altLang="en-US" sz="2800" b="0" dirty="0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61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48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59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19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26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矩形 47"/>
          <p:cNvSpPr/>
          <p:nvPr/>
        </p:nvSpPr>
        <p:spPr>
          <a:xfrm>
            <a:off x="8375400" y="5399529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77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7696200" y="54102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61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2667000" y="5399529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3429000" y="2283899"/>
            <a:ext cx="2759089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kern="0" dirty="0" smtClean="0">
                <a:solidFill>
                  <a:srgbClr val="008000"/>
                </a:solidFill>
              </a:rPr>
              <a:t>调整树根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1--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sift(0)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167666" y="2899862"/>
            <a:ext cx="1306768" cy="543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temp=1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102" name="右箭头 101"/>
          <p:cNvSpPr/>
          <p:nvPr/>
        </p:nvSpPr>
        <p:spPr bwMode="auto">
          <a:xfrm rot="10800000">
            <a:off x="4267200" y="2671262"/>
            <a:ext cx="1066800" cy="457200"/>
          </a:xfrm>
          <a:prstGeom prst="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0" name="Oval 26"/>
          <p:cNvSpPr>
            <a:spLocks noChangeArrowheads="1"/>
          </p:cNvSpPr>
          <p:nvPr/>
        </p:nvSpPr>
        <p:spPr bwMode="auto">
          <a:xfrm>
            <a:off x="1490662" y="2796782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48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56" name="Oval 28"/>
          <p:cNvSpPr>
            <a:spLocks noChangeArrowheads="1"/>
          </p:cNvSpPr>
          <p:nvPr/>
        </p:nvSpPr>
        <p:spPr bwMode="auto">
          <a:xfrm>
            <a:off x="3273425" y="2857106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59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57" name="Oval 29"/>
          <p:cNvSpPr>
            <a:spLocks noChangeArrowheads="1"/>
          </p:cNvSpPr>
          <p:nvPr/>
        </p:nvSpPr>
        <p:spPr bwMode="auto">
          <a:xfrm>
            <a:off x="795337" y="355232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60" name="Oval 30"/>
          <p:cNvSpPr>
            <a:spLocks noChangeArrowheads="1"/>
          </p:cNvSpPr>
          <p:nvPr/>
        </p:nvSpPr>
        <p:spPr bwMode="auto">
          <a:xfrm>
            <a:off x="3654425" y="3509462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61" name="Oval 29"/>
          <p:cNvSpPr>
            <a:spLocks noChangeArrowheads="1"/>
          </p:cNvSpPr>
          <p:nvPr/>
        </p:nvSpPr>
        <p:spPr bwMode="auto">
          <a:xfrm>
            <a:off x="2933700" y="3544387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90" name="直接连接符 19"/>
          <p:cNvCxnSpPr>
            <a:cxnSpLocks noChangeShapeType="1"/>
            <a:endCxn id="50" idx="7"/>
          </p:cNvCxnSpPr>
          <p:nvPr/>
        </p:nvCxnSpPr>
        <p:spPr bwMode="auto">
          <a:xfrm flipH="1">
            <a:off x="1920202" y="2639341"/>
            <a:ext cx="553795" cy="23113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" name="直接连接符 20"/>
          <p:cNvCxnSpPr>
            <a:cxnSpLocks noChangeShapeType="1"/>
            <a:endCxn id="56" idx="0"/>
          </p:cNvCxnSpPr>
          <p:nvPr/>
        </p:nvCxnSpPr>
        <p:spPr bwMode="auto">
          <a:xfrm>
            <a:off x="2829840" y="2639341"/>
            <a:ext cx="695204" cy="21776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" name="直接连接符 21"/>
          <p:cNvCxnSpPr>
            <a:cxnSpLocks noChangeShapeType="1"/>
            <a:stCxn id="50" idx="3"/>
            <a:endCxn id="57" idx="0"/>
          </p:cNvCxnSpPr>
          <p:nvPr/>
        </p:nvCxnSpPr>
        <p:spPr bwMode="auto">
          <a:xfrm flipH="1">
            <a:off x="1047750" y="3226322"/>
            <a:ext cx="516610" cy="32600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" name="直接连接符 22"/>
          <p:cNvCxnSpPr>
            <a:cxnSpLocks noChangeShapeType="1"/>
            <a:stCxn id="56" idx="3"/>
            <a:endCxn id="61" idx="0"/>
          </p:cNvCxnSpPr>
          <p:nvPr/>
        </p:nvCxnSpPr>
        <p:spPr bwMode="auto">
          <a:xfrm flipH="1">
            <a:off x="3186113" y="3286647"/>
            <a:ext cx="161009" cy="25774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" name="直接连接符 23"/>
          <p:cNvCxnSpPr>
            <a:cxnSpLocks noChangeShapeType="1"/>
            <a:stCxn id="56" idx="5"/>
            <a:endCxn id="60" idx="0"/>
          </p:cNvCxnSpPr>
          <p:nvPr/>
        </p:nvCxnSpPr>
        <p:spPr bwMode="auto">
          <a:xfrm>
            <a:off x="3702965" y="3286647"/>
            <a:ext cx="203079" cy="22281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5" name="Oval 29"/>
          <p:cNvSpPr>
            <a:spLocks noChangeArrowheads="1"/>
          </p:cNvSpPr>
          <p:nvPr/>
        </p:nvSpPr>
        <p:spPr bwMode="auto">
          <a:xfrm>
            <a:off x="2124075" y="355232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96" name="直接连接符 25"/>
          <p:cNvCxnSpPr>
            <a:cxnSpLocks noChangeShapeType="1"/>
            <a:stCxn id="50" idx="5"/>
            <a:endCxn id="95" idx="0"/>
          </p:cNvCxnSpPr>
          <p:nvPr/>
        </p:nvCxnSpPr>
        <p:spPr bwMode="auto">
          <a:xfrm>
            <a:off x="1920202" y="3226322"/>
            <a:ext cx="456286" cy="32600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0" name="Oval 30"/>
          <p:cNvSpPr>
            <a:spLocks noChangeArrowheads="1"/>
          </p:cNvSpPr>
          <p:nvPr/>
        </p:nvSpPr>
        <p:spPr bwMode="auto">
          <a:xfrm>
            <a:off x="457200" y="41952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106" name="直接连接符 27"/>
          <p:cNvCxnSpPr>
            <a:cxnSpLocks noChangeShapeType="1"/>
            <a:stCxn id="57" idx="3"/>
            <a:endCxn id="100" idx="0"/>
          </p:cNvCxnSpPr>
          <p:nvPr/>
        </p:nvCxnSpPr>
        <p:spPr bwMode="auto">
          <a:xfrm flipH="1">
            <a:off x="709613" y="3981866"/>
            <a:ext cx="159654" cy="213396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1" name="矩形 110"/>
          <p:cNvSpPr/>
          <p:nvPr/>
        </p:nvSpPr>
        <p:spPr>
          <a:xfrm>
            <a:off x="2743200" y="5410200"/>
            <a:ext cx="540000" cy="391671"/>
          </a:xfrm>
          <a:prstGeom prst="rect">
            <a:avLst/>
          </a:prstGeom>
          <a:solidFill>
            <a:srgbClr val="FFC000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59</a:t>
            </a:r>
            <a:endParaRPr lang="zh-CN" altLang="en-US" dirty="0"/>
          </a:p>
        </p:txBody>
      </p:sp>
      <p:sp>
        <p:nvSpPr>
          <p:cNvPr id="112" name="Oval 29"/>
          <p:cNvSpPr>
            <a:spLocks noChangeArrowheads="1"/>
          </p:cNvSpPr>
          <p:nvPr/>
        </p:nvSpPr>
        <p:spPr bwMode="auto">
          <a:xfrm>
            <a:off x="2390775" y="2286000"/>
            <a:ext cx="504825" cy="50323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59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3962400" y="5410200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114" name="矩形 48"/>
          <p:cNvSpPr>
            <a:spLocks noChangeArrowheads="1"/>
          </p:cNvSpPr>
          <p:nvPr/>
        </p:nvSpPr>
        <p:spPr bwMode="auto">
          <a:xfrm>
            <a:off x="3276600" y="2809375"/>
            <a:ext cx="504825" cy="534988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62400" y="5399529"/>
            <a:ext cx="540000" cy="391671"/>
          </a:xfrm>
          <a:prstGeom prst="rect">
            <a:avLst/>
          </a:prstGeom>
          <a:solidFill>
            <a:srgbClr val="FFC000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26</a:t>
            </a:r>
            <a:endParaRPr lang="zh-CN" altLang="en-US" dirty="0"/>
          </a:p>
        </p:txBody>
      </p:sp>
      <p:sp>
        <p:nvSpPr>
          <p:cNvPr id="116" name="Oval 29"/>
          <p:cNvSpPr>
            <a:spLocks noChangeArrowheads="1"/>
          </p:cNvSpPr>
          <p:nvPr/>
        </p:nvSpPr>
        <p:spPr bwMode="auto">
          <a:xfrm>
            <a:off x="3276600" y="2839537"/>
            <a:ext cx="504825" cy="50323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6477000" y="5410200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118" name="矩形 48"/>
          <p:cNvSpPr>
            <a:spLocks noChangeArrowheads="1"/>
          </p:cNvSpPr>
          <p:nvPr/>
        </p:nvSpPr>
        <p:spPr bwMode="auto">
          <a:xfrm>
            <a:off x="3657600" y="3495175"/>
            <a:ext cx="504825" cy="534988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3733800" y="3495175"/>
            <a:ext cx="38504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dirty="0" smtClean="0">
                <a:ea typeface="黑体" pitchFamily="49" charset="-122"/>
              </a:rPr>
              <a:t>1</a:t>
            </a:r>
            <a:endParaRPr lang="zh-CN" altLang="en-US" dirty="0">
              <a:ea typeface="黑体" pitchFamily="49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6553200" y="5387269"/>
            <a:ext cx="38100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dirty="0" smtClean="0">
                <a:ea typeface="黑体" pitchFamily="49" charset="-122"/>
              </a:rPr>
              <a:t>1</a:t>
            </a:r>
            <a:endParaRPr lang="zh-CN" altLang="en-US" dirty="0">
              <a:ea typeface="黑体" pitchFamily="49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1752600" y="5877877"/>
            <a:ext cx="7374708" cy="49244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sift--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编程简化：</a:t>
            </a:r>
            <a:r>
              <a:rPr lang="zh-CN" altLang="en-US" sz="2600" kern="0" dirty="0" smtClean="0">
                <a:solidFill>
                  <a:srgbClr val="FFFF00"/>
                </a:solidFill>
              </a:rPr>
              <a:t>较大的孩子上升，空位置下降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58" grpId="0" animBg="1"/>
      <p:bldP spid="97" grpId="0" animBg="1"/>
      <p:bldP spid="98" grpId="0" animBg="1"/>
      <p:bldP spid="98" grpId="1" animBg="1"/>
      <p:bldP spid="99" grpId="0"/>
      <p:bldP spid="101" grpId="0"/>
      <p:bldP spid="102" grpId="0" animBg="1"/>
      <p:bldP spid="50" grpId="0" animBg="1"/>
      <p:bldP spid="56" grpId="0" animBg="1"/>
      <p:bldP spid="57" grpId="0" animBg="1"/>
      <p:bldP spid="60" grpId="0" animBg="1"/>
      <p:bldP spid="61" grpId="0" animBg="1"/>
      <p:bldP spid="95" grpId="0" animBg="1"/>
      <p:bldP spid="100" grpId="0" animBg="1"/>
      <p:bldP spid="111" grpId="0" animBg="1"/>
      <p:bldP spid="112" grpId="0" animBg="1"/>
      <p:bldP spid="113" grpId="0" animBg="1"/>
      <p:bldP spid="113" grpId="1" animBg="1"/>
      <p:bldP spid="114" grpId="0" animBg="1"/>
      <p:bldP spid="114" grpId="1" animBg="1"/>
      <p:bldP spid="115" grpId="0" animBg="1"/>
      <p:bldP spid="116" grpId="0" animBg="1"/>
      <p:bldP spid="117" grpId="0" animBg="1"/>
      <p:bldP spid="118" grpId="0" animBg="1"/>
      <p:bldP spid="119" grpId="0"/>
      <p:bldP spid="1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zh-CN" altLang="en-US" dirty="0" smtClean="0">
                <a:ea typeface="黑体" pitchFamily="2" charset="-122"/>
              </a:rPr>
              <a:t>排序、调整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9906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n-lt"/>
            </a:endParaRPr>
          </a:p>
        </p:txBody>
      </p:sp>
      <p:sp>
        <p:nvSpPr>
          <p:cNvPr id="51" name="Oval 26"/>
          <p:cNvSpPr>
            <a:spLocks noChangeArrowheads="1"/>
          </p:cNvSpPr>
          <p:nvPr/>
        </p:nvSpPr>
        <p:spPr bwMode="auto">
          <a:xfrm>
            <a:off x="1490662" y="2796782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48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53" name="Oval 27"/>
          <p:cNvSpPr>
            <a:spLocks noChangeArrowheads="1"/>
          </p:cNvSpPr>
          <p:nvPr/>
        </p:nvSpPr>
        <p:spPr bwMode="auto">
          <a:xfrm>
            <a:off x="2400300" y="2244224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59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54" name="Oval 28"/>
          <p:cNvSpPr>
            <a:spLocks noChangeArrowheads="1"/>
          </p:cNvSpPr>
          <p:nvPr/>
        </p:nvSpPr>
        <p:spPr bwMode="auto">
          <a:xfrm>
            <a:off x="3273425" y="2857106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55" name="Oval 29"/>
          <p:cNvSpPr>
            <a:spLocks noChangeArrowheads="1"/>
          </p:cNvSpPr>
          <p:nvPr/>
        </p:nvSpPr>
        <p:spPr bwMode="auto">
          <a:xfrm>
            <a:off x="795337" y="35682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79" name="Oval 30"/>
          <p:cNvSpPr>
            <a:spLocks noChangeArrowheads="1"/>
          </p:cNvSpPr>
          <p:nvPr/>
        </p:nvSpPr>
        <p:spPr bwMode="auto">
          <a:xfrm>
            <a:off x="3654425" y="3525337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80" name="Oval 29"/>
          <p:cNvSpPr>
            <a:spLocks noChangeArrowheads="1"/>
          </p:cNvSpPr>
          <p:nvPr/>
        </p:nvSpPr>
        <p:spPr bwMode="auto">
          <a:xfrm>
            <a:off x="2933700" y="35602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81" name="直接连接符 19"/>
          <p:cNvCxnSpPr>
            <a:cxnSpLocks noChangeShapeType="1"/>
            <a:stCxn id="53" idx="3"/>
            <a:endCxn id="51" idx="7"/>
          </p:cNvCxnSpPr>
          <p:nvPr/>
        </p:nvCxnSpPr>
        <p:spPr bwMode="auto">
          <a:xfrm flipH="1">
            <a:off x="1920202" y="2673765"/>
            <a:ext cx="553795" cy="19671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" name="直接连接符 20"/>
          <p:cNvCxnSpPr>
            <a:cxnSpLocks noChangeShapeType="1"/>
            <a:stCxn id="53" idx="5"/>
            <a:endCxn id="54" idx="0"/>
          </p:cNvCxnSpPr>
          <p:nvPr/>
        </p:nvCxnSpPr>
        <p:spPr bwMode="auto">
          <a:xfrm>
            <a:off x="2829840" y="2673765"/>
            <a:ext cx="695204" cy="18334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" name="直接连接符 21"/>
          <p:cNvCxnSpPr>
            <a:cxnSpLocks noChangeShapeType="1"/>
            <a:stCxn id="51" idx="3"/>
            <a:endCxn id="55" idx="0"/>
          </p:cNvCxnSpPr>
          <p:nvPr/>
        </p:nvCxnSpPr>
        <p:spPr bwMode="auto">
          <a:xfrm flipH="1">
            <a:off x="1047750" y="3226322"/>
            <a:ext cx="516610" cy="34187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4" name="直接连接符 22"/>
          <p:cNvCxnSpPr>
            <a:cxnSpLocks noChangeShapeType="1"/>
            <a:stCxn id="54" idx="3"/>
            <a:endCxn id="80" idx="0"/>
          </p:cNvCxnSpPr>
          <p:nvPr/>
        </p:nvCxnSpPr>
        <p:spPr bwMode="auto">
          <a:xfrm flipH="1">
            <a:off x="3186113" y="3286647"/>
            <a:ext cx="161009" cy="27361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" name="直接连接符 23"/>
          <p:cNvCxnSpPr>
            <a:cxnSpLocks noChangeShapeType="1"/>
            <a:stCxn id="54" idx="5"/>
            <a:endCxn id="79" idx="0"/>
          </p:cNvCxnSpPr>
          <p:nvPr/>
        </p:nvCxnSpPr>
        <p:spPr bwMode="auto">
          <a:xfrm>
            <a:off x="3702965" y="3286647"/>
            <a:ext cx="203079" cy="23869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6" name="Oval 29"/>
          <p:cNvSpPr>
            <a:spLocks noChangeArrowheads="1"/>
          </p:cNvSpPr>
          <p:nvPr/>
        </p:nvSpPr>
        <p:spPr bwMode="auto">
          <a:xfrm>
            <a:off x="2124075" y="35682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87" name="直接连接符 25"/>
          <p:cNvCxnSpPr>
            <a:cxnSpLocks noChangeShapeType="1"/>
            <a:stCxn id="51" idx="5"/>
            <a:endCxn id="86" idx="0"/>
          </p:cNvCxnSpPr>
          <p:nvPr/>
        </p:nvCxnSpPr>
        <p:spPr bwMode="auto">
          <a:xfrm>
            <a:off x="1920202" y="3226322"/>
            <a:ext cx="456286" cy="34187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8" name="Oval 30"/>
          <p:cNvSpPr>
            <a:spLocks noChangeArrowheads="1"/>
          </p:cNvSpPr>
          <p:nvPr/>
        </p:nvSpPr>
        <p:spPr bwMode="auto">
          <a:xfrm>
            <a:off x="457200" y="4211137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89" name="直接连接符 27"/>
          <p:cNvCxnSpPr>
            <a:cxnSpLocks noChangeShapeType="1"/>
            <a:stCxn id="55" idx="3"/>
            <a:endCxn id="88" idx="0"/>
          </p:cNvCxnSpPr>
          <p:nvPr/>
        </p:nvCxnSpPr>
        <p:spPr bwMode="auto">
          <a:xfrm flipH="1">
            <a:off x="709613" y="3997741"/>
            <a:ext cx="159654" cy="213396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矩形 45"/>
          <p:cNvSpPr/>
          <p:nvPr/>
        </p:nvSpPr>
        <p:spPr>
          <a:xfrm>
            <a:off x="304800" y="1028343"/>
            <a:ext cx="88392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2.1 </a:t>
            </a:r>
            <a:r>
              <a:rPr lang="zh-CN" altLang="en-US" sz="3000" kern="0" dirty="0" smtClean="0"/>
              <a:t>取出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最大值</a:t>
            </a:r>
            <a:r>
              <a:rPr lang="en-US" altLang="zh-CN" sz="3000" kern="0" dirty="0" smtClean="0"/>
              <a:t>(</a:t>
            </a:r>
            <a:r>
              <a:rPr lang="zh-CN" altLang="en-US" sz="3000" kern="0" dirty="0" smtClean="0"/>
              <a:t>堆顶</a:t>
            </a:r>
            <a:r>
              <a:rPr lang="en-US" altLang="zh-CN" sz="3000" kern="0" dirty="0" smtClean="0"/>
              <a:t>)</a:t>
            </a:r>
            <a:r>
              <a:rPr lang="zh-CN" altLang="en-US" sz="3000" kern="0" dirty="0" smtClean="0"/>
              <a:t>，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将其与堆中最后元素交换</a:t>
            </a:r>
            <a:endParaRPr lang="en-US" altLang="zh-CN" sz="3000" kern="0" dirty="0" smtClean="0">
              <a:solidFill>
                <a:srgbClr val="990099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2.2 </a:t>
            </a:r>
            <a:r>
              <a:rPr lang="zh-CN" altLang="en-US" sz="3000" kern="0" dirty="0" smtClean="0"/>
              <a:t>调整剩余结点，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即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sift(0)</a:t>
            </a:r>
            <a:endParaRPr lang="zh-CN" altLang="en-US" sz="3000" kern="0" dirty="0" smtClean="0">
              <a:solidFill>
                <a:srgbClr val="0000CC"/>
              </a:solidFill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533400" y="4800600"/>
          <a:ext cx="838199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"/>
                <a:gridCol w="899813"/>
                <a:gridCol w="633730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大根堆</a:t>
                      </a:r>
                      <a:endParaRPr lang="en-US" altLang="zh-CN" sz="2600" b="0" dirty="0" smtClean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r>
                        <a:rPr lang="en-US" altLang="zh-CN" sz="26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record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6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key</a:t>
                      </a:r>
                      <a:endParaRPr lang="zh-CN" altLang="en-US" sz="2800" b="0" dirty="0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59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48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26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19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矩形 47"/>
          <p:cNvSpPr/>
          <p:nvPr/>
        </p:nvSpPr>
        <p:spPr>
          <a:xfrm>
            <a:off x="8375400" y="5399529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77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7696200" y="54102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61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3429000" y="2283899"/>
            <a:ext cx="2759089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kern="0" dirty="0" smtClean="0">
                <a:solidFill>
                  <a:srgbClr val="008000"/>
                </a:solidFill>
              </a:rPr>
              <a:t>调整树根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5--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sift(0)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167666" y="2899862"/>
            <a:ext cx="1306768" cy="543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temp=5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102" name="右箭头 101"/>
          <p:cNvSpPr/>
          <p:nvPr/>
        </p:nvSpPr>
        <p:spPr bwMode="auto">
          <a:xfrm>
            <a:off x="4267200" y="2671262"/>
            <a:ext cx="1066800" cy="457200"/>
          </a:xfrm>
          <a:prstGeom prst="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0" name="矩形 48"/>
          <p:cNvSpPr>
            <a:spLocks noChangeArrowheads="1"/>
          </p:cNvSpPr>
          <p:nvPr/>
        </p:nvSpPr>
        <p:spPr bwMode="auto">
          <a:xfrm>
            <a:off x="2390775" y="2283869"/>
            <a:ext cx="504825" cy="535531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086600" y="54102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59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2667000" y="5410200"/>
            <a:ext cx="597509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5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9" name="Oval 26"/>
          <p:cNvSpPr>
            <a:spLocks noChangeArrowheads="1"/>
          </p:cNvSpPr>
          <p:nvPr/>
        </p:nvSpPr>
        <p:spPr bwMode="auto">
          <a:xfrm>
            <a:off x="5943600" y="2806807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48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58" name="Oval 28"/>
          <p:cNvSpPr>
            <a:spLocks noChangeArrowheads="1"/>
          </p:cNvSpPr>
          <p:nvPr/>
        </p:nvSpPr>
        <p:spPr bwMode="auto">
          <a:xfrm>
            <a:off x="7726363" y="286713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59" name="Oval 29"/>
          <p:cNvSpPr>
            <a:spLocks noChangeArrowheads="1"/>
          </p:cNvSpPr>
          <p:nvPr/>
        </p:nvSpPr>
        <p:spPr bwMode="auto">
          <a:xfrm>
            <a:off x="5248275" y="357822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8107363" y="3535362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63" name="Oval 29"/>
          <p:cNvSpPr>
            <a:spLocks noChangeArrowheads="1"/>
          </p:cNvSpPr>
          <p:nvPr/>
        </p:nvSpPr>
        <p:spPr bwMode="auto">
          <a:xfrm>
            <a:off x="7386638" y="3570287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64" name="直接连接符 19"/>
          <p:cNvCxnSpPr>
            <a:cxnSpLocks noChangeShapeType="1"/>
            <a:endCxn id="49" idx="7"/>
          </p:cNvCxnSpPr>
          <p:nvPr/>
        </p:nvCxnSpPr>
        <p:spPr bwMode="auto">
          <a:xfrm flipH="1">
            <a:off x="6373140" y="2683790"/>
            <a:ext cx="553795" cy="19671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" name="直接连接符 20"/>
          <p:cNvCxnSpPr>
            <a:cxnSpLocks noChangeShapeType="1"/>
            <a:endCxn id="58" idx="0"/>
          </p:cNvCxnSpPr>
          <p:nvPr/>
        </p:nvCxnSpPr>
        <p:spPr bwMode="auto">
          <a:xfrm>
            <a:off x="7282778" y="2683790"/>
            <a:ext cx="695204" cy="18334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" name="直接连接符 21"/>
          <p:cNvCxnSpPr>
            <a:cxnSpLocks noChangeShapeType="1"/>
            <a:stCxn id="49" idx="3"/>
            <a:endCxn id="59" idx="0"/>
          </p:cNvCxnSpPr>
          <p:nvPr/>
        </p:nvCxnSpPr>
        <p:spPr bwMode="auto">
          <a:xfrm flipH="1">
            <a:off x="5500688" y="3236347"/>
            <a:ext cx="516610" cy="34187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" name="直接连接符 22"/>
          <p:cNvCxnSpPr>
            <a:cxnSpLocks noChangeShapeType="1"/>
            <a:stCxn id="58" idx="3"/>
            <a:endCxn id="63" idx="0"/>
          </p:cNvCxnSpPr>
          <p:nvPr/>
        </p:nvCxnSpPr>
        <p:spPr bwMode="auto">
          <a:xfrm flipH="1">
            <a:off x="7639051" y="3296672"/>
            <a:ext cx="161009" cy="27361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" name="直接连接符 23"/>
          <p:cNvCxnSpPr>
            <a:cxnSpLocks noChangeShapeType="1"/>
            <a:stCxn id="58" idx="5"/>
            <a:endCxn id="62" idx="0"/>
          </p:cNvCxnSpPr>
          <p:nvPr/>
        </p:nvCxnSpPr>
        <p:spPr bwMode="auto">
          <a:xfrm>
            <a:off x="8155903" y="3296672"/>
            <a:ext cx="203079" cy="23869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6577013" y="357822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70" name="直接连接符 25"/>
          <p:cNvCxnSpPr>
            <a:cxnSpLocks noChangeShapeType="1"/>
            <a:stCxn id="49" idx="5"/>
            <a:endCxn id="69" idx="0"/>
          </p:cNvCxnSpPr>
          <p:nvPr/>
        </p:nvCxnSpPr>
        <p:spPr bwMode="auto">
          <a:xfrm>
            <a:off x="6373140" y="3236347"/>
            <a:ext cx="456286" cy="34187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4" name="矩形 73"/>
          <p:cNvSpPr/>
          <p:nvPr/>
        </p:nvSpPr>
        <p:spPr>
          <a:xfrm>
            <a:off x="2667000" y="5410200"/>
            <a:ext cx="540000" cy="391671"/>
          </a:xfrm>
          <a:prstGeom prst="rect">
            <a:avLst/>
          </a:prstGeom>
          <a:solidFill>
            <a:srgbClr val="FFC000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48</a:t>
            </a:r>
            <a:endParaRPr lang="zh-CN" altLang="en-US" dirty="0"/>
          </a:p>
        </p:txBody>
      </p:sp>
      <p:sp>
        <p:nvSpPr>
          <p:cNvPr id="75" name="Oval 29"/>
          <p:cNvSpPr>
            <a:spLocks noChangeArrowheads="1"/>
          </p:cNvSpPr>
          <p:nvPr/>
        </p:nvSpPr>
        <p:spPr bwMode="auto">
          <a:xfrm>
            <a:off x="6858000" y="2286000"/>
            <a:ext cx="504825" cy="50323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48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76" name="矩形 48"/>
          <p:cNvSpPr>
            <a:spLocks noChangeArrowheads="1"/>
          </p:cNvSpPr>
          <p:nvPr/>
        </p:nvSpPr>
        <p:spPr bwMode="auto">
          <a:xfrm>
            <a:off x="5943600" y="2779200"/>
            <a:ext cx="504825" cy="535531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346200" y="5410200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8" name="Oval 29"/>
          <p:cNvSpPr>
            <a:spLocks noChangeArrowheads="1"/>
          </p:cNvSpPr>
          <p:nvPr/>
        </p:nvSpPr>
        <p:spPr bwMode="auto">
          <a:xfrm>
            <a:off x="5943600" y="2819400"/>
            <a:ext cx="504825" cy="50323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98" name="矩形 48"/>
          <p:cNvSpPr>
            <a:spLocks noChangeArrowheads="1"/>
          </p:cNvSpPr>
          <p:nvPr/>
        </p:nvSpPr>
        <p:spPr bwMode="auto">
          <a:xfrm>
            <a:off x="6581775" y="3581400"/>
            <a:ext cx="504825" cy="535531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3346200" y="5410200"/>
            <a:ext cx="540000" cy="391671"/>
          </a:xfrm>
          <a:prstGeom prst="rect">
            <a:avLst/>
          </a:prstGeom>
          <a:solidFill>
            <a:srgbClr val="FFC000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110" name="矩形 109"/>
          <p:cNvSpPr/>
          <p:nvPr/>
        </p:nvSpPr>
        <p:spPr>
          <a:xfrm>
            <a:off x="5181600" y="5410200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6644349" y="3581400"/>
            <a:ext cx="41229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12" name="矩形 111"/>
          <p:cNvSpPr/>
          <p:nvPr/>
        </p:nvSpPr>
        <p:spPr>
          <a:xfrm>
            <a:off x="5257800" y="5387269"/>
            <a:ext cx="38504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1752600" y="5877877"/>
            <a:ext cx="7374708" cy="49244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sift--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编程简化：</a:t>
            </a:r>
            <a:r>
              <a:rPr lang="zh-CN" altLang="en-US" sz="2600" kern="0" dirty="0" smtClean="0">
                <a:solidFill>
                  <a:srgbClr val="FFFF00"/>
                </a:solidFill>
              </a:rPr>
              <a:t>较大的孩子上升，空位置下降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99" grpId="0"/>
      <p:bldP spid="101" grpId="0"/>
      <p:bldP spid="102" grpId="0" animBg="1"/>
      <p:bldP spid="50" grpId="0" animBg="1"/>
      <p:bldP spid="56" grpId="0" animBg="1"/>
      <p:bldP spid="57" grpId="0" animBg="1"/>
      <p:bldP spid="57" grpId="1" animBg="1"/>
      <p:bldP spid="49" grpId="0" animBg="1"/>
      <p:bldP spid="58" grpId="0" animBg="1"/>
      <p:bldP spid="59" grpId="0" animBg="1"/>
      <p:bldP spid="62" grpId="0" animBg="1"/>
      <p:bldP spid="63" grpId="0" animBg="1"/>
      <p:bldP spid="69" grpId="0" animBg="1"/>
      <p:bldP spid="74" grpId="0" animBg="1"/>
      <p:bldP spid="75" grpId="0" animBg="1"/>
      <p:bldP spid="76" grpId="0" animBg="1"/>
      <p:bldP spid="76" grpId="1" animBg="1"/>
      <p:bldP spid="77" grpId="0" animBg="1"/>
      <p:bldP spid="77" grpId="1" animBg="1"/>
      <p:bldP spid="78" grpId="0" animBg="1"/>
      <p:bldP spid="98" grpId="0" animBg="1"/>
      <p:bldP spid="109" grpId="0" animBg="1"/>
      <p:bldP spid="110" grpId="0" animBg="1"/>
      <p:bldP spid="111" grpId="0"/>
      <p:bldP spid="1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zh-CN" altLang="en-US" dirty="0" smtClean="0">
                <a:ea typeface="黑体" pitchFamily="2" charset="-122"/>
              </a:rPr>
              <a:t>排序、调整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9906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04800" y="1028343"/>
            <a:ext cx="88392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2.1 </a:t>
            </a:r>
            <a:r>
              <a:rPr lang="zh-CN" altLang="en-US" sz="3000" kern="0" dirty="0" smtClean="0"/>
              <a:t>取出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最大值</a:t>
            </a:r>
            <a:r>
              <a:rPr lang="en-US" altLang="zh-CN" sz="3000" kern="0" dirty="0" smtClean="0"/>
              <a:t>(</a:t>
            </a:r>
            <a:r>
              <a:rPr lang="zh-CN" altLang="en-US" sz="3000" kern="0" dirty="0" smtClean="0"/>
              <a:t>堆顶</a:t>
            </a:r>
            <a:r>
              <a:rPr lang="en-US" altLang="zh-CN" sz="3000" kern="0" dirty="0" smtClean="0"/>
              <a:t>)</a:t>
            </a:r>
            <a:r>
              <a:rPr lang="zh-CN" altLang="en-US" sz="3000" kern="0" dirty="0" smtClean="0"/>
              <a:t>，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将其与堆中最后元素交换</a:t>
            </a:r>
            <a:endParaRPr lang="en-US" altLang="zh-CN" sz="3000" kern="0" dirty="0" smtClean="0">
              <a:solidFill>
                <a:srgbClr val="990099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2.2 </a:t>
            </a:r>
            <a:r>
              <a:rPr lang="zh-CN" altLang="en-US" sz="3000" kern="0" dirty="0" smtClean="0"/>
              <a:t>调整剩余结点，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即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sift(0)</a:t>
            </a:r>
            <a:endParaRPr lang="zh-CN" altLang="en-US" sz="3000" kern="0" dirty="0" smtClean="0">
              <a:solidFill>
                <a:srgbClr val="0000CC"/>
              </a:solidFill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533400" y="4495800"/>
          <a:ext cx="838199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"/>
                <a:gridCol w="899813"/>
                <a:gridCol w="633730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大根堆</a:t>
                      </a:r>
                      <a:endParaRPr lang="en-US" altLang="zh-CN" sz="2600" b="0" dirty="0" smtClean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r>
                        <a:rPr lang="en-US" altLang="zh-CN" sz="26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record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6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key</a:t>
                      </a:r>
                      <a:endParaRPr lang="zh-CN" altLang="en-US" sz="2800" b="0" dirty="0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48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19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26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矩形 47"/>
          <p:cNvSpPr/>
          <p:nvPr/>
        </p:nvSpPr>
        <p:spPr>
          <a:xfrm>
            <a:off x="8375400" y="5094729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77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76962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61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3429000" y="2283899"/>
            <a:ext cx="2759089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kern="0" dirty="0" smtClean="0">
                <a:solidFill>
                  <a:srgbClr val="008000"/>
                </a:solidFill>
              </a:rPr>
              <a:t>调整树根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1--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sift(0)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167666" y="2899862"/>
            <a:ext cx="1306768" cy="543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temp=1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102" name="右箭头 101"/>
          <p:cNvSpPr/>
          <p:nvPr/>
        </p:nvSpPr>
        <p:spPr bwMode="auto">
          <a:xfrm rot="10800000">
            <a:off x="4267200" y="2671262"/>
            <a:ext cx="1066800" cy="457200"/>
          </a:xfrm>
          <a:prstGeom prst="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0866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59</a:t>
            </a:r>
            <a:endParaRPr lang="zh-CN" altLang="en-US" dirty="0"/>
          </a:p>
        </p:txBody>
      </p:sp>
      <p:sp>
        <p:nvSpPr>
          <p:cNvPr id="60" name="Oval 26"/>
          <p:cNvSpPr>
            <a:spLocks noChangeArrowheads="1"/>
          </p:cNvSpPr>
          <p:nvPr/>
        </p:nvSpPr>
        <p:spPr bwMode="auto">
          <a:xfrm>
            <a:off x="5953125" y="2935287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61" name="Oval 27"/>
          <p:cNvSpPr>
            <a:spLocks noChangeArrowheads="1"/>
          </p:cNvSpPr>
          <p:nvPr/>
        </p:nvSpPr>
        <p:spPr bwMode="auto">
          <a:xfrm>
            <a:off x="6862763" y="237753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48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71" name="Oval 28"/>
          <p:cNvSpPr>
            <a:spLocks noChangeArrowheads="1"/>
          </p:cNvSpPr>
          <p:nvPr/>
        </p:nvSpPr>
        <p:spPr bwMode="auto">
          <a:xfrm>
            <a:off x="7735888" y="299561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72" name="Oval 29"/>
          <p:cNvSpPr>
            <a:spLocks noChangeArrowheads="1"/>
          </p:cNvSpPr>
          <p:nvPr/>
        </p:nvSpPr>
        <p:spPr bwMode="auto">
          <a:xfrm>
            <a:off x="5257800" y="36576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90" name="Oval 30"/>
          <p:cNvSpPr>
            <a:spLocks noChangeArrowheads="1"/>
          </p:cNvSpPr>
          <p:nvPr/>
        </p:nvSpPr>
        <p:spPr bwMode="auto">
          <a:xfrm>
            <a:off x="8116888" y="3694113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91" name="Oval 29"/>
          <p:cNvSpPr>
            <a:spLocks noChangeArrowheads="1"/>
          </p:cNvSpPr>
          <p:nvPr/>
        </p:nvSpPr>
        <p:spPr bwMode="auto">
          <a:xfrm>
            <a:off x="7396163" y="36877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92" name="直接连接符 19"/>
          <p:cNvCxnSpPr>
            <a:cxnSpLocks noChangeShapeType="1"/>
            <a:stCxn id="61" idx="3"/>
            <a:endCxn id="60" idx="7"/>
          </p:cNvCxnSpPr>
          <p:nvPr/>
        </p:nvCxnSpPr>
        <p:spPr bwMode="auto">
          <a:xfrm flipH="1">
            <a:off x="6382665" y="2807071"/>
            <a:ext cx="553795" cy="20191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" name="直接连接符 20"/>
          <p:cNvCxnSpPr>
            <a:cxnSpLocks noChangeShapeType="1"/>
            <a:stCxn id="61" idx="5"/>
            <a:endCxn id="71" idx="0"/>
          </p:cNvCxnSpPr>
          <p:nvPr/>
        </p:nvCxnSpPr>
        <p:spPr bwMode="auto">
          <a:xfrm>
            <a:off x="7292303" y="2807071"/>
            <a:ext cx="695204" cy="18854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" name="直接连接符 21"/>
          <p:cNvCxnSpPr>
            <a:cxnSpLocks noChangeShapeType="1"/>
            <a:stCxn id="60" idx="3"/>
            <a:endCxn id="72" idx="0"/>
          </p:cNvCxnSpPr>
          <p:nvPr/>
        </p:nvCxnSpPr>
        <p:spPr bwMode="auto">
          <a:xfrm flipH="1">
            <a:off x="5510213" y="3364827"/>
            <a:ext cx="516610" cy="29277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5" name="直接连接符 22"/>
          <p:cNvCxnSpPr>
            <a:cxnSpLocks noChangeShapeType="1"/>
            <a:stCxn id="71" idx="3"/>
            <a:endCxn id="91" idx="0"/>
          </p:cNvCxnSpPr>
          <p:nvPr/>
        </p:nvCxnSpPr>
        <p:spPr bwMode="auto">
          <a:xfrm flipH="1">
            <a:off x="7648576" y="3425152"/>
            <a:ext cx="161009" cy="26261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" name="直接连接符 23"/>
          <p:cNvCxnSpPr>
            <a:cxnSpLocks noChangeShapeType="1"/>
            <a:stCxn id="71" idx="5"/>
            <a:endCxn id="90" idx="0"/>
          </p:cNvCxnSpPr>
          <p:nvPr/>
        </p:nvCxnSpPr>
        <p:spPr bwMode="auto">
          <a:xfrm>
            <a:off x="8165428" y="3425152"/>
            <a:ext cx="203079" cy="26896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0" name="Oval 29"/>
          <p:cNvSpPr>
            <a:spLocks noChangeArrowheads="1"/>
          </p:cNvSpPr>
          <p:nvPr/>
        </p:nvSpPr>
        <p:spPr bwMode="auto">
          <a:xfrm>
            <a:off x="6586538" y="36957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103" name="直接连接符 25"/>
          <p:cNvCxnSpPr>
            <a:cxnSpLocks noChangeShapeType="1"/>
            <a:stCxn id="60" idx="5"/>
            <a:endCxn id="100" idx="0"/>
          </p:cNvCxnSpPr>
          <p:nvPr/>
        </p:nvCxnSpPr>
        <p:spPr bwMode="auto">
          <a:xfrm>
            <a:off x="6382665" y="3364827"/>
            <a:ext cx="456286" cy="33087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4" name="矩形 48"/>
          <p:cNvSpPr>
            <a:spLocks noChangeArrowheads="1"/>
          </p:cNvSpPr>
          <p:nvPr/>
        </p:nvSpPr>
        <p:spPr bwMode="auto">
          <a:xfrm>
            <a:off x="6867525" y="2360069"/>
            <a:ext cx="504825" cy="535531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64770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48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2667000" y="5094729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2667000" y="5105400"/>
            <a:ext cx="540000" cy="391671"/>
          </a:xfrm>
          <a:prstGeom prst="rect">
            <a:avLst/>
          </a:prstGeom>
          <a:solidFill>
            <a:srgbClr val="FFC000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26</a:t>
            </a:r>
            <a:endParaRPr lang="zh-CN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3955800" y="5105400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5" name="Oval 26"/>
          <p:cNvSpPr>
            <a:spLocks noChangeArrowheads="1"/>
          </p:cNvSpPr>
          <p:nvPr/>
        </p:nvSpPr>
        <p:spPr bwMode="auto">
          <a:xfrm>
            <a:off x="1600200" y="2935287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117" name="Oval 28"/>
          <p:cNvSpPr>
            <a:spLocks noChangeArrowheads="1"/>
          </p:cNvSpPr>
          <p:nvPr/>
        </p:nvSpPr>
        <p:spPr bwMode="auto">
          <a:xfrm>
            <a:off x="3382963" y="299561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18" name="Oval 29"/>
          <p:cNvSpPr>
            <a:spLocks noChangeArrowheads="1"/>
          </p:cNvSpPr>
          <p:nvPr/>
        </p:nvSpPr>
        <p:spPr bwMode="auto">
          <a:xfrm>
            <a:off x="904875" y="37258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20" name="Oval 29"/>
          <p:cNvSpPr>
            <a:spLocks noChangeArrowheads="1"/>
          </p:cNvSpPr>
          <p:nvPr/>
        </p:nvSpPr>
        <p:spPr bwMode="auto">
          <a:xfrm>
            <a:off x="3043238" y="3756024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121" name="直接连接符 19"/>
          <p:cNvCxnSpPr>
            <a:cxnSpLocks noChangeShapeType="1"/>
            <a:endCxn id="115" idx="7"/>
          </p:cNvCxnSpPr>
          <p:nvPr/>
        </p:nvCxnSpPr>
        <p:spPr bwMode="auto">
          <a:xfrm flipH="1">
            <a:off x="2029740" y="2733002"/>
            <a:ext cx="553795" cy="2759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2" name="直接连接符 20"/>
          <p:cNvCxnSpPr>
            <a:cxnSpLocks noChangeShapeType="1"/>
            <a:endCxn id="117" idx="0"/>
          </p:cNvCxnSpPr>
          <p:nvPr/>
        </p:nvCxnSpPr>
        <p:spPr bwMode="auto">
          <a:xfrm>
            <a:off x="2939378" y="2733002"/>
            <a:ext cx="695204" cy="262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" name="直接连接符 21"/>
          <p:cNvCxnSpPr>
            <a:cxnSpLocks noChangeShapeType="1"/>
            <a:stCxn id="115" idx="3"/>
            <a:endCxn id="118" idx="0"/>
          </p:cNvCxnSpPr>
          <p:nvPr/>
        </p:nvCxnSpPr>
        <p:spPr bwMode="auto">
          <a:xfrm flipH="1">
            <a:off x="1157288" y="3364827"/>
            <a:ext cx="516610" cy="36103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4" name="直接连接符 22"/>
          <p:cNvCxnSpPr>
            <a:cxnSpLocks noChangeShapeType="1"/>
            <a:stCxn id="117" idx="3"/>
            <a:endCxn id="120" idx="0"/>
          </p:cNvCxnSpPr>
          <p:nvPr/>
        </p:nvCxnSpPr>
        <p:spPr bwMode="auto">
          <a:xfrm flipH="1">
            <a:off x="3295651" y="3425152"/>
            <a:ext cx="161009" cy="33087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6" name="Oval 29"/>
          <p:cNvSpPr>
            <a:spLocks noChangeArrowheads="1"/>
          </p:cNvSpPr>
          <p:nvPr/>
        </p:nvSpPr>
        <p:spPr bwMode="auto">
          <a:xfrm>
            <a:off x="2233613" y="37639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127" name="直接连接符 25"/>
          <p:cNvCxnSpPr>
            <a:cxnSpLocks noChangeShapeType="1"/>
            <a:stCxn id="115" idx="5"/>
            <a:endCxn id="126" idx="0"/>
          </p:cNvCxnSpPr>
          <p:nvPr/>
        </p:nvCxnSpPr>
        <p:spPr bwMode="auto">
          <a:xfrm>
            <a:off x="2029740" y="3364827"/>
            <a:ext cx="456286" cy="39913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8" name="Oval 29"/>
          <p:cNvSpPr>
            <a:spLocks noChangeArrowheads="1"/>
          </p:cNvSpPr>
          <p:nvPr/>
        </p:nvSpPr>
        <p:spPr bwMode="auto">
          <a:xfrm>
            <a:off x="2495550" y="2316162"/>
            <a:ext cx="504825" cy="50323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13" name="矩形 48"/>
          <p:cNvSpPr>
            <a:spLocks noChangeArrowheads="1"/>
          </p:cNvSpPr>
          <p:nvPr/>
        </p:nvSpPr>
        <p:spPr bwMode="auto">
          <a:xfrm>
            <a:off x="3381375" y="2969669"/>
            <a:ext cx="504825" cy="535531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29" name="Oval 29"/>
          <p:cNvSpPr>
            <a:spLocks noChangeArrowheads="1"/>
          </p:cNvSpPr>
          <p:nvPr/>
        </p:nvSpPr>
        <p:spPr bwMode="auto">
          <a:xfrm>
            <a:off x="3381375" y="2988000"/>
            <a:ext cx="504825" cy="50323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30" name="矩形 48"/>
          <p:cNvSpPr>
            <a:spLocks noChangeArrowheads="1"/>
          </p:cNvSpPr>
          <p:nvPr/>
        </p:nvSpPr>
        <p:spPr bwMode="auto">
          <a:xfrm>
            <a:off x="3048000" y="3733800"/>
            <a:ext cx="504825" cy="535531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3962400" y="5105400"/>
            <a:ext cx="540000" cy="391671"/>
          </a:xfrm>
          <a:prstGeom prst="rect">
            <a:avLst/>
          </a:prstGeom>
          <a:solidFill>
            <a:srgbClr val="FFC000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132" name="矩形 131"/>
          <p:cNvSpPr/>
          <p:nvPr/>
        </p:nvSpPr>
        <p:spPr>
          <a:xfrm>
            <a:off x="5867400" y="5105400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092907" y="3787069"/>
            <a:ext cx="41229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5943600" y="5082469"/>
            <a:ext cx="38504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dirty="0" smtClean="0">
                <a:ea typeface="黑体" pitchFamily="49" charset="-122"/>
              </a:rPr>
              <a:t>1</a:t>
            </a:r>
            <a:endParaRPr lang="zh-CN" altLang="en-US" dirty="0">
              <a:ea typeface="黑体" pitchFamily="49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1752600" y="5573077"/>
            <a:ext cx="7374708" cy="49244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sift--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编程简化：</a:t>
            </a:r>
            <a:r>
              <a:rPr lang="zh-CN" altLang="en-US" sz="2600" kern="0" dirty="0" smtClean="0">
                <a:solidFill>
                  <a:srgbClr val="FFFF00"/>
                </a:solidFill>
              </a:rPr>
              <a:t>较大的孩子上升，空位置下降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1" grpId="0"/>
      <p:bldP spid="102" grpId="0" animBg="1"/>
      <p:bldP spid="90" grpId="0" animBg="1"/>
      <p:bldP spid="104" grpId="0" animBg="1"/>
      <p:bldP spid="105" grpId="0" animBg="1"/>
      <p:bldP spid="106" grpId="0" animBg="1"/>
      <p:bldP spid="107" grpId="0" animBg="1"/>
      <p:bldP spid="114" grpId="0" animBg="1"/>
      <p:bldP spid="114" grpId="1" animBg="1"/>
      <p:bldP spid="115" grpId="0" animBg="1"/>
      <p:bldP spid="117" grpId="0" animBg="1"/>
      <p:bldP spid="118" grpId="0" animBg="1"/>
      <p:bldP spid="120" grpId="0" animBg="1"/>
      <p:bldP spid="126" grpId="0" animBg="1"/>
      <p:bldP spid="108" grpId="0" animBg="1"/>
      <p:bldP spid="113" grpId="0" animBg="1"/>
      <p:bldP spid="113" grpId="1" animBg="1"/>
      <p:bldP spid="129" grpId="0" animBg="1"/>
      <p:bldP spid="130" grpId="0" animBg="1"/>
      <p:bldP spid="131" grpId="0" animBg="1"/>
      <p:bldP spid="132" grpId="0" animBg="1"/>
      <p:bldP spid="133" grpId="0"/>
      <p:bldP spid="1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zh-CN" altLang="en-US" dirty="0" smtClean="0">
                <a:ea typeface="黑体" pitchFamily="2" charset="-122"/>
              </a:rPr>
              <a:t>排序、调整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9906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04800" y="1028343"/>
            <a:ext cx="88392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2.1 </a:t>
            </a:r>
            <a:r>
              <a:rPr lang="zh-CN" altLang="en-US" sz="3000" kern="0" dirty="0" smtClean="0"/>
              <a:t>取出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最大值</a:t>
            </a:r>
            <a:r>
              <a:rPr lang="en-US" altLang="zh-CN" sz="3000" kern="0" dirty="0" smtClean="0"/>
              <a:t>(</a:t>
            </a:r>
            <a:r>
              <a:rPr lang="zh-CN" altLang="en-US" sz="3000" kern="0" dirty="0" smtClean="0"/>
              <a:t>堆顶</a:t>
            </a:r>
            <a:r>
              <a:rPr lang="en-US" altLang="zh-CN" sz="3000" kern="0" dirty="0" smtClean="0"/>
              <a:t>)</a:t>
            </a:r>
            <a:r>
              <a:rPr lang="zh-CN" altLang="en-US" sz="3000" kern="0" dirty="0" smtClean="0"/>
              <a:t>，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将其与堆中最后元素交换</a:t>
            </a:r>
            <a:endParaRPr lang="en-US" altLang="zh-CN" sz="3000" kern="0" dirty="0" smtClean="0">
              <a:solidFill>
                <a:srgbClr val="990099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2.2 </a:t>
            </a:r>
            <a:r>
              <a:rPr lang="zh-CN" altLang="en-US" sz="3000" kern="0" dirty="0" smtClean="0"/>
              <a:t>调整剩余结点，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即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sift(0)</a:t>
            </a:r>
            <a:endParaRPr lang="zh-CN" altLang="en-US" sz="3000" kern="0" dirty="0" smtClean="0">
              <a:solidFill>
                <a:srgbClr val="0000CC"/>
              </a:solidFill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533400" y="4495800"/>
          <a:ext cx="838199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"/>
                <a:gridCol w="899813"/>
                <a:gridCol w="633730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大根堆</a:t>
                      </a:r>
                      <a:endParaRPr lang="en-US" altLang="zh-CN" sz="2600" b="0" dirty="0" smtClean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r>
                        <a:rPr lang="en-US" altLang="zh-CN" sz="26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record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6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key</a:t>
                      </a:r>
                      <a:endParaRPr lang="zh-CN" altLang="en-US" sz="2800" b="0" dirty="0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26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19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矩形 47"/>
          <p:cNvSpPr/>
          <p:nvPr/>
        </p:nvSpPr>
        <p:spPr>
          <a:xfrm>
            <a:off x="8375400" y="5094729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77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76962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61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3429000" y="2283899"/>
            <a:ext cx="2759089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kern="0" dirty="0" smtClean="0">
                <a:solidFill>
                  <a:srgbClr val="008000"/>
                </a:solidFill>
              </a:rPr>
              <a:t>调整树根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1--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sift(0)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167666" y="2899862"/>
            <a:ext cx="1306768" cy="543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temp=1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102" name="右箭头 101"/>
          <p:cNvSpPr/>
          <p:nvPr/>
        </p:nvSpPr>
        <p:spPr bwMode="auto">
          <a:xfrm>
            <a:off x="4343400" y="2671262"/>
            <a:ext cx="1066800" cy="457200"/>
          </a:xfrm>
          <a:prstGeom prst="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0866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59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64770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48</a:t>
            </a:r>
            <a:endParaRPr lang="zh-CN" altLang="en-US" dirty="0"/>
          </a:p>
        </p:txBody>
      </p:sp>
      <p:sp>
        <p:nvSpPr>
          <p:cNvPr id="115" name="Oval 26"/>
          <p:cNvSpPr>
            <a:spLocks noChangeArrowheads="1"/>
          </p:cNvSpPr>
          <p:nvPr/>
        </p:nvSpPr>
        <p:spPr bwMode="auto">
          <a:xfrm>
            <a:off x="1600200" y="2935287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116" name="Oval 27"/>
          <p:cNvSpPr>
            <a:spLocks noChangeArrowheads="1"/>
          </p:cNvSpPr>
          <p:nvPr/>
        </p:nvSpPr>
        <p:spPr bwMode="auto">
          <a:xfrm>
            <a:off x="2509838" y="230346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117" name="Oval 28"/>
          <p:cNvSpPr>
            <a:spLocks noChangeArrowheads="1"/>
          </p:cNvSpPr>
          <p:nvPr/>
        </p:nvSpPr>
        <p:spPr bwMode="auto">
          <a:xfrm>
            <a:off x="3382963" y="299561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18" name="Oval 29"/>
          <p:cNvSpPr>
            <a:spLocks noChangeArrowheads="1"/>
          </p:cNvSpPr>
          <p:nvPr/>
        </p:nvSpPr>
        <p:spPr bwMode="auto">
          <a:xfrm>
            <a:off x="904875" y="37258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20" name="Oval 29"/>
          <p:cNvSpPr>
            <a:spLocks noChangeArrowheads="1"/>
          </p:cNvSpPr>
          <p:nvPr/>
        </p:nvSpPr>
        <p:spPr bwMode="auto">
          <a:xfrm>
            <a:off x="3043238" y="3756024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121" name="直接连接符 19"/>
          <p:cNvCxnSpPr>
            <a:cxnSpLocks noChangeShapeType="1"/>
            <a:stCxn id="116" idx="3"/>
            <a:endCxn id="115" idx="7"/>
          </p:cNvCxnSpPr>
          <p:nvPr/>
        </p:nvCxnSpPr>
        <p:spPr bwMode="auto">
          <a:xfrm flipH="1">
            <a:off x="2029740" y="2733002"/>
            <a:ext cx="553795" cy="2759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2" name="直接连接符 20"/>
          <p:cNvCxnSpPr>
            <a:cxnSpLocks noChangeShapeType="1"/>
            <a:stCxn id="116" idx="5"/>
            <a:endCxn id="117" idx="0"/>
          </p:cNvCxnSpPr>
          <p:nvPr/>
        </p:nvCxnSpPr>
        <p:spPr bwMode="auto">
          <a:xfrm>
            <a:off x="2939378" y="2733002"/>
            <a:ext cx="695204" cy="262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" name="直接连接符 21"/>
          <p:cNvCxnSpPr>
            <a:cxnSpLocks noChangeShapeType="1"/>
            <a:stCxn id="115" idx="3"/>
            <a:endCxn id="118" idx="0"/>
          </p:cNvCxnSpPr>
          <p:nvPr/>
        </p:nvCxnSpPr>
        <p:spPr bwMode="auto">
          <a:xfrm flipH="1">
            <a:off x="1157288" y="3364827"/>
            <a:ext cx="516610" cy="36103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4" name="直接连接符 22"/>
          <p:cNvCxnSpPr>
            <a:cxnSpLocks noChangeShapeType="1"/>
            <a:stCxn id="117" idx="3"/>
            <a:endCxn id="120" idx="0"/>
          </p:cNvCxnSpPr>
          <p:nvPr/>
        </p:nvCxnSpPr>
        <p:spPr bwMode="auto">
          <a:xfrm flipH="1">
            <a:off x="3295651" y="3425152"/>
            <a:ext cx="161009" cy="33087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6" name="Oval 29"/>
          <p:cNvSpPr>
            <a:spLocks noChangeArrowheads="1"/>
          </p:cNvSpPr>
          <p:nvPr/>
        </p:nvSpPr>
        <p:spPr bwMode="auto">
          <a:xfrm>
            <a:off x="2233613" y="37639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127" name="直接连接符 25"/>
          <p:cNvCxnSpPr>
            <a:cxnSpLocks noChangeShapeType="1"/>
            <a:stCxn id="115" idx="5"/>
            <a:endCxn id="126" idx="0"/>
          </p:cNvCxnSpPr>
          <p:nvPr/>
        </p:nvCxnSpPr>
        <p:spPr bwMode="auto">
          <a:xfrm>
            <a:off x="2029740" y="3364827"/>
            <a:ext cx="456286" cy="39913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矩形 50"/>
          <p:cNvSpPr/>
          <p:nvPr/>
        </p:nvSpPr>
        <p:spPr>
          <a:xfrm>
            <a:off x="58674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26</a:t>
            </a:r>
            <a:endParaRPr lang="zh-CN" altLang="en-US" dirty="0"/>
          </a:p>
        </p:txBody>
      </p:sp>
      <p:sp>
        <p:nvSpPr>
          <p:cNvPr id="52" name="矩形 48"/>
          <p:cNvSpPr>
            <a:spLocks noChangeArrowheads="1"/>
          </p:cNvSpPr>
          <p:nvPr/>
        </p:nvSpPr>
        <p:spPr bwMode="auto">
          <a:xfrm>
            <a:off x="2514600" y="2286000"/>
            <a:ext cx="504825" cy="535531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736600" y="5105400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7" name="Oval 26"/>
          <p:cNvSpPr>
            <a:spLocks noChangeArrowheads="1"/>
          </p:cNvSpPr>
          <p:nvPr/>
        </p:nvSpPr>
        <p:spPr bwMode="auto">
          <a:xfrm>
            <a:off x="6019800" y="2935287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59" name="Oval 28"/>
          <p:cNvSpPr>
            <a:spLocks noChangeArrowheads="1"/>
          </p:cNvSpPr>
          <p:nvPr/>
        </p:nvSpPr>
        <p:spPr bwMode="auto">
          <a:xfrm>
            <a:off x="7802563" y="299561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62" name="Oval 29"/>
          <p:cNvSpPr>
            <a:spLocks noChangeArrowheads="1"/>
          </p:cNvSpPr>
          <p:nvPr/>
        </p:nvSpPr>
        <p:spPr bwMode="auto">
          <a:xfrm>
            <a:off x="5324475" y="37258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64" name="直接连接符 19"/>
          <p:cNvCxnSpPr>
            <a:cxnSpLocks noChangeShapeType="1"/>
            <a:endCxn id="57" idx="7"/>
          </p:cNvCxnSpPr>
          <p:nvPr/>
        </p:nvCxnSpPr>
        <p:spPr bwMode="auto">
          <a:xfrm flipH="1">
            <a:off x="6449340" y="2733002"/>
            <a:ext cx="553795" cy="2759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" name="直接连接符 20"/>
          <p:cNvCxnSpPr>
            <a:cxnSpLocks noChangeShapeType="1"/>
            <a:endCxn id="59" idx="0"/>
          </p:cNvCxnSpPr>
          <p:nvPr/>
        </p:nvCxnSpPr>
        <p:spPr bwMode="auto">
          <a:xfrm>
            <a:off x="7358978" y="2733002"/>
            <a:ext cx="695204" cy="262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" name="直接连接符 21"/>
          <p:cNvCxnSpPr>
            <a:cxnSpLocks noChangeShapeType="1"/>
            <a:stCxn id="57" idx="3"/>
            <a:endCxn id="62" idx="0"/>
          </p:cNvCxnSpPr>
          <p:nvPr/>
        </p:nvCxnSpPr>
        <p:spPr bwMode="auto">
          <a:xfrm flipH="1">
            <a:off x="5576888" y="3364827"/>
            <a:ext cx="516610" cy="36103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8" name="Oval 29"/>
          <p:cNvSpPr>
            <a:spLocks noChangeArrowheads="1"/>
          </p:cNvSpPr>
          <p:nvPr/>
        </p:nvSpPr>
        <p:spPr bwMode="auto">
          <a:xfrm>
            <a:off x="6653213" y="37639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69" name="直接连接符 25"/>
          <p:cNvCxnSpPr>
            <a:cxnSpLocks noChangeShapeType="1"/>
            <a:stCxn id="57" idx="5"/>
            <a:endCxn id="68" idx="0"/>
          </p:cNvCxnSpPr>
          <p:nvPr/>
        </p:nvCxnSpPr>
        <p:spPr bwMode="auto">
          <a:xfrm>
            <a:off x="6449340" y="3364827"/>
            <a:ext cx="456286" cy="39913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3" name="矩形 72"/>
          <p:cNvSpPr/>
          <p:nvPr/>
        </p:nvSpPr>
        <p:spPr>
          <a:xfrm>
            <a:off x="3352800" y="5094729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74" name="矩形 48"/>
          <p:cNvSpPr>
            <a:spLocks noChangeArrowheads="1"/>
          </p:cNvSpPr>
          <p:nvPr/>
        </p:nvSpPr>
        <p:spPr bwMode="auto">
          <a:xfrm>
            <a:off x="6048375" y="2895600"/>
            <a:ext cx="504825" cy="535531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54" name="Oval 29"/>
          <p:cNvSpPr>
            <a:spLocks noChangeArrowheads="1"/>
          </p:cNvSpPr>
          <p:nvPr/>
        </p:nvSpPr>
        <p:spPr bwMode="auto">
          <a:xfrm>
            <a:off x="6934200" y="2316162"/>
            <a:ext cx="504825" cy="50323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352800" y="5105400"/>
            <a:ext cx="540000" cy="391671"/>
          </a:xfrm>
          <a:prstGeom prst="rect">
            <a:avLst/>
          </a:prstGeom>
          <a:solidFill>
            <a:srgbClr val="FFC000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76" name="Oval 29"/>
          <p:cNvSpPr>
            <a:spLocks noChangeArrowheads="1"/>
          </p:cNvSpPr>
          <p:nvPr/>
        </p:nvSpPr>
        <p:spPr bwMode="auto">
          <a:xfrm>
            <a:off x="6019800" y="2952000"/>
            <a:ext cx="504825" cy="50323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572000" y="5105400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78" name="矩形 48"/>
          <p:cNvSpPr>
            <a:spLocks noChangeArrowheads="1"/>
          </p:cNvSpPr>
          <p:nvPr/>
        </p:nvSpPr>
        <p:spPr bwMode="auto">
          <a:xfrm>
            <a:off x="5334000" y="3733800"/>
            <a:ext cx="504825" cy="535531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374866" y="3787069"/>
            <a:ext cx="41229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648200" y="5082469"/>
            <a:ext cx="38504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dirty="0" smtClean="0">
                <a:ea typeface="黑体" pitchFamily="49" charset="-122"/>
              </a:rPr>
              <a:t>1</a:t>
            </a:r>
            <a:endParaRPr lang="zh-CN" altLang="en-US" dirty="0">
              <a:ea typeface="黑体" pitchFamily="49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736600" y="5094729"/>
            <a:ext cx="540000" cy="391671"/>
          </a:xfrm>
          <a:prstGeom prst="rect">
            <a:avLst/>
          </a:prstGeom>
          <a:solidFill>
            <a:srgbClr val="FFC000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1752600" y="5573077"/>
            <a:ext cx="7374708" cy="49244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sift--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编程简化：</a:t>
            </a:r>
            <a:r>
              <a:rPr lang="zh-CN" altLang="en-US" sz="2600" kern="0" dirty="0" smtClean="0">
                <a:solidFill>
                  <a:srgbClr val="FFFF00"/>
                </a:solidFill>
              </a:rPr>
              <a:t>较大的孩子上升，空位置下降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1" grpId="0"/>
      <p:bldP spid="102" grpId="0" animBg="1"/>
      <p:bldP spid="120" grpId="0" animBg="1"/>
      <p:bldP spid="51" grpId="0" animBg="1"/>
      <p:bldP spid="52" grpId="0" animBg="1"/>
      <p:bldP spid="55" grpId="0" animBg="1"/>
      <p:bldP spid="55" grpId="1" animBg="1"/>
      <p:bldP spid="57" grpId="0" animBg="1"/>
      <p:bldP spid="59" grpId="0" animBg="1"/>
      <p:bldP spid="62" grpId="0" animBg="1"/>
      <p:bldP spid="68" grpId="0" animBg="1"/>
      <p:bldP spid="73" grpId="0" animBg="1"/>
      <p:bldP spid="73" grpId="1" animBg="1"/>
      <p:bldP spid="74" grpId="0" animBg="1"/>
      <p:bldP spid="74" grpId="1" animBg="1"/>
      <p:bldP spid="54" grpId="0" animBg="1"/>
      <p:bldP spid="75" grpId="0" animBg="1"/>
      <p:bldP spid="76" grpId="0" animBg="1"/>
      <p:bldP spid="77" grpId="0" animBg="1"/>
      <p:bldP spid="78" grpId="0" animBg="1"/>
      <p:bldP spid="79" grpId="0"/>
      <p:bldP spid="80" grpId="0"/>
      <p:bldP spid="5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zh-CN" altLang="en-US" dirty="0" smtClean="0">
                <a:ea typeface="黑体" pitchFamily="2" charset="-122"/>
              </a:rPr>
              <a:t>排序、调整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9906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04800" y="1028343"/>
            <a:ext cx="88392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2.1 </a:t>
            </a:r>
            <a:r>
              <a:rPr lang="zh-CN" altLang="en-US" sz="3000" kern="0" dirty="0" smtClean="0"/>
              <a:t>取出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最大值</a:t>
            </a:r>
            <a:r>
              <a:rPr lang="en-US" altLang="zh-CN" sz="3000" kern="0" dirty="0" smtClean="0"/>
              <a:t>(</a:t>
            </a:r>
            <a:r>
              <a:rPr lang="zh-CN" altLang="en-US" sz="3000" kern="0" dirty="0" smtClean="0"/>
              <a:t>堆顶</a:t>
            </a:r>
            <a:r>
              <a:rPr lang="en-US" altLang="zh-CN" sz="3000" kern="0" dirty="0" smtClean="0"/>
              <a:t>)</a:t>
            </a:r>
            <a:r>
              <a:rPr lang="zh-CN" altLang="en-US" sz="3000" kern="0" dirty="0" smtClean="0"/>
              <a:t>，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将其与堆中最后元素交换</a:t>
            </a:r>
            <a:endParaRPr lang="en-US" altLang="zh-CN" sz="3000" kern="0" dirty="0" smtClean="0">
              <a:solidFill>
                <a:srgbClr val="990099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2.2 </a:t>
            </a:r>
            <a:r>
              <a:rPr lang="zh-CN" altLang="en-US" sz="3000" kern="0" dirty="0" smtClean="0"/>
              <a:t>调整剩余结点，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即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sift(0)</a:t>
            </a:r>
            <a:endParaRPr lang="zh-CN" altLang="en-US" sz="3000" kern="0" dirty="0" smtClean="0">
              <a:solidFill>
                <a:srgbClr val="0000CC"/>
              </a:solidFill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533400" y="4495800"/>
          <a:ext cx="838199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"/>
                <a:gridCol w="899813"/>
                <a:gridCol w="633730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大根堆</a:t>
                      </a:r>
                      <a:endParaRPr lang="en-US" altLang="zh-CN" sz="2600" b="0" dirty="0" smtClean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r>
                        <a:rPr lang="en-US" altLang="zh-CN" sz="26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record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6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key</a:t>
                      </a:r>
                      <a:endParaRPr lang="zh-CN" altLang="en-US" sz="2800" b="0" dirty="0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19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矩形 47"/>
          <p:cNvSpPr/>
          <p:nvPr/>
        </p:nvSpPr>
        <p:spPr>
          <a:xfrm>
            <a:off x="8375400" y="5094729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77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76962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61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3429000" y="2283899"/>
            <a:ext cx="2759089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kern="0" dirty="0" smtClean="0">
                <a:solidFill>
                  <a:srgbClr val="008000"/>
                </a:solidFill>
              </a:rPr>
              <a:t>调整树根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5--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sift(0)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167666" y="2899862"/>
            <a:ext cx="1306768" cy="543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temp=5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102" name="右箭头 101"/>
          <p:cNvSpPr/>
          <p:nvPr/>
        </p:nvSpPr>
        <p:spPr bwMode="auto">
          <a:xfrm rot="10800000">
            <a:off x="4343400" y="2671262"/>
            <a:ext cx="1066800" cy="457200"/>
          </a:xfrm>
          <a:prstGeom prst="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0866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59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64770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48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58674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26</a:t>
            </a:r>
            <a:endParaRPr lang="zh-CN" altLang="en-US" dirty="0"/>
          </a:p>
        </p:txBody>
      </p:sp>
      <p:sp>
        <p:nvSpPr>
          <p:cNvPr id="57" name="Oval 26"/>
          <p:cNvSpPr>
            <a:spLocks noChangeArrowheads="1"/>
          </p:cNvSpPr>
          <p:nvPr/>
        </p:nvSpPr>
        <p:spPr bwMode="auto">
          <a:xfrm>
            <a:off x="6019800" y="2935287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58" name="Oval 27"/>
          <p:cNvSpPr>
            <a:spLocks noChangeArrowheads="1"/>
          </p:cNvSpPr>
          <p:nvPr/>
        </p:nvSpPr>
        <p:spPr bwMode="auto">
          <a:xfrm>
            <a:off x="6929438" y="230346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59" name="Oval 28"/>
          <p:cNvSpPr>
            <a:spLocks noChangeArrowheads="1"/>
          </p:cNvSpPr>
          <p:nvPr/>
        </p:nvSpPr>
        <p:spPr bwMode="auto">
          <a:xfrm>
            <a:off x="7802563" y="299561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62" name="Oval 29"/>
          <p:cNvSpPr>
            <a:spLocks noChangeArrowheads="1"/>
          </p:cNvSpPr>
          <p:nvPr/>
        </p:nvSpPr>
        <p:spPr bwMode="auto">
          <a:xfrm>
            <a:off x="5324475" y="37258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64" name="直接连接符 19"/>
          <p:cNvCxnSpPr>
            <a:cxnSpLocks noChangeShapeType="1"/>
            <a:stCxn id="58" idx="3"/>
            <a:endCxn id="57" idx="7"/>
          </p:cNvCxnSpPr>
          <p:nvPr/>
        </p:nvCxnSpPr>
        <p:spPr bwMode="auto">
          <a:xfrm flipH="1">
            <a:off x="6449340" y="2733002"/>
            <a:ext cx="553795" cy="2759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" name="直接连接符 20"/>
          <p:cNvCxnSpPr>
            <a:cxnSpLocks noChangeShapeType="1"/>
            <a:stCxn id="58" idx="5"/>
            <a:endCxn id="59" idx="0"/>
          </p:cNvCxnSpPr>
          <p:nvPr/>
        </p:nvCxnSpPr>
        <p:spPr bwMode="auto">
          <a:xfrm>
            <a:off x="7358978" y="2733002"/>
            <a:ext cx="695204" cy="262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" name="直接连接符 21"/>
          <p:cNvCxnSpPr>
            <a:cxnSpLocks noChangeShapeType="1"/>
            <a:stCxn id="57" idx="3"/>
            <a:endCxn id="62" idx="0"/>
          </p:cNvCxnSpPr>
          <p:nvPr/>
        </p:nvCxnSpPr>
        <p:spPr bwMode="auto">
          <a:xfrm flipH="1">
            <a:off x="5576888" y="3364827"/>
            <a:ext cx="516610" cy="36103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8" name="Oval 29"/>
          <p:cNvSpPr>
            <a:spLocks noChangeArrowheads="1"/>
          </p:cNvSpPr>
          <p:nvPr/>
        </p:nvSpPr>
        <p:spPr bwMode="auto">
          <a:xfrm>
            <a:off x="6653213" y="37639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69" name="直接连接符 25"/>
          <p:cNvCxnSpPr>
            <a:cxnSpLocks noChangeShapeType="1"/>
            <a:stCxn id="57" idx="5"/>
            <a:endCxn id="68" idx="0"/>
          </p:cNvCxnSpPr>
          <p:nvPr/>
        </p:nvCxnSpPr>
        <p:spPr bwMode="auto">
          <a:xfrm>
            <a:off x="6449340" y="3364827"/>
            <a:ext cx="456286" cy="39913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1" name="矩形 80"/>
          <p:cNvSpPr/>
          <p:nvPr/>
        </p:nvSpPr>
        <p:spPr>
          <a:xfrm>
            <a:off x="1752600" y="5562600"/>
            <a:ext cx="7374708" cy="49244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sift--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编程简化：</a:t>
            </a:r>
            <a:r>
              <a:rPr lang="zh-CN" altLang="en-US" sz="2600" kern="0" dirty="0" smtClean="0">
                <a:solidFill>
                  <a:srgbClr val="FFFF00"/>
                </a:solidFill>
              </a:rPr>
              <a:t>较大的孩子上升，空位置下降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  <p:sp>
        <p:nvSpPr>
          <p:cNvPr id="25" name="矩形 48"/>
          <p:cNvSpPr>
            <a:spLocks noChangeArrowheads="1"/>
          </p:cNvSpPr>
          <p:nvPr/>
        </p:nvSpPr>
        <p:spPr bwMode="auto">
          <a:xfrm>
            <a:off x="6934200" y="2286000"/>
            <a:ext cx="504825" cy="535531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667000" y="5105400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5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51200" y="5094729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1685925" y="2935287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2595563" y="2303461"/>
            <a:ext cx="503237" cy="50323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3468688" y="299561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990600" y="37258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32" name="直接连接符 19"/>
          <p:cNvCxnSpPr>
            <a:cxnSpLocks noChangeShapeType="1"/>
            <a:stCxn id="29" idx="3"/>
            <a:endCxn id="28" idx="7"/>
          </p:cNvCxnSpPr>
          <p:nvPr/>
        </p:nvCxnSpPr>
        <p:spPr bwMode="auto">
          <a:xfrm flipH="1">
            <a:off x="2115465" y="2733002"/>
            <a:ext cx="553795" cy="2759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直接连接符 20"/>
          <p:cNvCxnSpPr>
            <a:cxnSpLocks noChangeShapeType="1"/>
            <a:stCxn id="29" idx="5"/>
            <a:endCxn id="30" idx="0"/>
          </p:cNvCxnSpPr>
          <p:nvPr/>
        </p:nvCxnSpPr>
        <p:spPr bwMode="auto">
          <a:xfrm>
            <a:off x="3025103" y="2733002"/>
            <a:ext cx="695204" cy="262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直接连接符 21"/>
          <p:cNvCxnSpPr>
            <a:cxnSpLocks noChangeShapeType="1"/>
            <a:stCxn id="28" idx="3"/>
            <a:endCxn id="31" idx="0"/>
          </p:cNvCxnSpPr>
          <p:nvPr/>
        </p:nvCxnSpPr>
        <p:spPr bwMode="auto">
          <a:xfrm flipH="1">
            <a:off x="1243013" y="3364827"/>
            <a:ext cx="516610" cy="36103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8" name="矩形 48"/>
          <p:cNvSpPr>
            <a:spLocks noChangeArrowheads="1"/>
          </p:cNvSpPr>
          <p:nvPr/>
        </p:nvSpPr>
        <p:spPr bwMode="auto">
          <a:xfrm>
            <a:off x="1692000" y="2916000"/>
            <a:ext cx="504825" cy="535531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67000" y="5105400"/>
            <a:ext cx="540000" cy="391671"/>
          </a:xfrm>
          <a:prstGeom prst="rect">
            <a:avLst/>
          </a:prstGeom>
          <a:solidFill>
            <a:srgbClr val="FFC000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352800" y="5094729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752600" y="2857779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  <a:endParaRPr lang="zh-CN" altLang="en-US" sz="3200" dirty="0"/>
          </a:p>
        </p:txBody>
      </p:sp>
      <p:sp>
        <p:nvSpPr>
          <p:cNvPr id="49" name="矩形 48"/>
          <p:cNvSpPr/>
          <p:nvPr/>
        </p:nvSpPr>
        <p:spPr>
          <a:xfrm>
            <a:off x="3429000" y="4984557"/>
            <a:ext cx="38504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1" grpId="0"/>
      <p:bldP spid="102" grpId="0" animBg="1"/>
      <p:bldP spid="68" grpId="0" animBg="1"/>
      <p:bldP spid="25" grpId="0" animBg="1"/>
      <p:bldP spid="26" grpId="0" animBg="1"/>
      <p:bldP spid="26" grpId="1" animBg="1"/>
      <p:bldP spid="27" grpId="0" animBg="1"/>
      <p:bldP spid="28" grpId="0" animBg="1"/>
      <p:bldP spid="29" grpId="0" animBg="1"/>
      <p:bldP spid="30" grpId="0" animBg="1"/>
      <p:bldP spid="31" grpId="0" animBg="1"/>
      <p:bldP spid="38" grpId="0" animBg="1"/>
      <p:bldP spid="39" grpId="0" animBg="1"/>
      <p:bldP spid="40" grpId="0" animBg="1"/>
      <p:bldP spid="45" grpId="0"/>
      <p:bldP spid="4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zh-CN" altLang="en-US" dirty="0" smtClean="0">
                <a:ea typeface="黑体" pitchFamily="2" charset="-122"/>
              </a:rPr>
              <a:t>排序、调整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9906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04800" y="1028343"/>
            <a:ext cx="88392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2.1 </a:t>
            </a:r>
            <a:r>
              <a:rPr lang="zh-CN" altLang="en-US" sz="3000" kern="0" dirty="0" smtClean="0"/>
              <a:t>取出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最大值</a:t>
            </a:r>
            <a:r>
              <a:rPr lang="en-US" altLang="zh-CN" sz="3000" kern="0" dirty="0" smtClean="0"/>
              <a:t>(</a:t>
            </a:r>
            <a:r>
              <a:rPr lang="zh-CN" altLang="en-US" sz="3000" kern="0" dirty="0" smtClean="0"/>
              <a:t>堆顶</a:t>
            </a:r>
            <a:r>
              <a:rPr lang="en-US" altLang="zh-CN" sz="3000" kern="0" dirty="0" smtClean="0"/>
              <a:t>)</a:t>
            </a:r>
            <a:r>
              <a:rPr lang="zh-CN" altLang="en-US" sz="3000" kern="0" dirty="0" smtClean="0"/>
              <a:t>，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将其与堆中最后元素交换</a:t>
            </a:r>
            <a:endParaRPr lang="en-US" altLang="zh-CN" sz="3000" kern="0" dirty="0" smtClean="0">
              <a:solidFill>
                <a:srgbClr val="990099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2.2 </a:t>
            </a:r>
            <a:r>
              <a:rPr lang="zh-CN" altLang="en-US" sz="3000" kern="0" dirty="0" smtClean="0"/>
              <a:t>调整剩余结点，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即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sift(0)</a:t>
            </a:r>
            <a:endParaRPr lang="zh-CN" altLang="en-US" sz="3000" kern="0" dirty="0" smtClean="0">
              <a:solidFill>
                <a:srgbClr val="0000CC"/>
              </a:solidFill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533400" y="4495800"/>
          <a:ext cx="838199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"/>
                <a:gridCol w="899813"/>
                <a:gridCol w="633730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大根堆</a:t>
                      </a:r>
                      <a:endParaRPr lang="en-US" altLang="zh-CN" sz="2600" b="0" dirty="0" smtClean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r>
                        <a:rPr lang="en-US" altLang="zh-CN" sz="26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record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6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key</a:t>
                      </a:r>
                      <a:endParaRPr lang="zh-CN" altLang="en-US" sz="2800" b="0" dirty="0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矩形 47"/>
          <p:cNvSpPr/>
          <p:nvPr/>
        </p:nvSpPr>
        <p:spPr>
          <a:xfrm>
            <a:off x="8375400" y="5094729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77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76962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61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3641711" y="2283899"/>
            <a:ext cx="2759089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kern="0" dirty="0" smtClean="0">
                <a:solidFill>
                  <a:srgbClr val="008000"/>
                </a:solidFill>
              </a:rPr>
              <a:t>调整树根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1--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sift(0)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380377" y="2899862"/>
            <a:ext cx="1306768" cy="543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temp=1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102" name="右箭头 101"/>
          <p:cNvSpPr/>
          <p:nvPr/>
        </p:nvSpPr>
        <p:spPr bwMode="auto">
          <a:xfrm>
            <a:off x="4556111" y="2671262"/>
            <a:ext cx="1066800" cy="457200"/>
          </a:xfrm>
          <a:prstGeom prst="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0866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59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64770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48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58674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26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1752600" y="5562600"/>
            <a:ext cx="7374708" cy="49244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sift--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编程简化：</a:t>
            </a:r>
            <a:r>
              <a:rPr lang="zh-CN" altLang="en-US" sz="2600" kern="0" dirty="0" smtClean="0">
                <a:solidFill>
                  <a:srgbClr val="FFFF00"/>
                </a:solidFill>
              </a:rPr>
              <a:t>较大的孩子上升，空位置下降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51200" y="5094729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1685925" y="2935287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2595563" y="230346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3468688" y="299561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990600" y="37258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32" name="直接连接符 19"/>
          <p:cNvCxnSpPr>
            <a:cxnSpLocks noChangeShapeType="1"/>
            <a:stCxn id="29" idx="3"/>
            <a:endCxn id="28" idx="7"/>
          </p:cNvCxnSpPr>
          <p:nvPr/>
        </p:nvCxnSpPr>
        <p:spPr bwMode="auto">
          <a:xfrm flipH="1">
            <a:off x="2115465" y="2733002"/>
            <a:ext cx="553795" cy="2759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直接连接符 20"/>
          <p:cNvCxnSpPr>
            <a:cxnSpLocks noChangeShapeType="1"/>
            <a:stCxn id="29" idx="5"/>
            <a:endCxn id="30" idx="0"/>
          </p:cNvCxnSpPr>
          <p:nvPr/>
        </p:nvCxnSpPr>
        <p:spPr bwMode="auto">
          <a:xfrm>
            <a:off x="3025103" y="2733002"/>
            <a:ext cx="695204" cy="262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直接连接符 21"/>
          <p:cNvCxnSpPr>
            <a:cxnSpLocks noChangeShapeType="1"/>
            <a:stCxn id="28" idx="3"/>
            <a:endCxn id="31" idx="0"/>
          </p:cNvCxnSpPr>
          <p:nvPr/>
        </p:nvCxnSpPr>
        <p:spPr bwMode="auto">
          <a:xfrm flipH="1">
            <a:off x="1243013" y="3364827"/>
            <a:ext cx="516610" cy="36103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矩形 48"/>
          <p:cNvSpPr>
            <a:spLocks noChangeArrowheads="1"/>
          </p:cNvSpPr>
          <p:nvPr/>
        </p:nvSpPr>
        <p:spPr bwMode="auto">
          <a:xfrm>
            <a:off x="2590800" y="2286000"/>
            <a:ext cx="504825" cy="535531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667000" y="5094729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1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5720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44" name="Oval 26"/>
          <p:cNvSpPr>
            <a:spLocks noChangeArrowheads="1"/>
          </p:cNvSpPr>
          <p:nvPr/>
        </p:nvSpPr>
        <p:spPr bwMode="auto">
          <a:xfrm>
            <a:off x="5943600" y="2935287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50" name="Oval 27"/>
          <p:cNvSpPr>
            <a:spLocks noChangeArrowheads="1"/>
          </p:cNvSpPr>
          <p:nvPr/>
        </p:nvSpPr>
        <p:spPr bwMode="auto">
          <a:xfrm>
            <a:off x="6853238" y="2303461"/>
            <a:ext cx="503237" cy="50323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52" name="Oval 28"/>
          <p:cNvSpPr>
            <a:spLocks noChangeArrowheads="1"/>
          </p:cNvSpPr>
          <p:nvPr/>
        </p:nvSpPr>
        <p:spPr bwMode="auto">
          <a:xfrm>
            <a:off x="7726363" y="299561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53" name="直接连接符 19"/>
          <p:cNvCxnSpPr>
            <a:cxnSpLocks noChangeShapeType="1"/>
            <a:stCxn id="50" idx="3"/>
            <a:endCxn id="44" idx="7"/>
          </p:cNvCxnSpPr>
          <p:nvPr/>
        </p:nvCxnSpPr>
        <p:spPr bwMode="auto">
          <a:xfrm flipH="1">
            <a:off x="6373140" y="2733002"/>
            <a:ext cx="553795" cy="2759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" name="直接连接符 20"/>
          <p:cNvCxnSpPr>
            <a:cxnSpLocks noChangeShapeType="1"/>
            <a:stCxn id="50" idx="5"/>
            <a:endCxn id="52" idx="0"/>
          </p:cNvCxnSpPr>
          <p:nvPr/>
        </p:nvCxnSpPr>
        <p:spPr bwMode="auto">
          <a:xfrm>
            <a:off x="7282778" y="2733002"/>
            <a:ext cx="695204" cy="262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5" name="矩形 48"/>
          <p:cNvSpPr>
            <a:spLocks noChangeArrowheads="1"/>
          </p:cNvSpPr>
          <p:nvPr/>
        </p:nvSpPr>
        <p:spPr bwMode="auto">
          <a:xfrm>
            <a:off x="7724775" y="2971800"/>
            <a:ext cx="504825" cy="535531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67000" y="5105400"/>
            <a:ext cx="540000" cy="391671"/>
          </a:xfrm>
          <a:prstGeom prst="rect">
            <a:avLst/>
          </a:prstGeom>
          <a:solidFill>
            <a:srgbClr val="FFC000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962400" y="5094729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7772400" y="3025069"/>
            <a:ext cx="38504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dirty="0" smtClean="0">
                <a:ea typeface="黑体" pitchFamily="49" charset="-122"/>
              </a:rPr>
              <a:t>1</a:t>
            </a:r>
            <a:endParaRPr lang="zh-CN" altLang="en-US" dirty="0">
              <a:ea typeface="黑体" pitchFamily="49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038600" y="5082469"/>
            <a:ext cx="38504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dirty="0" smtClean="0">
                <a:ea typeface="黑体" pitchFamily="49" charset="-122"/>
              </a:rPr>
              <a:t>1</a:t>
            </a:r>
            <a:endParaRPr lang="zh-CN" altLang="en-US" dirty="0"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1" grpId="0"/>
      <p:bldP spid="102" grpId="0" animBg="1"/>
      <p:bldP spid="31" grpId="0" animBg="1"/>
      <p:bldP spid="41" grpId="0" animBg="1"/>
      <p:bldP spid="42" grpId="0" animBg="1"/>
      <p:bldP spid="43" grpId="0" animBg="1"/>
      <p:bldP spid="44" grpId="0" animBg="1"/>
      <p:bldP spid="50" grpId="0" animBg="1"/>
      <p:bldP spid="52" grpId="0" animBg="1"/>
      <p:bldP spid="55" grpId="0" animBg="1"/>
      <p:bldP spid="60" grpId="0" animBg="1"/>
      <p:bldP spid="61" grpId="0" animBg="1"/>
      <p:bldP spid="63" grpId="0"/>
      <p:bldP spid="6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zh-CN" altLang="en-US" dirty="0" smtClean="0">
                <a:ea typeface="黑体" pitchFamily="2" charset="-122"/>
              </a:rPr>
              <a:t>排序、调整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9906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04800" y="1028343"/>
            <a:ext cx="88392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2.1 </a:t>
            </a:r>
            <a:r>
              <a:rPr lang="zh-CN" altLang="en-US" sz="3000" kern="0" dirty="0" smtClean="0"/>
              <a:t>取出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最大值</a:t>
            </a:r>
            <a:r>
              <a:rPr lang="en-US" altLang="zh-CN" sz="3000" kern="0" dirty="0" smtClean="0"/>
              <a:t>(</a:t>
            </a:r>
            <a:r>
              <a:rPr lang="zh-CN" altLang="en-US" sz="3000" kern="0" dirty="0" smtClean="0"/>
              <a:t>堆顶</a:t>
            </a:r>
            <a:r>
              <a:rPr lang="en-US" altLang="zh-CN" sz="3000" kern="0" dirty="0" smtClean="0"/>
              <a:t>)</a:t>
            </a:r>
            <a:r>
              <a:rPr lang="zh-CN" altLang="en-US" sz="3000" kern="0" dirty="0" smtClean="0"/>
              <a:t>，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将其与堆中最后元素交换</a:t>
            </a:r>
            <a:endParaRPr lang="en-US" altLang="zh-CN" sz="3000" kern="0" dirty="0" smtClean="0">
              <a:solidFill>
                <a:srgbClr val="990099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2.2 </a:t>
            </a:r>
            <a:r>
              <a:rPr lang="zh-CN" altLang="en-US" sz="3000" kern="0" dirty="0" smtClean="0"/>
              <a:t>调整剩余结点，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即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sift(0)</a:t>
            </a:r>
            <a:endParaRPr lang="zh-CN" altLang="en-US" sz="3000" kern="0" dirty="0" smtClean="0">
              <a:solidFill>
                <a:srgbClr val="0000CC"/>
              </a:solidFill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533400" y="4495800"/>
          <a:ext cx="838199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"/>
                <a:gridCol w="899813"/>
                <a:gridCol w="633730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大根堆</a:t>
                      </a:r>
                      <a:endParaRPr lang="en-US" altLang="zh-CN" sz="2600" b="0" dirty="0" smtClean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r>
                        <a:rPr lang="en-US" altLang="zh-CN" sz="26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record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6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key</a:t>
                      </a:r>
                      <a:endParaRPr lang="zh-CN" altLang="en-US" sz="2800" b="0" dirty="0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矩形 47"/>
          <p:cNvSpPr/>
          <p:nvPr/>
        </p:nvSpPr>
        <p:spPr>
          <a:xfrm>
            <a:off x="8375400" y="5094729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77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76962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61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3352800" y="2283899"/>
            <a:ext cx="2759089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kern="0" dirty="0" smtClean="0">
                <a:solidFill>
                  <a:srgbClr val="008000"/>
                </a:solidFill>
              </a:rPr>
              <a:t>调整树根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1--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sift(0)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091466" y="2899862"/>
            <a:ext cx="1306768" cy="543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temp=1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102" name="右箭头 101"/>
          <p:cNvSpPr/>
          <p:nvPr/>
        </p:nvSpPr>
        <p:spPr bwMode="auto">
          <a:xfrm rot="10800000">
            <a:off x="4267200" y="2671262"/>
            <a:ext cx="1066800" cy="457200"/>
          </a:xfrm>
          <a:prstGeom prst="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0866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59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64770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48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58674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26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1752600" y="5562600"/>
            <a:ext cx="7374708" cy="49244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sift--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编程简化：</a:t>
            </a:r>
            <a:r>
              <a:rPr lang="zh-CN" altLang="en-US" sz="2600" kern="0" dirty="0" smtClean="0">
                <a:solidFill>
                  <a:srgbClr val="FFFF00"/>
                </a:solidFill>
              </a:rPr>
              <a:t>较大的孩子上升，空位置下降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51200" y="5094729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5720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44" name="Oval 26"/>
          <p:cNvSpPr>
            <a:spLocks noChangeArrowheads="1"/>
          </p:cNvSpPr>
          <p:nvPr/>
        </p:nvSpPr>
        <p:spPr bwMode="auto">
          <a:xfrm>
            <a:off x="5943600" y="2935287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50" name="Oval 27"/>
          <p:cNvSpPr>
            <a:spLocks noChangeArrowheads="1"/>
          </p:cNvSpPr>
          <p:nvPr/>
        </p:nvSpPr>
        <p:spPr bwMode="auto">
          <a:xfrm>
            <a:off x="6853238" y="230346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</a:p>
        </p:txBody>
      </p:sp>
      <p:sp>
        <p:nvSpPr>
          <p:cNvPr id="52" name="Oval 28"/>
          <p:cNvSpPr>
            <a:spLocks noChangeArrowheads="1"/>
          </p:cNvSpPr>
          <p:nvPr/>
        </p:nvSpPr>
        <p:spPr bwMode="auto">
          <a:xfrm>
            <a:off x="7726363" y="299561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53" name="直接连接符 19"/>
          <p:cNvCxnSpPr>
            <a:cxnSpLocks noChangeShapeType="1"/>
            <a:stCxn id="50" idx="3"/>
            <a:endCxn id="44" idx="7"/>
          </p:cNvCxnSpPr>
          <p:nvPr/>
        </p:nvCxnSpPr>
        <p:spPr bwMode="auto">
          <a:xfrm flipH="1">
            <a:off x="6373140" y="2733002"/>
            <a:ext cx="553795" cy="2759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" name="直接连接符 20"/>
          <p:cNvCxnSpPr>
            <a:cxnSpLocks noChangeShapeType="1"/>
            <a:stCxn id="50" idx="5"/>
            <a:endCxn id="52" idx="0"/>
          </p:cNvCxnSpPr>
          <p:nvPr/>
        </p:nvCxnSpPr>
        <p:spPr bwMode="auto">
          <a:xfrm>
            <a:off x="7282778" y="2733002"/>
            <a:ext cx="695204" cy="262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矩形 36"/>
          <p:cNvSpPr/>
          <p:nvPr/>
        </p:nvSpPr>
        <p:spPr>
          <a:xfrm>
            <a:off x="39558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667000" y="5105400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9" name="矩形 48"/>
          <p:cNvSpPr>
            <a:spLocks noChangeArrowheads="1"/>
          </p:cNvSpPr>
          <p:nvPr/>
        </p:nvSpPr>
        <p:spPr bwMode="auto">
          <a:xfrm>
            <a:off x="6858000" y="2286000"/>
            <a:ext cx="504825" cy="535531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667000" y="5105400"/>
            <a:ext cx="540000" cy="391671"/>
          </a:xfrm>
          <a:prstGeom prst="rect">
            <a:avLst/>
          </a:prstGeom>
          <a:solidFill>
            <a:srgbClr val="FFC000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346200" y="5094729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49" name="Oval 26"/>
          <p:cNvSpPr>
            <a:spLocks noChangeArrowheads="1"/>
          </p:cNvSpPr>
          <p:nvPr/>
        </p:nvSpPr>
        <p:spPr bwMode="auto">
          <a:xfrm>
            <a:off x="1524000" y="3087687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57" name="Oval 27"/>
          <p:cNvSpPr>
            <a:spLocks noChangeArrowheads="1"/>
          </p:cNvSpPr>
          <p:nvPr/>
        </p:nvSpPr>
        <p:spPr bwMode="auto">
          <a:xfrm>
            <a:off x="2433638" y="2455861"/>
            <a:ext cx="503237" cy="50323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</a:p>
        </p:txBody>
      </p:sp>
      <p:cxnSp>
        <p:nvCxnSpPr>
          <p:cNvPr id="59" name="直接连接符 19"/>
          <p:cNvCxnSpPr>
            <a:cxnSpLocks noChangeShapeType="1"/>
            <a:stCxn id="57" idx="3"/>
            <a:endCxn id="49" idx="7"/>
          </p:cNvCxnSpPr>
          <p:nvPr/>
        </p:nvCxnSpPr>
        <p:spPr bwMode="auto">
          <a:xfrm flipH="1">
            <a:off x="1953540" y="2885402"/>
            <a:ext cx="553795" cy="2759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5" name="矩形 48"/>
          <p:cNvSpPr>
            <a:spLocks noChangeArrowheads="1"/>
          </p:cNvSpPr>
          <p:nvPr/>
        </p:nvSpPr>
        <p:spPr bwMode="auto">
          <a:xfrm>
            <a:off x="1524000" y="3048000"/>
            <a:ext cx="504825" cy="535531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86574" y="3048000"/>
            <a:ext cx="41229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424958" y="4984557"/>
            <a:ext cx="38504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1" grpId="0"/>
      <p:bldP spid="102" grpId="0" animBg="1"/>
      <p:bldP spid="52" grpId="0" animBg="1"/>
      <p:bldP spid="37" grpId="0" animBg="1"/>
      <p:bldP spid="38" grpId="0" animBg="1"/>
      <p:bldP spid="39" grpId="0" animBg="1"/>
      <p:bldP spid="40" grpId="0" animBg="1"/>
      <p:bldP spid="45" grpId="0" animBg="1"/>
      <p:bldP spid="49" grpId="0" animBg="1"/>
      <p:bldP spid="57" grpId="0" animBg="1"/>
      <p:bldP spid="65" grpId="0" animBg="1"/>
      <p:bldP spid="66" grpId="0"/>
      <p:bldP spid="6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zh-CN" altLang="en-US" dirty="0" smtClean="0">
                <a:ea typeface="黑体" pitchFamily="2" charset="-122"/>
              </a:rPr>
              <a:t>排序、调整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9906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04800" y="1028343"/>
            <a:ext cx="88392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2.1 </a:t>
            </a:r>
            <a:r>
              <a:rPr lang="zh-CN" altLang="en-US" sz="3000" kern="0" dirty="0" smtClean="0"/>
              <a:t>取出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最大值</a:t>
            </a:r>
            <a:r>
              <a:rPr lang="en-US" altLang="zh-CN" sz="3000" kern="0" dirty="0" smtClean="0"/>
              <a:t>(</a:t>
            </a:r>
            <a:r>
              <a:rPr lang="zh-CN" altLang="en-US" sz="3000" kern="0" dirty="0" smtClean="0"/>
              <a:t>堆顶</a:t>
            </a:r>
            <a:r>
              <a:rPr lang="en-US" altLang="zh-CN" sz="3000" kern="0" dirty="0" smtClean="0"/>
              <a:t>)</a:t>
            </a:r>
            <a:r>
              <a:rPr lang="zh-CN" altLang="en-US" sz="3000" kern="0" dirty="0" smtClean="0"/>
              <a:t>，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将其与堆中最后元素交换</a:t>
            </a:r>
            <a:endParaRPr lang="en-US" altLang="zh-CN" sz="3000" kern="0" dirty="0" smtClean="0">
              <a:solidFill>
                <a:srgbClr val="990099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2.2 </a:t>
            </a:r>
            <a:r>
              <a:rPr lang="zh-CN" altLang="en-US" sz="3000" kern="0" dirty="0" smtClean="0"/>
              <a:t>调整剩余结点，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即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sift(0)</a:t>
            </a:r>
            <a:endParaRPr lang="zh-CN" altLang="en-US" sz="3000" kern="0" dirty="0" smtClean="0">
              <a:solidFill>
                <a:srgbClr val="0000CC"/>
              </a:solidFill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533400" y="4495800"/>
          <a:ext cx="838199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"/>
                <a:gridCol w="899813"/>
                <a:gridCol w="633730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大根堆</a:t>
                      </a:r>
                      <a:endParaRPr lang="en-US" altLang="zh-CN" sz="2600" b="0" dirty="0" smtClean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r>
                        <a:rPr lang="en-US" altLang="zh-CN" sz="26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record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6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key</a:t>
                      </a:r>
                      <a:endParaRPr lang="zh-CN" altLang="en-US" sz="2800" b="0" dirty="0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矩形 47"/>
          <p:cNvSpPr/>
          <p:nvPr/>
        </p:nvSpPr>
        <p:spPr>
          <a:xfrm>
            <a:off x="8375400" y="5094729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77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76962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61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70866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59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64770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48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58674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26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1752600" y="5562600"/>
            <a:ext cx="7374708" cy="49244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sift--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编程简化：</a:t>
            </a:r>
            <a:r>
              <a:rPr lang="zh-CN" altLang="en-US" sz="2600" kern="0" dirty="0" smtClean="0">
                <a:solidFill>
                  <a:srgbClr val="FFFF00"/>
                </a:solidFill>
              </a:rPr>
              <a:t>较大的孩子上升，空位置下降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51200" y="5094729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5720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39558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49" name="Oval 26"/>
          <p:cNvSpPr>
            <a:spLocks noChangeArrowheads="1"/>
          </p:cNvSpPr>
          <p:nvPr/>
        </p:nvSpPr>
        <p:spPr bwMode="auto">
          <a:xfrm>
            <a:off x="1524000" y="3087687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57" name="Oval 27"/>
          <p:cNvSpPr>
            <a:spLocks noChangeArrowheads="1"/>
          </p:cNvSpPr>
          <p:nvPr/>
        </p:nvSpPr>
        <p:spPr bwMode="auto">
          <a:xfrm>
            <a:off x="2433638" y="245586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</a:p>
        </p:txBody>
      </p:sp>
      <p:cxnSp>
        <p:nvCxnSpPr>
          <p:cNvPr id="59" name="直接连接符 19"/>
          <p:cNvCxnSpPr>
            <a:cxnSpLocks noChangeShapeType="1"/>
            <a:stCxn id="57" idx="3"/>
            <a:endCxn id="49" idx="7"/>
          </p:cNvCxnSpPr>
          <p:nvPr/>
        </p:nvCxnSpPr>
        <p:spPr bwMode="auto">
          <a:xfrm flipH="1">
            <a:off x="1953540" y="2885402"/>
            <a:ext cx="553795" cy="2759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4" name="矩形 33"/>
          <p:cNvSpPr/>
          <p:nvPr/>
        </p:nvSpPr>
        <p:spPr>
          <a:xfrm>
            <a:off x="33528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667000" y="5094729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6" name="矩形 48"/>
          <p:cNvSpPr>
            <a:spLocks noChangeArrowheads="1"/>
          </p:cNvSpPr>
          <p:nvPr/>
        </p:nvSpPr>
        <p:spPr bwMode="auto">
          <a:xfrm>
            <a:off x="2438400" y="2438400"/>
            <a:ext cx="504825" cy="535531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34" grpId="0" animBg="1"/>
      <p:bldP spid="35" grpId="0" animBg="1"/>
      <p:bldP spid="3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8.3.2 </a:t>
            </a:r>
            <a:r>
              <a:rPr lang="zh-CN" altLang="en-US" dirty="0" smtClean="0">
                <a:ea typeface="黑体" pitchFamily="2" charset="-122"/>
              </a:rPr>
              <a:t>堆排序（</a:t>
            </a:r>
            <a:r>
              <a:rPr lang="en-US" altLang="zh-CN" dirty="0" smtClean="0">
                <a:ea typeface="黑体" pitchFamily="2" charset="-122"/>
              </a:rPr>
              <a:t>Heap Sort</a:t>
            </a:r>
            <a:r>
              <a:rPr lang="zh-CN" altLang="en-US" dirty="0" smtClean="0">
                <a:ea typeface="黑体" pitchFamily="2" charset="-122"/>
              </a:rPr>
              <a:t>）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存储结构 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-- 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顺序存储</a:t>
            </a:r>
            <a:endParaRPr lang="en-US" altLang="zh-CN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990099"/>
                </a:solidFill>
                <a:latin typeface="+mn-lt"/>
              </a:rPr>
              <a:t>    </a:t>
            </a:r>
            <a:r>
              <a:rPr lang="en-US" altLang="zh-CN" kern="0" dirty="0" err="1" smtClean="0">
                <a:solidFill>
                  <a:srgbClr val="990099"/>
                </a:solidFill>
                <a:latin typeface="+mn-lt"/>
              </a:rPr>
              <a:t>typedef</a:t>
            </a:r>
            <a:r>
              <a:rPr lang="en-US" altLang="zh-CN" kern="0" dirty="0" smtClean="0">
                <a:solidFill>
                  <a:srgbClr val="990099"/>
                </a:solidFill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struct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{    </a:t>
            </a:r>
            <a:r>
              <a:rPr lang="en-US" altLang="zh-CN" kern="0" dirty="0" err="1" smtClean="0">
                <a:latin typeface="+mn-lt"/>
              </a:rPr>
              <a:t>int</a:t>
            </a:r>
            <a:r>
              <a:rPr lang="en-US" altLang="zh-CN" kern="0" dirty="0" smtClean="0">
                <a:latin typeface="+mn-lt"/>
              </a:rPr>
              <a:t>  key;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char  info;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}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RecordNode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;</a:t>
            </a: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</a:t>
            </a:r>
            <a:r>
              <a:rPr lang="en-US" altLang="zh-CN" kern="0" dirty="0" err="1" smtClean="0">
                <a:latin typeface="+mn-lt"/>
              </a:rPr>
              <a:t>typedef</a:t>
            </a:r>
            <a:r>
              <a:rPr lang="en-US" altLang="zh-CN" kern="0" dirty="0" smtClean="0"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struct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{    </a:t>
            </a:r>
            <a:r>
              <a:rPr lang="en-US" altLang="zh-CN" kern="0" dirty="0" err="1" smtClean="0">
                <a:latin typeface="+mn-lt"/>
              </a:rPr>
              <a:t>int</a:t>
            </a:r>
            <a:r>
              <a:rPr lang="en-US" altLang="zh-CN" kern="0" dirty="0" smtClean="0">
                <a:latin typeface="+mn-lt"/>
              </a:rPr>
              <a:t>  n;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</a:t>
            </a:r>
            <a:r>
              <a:rPr lang="en-US" altLang="zh-CN" kern="0" dirty="0" err="1" smtClean="0">
                <a:latin typeface="+mn-lt"/>
              </a:rPr>
              <a:t>RecordNode</a:t>
            </a:r>
            <a:r>
              <a:rPr lang="en-US" altLang="zh-CN" kern="0" dirty="0" smtClean="0">
                <a:latin typeface="+mn-lt"/>
              </a:rPr>
              <a:t> * record;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}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SortObject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;</a:t>
            </a: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</a:p>
        </p:txBody>
      </p:sp>
      <p:sp>
        <p:nvSpPr>
          <p:cNvPr id="25" name="矩形 24"/>
          <p:cNvSpPr/>
          <p:nvPr/>
        </p:nvSpPr>
        <p:spPr>
          <a:xfrm>
            <a:off x="3246255" y="3200400"/>
            <a:ext cx="2371162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“记录”类型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21817" y="2150730"/>
            <a:ext cx="1890261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排序码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key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379430" y="4284330"/>
            <a:ext cx="2704587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“记录”的个数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07817" y="4800600"/>
            <a:ext cx="3983783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指针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record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指向“记录”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858013" y="5334000"/>
            <a:ext cx="2704587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“记录”表结构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8.3.2 </a:t>
            </a:r>
            <a:r>
              <a:rPr lang="zh-CN" altLang="en-US" dirty="0" smtClean="0">
                <a:ea typeface="黑体" pitchFamily="2" charset="-122"/>
              </a:rPr>
              <a:t>堆排序（</a:t>
            </a:r>
            <a:r>
              <a:rPr lang="en-US" altLang="zh-CN" dirty="0" smtClean="0">
                <a:ea typeface="黑体" pitchFamily="2" charset="-122"/>
              </a:rPr>
              <a:t>Heap Sort</a:t>
            </a:r>
            <a:r>
              <a:rPr lang="zh-CN" altLang="en-US" dirty="0" smtClean="0">
                <a:ea typeface="黑体" pitchFamily="2" charset="-122"/>
              </a:rPr>
              <a:t>）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9906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void</a:t>
            </a:r>
            <a:r>
              <a:rPr lang="en-US" altLang="zh-CN" sz="3000" kern="0" dirty="0" smtClean="0">
                <a:latin typeface="+mn-lt"/>
              </a:rPr>
              <a:t> </a:t>
            </a:r>
            <a:r>
              <a:rPr lang="en-US" altLang="zh-CN" sz="3000" kern="0" dirty="0" err="1" smtClean="0">
                <a:latin typeface="+mn-lt"/>
              </a:rPr>
              <a:t>heapSort</a:t>
            </a:r>
            <a:r>
              <a:rPr lang="en-US" altLang="zh-CN" sz="3000" kern="0" dirty="0" smtClean="0">
                <a:latin typeface="+mn-lt"/>
              </a:rPr>
              <a:t>( 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</a:rPr>
              <a:t>SortObject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* </a:t>
            </a:r>
            <a:r>
              <a:rPr lang="en-US" altLang="zh-CN" sz="3000" kern="0" dirty="0" err="1" smtClean="0">
                <a:latin typeface="+mn-lt"/>
              </a:rPr>
              <a:t>pvector</a:t>
            </a:r>
            <a:r>
              <a:rPr lang="en-US" altLang="zh-CN" sz="3000" kern="0" dirty="0" smtClean="0">
                <a:latin typeface="+mn-lt"/>
              </a:rPr>
              <a:t>)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{  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</a:rPr>
              <a:t>int</a:t>
            </a:r>
            <a:r>
              <a:rPr lang="en-US" altLang="zh-CN" sz="3000" kern="0" dirty="0" smtClean="0">
                <a:latin typeface="+mn-lt"/>
              </a:rPr>
              <a:t>  </a:t>
            </a:r>
            <a:r>
              <a:rPr lang="en-US" altLang="zh-CN" sz="3000" kern="0" dirty="0" err="1" smtClean="0">
                <a:latin typeface="+mn-lt"/>
              </a:rPr>
              <a:t>i</a:t>
            </a:r>
            <a:r>
              <a:rPr lang="en-US" altLang="zh-CN" sz="3000" kern="0" dirty="0" smtClean="0">
                <a:latin typeface="+mn-lt"/>
              </a:rPr>
              <a:t>, n=</a:t>
            </a:r>
            <a:r>
              <a:rPr lang="en-US" altLang="zh-CN" sz="3000" kern="0" dirty="0" err="1" smtClean="0">
                <a:latin typeface="+mn-lt"/>
              </a:rPr>
              <a:t>pvector</a:t>
            </a:r>
            <a:r>
              <a:rPr lang="en-US" altLang="zh-CN" sz="3000" kern="0" dirty="0" smtClean="0">
                <a:latin typeface="+mn-lt"/>
              </a:rPr>
              <a:t>-&gt;n;     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</a:rPr>
              <a:t>RecordNode</a:t>
            </a:r>
            <a:r>
              <a:rPr lang="en-US" altLang="zh-CN" sz="3000" kern="0" dirty="0" smtClean="0">
                <a:latin typeface="+mn-lt"/>
              </a:rPr>
              <a:t> temp;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for( </a:t>
            </a:r>
            <a:r>
              <a:rPr lang="en-US" altLang="zh-CN" sz="3000" kern="0" dirty="0" err="1" smtClean="0">
                <a:solidFill>
                  <a:srgbClr val="008000"/>
                </a:solidFill>
                <a:latin typeface="+mn-lt"/>
              </a:rPr>
              <a:t>i</a:t>
            </a:r>
            <a:r>
              <a:rPr lang="en-US" altLang="zh-CN" sz="3000" kern="0" dirty="0" smtClean="0">
                <a:solidFill>
                  <a:srgbClr val="008000"/>
                </a:solidFill>
                <a:latin typeface="+mn-lt"/>
              </a:rPr>
              <a:t>=n/2-1;</a:t>
            </a:r>
            <a:r>
              <a:rPr lang="en-US" altLang="zh-CN" sz="3000" kern="0" dirty="0" smtClean="0">
                <a:latin typeface="+mn-lt"/>
              </a:rPr>
              <a:t>  </a:t>
            </a:r>
            <a:r>
              <a:rPr lang="en-US" altLang="zh-CN" sz="3000" kern="0" dirty="0" err="1" smtClean="0">
                <a:latin typeface="+mn-lt"/>
              </a:rPr>
              <a:t>i</a:t>
            </a:r>
            <a:r>
              <a:rPr lang="en-US" altLang="zh-CN" sz="3000" kern="0" dirty="0" smtClean="0">
                <a:latin typeface="+mn-lt"/>
              </a:rPr>
              <a:t>&gt;=0;  </a:t>
            </a:r>
            <a:r>
              <a:rPr lang="en-US" altLang="zh-CN" sz="3000" kern="0" dirty="0" err="1" smtClean="0">
                <a:latin typeface="+mn-lt"/>
              </a:rPr>
              <a:t>i</a:t>
            </a:r>
            <a:r>
              <a:rPr lang="en-US" altLang="zh-CN" sz="3000" kern="0" dirty="0" smtClean="0">
                <a:latin typeface="+mn-lt"/>
              </a:rPr>
              <a:t>--)    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C00000"/>
                </a:solidFill>
                <a:latin typeface="+mn-lt"/>
              </a:rPr>
              <a:t>         sift</a:t>
            </a:r>
            <a:r>
              <a:rPr lang="en-US" altLang="zh-CN" sz="3000" kern="0" dirty="0" smtClean="0">
                <a:latin typeface="+mn-lt"/>
              </a:rPr>
              <a:t>( </a:t>
            </a:r>
            <a:r>
              <a:rPr lang="en-US" altLang="zh-CN" sz="3000" kern="0" dirty="0" err="1" smtClean="0">
                <a:latin typeface="+mn-lt"/>
              </a:rPr>
              <a:t>pvector</a:t>
            </a:r>
            <a:r>
              <a:rPr lang="en-US" altLang="zh-CN" sz="3000" kern="0" dirty="0" smtClean="0">
                <a:latin typeface="+mn-lt"/>
              </a:rPr>
              <a:t>, n, </a:t>
            </a:r>
            <a:r>
              <a:rPr lang="en-US" altLang="zh-CN" sz="3000" kern="0" dirty="0" err="1" smtClean="0">
                <a:solidFill>
                  <a:srgbClr val="C00000"/>
                </a:solidFill>
                <a:latin typeface="+mn-lt"/>
              </a:rPr>
              <a:t>i</a:t>
            </a:r>
            <a:r>
              <a:rPr lang="en-US" altLang="zh-CN" sz="3000" kern="0" dirty="0" smtClean="0">
                <a:latin typeface="+mn-lt"/>
              </a:rPr>
              <a:t>);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for( </a:t>
            </a:r>
            <a:r>
              <a:rPr lang="en-US" altLang="zh-CN" sz="3000" kern="0" dirty="0" err="1" smtClean="0">
                <a:solidFill>
                  <a:srgbClr val="FF0000"/>
                </a:solidFill>
                <a:latin typeface="+mn-lt"/>
              </a:rPr>
              <a:t>i</a:t>
            </a:r>
            <a:r>
              <a:rPr lang="en-US" altLang="zh-CN" sz="3000" kern="0" dirty="0" smtClean="0">
                <a:solidFill>
                  <a:srgbClr val="FF0000"/>
                </a:solidFill>
                <a:latin typeface="+mn-lt"/>
              </a:rPr>
              <a:t>=n-1;</a:t>
            </a:r>
            <a:r>
              <a:rPr lang="en-US" altLang="zh-CN" sz="3000" kern="0" dirty="0" smtClean="0">
                <a:latin typeface="+mn-lt"/>
              </a:rPr>
              <a:t> </a:t>
            </a:r>
            <a:r>
              <a:rPr lang="en-US" altLang="zh-CN" sz="3000" kern="0" dirty="0" err="1" smtClean="0">
                <a:latin typeface="+mn-lt"/>
              </a:rPr>
              <a:t>i</a:t>
            </a:r>
            <a:r>
              <a:rPr lang="en-US" altLang="zh-CN" sz="3000" kern="0" dirty="0" smtClean="0">
                <a:latin typeface="+mn-lt"/>
              </a:rPr>
              <a:t>&gt;0; </a:t>
            </a:r>
            <a:r>
              <a:rPr lang="en-US" altLang="zh-CN" sz="3000" kern="0" dirty="0" err="1" smtClean="0">
                <a:latin typeface="+mn-lt"/>
              </a:rPr>
              <a:t>i</a:t>
            </a:r>
            <a:r>
              <a:rPr lang="en-US" altLang="zh-CN" sz="3000" kern="0" dirty="0" smtClean="0">
                <a:latin typeface="+mn-lt"/>
              </a:rPr>
              <a:t>--) 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temp = </a:t>
            </a:r>
            <a:r>
              <a:rPr lang="en-US" altLang="zh-CN" sz="3000" kern="0" dirty="0" err="1" smtClean="0">
                <a:latin typeface="+mn-lt"/>
              </a:rPr>
              <a:t>pvector</a:t>
            </a:r>
            <a:r>
              <a:rPr lang="en-US" altLang="zh-CN" sz="3000" kern="0" dirty="0" smtClean="0">
                <a:latin typeface="+mn-lt"/>
              </a:rPr>
              <a:t>-&gt;record[</a:t>
            </a:r>
            <a:r>
              <a:rPr lang="en-US" altLang="zh-CN" sz="3000" kern="0" dirty="0" smtClean="0">
                <a:solidFill>
                  <a:srgbClr val="FF0000"/>
                </a:solidFill>
                <a:latin typeface="+mn-lt"/>
              </a:rPr>
              <a:t>0</a:t>
            </a:r>
            <a:r>
              <a:rPr lang="en-US" altLang="zh-CN" sz="3000" kern="0" dirty="0" smtClean="0">
                <a:latin typeface="+mn-lt"/>
              </a:rPr>
              <a:t>];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</a:t>
            </a:r>
            <a:r>
              <a:rPr lang="en-US" altLang="zh-CN" sz="3000" kern="0" dirty="0" err="1" smtClean="0">
                <a:latin typeface="+mn-lt"/>
              </a:rPr>
              <a:t>pvector</a:t>
            </a:r>
            <a:r>
              <a:rPr lang="en-US" altLang="zh-CN" sz="3000" kern="0" dirty="0" smtClean="0">
                <a:latin typeface="+mn-lt"/>
              </a:rPr>
              <a:t>-&gt;record[</a:t>
            </a:r>
            <a:r>
              <a:rPr lang="en-US" altLang="zh-CN" sz="3000" kern="0" dirty="0" smtClean="0">
                <a:solidFill>
                  <a:srgbClr val="FF0000"/>
                </a:solidFill>
                <a:latin typeface="+mn-lt"/>
              </a:rPr>
              <a:t>0</a:t>
            </a:r>
            <a:r>
              <a:rPr lang="en-US" altLang="zh-CN" sz="3000" kern="0" dirty="0" smtClean="0">
                <a:latin typeface="+mn-lt"/>
              </a:rPr>
              <a:t>] =</a:t>
            </a:r>
            <a:r>
              <a:rPr lang="en-US" altLang="zh-CN" sz="3000" kern="0" dirty="0" err="1" smtClean="0">
                <a:latin typeface="+mn-lt"/>
              </a:rPr>
              <a:t>pvector</a:t>
            </a:r>
            <a:r>
              <a:rPr lang="en-US" altLang="zh-CN" sz="3000" kern="0" dirty="0" smtClean="0">
                <a:latin typeface="+mn-lt"/>
              </a:rPr>
              <a:t>-&gt;record[</a:t>
            </a:r>
            <a:r>
              <a:rPr lang="en-US" altLang="zh-CN" sz="3000" b="1" kern="0" dirty="0" err="1" smtClean="0">
                <a:solidFill>
                  <a:srgbClr val="FF0000"/>
                </a:solidFill>
                <a:latin typeface="+mn-lt"/>
              </a:rPr>
              <a:t>i</a:t>
            </a:r>
            <a:r>
              <a:rPr lang="en-US" altLang="zh-CN" sz="3000" kern="0" dirty="0" smtClean="0">
                <a:latin typeface="+mn-lt"/>
              </a:rPr>
              <a:t>];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</a:t>
            </a:r>
            <a:r>
              <a:rPr lang="en-US" altLang="zh-CN" sz="3000" kern="0" dirty="0" err="1" smtClean="0">
                <a:latin typeface="+mn-lt"/>
              </a:rPr>
              <a:t>pvector</a:t>
            </a:r>
            <a:r>
              <a:rPr lang="en-US" altLang="zh-CN" sz="3000" kern="0" dirty="0" smtClean="0">
                <a:latin typeface="+mn-lt"/>
              </a:rPr>
              <a:t>-&gt;record[</a:t>
            </a:r>
            <a:r>
              <a:rPr lang="en-US" altLang="zh-CN" sz="3000" b="1" kern="0" dirty="0" err="1" smtClean="0">
                <a:solidFill>
                  <a:srgbClr val="FF0000"/>
                </a:solidFill>
                <a:latin typeface="+mn-lt"/>
              </a:rPr>
              <a:t>i</a:t>
            </a:r>
            <a:r>
              <a:rPr lang="en-US" altLang="zh-CN" sz="3000" kern="0" dirty="0" smtClean="0">
                <a:latin typeface="+mn-lt"/>
              </a:rPr>
              <a:t>] =temp;  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</a:t>
            </a:r>
            <a:r>
              <a:rPr lang="en-US" altLang="zh-CN" sz="3000" kern="0" dirty="0" smtClean="0">
                <a:solidFill>
                  <a:srgbClr val="C00000"/>
                </a:solidFill>
                <a:latin typeface="+mn-lt"/>
              </a:rPr>
              <a:t>sift</a:t>
            </a:r>
            <a:r>
              <a:rPr lang="en-US" altLang="zh-CN" sz="3000" kern="0" dirty="0" smtClean="0">
                <a:latin typeface="+mn-lt"/>
              </a:rPr>
              <a:t>(</a:t>
            </a:r>
            <a:r>
              <a:rPr lang="en-US" altLang="zh-CN" sz="3000" kern="0" dirty="0" err="1" smtClean="0">
                <a:latin typeface="+mn-lt"/>
              </a:rPr>
              <a:t>pvector</a:t>
            </a:r>
            <a:r>
              <a:rPr lang="en-US" altLang="zh-CN" sz="3000" kern="0" dirty="0" smtClean="0">
                <a:latin typeface="+mn-lt"/>
              </a:rPr>
              <a:t>, </a:t>
            </a:r>
            <a:r>
              <a:rPr lang="en-US" altLang="zh-CN" sz="3000" b="1" kern="0" dirty="0" err="1" smtClean="0">
                <a:solidFill>
                  <a:srgbClr val="0000CC"/>
                </a:solidFill>
                <a:latin typeface="+mn-lt"/>
              </a:rPr>
              <a:t>i</a:t>
            </a:r>
            <a:r>
              <a:rPr lang="en-US" altLang="zh-CN" sz="3000" kern="0" dirty="0" smtClean="0">
                <a:latin typeface="+mn-lt"/>
              </a:rPr>
              <a:t>, </a:t>
            </a:r>
            <a:r>
              <a:rPr lang="en-US" altLang="zh-CN" sz="3000" kern="0" dirty="0" smtClean="0">
                <a:solidFill>
                  <a:srgbClr val="C00000"/>
                </a:solidFill>
                <a:latin typeface="+mn-lt"/>
              </a:rPr>
              <a:t>0</a:t>
            </a:r>
            <a:r>
              <a:rPr lang="en-US" altLang="zh-CN" sz="3000" kern="0" dirty="0" smtClean="0">
                <a:latin typeface="+mn-lt"/>
              </a:rPr>
              <a:t>)   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}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}</a:t>
            </a:r>
          </a:p>
        </p:txBody>
      </p:sp>
      <p:sp>
        <p:nvSpPr>
          <p:cNvPr id="25" name="矩形 24"/>
          <p:cNvSpPr/>
          <p:nvPr/>
        </p:nvSpPr>
        <p:spPr>
          <a:xfrm>
            <a:off x="4317379" y="2736837"/>
            <a:ext cx="3150221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依次，对 </a:t>
            </a:r>
            <a:r>
              <a:rPr lang="en-US" altLang="zh-CN" sz="2600" kern="0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 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进行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sift 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62400" y="5486400"/>
            <a:ext cx="3743332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对根（下标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0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）进行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sift 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419600" y="2133600"/>
            <a:ext cx="4240263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b="1" dirty="0" smtClean="0">
                <a:solidFill>
                  <a:srgbClr val="008000"/>
                </a:solidFill>
                <a:sym typeface="Symbol"/>
              </a:rPr>
              <a:t> </a:t>
            </a:r>
            <a:r>
              <a:rPr lang="en-US" altLang="zh-CN" sz="2600" dirty="0" smtClean="0">
                <a:solidFill>
                  <a:srgbClr val="008000"/>
                </a:solidFill>
              </a:rPr>
              <a:t>(n-2)/2</a:t>
            </a:r>
            <a:r>
              <a:rPr lang="en-US" altLang="zh-CN" sz="2600" b="1" dirty="0" smtClean="0">
                <a:solidFill>
                  <a:srgbClr val="008000"/>
                </a:solidFill>
                <a:sym typeface="Symbol"/>
              </a:rPr>
              <a:t>: 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最后位置的父亲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657600" y="3270237"/>
            <a:ext cx="5594801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//n-1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次：取出最大值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(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根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), 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放在堆之后</a:t>
            </a:r>
            <a:endParaRPr lang="zh-CN" altLang="en-US" sz="2600" dirty="0">
              <a:solidFill>
                <a:srgbClr val="0000CC"/>
              </a:solidFill>
            </a:endParaRPr>
          </a:p>
        </p:txBody>
      </p:sp>
      <p:sp>
        <p:nvSpPr>
          <p:cNvPr id="38" name="右大括号 37"/>
          <p:cNvSpPr/>
          <p:nvPr/>
        </p:nvSpPr>
        <p:spPr bwMode="auto">
          <a:xfrm>
            <a:off x="7549436" y="3962400"/>
            <a:ext cx="228600" cy="1371600"/>
          </a:xfrm>
          <a:prstGeom prst="rightBrace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701836" y="4038600"/>
            <a:ext cx="1518364" cy="1412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600" kern="0" dirty="0" smtClean="0">
                <a:solidFill>
                  <a:srgbClr val="990099"/>
                </a:solidFill>
              </a:rPr>
              <a:t>树根与</a:t>
            </a:r>
            <a:endParaRPr lang="en-US" altLang="zh-CN" sz="2600" kern="0" dirty="0" smtClean="0">
              <a:solidFill>
                <a:srgbClr val="990099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600" kern="0" dirty="0" smtClean="0">
                <a:solidFill>
                  <a:srgbClr val="990099"/>
                </a:solidFill>
              </a:rPr>
              <a:t>堆中最后</a:t>
            </a:r>
            <a:endParaRPr lang="en-US" altLang="zh-CN" sz="2600" kern="0" dirty="0" smtClean="0">
              <a:solidFill>
                <a:srgbClr val="990099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600" kern="0" dirty="0" smtClean="0">
                <a:solidFill>
                  <a:srgbClr val="990099"/>
                </a:solidFill>
              </a:rPr>
              <a:t>元素交换</a:t>
            </a:r>
            <a:endParaRPr lang="zh-CN" altLang="en-US" sz="2600" dirty="0">
              <a:solidFill>
                <a:srgbClr val="990099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76000" y="3672000"/>
            <a:ext cx="312906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kern="0" dirty="0" smtClean="0"/>
              <a:t>{</a:t>
            </a:r>
            <a:endParaRPr lang="zh-CN" altLang="en-US" sz="3000" dirty="0"/>
          </a:p>
        </p:txBody>
      </p:sp>
      <p:cxnSp>
        <p:nvCxnSpPr>
          <p:cNvPr id="48" name="直接连接符 47"/>
          <p:cNvCxnSpPr/>
          <p:nvPr/>
        </p:nvCxnSpPr>
        <p:spPr bwMode="auto">
          <a:xfrm>
            <a:off x="3048000" y="5943600"/>
            <a:ext cx="304800" cy="0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矩形 49"/>
          <p:cNvSpPr/>
          <p:nvPr/>
        </p:nvSpPr>
        <p:spPr>
          <a:xfrm>
            <a:off x="3352800" y="5943600"/>
            <a:ext cx="5791200" cy="533400"/>
          </a:xfrm>
          <a:prstGeom prst="rect">
            <a:avLst/>
          </a:prstGeom>
          <a:noFill/>
          <a:ln w="28575">
            <a:solidFill>
              <a:srgbClr val="0000CC"/>
            </a:solidFill>
          </a:ln>
        </p:spPr>
        <p:txBody>
          <a:bodyPr wrap="none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rgbClr val="0000CC"/>
                </a:solidFill>
              </a:rPr>
              <a:t>取出最大值后，剩余堆的大小</a:t>
            </a:r>
            <a:r>
              <a:rPr lang="en-US" altLang="zh-CN" sz="2600" dirty="0" err="1" smtClean="0">
                <a:solidFill>
                  <a:srgbClr val="0000CC"/>
                </a:solidFill>
              </a:rPr>
              <a:t>i</a:t>
            </a:r>
            <a:r>
              <a:rPr lang="zh-CN" altLang="en-US" sz="2600" dirty="0" smtClean="0">
                <a:solidFill>
                  <a:srgbClr val="0000CC"/>
                </a:solidFill>
              </a:rPr>
              <a:t>（长度）</a:t>
            </a:r>
            <a:endParaRPr lang="zh-CN" altLang="en-US" sz="26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32" grpId="0"/>
      <p:bldP spid="37" grpId="0"/>
      <p:bldP spid="38" grpId="0" animBg="1"/>
      <p:bldP spid="39" grpId="0"/>
      <p:bldP spid="41" grpId="0"/>
      <p:bldP spid="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回顾 </a:t>
            </a:r>
            <a:r>
              <a:rPr lang="en-US" altLang="zh-CN" dirty="0" smtClean="0">
                <a:ea typeface="黑体" pitchFamily="2" charset="-122"/>
              </a:rPr>
              <a:t>---- </a:t>
            </a:r>
            <a:r>
              <a:rPr lang="zh-CN" altLang="en-US" dirty="0" smtClean="0">
                <a:ea typeface="黑体" pitchFamily="2" charset="-122"/>
              </a:rPr>
              <a:t>插入排序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插入排序，基本思路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-- </a:t>
            </a:r>
            <a:r>
              <a:rPr lang="zh-CN" altLang="en-US" sz="3000" kern="0" dirty="0" smtClean="0">
                <a:latin typeface="+mn-lt"/>
              </a:rPr>
              <a:t>每</a:t>
            </a:r>
            <a:r>
              <a:rPr lang="en-US" altLang="zh-CN" sz="3000" kern="0" dirty="0" smtClean="0">
                <a:latin typeface="+mn-lt"/>
              </a:rPr>
              <a:t>1</a:t>
            </a:r>
            <a:r>
              <a:rPr lang="zh-CN" altLang="en-US" sz="3000" kern="0" dirty="0" smtClean="0">
                <a:latin typeface="+mn-lt"/>
              </a:rPr>
              <a:t>步：将</a:t>
            </a:r>
            <a:r>
              <a:rPr lang="en-US" altLang="zh-CN" sz="3000" kern="0" dirty="0" smtClean="0">
                <a:latin typeface="+mn-lt"/>
              </a:rPr>
              <a:t>1</a:t>
            </a:r>
            <a:r>
              <a:rPr lang="zh-CN" altLang="en-US" sz="3000" kern="0" dirty="0" smtClean="0">
                <a:latin typeface="+mn-lt"/>
              </a:rPr>
              <a:t>个待排序记录，</a:t>
            </a:r>
            <a:r>
              <a:rPr lang="zh-CN" altLang="en-US" sz="3000" kern="0" dirty="0" smtClean="0">
                <a:solidFill>
                  <a:srgbClr val="008000"/>
                </a:solidFill>
                <a:latin typeface="+mn-lt"/>
              </a:rPr>
              <a:t>按排序码大小，</a:t>
            </a:r>
            <a:endParaRPr lang="en-US" altLang="zh-CN" sz="3000" kern="0" dirty="0" smtClean="0">
              <a:solidFill>
                <a:srgbClr val="008000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</a:t>
            </a:r>
            <a:r>
              <a:rPr lang="zh-CN" altLang="en-US" sz="3000" kern="0" dirty="0" smtClean="0">
                <a:solidFill>
                  <a:srgbClr val="008000"/>
                </a:solidFill>
                <a:latin typeface="+mn-lt"/>
              </a:rPr>
              <a:t>插入到“已经排好序”</a:t>
            </a:r>
            <a:r>
              <a:rPr lang="zh-CN" altLang="en-US" sz="3000" kern="0" dirty="0" smtClean="0">
                <a:latin typeface="+mn-lt"/>
              </a:rPr>
              <a:t>的序列中；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180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  -- 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直接插入排序</a:t>
            </a:r>
            <a:endParaRPr lang="en-US" altLang="zh-CN" sz="3000" kern="0" dirty="0" smtClean="0">
              <a:solidFill>
                <a:srgbClr val="990099"/>
              </a:solidFill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  -- 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二分插入排序</a:t>
            </a:r>
            <a:endParaRPr lang="en-US" altLang="zh-CN" sz="3000" kern="0" dirty="0" smtClean="0">
              <a:solidFill>
                <a:srgbClr val="990099"/>
              </a:solidFill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-- </a:t>
            </a:r>
            <a:r>
              <a:rPr lang="zh-CN" altLang="en-US" sz="3000" kern="0" dirty="0" smtClean="0">
                <a:latin typeface="+mn-lt"/>
              </a:rPr>
              <a:t>表插入排序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  -- shell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（希尔）排序（缩小增量法）</a:t>
            </a:r>
            <a:endParaRPr lang="en-US" altLang="zh-CN" sz="3000" kern="0" dirty="0" smtClean="0">
              <a:solidFill>
                <a:srgbClr val="990099"/>
              </a:solidFill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76800" y="2971800"/>
            <a:ext cx="4267201" cy="2246769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dirty="0" smtClean="0"/>
              <a:t> 打过扑克牌，</a:t>
            </a:r>
            <a:endParaRPr lang="en-US" altLang="zh-CN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  -- </a:t>
            </a:r>
            <a:r>
              <a:rPr lang="zh-CN" altLang="en-US" dirty="0" smtClean="0"/>
              <a:t>抓</a:t>
            </a:r>
            <a:r>
              <a:rPr lang="en-US" altLang="zh-CN" dirty="0" smtClean="0"/>
              <a:t>1</a:t>
            </a:r>
            <a:r>
              <a:rPr lang="zh-CN" altLang="en-US" dirty="0" smtClean="0"/>
              <a:t>张牌，</a:t>
            </a:r>
            <a:endParaRPr lang="en-US" altLang="zh-CN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>
                <a:solidFill>
                  <a:srgbClr val="0000CC"/>
                </a:solidFill>
              </a:rPr>
              <a:t>即刻插入到合适位置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 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zh-CN" altLang="en-US" dirty="0" smtClean="0">
                <a:sym typeface="Wingdings" pitchFamily="2" charset="2"/>
              </a:rPr>
              <a:t>插入排序</a:t>
            </a:r>
            <a:r>
              <a:rPr lang="en-US" altLang="zh-CN" dirty="0" smtClean="0"/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228600" y="457200"/>
            <a:ext cx="89154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kumimoji="0" lang="en-US" altLang="zh-CN" sz="2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void sift( </a:t>
            </a:r>
            <a:r>
              <a:rPr lang="en-US" altLang="zh-CN" sz="2900" kern="0" dirty="0" err="1" smtClean="0">
                <a:solidFill>
                  <a:srgbClr val="0000CC"/>
                </a:solidFill>
              </a:rPr>
              <a:t>SortObject</a:t>
            </a:r>
            <a:r>
              <a:rPr lang="en-US" altLang="zh-CN" sz="2900" kern="0" dirty="0" smtClean="0">
                <a:solidFill>
                  <a:srgbClr val="0000CC"/>
                </a:solidFill>
              </a:rPr>
              <a:t> * </a:t>
            </a:r>
            <a:r>
              <a:rPr lang="en-US" altLang="zh-CN" sz="2900" kern="0" dirty="0" err="1" smtClean="0"/>
              <a:t>pVec</a:t>
            </a:r>
            <a:r>
              <a:rPr lang="en-US" altLang="zh-CN" sz="2900" kern="0" dirty="0" smtClean="0"/>
              <a:t>, </a:t>
            </a:r>
            <a:r>
              <a:rPr lang="en-US" altLang="zh-CN" sz="29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2900" kern="0" dirty="0" smtClean="0"/>
              <a:t> size, </a:t>
            </a:r>
            <a:r>
              <a:rPr lang="en-US" altLang="zh-CN" sz="29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2900" kern="0" dirty="0" smtClean="0"/>
              <a:t> p</a:t>
            </a:r>
            <a:r>
              <a:rPr kumimoji="0" lang="en-US" altLang="zh-CN" sz="2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{ </a:t>
            </a:r>
            <a:r>
              <a:rPr kumimoji="0" lang="en-US" altLang="zh-CN" sz="2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2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2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29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ch</a:t>
            </a:r>
            <a:r>
              <a:rPr kumimoji="0" lang="en-US" altLang="zh-CN" sz="2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=2*p+1;  </a:t>
            </a:r>
          </a:p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kumimoji="0" lang="en-US" altLang="zh-CN" sz="2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2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RecordNode</a:t>
            </a:r>
            <a:r>
              <a:rPr kumimoji="0" lang="en-US" altLang="zh-CN" sz="2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temp</a:t>
            </a:r>
            <a:r>
              <a:rPr lang="en-US" altLang="zh-CN" sz="2900" kern="0" dirty="0" smtClean="0"/>
              <a:t>=</a:t>
            </a:r>
            <a:r>
              <a:rPr lang="en-US" altLang="zh-CN" sz="2900" kern="0" dirty="0" err="1" smtClean="0"/>
              <a:t>pVec</a:t>
            </a:r>
            <a:r>
              <a:rPr lang="en-US" altLang="zh-CN" sz="2900" kern="0" dirty="0" smtClean="0"/>
              <a:t>-&gt;record[p];</a:t>
            </a:r>
            <a:endParaRPr kumimoji="0" lang="en-US" altLang="zh-CN" sz="29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while( </a:t>
            </a:r>
            <a:r>
              <a:rPr kumimoji="0" lang="en-US" altLang="zh-CN" sz="2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ch</a:t>
            </a:r>
            <a:r>
              <a:rPr kumimoji="0" lang="en-US" altLang="zh-CN" sz="29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 &lt;size</a:t>
            </a:r>
            <a:r>
              <a:rPr kumimoji="0" lang="en-US" altLang="zh-CN" sz="2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)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   if( </a:t>
            </a:r>
            <a:r>
              <a:rPr kumimoji="0" lang="en-US" altLang="zh-CN" sz="29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ch</a:t>
            </a:r>
            <a:r>
              <a:rPr kumimoji="0" lang="en-US" altLang="zh-CN" sz="2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&lt;size-1 &amp;&amp; </a:t>
            </a:r>
          </a:p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2900" kern="0" dirty="0" smtClean="0">
                <a:latin typeface="+mj-lt"/>
              </a:rPr>
              <a:t>        </a:t>
            </a:r>
            <a:r>
              <a:rPr kumimoji="0" lang="en-US" altLang="zh-CN" sz="29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pVec</a:t>
            </a:r>
            <a:r>
              <a:rPr kumimoji="0" lang="en-US" altLang="zh-CN" sz="2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-&gt;</a:t>
            </a:r>
            <a:r>
              <a:rPr lang="en-US" altLang="zh-CN" sz="2900" kern="0" dirty="0" smtClean="0">
                <a:latin typeface="+mj-lt"/>
              </a:rPr>
              <a:t>record</a:t>
            </a:r>
            <a:r>
              <a:rPr kumimoji="0" lang="en-US" altLang="zh-CN" sz="2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[</a:t>
            </a:r>
            <a:r>
              <a:rPr kumimoji="0" lang="en-US" altLang="zh-CN" sz="2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ch</a:t>
            </a:r>
            <a:r>
              <a:rPr kumimoji="0" lang="en-US" altLang="zh-CN" sz="2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].key </a:t>
            </a:r>
            <a:r>
              <a:rPr kumimoji="0" lang="en-US" altLang="zh-CN" sz="29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</a:rPr>
              <a:t>&lt;</a:t>
            </a:r>
            <a:r>
              <a:rPr lang="en-US" altLang="zh-CN" sz="2900" kern="0" dirty="0" smtClean="0"/>
              <a:t> </a:t>
            </a:r>
            <a:r>
              <a:rPr lang="en-US" altLang="zh-CN" sz="2900" kern="0" dirty="0" err="1" smtClean="0"/>
              <a:t>pVec</a:t>
            </a:r>
            <a:r>
              <a:rPr lang="en-US" altLang="zh-CN" sz="2900" kern="0" dirty="0" smtClean="0"/>
              <a:t>-&gt;record[</a:t>
            </a:r>
            <a:r>
              <a:rPr lang="en-US" altLang="zh-CN" sz="2900" kern="0" dirty="0" smtClean="0">
                <a:solidFill>
                  <a:srgbClr val="0000CC"/>
                </a:solidFill>
              </a:rPr>
              <a:t>ch+1</a:t>
            </a:r>
            <a:r>
              <a:rPr lang="en-US" altLang="zh-CN" sz="2900" kern="0" dirty="0" smtClean="0"/>
              <a:t>].key) </a:t>
            </a:r>
            <a:endParaRPr kumimoji="0" lang="en-US" altLang="zh-CN" sz="29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      </a:t>
            </a:r>
            <a:r>
              <a:rPr kumimoji="0" lang="en-US" altLang="zh-CN" sz="2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</a:rPr>
              <a:t>ch</a:t>
            </a:r>
            <a:r>
              <a:rPr kumimoji="0" lang="en-US" altLang="zh-CN" sz="29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</a:rPr>
              <a:t> ++; </a:t>
            </a:r>
          </a:p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2900" kern="0" dirty="0" smtClean="0">
                <a:latin typeface="+mj-lt"/>
              </a:rPr>
              <a:t>    </a:t>
            </a:r>
            <a:r>
              <a:rPr lang="en-US" altLang="zh-CN" sz="2900" kern="0" dirty="0" smtClean="0">
                <a:solidFill>
                  <a:srgbClr val="990099"/>
                </a:solidFill>
              </a:rPr>
              <a:t>if( </a:t>
            </a:r>
            <a:r>
              <a:rPr lang="en-US" altLang="zh-CN" sz="2900" kern="0" dirty="0" err="1" smtClean="0"/>
              <a:t>temp.key</a:t>
            </a:r>
            <a:r>
              <a:rPr lang="en-US" altLang="zh-CN" sz="2900" kern="0" dirty="0" smtClean="0"/>
              <a:t> </a:t>
            </a:r>
            <a:r>
              <a:rPr lang="en-US" altLang="zh-CN" sz="2900" b="1" kern="0" dirty="0" smtClean="0">
                <a:solidFill>
                  <a:srgbClr val="FF0000"/>
                </a:solidFill>
              </a:rPr>
              <a:t>&lt;</a:t>
            </a:r>
            <a:r>
              <a:rPr lang="en-US" altLang="zh-CN" sz="2900" kern="0" dirty="0" smtClean="0"/>
              <a:t> </a:t>
            </a:r>
            <a:r>
              <a:rPr lang="en-US" altLang="zh-CN" sz="2900" kern="0" dirty="0" err="1" smtClean="0"/>
              <a:t>pVec</a:t>
            </a:r>
            <a:r>
              <a:rPr lang="en-US" altLang="zh-CN" sz="2900" kern="0" dirty="0" smtClean="0"/>
              <a:t>-&gt;record[</a:t>
            </a:r>
            <a:r>
              <a:rPr lang="en-US" altLang="zh-CN" sz="2900" kern="0" dirty="0" err="1" smtClean="0"/>
              <a:t>ch</a:t>
            </a:r>
            <a:r>
              <a:rPr lang="en-US" altLang="zh-CN" sz="2900" kern="0" dirty="0" smtClean="0"/>
              <a:t>].key </a:t>
            </a:r>
            <a:r>
              <a:rPr lang="en-US" altLang="zh-CN" sz="2900" kern="0" dirty="0" smtClean="0">
                <a:solidFill>
                  <a:srgbClr val="990099"/>
                </a:solidFill>
              </a:rPr>
              <a:t>)</a:t>
            </a:r>
          </a:p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2900" kern="0" dirty="0" smtClean="0"/>
              <a:t>        </a:t>
            </a:r>
            <a:r>
              <a:rPr lang="en-US" altLang="zh-CN" sz="2900" kern="0" dirty="0" err="1" smtClean="0"/>
              <a:t>pVec</a:t>
            </a:r>
            <a:r>
              <a:rPr lang="en-US" altLang="zh-CN" sz="2900" kern="0" dirty="0" smtClean="0"/>
              <a:t>-&gt;record[p] = </a:t>
            </a:r>
            <a:r>
              <a:rPr lang="en-US" altLang="zh-CN" sz="2900" kern="0" dirty="0" err="1" smtClean="0"/>
              <a:t>pVec</a:t>
            </a:r>
            <a:r>
              <a:rPr lang="en-US" altLang="zh-CN" sz="2900" kern="0" dirty="0" smtClean="0"/>
              <a:t>-&gt;record[</a:t>
            </a:r>
            <a:r>
              <a:rPr lang="en-US" altLang="zh-CN" sz="2900" kern="0" dirty="0" err="1" smtClean="0"/>
              <a:t>ch</a:t>
            </a:r>
            <a:r>
              <a:rPr lang="en-US" altLang="zh-CN" sz="2900" kern="0" dirty="0" smtClean="0"/>
              <a:t>]; </a:t>
            </a:r>
          </a:p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2900" kern="0" dirty="0" smtClean="0"/>
              <a:t>        p=</a:t>
            </a:r>
            <a:r>
              <a:rPr lang="en-US" altLang="zh-CN" sz="2900" kern="0" dirty="0" err="1" smtClean="0"/>
              <a:t>ch</a:t>
            </a:r>
            <a:r>
              <a:rPr lang="en-US" altLang="zh-CN" sz="2900" kern="0" dirty="0" smtClean="0"/>
              <a:t>;   </a:t>
            </a:r>
            <a:r>
              <a:rPr lang="en-US" altLang="zh-CN" sz="2900" kern="0" dirty="0" err="1" smtClean="0"/>
              <a:t>ch</a:t>
            </a:r>
            <a:r>
              <a:rPr lang="en-US" altLang="zh-CN" sz="2900" kern="0" dirty="0" smtClean="0"/>
              <a:t> =2*p+1; </a:t>
            </a:r>
            <a:endParaRPr lang="en-US" altLang="zh-CN" sz="2900" kern="0" dirty="0" smtClean="0">
              <a:solidFill>
                <a:srgbClr val="990099"/>
              </a:solidFill>
            </a:endParaRPr>
          </a:p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2900" kern="0" dirty="0" smtClean="0"/>
              <a:t>    </a:t>
            </a:r>
            <a:r>
              <a:rPr lang="en-US" altLang="zh-CN" sz="2900" kern="0" dirty="0" smtClean="0">
                <a:solidFill>
                  <a:srgbClr val="990099"/>
                </a:solidFill>
              </a:rPr>
              <a:t>else</a:t>
            </a:r>
            <a:r>
              <a:rPr lang="en-US" altLang="zh-CN" sz="2900" kern="0" dirty="0" smtClean="0"/>
              <a:t>  break; </a:t>
            </a:r>
          </a:p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2900" kern="0" dirty="0" smtClean="0"/>
              <a:t>    </a:t>
            </a:r>
            <a:r>
              <a:rPr lang="en-US" altLang="zh-CN" sz="2900" kern="0" dirty="0" err="1" smtClean="0"/>
              <a:t>papq</a:t>
            </a:r>
            <a:r>
              <a:rPr lang="en-US" altLang="zh-CN" sz="2900" kern="0" dirty="0" smtClean="0"/>
              <a:t>-&gt;</a:t>
            </a:r>
            <a:r>
              <a:rPr lang="en-US" altLang="zh-CN" sz="2900" kern="0" dirty="0" err="1" smtClean="0"/>
              <a:t>pq</a:t>
            </a:r>
            <a:r>
              <a:rPr lang="en-US" altLang="zh-CN" sz="2900" kern="0" dirty="0" smtClean="0"/>
              <a:t>[p] = temp; }</a:t>
            </a:r>
            <a:endParaRPr kumimoji="0" lang="en-US" altLang="zh-CN" sz="2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71800" y="990600"/>
            <a:ext cx="5943600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A00"/>
                </a:solidFill>
              </a:rPr>
              <a:t>// p: </a:t>
            </a:r>
            <a:r>
              <a:rPr lang="zh-CN" altLang="en-US" sz="2600" kern="0" dirty="0" smtClean="0">
                <a:solidFill>
                  <a:srgbClr val="008A00"/>
                </a:solidFill>
              </a:rPr>
              <a:t>待</a:t>
            </a:r>
            <a:r>
              <a:rPr lang="en-US" altLang="zh-CN" sz="2600" kern="0" dirty="0" smtClean="0">
                <a:solidFill>
                  <a:srgbClr val="008A00"/>
                </a:solidFill>
              </a:rPr>
              <a:t>sift</a:t>
            </a:r>
            <a:r>
              <a:rPr lang="zh-CN" altLang="en-US" sz="2600" kern="0" dirty="0" smtClean="0">
                <a:solidFill>
                  <a:srgbClr val="008A00"/>
                </a:solidFill>
              </a:rPr>
              <a:t>位置，</a:t>
            </a:r>
            <a:r>
              <a:rPr lang="en-US" altLang="zh-CN" sz="2600" kern="0" dirty="0" err="1" smtClean="0">
                <a:solidFill>
                  <a:srgbClr val="008A00"/>
                </a:solidFill>
              </a:rPr>
              <a:t>ch</a:t>
            </a:r>
            <a:r>
              <a:rPr lang="zh-CN" altLang="en-US" sz="2600" kern="0" dirty="0" smtClean="0">
                <a:solidFill>
                  <a:srgbClr val="008A00"/>
                </a:solidFill>
              </a:rPr>
              <a:t>初始为其左子</a:t>
            </a:r>
            <a:r>
              <a:rPr lang="en-US" altLang="zh-CN" sz="2600" kern="0" dirty="0" smtClean="0">
                <a:solidFill>
                  <a:srgbClr val="008A00"/>
                </a:solidFill>
              </a:rPr>
              <a:t>(</a:t>
            </a:r>
            <a:r>
              <a:rPr lang="zh-CN" altLang="en-US" sz="2600" kern="0" dirty="0" smtClean="0">
                <a:solidFill>
                  <a:srgbClr val="008A00"/>
                </a:solidFill>
              </a:rPr>
              <a:t>下标</a:t>
            </a:r>
            <a:r>
              <a:rPr lang="en-US" altLang="zh-CN" sz="2600" kern="0" dirty="0" smtClean="0">
                <a:solidFill>
                  <a:srgbClr val="008A00"/>
                </a:solidFill>
              </a:rPr>
              <a:t>)</a:t>
            </a:r>
            <a:endParaRPr lang="zh-CN" altLang="en-US" sz="2600" dirty="0"/>
          </a:p>
        </p:txBody>
      </p:sp>
      <p:sp>
        <p:nvSpPr>
          <p:cNvPr id="17" name="矩形 16"/>
          <p:cNvSpPr/>
          <p:nvPr/>
        </p:nvSpPr>
        <p:spPr>
          <a:xfrm>
            <a:off x="6498000" y="1517637"/>
            <a:ext cx="3048000" cy="53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990099"/>
                </a:solidFill>
              </a:rPr>
              <a:t>//temp: 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待</a:t>
            </a:r>
            <a:r>
              <a:rPr lang="en-US" altLang="zh-CN" sz="2600" kern="0" dirty="0" smtClean="0">
                <a:solidFill>
                  <a:srgbClr val="990099"/>
                </a:solidFill>
              </a:rPr>
              <a:t>sift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元素</a:t>
            </a:r>
            <a:endParaRPr lang="en-US" altLang="zh-CN" sz="2600" kern="0" dirty="0" smtClean="0">
              <a:solidFill>
                <a:srgbClr val="990099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09800" y="3546157"/>
            <a:ext cx="6477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rgbClr val="008A00"/>
                </a:solidFill>
              </a:rPr>
              <a:t>//</a:t>
            </a:r>
            <a:r>
              <a:rPr lang="en-US" altLang="zh-CN" sz="2600" kern="0" dirty="0" err="1" smtClean="0">
                <a:solidFill>
                  <a:srgbClr val="008A00"/>
                </a:solidFill>
              </a:rPr>
              <a:t>ch</a:t>
            </a:r>
            <a:r>
              <a:rPr lang="zh-CN" altLang="en-US" sz="2600" kern="0" dirty="0" smtClean="0">
                <a:solidFill>
                  <a:srgbClr val="008A00"/>
                </a:solidFill>
              </a:rPr>
              <a:t>：待</a:t>
            </a:r>
            <a:r>
              <a:rPr lang="en-US" altLang="zh-CN" sz="2600" kern="0" dirty="0" smtClean="0">
                <a:solidFill>
                  <a:srgbClr val="008A00"/>
                </a:solidFill>
              </a:rPr>
              <a:t>sift</a:t>
            </a:r>
            <a:r>
              <a:rPr lang="zh-CN" altLang="en-US" sz="2600" kern="0" dirty="0" smtClean="0">
                <a:solidFill>
                  <a:srgbClr val="008A00"/>
                </a:solidFill>
              </a:rPr>
              <a:t>位置</a:t>
            </a:r>
            <a:r>
              <a:rPr lang="en-US" altLang="zh-CN" sz="2600" kern="0" dirty="0" smtClean="0">
                <a:solidFill>
                  <a:srgbClr val="008A00"/>
                </a:solidFill>
              </a:rPr>
              <a:t>p</a:t>
            </a:r>
            <a:r>
              <a:rPr lang="zh-CN" altLang="en-US" sz="2600" kern="0" dirty="0" smtClean="0">
                <a:solidFill>
                  <a:srgbClr val="008A00"/>
                </a:solidFill>
              </a:rPr>
              <a:t>的、</a:t>
            </a:r>
            <a:r>
              <a:rPr lang="zh-CN" altLang="en-US" sz="2600" kern="0" dirty="0" smtClean="0">
                <a:solidFill>
                  <a:srgbClr val="FF0000"/>
                </a:solidFill>
              </a:rPr>
              <a:t>较大</a:t>
            </a:r>
            <a:r>
              <a:rPr lang="zh-CN" altLang="en-US" sz="2600" kern="0" dirty="0" smtClean="0">
                <a:solidFill>
                  <a:srgbClr val="008A00"/>
                </a:solidFill>
              </a:rPr>
              <a:t>孩子的下标</a:t>
            </a:r>
            <a:endParaRPr lang="zh-CN" altLang="en-US" sz="2600" dirty="0"/>
          </a:p>
        </p:txBody>
      </p:sp>
      <p:sp>
        <p:nvSpPr>
          <p:cNvPr id="36" name="矩形 35"/>
          <p:cNvSpPr/>
          <p:nvPr/>
        </p:nvSpPr>
        <p:spPr>
          <a:xfrm>
            <a:off x="4495800" y="5070157"/>
            <a:ext cx="47244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待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sift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位置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p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下降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1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层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, </a:t>
            </a:r>
            <a:r>
              <a:rPr lang="en-US" altLang="zh-CN" sz="2600" kern="0" dirty="0" err="1" smtClean="0">
                <a:solidFill>
                  <a:srgbClr val="C00000"/>
                </a:solidFill>
              </a:rPr>
              <a:t>ch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为左子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106263" y="4536757"/>
            <a:ext cx="203773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大孩子上升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876800" y="1981200"/>
            <a:ext cx="4267200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kern="0" dirty="0" smtClean="0">
                <a:solidFill>
                  <a:srgbClr val="990099"/>
                </a:solidFill>
              </a:rPr>
              <a:t>//</a:t>
            </a:r>
            <a:r>
              <a:rPr lang="zh-CN" altLang="en-US" sz="2400" kern="0" dirty="0" smtClean="0">
                <a:solidFill>
                  <a:srgbClr val="990099"/>
                </a:solidFill>
              </a:rPr>
              <a:t>在为</a:t>
            </a:r>
            <a:r>
              <a:rPr lang="en-US" altLang="zh-CN" sz="2400" kern="0" dirty="0" smtClean="0">
                <a:solidFill>
                  <a:srgbClr val="990099"/>
                </a:solidFill>
              </a:rPr>
              <a:t>temp</a:t>
            </a:r>
            <a:r>
              <a:rPr lang="zh-CN" altLang="en-US" sz="2400" kern="0" dirty="0" smtClean="0">
                <a:solidFill>
                  <a:srgbClr val="990099"/>
                </a:solidFill>
              </a:rPr>
              <a:t>找到最终位置之前，</a:t>
            </a:r>
            <a:endParaRPr lang="en-US" altLang="zh-CN" sz="2400" kern="0" dirty="0" smtClean="0">
              <a:solidFill>
                <a:srgbClr val="990099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kern="0" dirty="0" smtClean="0">
                <a:solidFill>
                  <a:srgbClr val="990099"/>
                </a:solidFill>
              </a:rPr>
              <a:t>// temp</a:t>
            </a:r>
            <a:r>
              <a:rPr lang="zh-CN" altLang="en-US" sz="2400" kern="0" dirty="0" smtClean="0">
                <a:solidFill>
                  <a:srgbClr val="990099"/>
                </a:solidFill>
              </a:rPr>
              <a:t>不参与交换</a:t>
            </a:r>
            <a:endParaRPr lang="zh-CN" altLang="en-US" sz="2400" dirty="0">
              <a:solidFill>
                <a:srgbClr val="990099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267200" y="6096000"/>
            <a:ext cx="4267200" cy="494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rgbClr val="990099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将</a:t>
            </a:r>
            <a:r>
              <a:rPr lang="en-US" altLang="zh-CN" sz="2600" kern="0" dirty="0" smtClean="0">
                <a:solidFill>
                  <a:srgbClr val="990099"/>
                </a:solidFill>
              </a:rPr>
              <a:t>temp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放入最终位置</a:t>
            </a:r>
            <a:endParaRPr lang="zh-CN" altLang="en-US" sz="2600" dirty="0">
              <a:solidFill>
                <a:srgbClr val="990099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1000" y="2393757"/>
            <a:ext cx="32412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kern="0" dirty="0" smtClean="0">
                <a:solidFill>
                  <a:srgbClr val="C00000"/>
                </a:solidFill>
              </a:rPr>
              <a:t>{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43200" y="54864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kern="0" dirty="0" smtClean="0">
                <a:solidFill>
                  <a:srgbClr val="C00000"/>
                </a:solidFill>
              </a:rPr>
              <a:t>} 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9600" y="4451157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{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114800" y="4984557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6" grpId="0"/>
      <p:bldP spid="40" grpId="0"/>
      <p:bldP spid="10" grpId="0"/>
      <p:bldP spid="11" grpId="0"/>
      <p:bldP spid="12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8.3.2 </a:t>
            </a:r>
            <a:r>
              <a:rPr lang="zh-CN" altLang="en-US" dirty="0" smtClean="0">
                <a:ea typeface="黑体" pitchFamily="2" charset="-122"/>
              </a:rPr>
              <a:t>堆排序（</a:t>
            </a:r>
            <a:r>
              <a:rPr lang="en-US" altLang="zh-CN" dirty="0" smtClean="0">
                <a:ea typeface="黑体" pitchFamily="2" charset="-122"/>
              </a:rPr>
              <a:t>Heap Sort</a:t>
            </a:r>
            <a:r>
              <a:rPr lang="zh-CN" altLang="en-US" dirty="0" smtClean="0">
                <a:ea typeface="黑体" pitchFamily="2" charset="-122"/>
              </a:rPr>
              <a:t>）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latin typeface="+mn-lt"/>
              </a:rPr>
              <a:t>是否稳定？</a:t>
            </a:r>
            <a:endParaRPr lang="en-US" altLang="zh-CN" sz="3000" kern="0" dirty="0" smtClean="0"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</a:t>
            </a:r>
            <a:r>
              <a:rPr lang="en-US" altLang="zh-CN" sz="3000" kern="0" dirty="0" smtClean="0">
                <a:solidFill>
                  <a:srgbClr val="C00000"/>
                </a:solidFill>
                <a:latin typeface="+mn-lt"/>
              </a:rPr>
              <a:t>-- 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不稳定</a:t>
            </a:r>
            <a:endParaRPr lang="en-US" altLang="zh-CN" sz="3000" kern="0" dirty="0" smtClean="0">
              <a:solidFill>
                <a:srgbClr val="C00000"/>
              </a:solidFill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-- </a:t>
            </a:r>
            <a:r>
              <a:rPr lang="zh-CN" altLang="en-US" sz="3000" kern="0" dirty="0" smtClean="0">
                <a:latin typeface="+mn-lt"/>
              </a:rPr>
              <a:t>例如：</a:t>
            </a:r>
            <a:r>
              <a:rPr lang="en-US" altLang="zh-CN" sz="3000" kern="0" dirty="0" smtClean="0">
                <a:latin typeface="+mn-lt"/>
              </a:rPr>
              <a:t>1, 3, 2, 2*</a:t>
            </a:r>
            <a:r>
              <a:rPr lang="zh-CN" altLang="en-US" sz="3000" kern="0" dirty="0" smtClean="0">
                <a:latin typeface="+mn-lt"/>
              </a:rPr>
              <a:t>，堆排序结果？</a:t>
            </a:r>
            <a:endParaRPr lang="en-US" altLang="zh-CN" sz="3000" kern="0" dirty="0" smtClean="0"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</a:t>
            </a:r>
            <a:r>
              <a:rPr lang="en-US" altLang="zh-CN" sz="3000" kern="0" dirty="0" smtClean="0">
                <a:latin typeface="+mn-lt"/>
                <a:sym typeface="Wingdings" pitchFamily="2" charset="2"/>
              </a:rPr>
              <a:t> </a:t>
            </a:r>
            <a:r>
              <a:rPr lang="en-US" altLang="zh-CN" sz="3000" kern="0" dirty="0" smtClean="0">
                <a:latin typeface="+mn-lt"/>
              </a:rPr>
              <a:t>3, </a:t>
            </a:r>
            <a:r>
              <a:rPr lang="en-US" altLang="zh-CN" sz="3000" kern="0" dirty="0" smtClean="0">
                <a:latin typeface="+mn-lt"/>
              </a:rPr>
              <a:t> 2*,  </a:t>
            </a:r>
            <a:r>
              <a:rPr lang="en-US" altLang="zh-CN" sz="3000" kern="0" dirty="0" smtClean="0">
                <a:latin typeface="+mn-lt"/>
              </a:rPr>
              <a:t>2, </a:t>
            </a:r>
            <a:r>
              <a:rPr lang="en-US" altLang="zh-CN" sz="3000" kern="0" dirty="0" smtClean="0">
                <a:latin typeface="+mn-lt"/>
              </a:rPr>
              <a:t> 1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</a:t>
            </a:r>
            <a:r>
              <a:rPr lang="en-US" altLang="zh-CN" sz="3000" kern="0" dirty="0" smtClean="0">
                <a:latin typeface="+mn-lt"/>
              </a:rPr>
              <a:t>  -- </a:t>
            </a:r>
            <a:r>
              <a:rPr lang="zh-CN" altLang="en-US" sz="3000" kern="0" dirty="0" smtClean="0">
                <a:latin typeface="+mn-lt"/>
              </a:rPr>
              <a:t>例如：</a:t>
            </a:r>
            <a:r>
              <a:rPr lang="en-US" altLang="zh-CN" sz="3000" kern="0" dirty="0" smtClean="0">
                <a:latin typeface="+mn-lt"/>
              </a:rPr>
              <a:t>1, 2, 2*</a:t>
            </a:r>
            <a:r>
              <a:rPr lang="zh-CN" altLang="en-US" sz="3000" kern="0" dirty="0" smtClean="0">
                <a:latin typeface="+mn-lt"/>
              </a:rPr>
              <a:t>，按课本程序得到？</a:t>
            </a:r>
            <a:endParaRPr lang="en-US" altLang="zh-CN" sz="3000" kern="0" dirty="0" smtClean="0"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</a:t>
            </a:r>
            <a:r>
              <a:rPr lang="en-US" altLang="zh-CN" sz="3000" kern="0" dirty="0" smtClean="0">
                <a:latin typeface="+mn-lt"/>
              </a:rPr>
              <a:t>     </a:t>
            </a:r>
            <a:r>
              <a:rPr lang="en-US" altLang="zh-CN" sz="3000" kern="0" dirty="0" smtClean="0">
                <a:latin typeface="+mn-lt"/>
                <a:sym typeface="Wingdings" pitchFamily="2" charset="2"/>
              </a:rPr>
              <a:t> </a:t>
            </a:r>
            <a:r>
              <a:rPr lang="en-US" altLang="zh-CN" sz="3000" kern="0" dirty="0" smtClean="0">
                <a:latin typeface="+mn-lt"/>
              </a:rPr>
              <a:t>1</a:t>
            </a:r>
            <a:r>
              <a:rPr lang="en-US" altLang="zh-CN" sz="3000" kern="0" dirty="0" smtClean="0">
                <a:latin typeface="+mn-lt"/>
              </a:rPr>
              <a:t>,</a:t>
            </a:r>
            <a:r>
              <a:rPr lang="en-US" altLang="zh-CN" sz="3000" kern="0" dirty="0" smtClean="0">
                <a:latin typeface="+mn-lt"/>
              </a:rPr>
              <a:t>  2</a:t>
            </a:r>
            <a:r>
              <a:rPr lang="zh-CN" altLang="en-US" sz="3000" kern="0" dirty="0" smtClean="0">
                <a:latin typeface="+mn-lt"/>
              </a:rPr>
              <a:t>*</a:t>
            </a:r>
            <a:r>
              <a:rPr lang="en-US" altLang="zh-CN" sz="3000" kern="0" dirty="0" smtClean="0">
                <a:latin typeface="+mn-lt"/>
              </a:rPr>
              <a:t>,  2</a:t>
            </a:r>
            <a:endParaRPr lang="en-US" altLang="zh-CN" sz="30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小 结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掌握：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1. </a:t>
            </a:r>
            <a:r>
              <a:rPr lang="zh-CN" altLang="en-US" sz="3000" kern="0" dirty="0" smtClean="0">
                <a:latin typeface="+mn-lt"/>
              </a:rPr>
              <a:t>直接选择排序、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程序</a:t>
            </a:r>
            <a:r>
              <a:rPr lang="zh-CN" altLang="en-US" sz="3000" kern="0" dirty="0" smtClean="0">
                <a:latin typeface="+mn-lt"/>
              </a:rPr>
              <a:t>，不稳定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2. </a:t>
            </a:r>
            <a:r>
              <a:rPr lang="zh-CN" altLang="en-US" sz="3000" kern="0" dirty="0" smtClean="0">
                <a:latin typeface="+mn-lt"/>
              </a:rPr>
              <a:t>堆排序、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程序</a:t>
            </a:r>
            <a:r>
              <a:rPr lang="zh-CN" altLang="en-US" sz="3000" kern="0" dirty="0" smtClean="0">
                <a:latin typeface="+mn-lt"/>
              </a:rPr>
              <a:t>，不稳定</a:t>
            </a:r>
            <a:endParaRPr lang="en-US" altLang="zh-CN" sz="3000" kern="0" dirty="0" smtClean="0">
              <a:solidFill>
                <a:srgbClr val="FF0000"/>
              </a:solidFill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作 业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60000"/>
              </a:lnSpc>
              <a:spcBef>
                <a:spcPts val="0"/>
              </a:spcBef>
              <a:defRPr/>
            </a:pPr>
            <a:r>
              <a:rPr lang="en-US" altLang="zh-CN" sz="3200" kern="0" dirty="0" smtClean="0">
                <a:latin typeface="+mn-lt"/>
              </a:rPr>
              <a:t> P285</a:t>
            </a:r>
          </a:p>
          <a:p>
            <a:pPr marL="342900" indent="-342900" algn="just">
              <a:lnSpc>
                <a:spcPct val="140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</a:t>
            </a:r>
            <a:r>
              <a:rPr lang="zh-CN" altLang="en-US" sz="3200" kern="0" dirty="0" smtClean="0">
                <a:latin typeface="+mn-lt"/>
              </a:rPr>
              <a:t>复习题</a:t>
            </a:r>
            <a:r>
              <a:rPr lang="en-US" altLang="zh-CN" sz="3200" kern="0" dirty="0" smtClean="0">
                <a:latin typeface="+mn-lt"/>
              </a:rPr>
              <a:t>1</a:t>
            </a:r>
            <a:r>
              <a:rPr lang="zh-CN" altLang="en-US" sz="3200" kern="0" dirty="0" smtClean="0">
                <a:latin typeface="+mn-lt"/>
              </a:rPr>
              <a:t>，写出</a:t>
            </a:r>
            <a:endParaRPr lang="en-US" altLang="zh-CN" sz="3200" kern="0" dirty="0" smtClean="0"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</a:t>
            </a:r>
            <a:r>
              <a:rPr lang="zh-CN" altLang="en-US" sz="3200" kern="0" dirty="0" smtClean="0">
                <a:solidFill>
                  <a:srgbClr val="008000"/>
                </a:solidFill>
                <a:latin typeface="+mn-lt"/>
              </a:rPr>
              <a:t>直接选择排序</a:t>
            </a:r>
            <a:r>
              <a:rPr lang="zh-CN" altLang="en-US" sz="3200" kern="0" dirty="0" smtClean="0">
                <a:latin typeface="+mn-lt"/>
              </a:rPr>
              <a:t>、</a:t>
            </a:r>
            <a:r>
              <a:rPr lang="zh-CN" altLang="en-US" sz="3200" kern="0" dirty="0" smtClean="0">
                <a:solidFill>
                  <a:srgbClr val="008000"/>
                </a:solidFill>
                <a:latin typeface="+mn-lt"/>
              </a:rPr>
              <a:t>堆排序</a:t>
            </a:r>
            <a:r>
              <a:rPr lang="zh-CN" altLang="en-US" sz="3200" kern="0" dirty="0" smtClean="0">
                <a:latin typeface="+mn-lt"/>
              </a:rPr>
              <a:t>的各趟运行结果。</a:t>
            </a:r>
            <a:endParaRPr lang="en-US" altLang="zh-CN" sz="3200" kern="0" dirty="0" smtClean="0"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8.3 </a:t>
            </a:r>
            <a:r>
              <a:rPr lang="zh-CN" altLang="en-US" dirty="0" smtClean="0">
                <a:ea typeface="黑体" pitchFamily="2" charset="-122"/>
              </a:rPr>
              <a:t>选择排序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选择排序，基本思路：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-- </a:t>
            </a:r>
            <a:r>
              <a:rPr lang="zh-CN" altLang="en-US" sz="3000" kern="0" dirty="0" smtClean="0">
                <a:latin typeface="+mn-lt"/>
              </a:rPr>
              <a:t>每</a:t>
            </a:r>
            <a:r>
              <a:rPr lang="en-US" altLang="zh-CN" sz="3000" kern="0" dirty="0" smtClean="0">
                <a:latin typeface="+mn-lt"/>
              </a:rPr>
              <a:t>1</a:t>
            </a:r>
            <a:r>
              <a:rPr lang="zh-CN" altLang="en-US" sz="3000" kern="0" dirty="0" smtClean="0">
                <a:latin typeface="+mn-lt"/>
              </a:rPr>
              <a:t>步</a:t>
            </a:r>
            <a:r>
              <a:rPr lang="en-US" altLang="zh-CN" sz="3000" kern="0" dirty="0" smtClean="0">
                <a:latin typeface="+mn-lt"/>
              </a:rPr>
              <a:t>(</a:t>
            </a:r>
            <a:r>
              <a:rPr lang="zh-CN" altLang="en-US" sz="3000" kern="0" dirty="0" smtClean="0">
                <a:latin typeface="+mn-lt"/>
              </a:rPr>
              <a:t>趟</a:t>
            </a:r>
            <a:r>
              <a:rPr lang="en-US" altLang="zh-CN" sz="3000" kern="0" dirty="0" smtClean="0">
                <a:latin typeface="+mn-lt"/>
              </a:rPr>
              <a:t>)</a:t>
            </a:r>
            <a:r>
              <a:rPr lang="zh-CN" altLang="en-US" sz="3000" kern="0" dirty="0" smtClean="0">
                <a:latin typeface="+mn-lt"/>
              </a:rPr>
              <a:t>：从待排序记录中，</a:t>
            </a:r>
            <a:r>
              <a:rPr lang="zh-CN" altLang="en-US" sz="3000" kern="0" dirty="0" smtClean="0">
                <a:solidFill>
                  <a:srgbClr val="008000"/>
                </a:solidFill>
                <a:latin typeface="+mn-lt"/>
              </a:rPr>
              <a:t>选出最小排序码</a:t>
            </a:r>
            <a:endParaRPr lang="en-US" altLang="zh-CN" sz="3000" kern="0" dirty="0" smtClean="0">
              <a:solidFill>
                <a:srgbClr val="008000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</a:t>
            </a:r>
            <a:r>
              <a:rPr lang="zh-CN" altLang="en-US" sz="3000" kern="0" dirty="0" smtClean="0">
                <a:latin typeface="+mn-lt"/>
              </a:rPr>
              <a:t>顺序放在</a:t>
            </a:r>
            <a:r>
              <a:rPr lang="zh-CN" altLang="en-US" sz="3000" kern="0" dirty="0" smtClean="0">
                <a:solidFill>
                  <a:srgbClr val="008000"/>
                </a:solidFill>
                <a:latin typeface="+mn-lt"/>
              </a:rPr>
              <a:t>“</a:t>
            </a:r>
            <a:r>
              <a:rPr lang="zh-CN" altLang="en-US" sz="3000" kern="0" dirty="0" smtClean="0">
                <a:solidFill>
                  <a:srgbClr val="008000"/>
                </a:solidFill>
              </a:rPr>
              <a:t>已排序记录</a:t>
            </a:r>
            <a:r>
              <a:rPr lang="zh-CN" altLang="en-US" sz="3000" kern="0" dirty="0" smtClean="0">
                <a:solidFill>
                  <a:srgbClr val="008000"/>
                </a:solidFill>
                <a:latin typeface="+mn-lt"/>
              </a:rPr>
              <a:t>”</a:t>
            </a:r>
            <a:r>
              <a:rPr lang="zh-CN" altLang="en-US" sz="3000" kern="0" dirty="0" smtClean="0">
                <a:latin typeface="+mn-lt"/>
              </a:rPr>
              <a:t>之后；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180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  -- 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直接选择排序</a:t>
            </a:r>
            <a:endParaRPr lang="en-US" altLang="zh-CN" sz="3000" kern="0" dirty="0" smtClean="0">
              <a:solidFill>
                <a:srgbClr val="990099"/>
              </a:solidFill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  -- 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堆排序</a:t>
            </a:r>
            <a:endParaRPr lang="en-US" altLang="zh-CN" sz="3000" kern="0" dirty="0" smtClean="0">
              <a:solidFill>
                <a:srgbClr val="990099"/>
              </a:solidFill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62400" y="3506653"/>
            <a:ext cx="5181601" cy="2055947"/>
          </a:xfrm>
          <a:prstGeom prst="rect">
            <a:avLst/>
          </a:prstGeom>
          <a:solidFill>
            <a:srgbClr val="FFFF99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dirty="0" smtClean="0"/>
              <a:t> 大小不同的苹果，每天吃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>
              <a:lnSpc>
                <a:spcPct val="140000"/>
              </a:lnSpc>
              <a:spcBef>
                <a:spcPts val="1200"/>
              </a:spcBef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   -- </a:t>
            </a:r>
            <a:r>
              <a:rPr lang="zh-CN" altLang="en-US" dirty="0" smtClean="0">
                <a:solidFill>
                  <a:srgbClr val="0000CC"/>
                </a:solidFill>
              </a:rPr>
              <a:t>每次都挑 剩下的苹果中，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      </a:t>
            </a:r>
            <a:r>
              <a:rPr lang="zh-CN" altLang="en-US" dirty="0" smtClean="0">
                <a:solidFill>
                  <a:srgbClr val="0000CC"/>
                </a:solidFill>
              </a:rPr>
              <a:t>最小的那个，来吃</a:t>
            </a:r>
            <a:endParaRPr lang="en-US" altLang="zh-CN" dirty="0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8.3.1 </a:t>
            </a:r>
            <a:r>
              <a:rPr lang="zh-CN" altLang="en-US" dirty="0" smtClean="0">
                <a:ea typeface="黑体" pitchFamily="2" charset="-122"/>
              </a:rPr>
              <a:t>直接选择排序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008000"/>
                </a:solidFill>
                <a:latin typeface="+mn-lt"/>
              </a:rPr>
              <a:t>基本方法（设：从小到大排序）</a:t>
            </a:r>
            <a:endParaRPr lang="en-US" altLang="zh-CN" sz="3000" kern="0" dirty="0" smtClean="0">
              <a:solidFill>
                <a:srgbClr val="008000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-- 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第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1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趟</a:t>
            </a:r>
            <a:r>
              <a:rPr lang="zh-CN" altLang="en-US" sz="3000" kern="0" dirty="0" smtClean="0">
                <a:latin typeface="+mn-lt"/>
              </a:rPr>
              <a:t>：在所有记录中，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选出最小</a:t>
            </a:r>
            <a:r>
              <a:rPr lang="zh-CN" altLang="en-US" sz="3000" kern="0" dirty="0" smtClean="0">
                <a:latin typeface="+mn-lt"/>
              </a:rPr>
              <a:t>，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         </a:t>
            </a:r>
            <a:r>
              <a:rPr lang="zh-CN" altLang="en-US" sz="3000" kern="0" dirty="0" smtClean="0">
                <a:latin typeface="+mn-lt"/>
              </a:rPr>
              <a:t>与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第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1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个</a:t>
            </a:r>
            <a:r>
              <a:rPr lang="zh-CN" altLang="en-US" sz="3000" kern="0" dirty="0" smtClean="0">
                <a:latin typeface="+mn-lt"/>
              </a:rPr>
              <a:t>记录交换</a:t>
            </a:r>
            <a:endParaRPr lang="en-US" altLang="zh-CN" sz="3000" kern="0" dirty="0" smtClean="0"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-- 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第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2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趟</a:t>
            </a:r>
            <a:r>
              <a:rPr lang="zh-CN" altLang="en-US" sz="3000" kern="0" dirty="0" smtClean="0">
                <a:latin typeface="+mn-lt"/>
              </a:rPr>
              <a:t>：从第</a:t>
            </a:r>
            <a:r>
              <a:rPr lang="en-US" altLang="zh-CN" sz="3000" kern="0" dirty="0" smtClean="0">
                <a:latin typeface="+mn-lt"/>
              </a:rPr>
              <a:t>2</a:t>
            </a:r>
            <a:r>
              <a:rPr lang="zh-CN" altLang="en-US" sz="3000" kern="0" dirty="0" smtClean="0">
                <a:latin typeface="+mn-lt"/>
              </a:rPr>
              <a:t>个及其之后的记录中，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选出最小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         </a:t>
            </a:r>
            <a:r>
              <a:rPr lang="zh-CN" altLang="en-US" sz="3000" kern="0" dirty="0" smtClean="0">
                <a:latin typeface="+mn-lt"/>
              </a:rPr>
              <a:t>与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第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2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个</a:t>
            </a:r>
            <a:r>
              <a:rPr lang="zh-CN" altLang="en-US" sz="3000" kern="0" dirty="0" smtClean="0">
                <a:latin typeface="+mn-lt"/>
              </a:rPr>
              <a:t>记录交换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b="1" kern="0" dirty="0" smtClean="0">
                <a:latin typeface="+mn-lt"/>
              </a:rPr>
              <a:t>  ……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</a:t>
            </a:r>
            <a:r>
              <a:rPr lang="en-US" altLang="zh-CN" sz="3000" kern="0" dirty="0" smtClean="0"/>
              <a:t> -- 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第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n-1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趟</a:t>
            </a:r>
            <a:r>
              <a:rPr lang="zh-CN" altLang="en-US" sz="3000" kern="0" dirty="0" smtClean="0"/>
              <a:t>：从第</a:t>
            </a:r>
            <a:r>
              <a:rPr lang="en-US" altLang="zh-CN" sz="3000" kern="0" dirty="0" smtClean="0"/>
              <a:t>n-1</a:t>
            </a:r>
            <a:r>
              <a:rPr lang="zh-CN" altLang="en-US" sz="3000" kern="0" dirty="0" smtClean="0"/>
              <a:t>、第</a:t>
            </a:r>
            <a:r>
              <a:rPr lang="en-US" altLang="zh-CN" sz="3000" kern="0" dirty="0" smtClean="0"/>
              <a:t>n</a:t>
            </a:r>
            <a:r>
              <a:rPr lang="zh-CN" altLang="en-US" sz="3000" kern="0" dirty="0" smtClean="0"/>
              <a:t>个记录中，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选出最小</a:t>
            </a:r>
            <a:endParaRPr lang="en-US" altLang="zh-CN" sz="3000" kern="0" dirty="0" smtClean="0">
              <a:solidFill>
                <a:srgbClr val="0000CC"/>
              </a:solidFill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             </a:t>
            </a:r>
            <a:r>
              <a:rPr lang="zh-CN" altLang="en-US" sz="3000" kern="0" dirty="0" smtClean="0">
                <a:latin typeface="+mn-lt"/>
              </a:rPr>
              <a:t>与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第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n-1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个</a:t>
            </a:r>
            <a:r>
              <a:rPr lang="zh-CN" altLang="en-US" sz="3000" kern="0" dirty="0" smtClean="0">
                <a:latin typeface="+mn-lt"/>
              </a:rPr>
              <a:t>记录交换</a:t>
            </a:r>
            <a:endParaRPr lang="en-US" altLang="zh-CN" sz="3000" kern="0" dirty="0" smtClean="0"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ts val="120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8.3.1 </a:t>
            </a:r>
            <a:r>
              <a:rPr lang="zh-CN" altLang="en-US" dirty="0" smtClean="0">
                <a:ea typeface="黑体" pitchFamily="2" charset="-122"/>
              </a:rPr>
              <a:t>直接选择排序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例：</a:t>
            </a:r>
            <a:r>
              <a:rPr lang="en-US" altLang="zh-CN" kern="0" dirty="0" smtClean="0">
                <a:latin typeface="+mn-lt"/>
              </a:rPr>
              <a:t>49, 38, 65, 97, </a:t>
            </a:r>
            <a:r>
              <a:rPr lang="en-US" altLang="zh-CN" kern="0" dirty="0" smtClean="0"/>
              <a:t>49</a:t>
            </a:r>
            <a:r>
              <a:rPr lang="zh-CN" altLang="en-US" kern="0" dirty="0" smtClean="0"/>
              <a:t>*</a:t>
            </a:r>
            <a:r>
              <a:rPr lang="en-US" altLang="zh-CN" kern="0" dirty="0" smtClean="0"/>
              <a:t>, 13</a:t>
            </a:r>
            <a:r>
              <a:rPr lang="en-US" altLang="zh-CN" kern="0" dirty="0" smtClean="0">
                <a:latin typeface="+mn-lt"/>
              </a:rPr>
              <a:t>, 27, 76</a:t>
            </a:r>
            <a:r>
              <a:rPr lang="zh-CN" altLang="en-US" kern="0" dirty="0" smtClean="0">
                <a:latin typeface="+mn-lt"/>
              </a:rPr>
              <a:t>，要求：递增排序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28598" y="2188458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28599" y="2726883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142999" y="2198638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[13] </a:t>
            </a:r>
            <a:r>
              <a:rPr lang="en-US" altLang="zh-CN" dirty="0" smtClean="0"/>
              <a:t>38,  65,  97,  49</a:t>
            </a:r>
            <a:r>
              <a:rPr lang="zh-CN" altLang="en-US" dirty="0" smtClean="0"/>
              <a:t>*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0000CC"/>
                </a:solidFill>
              </a:rPr>
              <a:t>49,</a:t>
            </a:r>
            <a:r>
              <a:rPr lang="en-US" altLang="zh-CN" dirty="0" smtClean="0"/>
              <a:t>  27,  76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42999" y="26670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[13, 27]  </a:t>
            </a:r>
            <a:r>
              <a:rPr lang="en-US" altLang="zh-CN" dirty="0" smtClean="0"/>
              <a:t>65,  97,  49</a:t>
            </a:r>
            <a:r>
              <a:rPr lang="zh-CN" altLang="en-US" dirty="0" smtClean="0"/>
              <a:t>*</a:t>
            </a:r>
            <a:r>
              <a:rPr lang="en-US" altLang="zh-CN" dirty="0" smtClean="0"/>
              <a:t>, 49,  </a:t>
            </a:r>
            <a:r>
              <a:rPr lang="en-US" altLang="zh-CN" dirty="0" smtClean="0">
                <a:solidFill>
                  <a:srgbClr val="0000CC"/>
                </a:solidFill>
              </a:rPr>
              <a:t>38,</a:t>
            </a:r>
            <a:r>
              <a:rPr lang="en-US" altLang="zh-CN" dirty="0" smtClean="0"/>
              <a:t>  76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28599" y="3276600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1142999" y="32220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[13, 27,  38]  </a:t>
            </a:r>
            <a:r>
              <a:rPr lang="en-US" altLang="zh-CN" dirty="0" smtClean="0"/>
              <a:t>97,  49</a:t>
            </a:r>
            <a:r>
              <a:rPr lang="zh-CN" altLang="en-US" dirty="0" smtClean="0"/>
              <a:t>*</a:t>
            </a:r>
            <a:r>
              <a:rPr lang="en-US" altLang="zh-CN" dirty="0" smtClean="0"/>
              <a:t>, 49,  </a:t>
            </a:r>
            <a:r>
              <a:rPr lang="en-US" altLang="zh-CN" dirty="0" smtClean="0">
                <a:solidFill>
                  <a:srgbClr val="0000CC"/>
                </a:solidFill>
              </a:rPr>
              <a:t>65,  </a:t>
            </a:r>
            <a:r>
              <a:rPr lang="en-US" altLang="zh-CN" dirty="0" smtClean="0"/>
              <a:t>76</a:t>
            </a:r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28599" y="3793683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44196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28599" y="4343400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228598" y="4876800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28599" y="5410200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380999" y="24384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=1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80999" y="2993142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=2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80999" y="3542859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=3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80999" y="4076259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=4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80999" y="4586358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=5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80999" y="5103441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=6</a:t>
            </a:r>
            <a:endParaRPr lang="zh-CN" altLang="en-US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228599" y="1676400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矩形 32"/>
          <p:cNvSpPr/>
          <p:nvPr/>
        </p:nvSpPr>
        <p:spPr>
          <a:xfrm>
            <a:off x="1143000" y="168658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49,  38,  65,  97,  49</a:t>
            </a:r>
            <a:r>
              <a:rPr lang="zh-CN" altLang="en-US" dirty="0" smtClean="0"/>
              <a:t>*</a:t>
            </a:r>
            <a:r>
              <a:rPr lang="en-US" altLang="zh-CN" dirty="0" smtClean="0"/>
              <a:t>, 13,  27,  76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80999" y="1860357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 bwMode="auto">
          <a:xfrm>
            <a:off x="4648200" y="1728000"/>
            <a:ext cx="533400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5334000" y="2209800"/>
            <a:ext cx="533400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334000" y="2743200"/>
            <a:ext cx="533400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3962400" y="3276600"/>
            <a:ext cx="609600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43000" y="3712458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[13, 27,  38,  49</a:t>
            </a:r>
            <a:r>
              <a:rPr lang="zh-CN" altLang="en-US" dirty="0" smtClean="0">
                <a:solidFill>
                  <a:srgbClr val="990099"/>
                </a:solidFill>
              </a:rPr>
              <a:t>*</a:t>
            </a:r>
            <a:r>
              <a:rPr lang="en-US" altLang="zh-CN" dirty="0" smtClean="0">
                <a:solidFill>
                  <a:srgbClr val="990099"/>
                </a:solidFill>
              </a:rPr>
              <a:t>]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0000CC"/>
                </a:solidFill>
              </a:rPr>
              <a:t>97</a:t>
            </a:r>
            <a:r>
              <a:rPr lang="en-US" altLang="zh-CN" dirty="0" smtClean="0"/>
              <a:t>,  49,  65,  76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 bwMode="auto">
          <a:xfrm>
            <a:off x="4648200" y="3810000"/>
            <a:ext cx="609600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143000" y="42672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[13, 27,  38,  49</a:t>
            </a:r>
            <a:r>
              <a:rPr lang="zh-CN" altLang="en-US" dirty="0" smtClean="0">
                <a:solidFill>
                  <a:srgbClr val="990099"/>
                </a:solidFill>
              </a:rPr>
              <a:t>*</a:t>
            </a:r>
            <a:r>
              <a:rPr lang="en-US" altLang="zh-CN" dirty="0" smtClean="0">
                <a:solidFill>
                  <a:srgbClr val="990099"/>
                </a:solidFill>
              </a:rPr>
              <a:t>, 49]  </a:t>
            </a:r>
            <a:r>
              <a:rPr lang="en-US" altLang="zh-CN" dirty="0" smtClean="0">
                <a:solidFill>
                  <a:srgbClr val="0000CC"/>
                </a:solidFill>
              </a:rPr>
              <a:t>97,</a:t>
            </a:r>
            <a:r>
              <a:rPr lang="en-US" altLang="zh-CN" dirty="0" smtClean="0"/>
              <a:t>  65,  76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 bwMode="auto">
          <a:xfrm>
            <a:off x="5334000" y="4343400"/>
            <a:ext cx="609600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143000" y="48006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[13, 27,  38,  49</a:t>
            </a:r>
            <a:r>
              <a:rPr lang="zh-CN" altLang="en-US" dirty="0" smtClean="0">
                <a:solidFill>
                  <a:srgbClr val="990099"/>
                </a:solidFill>
              </a:rPr>
              <a:t>*</a:t>
            </a:r>
            <a:r>
              <a:rPr lang="en-US" altLang="zh-CN" dirty="0" smtClean="0">
                <a:solidFill>
                  <a:srgbClr val="990099"/>
                </a:solidFill>
              </a:rPr>
              <a:t>, 49,  65]  </a:t>
            </a:r>
            <a:r>
              <a:rPr lang="en-US" altLang="zh-CN" dirty="0" smtClean="0">
                <a:solidFill>
                  <a:srgbClr val="0000CC"/>
                </a:solidFill>
              </a:rPr>
              <a:t>97,</a:t>
            </a:r>
            <a:r>
              <a:rPr lang="en-US" altLang="zh-CN" dirty="0" smtClean="0"/>
              <a:t>  76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 bwMode="auto">
          <a:xfrm>
            <a:off x="6019800" y="4876800"/>
            <a:ext cx="609600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143000" y="5334000"/>
            <a:ext cx="6553200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[13, 27,  38,  49</a:t>
            </a:r>
            <a:r>
              <a:rPr lang="zh-CN" altLang="en-US" dirty="0" smtClean="0">
                <a:solidFill>
                  <a:srgbClr val="990099"/>
                </a:solidFill>
              </a:rPr>
              <a:t>*</a:t>
            </a:r>
            <a:r>
              <a:rPr lang="en-US" altLang="zh-CN" dirty="0" smtClean="0">
                <a:solidFill>
                  <a:srgbClr val="990099"/>
                </a:solidFill>
              </a:rPr>
              <a:t>, 49,  65,  76]  </a:t>
            </a:r>
            <a:r>
              <a:rPr lang="en-US" altLang="zh-CN" dirty="0" smtClean="0">
                <a:solidFill>
                  <a:srgbClr val="0000CC"/>
                </a:solidFill>
              </a:rPr>
              <a:t>97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705600" y="1796936"/>
            <a:ext cx="2438400" cy="2308324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FF9999"/>
                </a:solidFill>
              </a:rPr>
              <a:t>--</a:t>
            </a:r>
            <a:r>
              <a:rPr lang="zh-CN" altLang="en-US" sz="2400" dirty="0" smtClean="0">
                <a:solidFill>
                  <a:srgbClr val="FF9999"/>
                </a:solidFill>
              </a:rPr>
              <a:t> 对于 </a:t>
            </a:r>
            <a:r>
              <a:rPr lang="en-US" altLang="zh-CN" sz="2400" dirty="0" err="1" smtClean="0">
                <a:solidFill>
                  <a:srgbClr val="FF9999"/>
                </a:solidFill>
              </a:rPr>
              <a:t>i</a:t>
            </a:r>
            <a:r>
              <a:rPr lang="zh-CN" altLang="en-US" sz="2400" dirty="0" smtClean="0">
                <a:solidFill>
                  <a:srgbClr val="FF9999"/>
                </a:solidFill>
              </a:rPr>
              <a:t>，</a:t>
            </a:r>
            <a:r>
              <a:rPr lang="zh-CN" altLang="en-US" sz="2400" dirty="0" smtClean="0">
                <a:solidFill>
                  <a:schemeClr val="bg1"/>
                </a:solidFill>
              </a:rPr>
              <a:t>找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  A[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2400" dirty="0" smtClean="0">
                <a:solidFill>
                  <a:schemeClr val="bg1"/>
                </a:solidFill>
              </a:rPr>
              <a:t>]……A[n-1]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  </a:t>
            </a:r>
            <a:r>
              <a:rPr lang="zh-CN" altLang="en-US" sz="2400" dirty="0" smtClean="0">
                <a:solidFill>
                  <a:schemeClr val="bg1"/>
                </a:solidFill>
              </a:rPr>
              <a:t>之中的</a:t>
            </a:r>
            <a:r>
              <a:rPr lang="zh-CN" altLang="en-US" sz="2400" dirty="0" smtClean="0">
                <a:solidFill>
                  <a:srgbClr val="FFFF00"/>
                </a:solidFill>
              </a:rPr>
              <a:t>最小值，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  </a:t>
            </a:r>
            <a:r>
              <a:rPr lang="zh-CN" altLang="en-US" sz="2400" dirty="0" smtClean="0">
                <a:solidFill>
                  <a:schemeClr val="bg1"/>
                </a:solidFill>
              </a:rPr>
              <a:t>并， 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  </a:t>
            </a:r>
            <a:r>
              <a:rPr lang="zh-CN" altLang="en-US" sz="2400" dirty="0" smtClean="0">
                <a:solidFill>
                  <a:schemeClr val="bg1"/>
                </a:solidFill>
              </a:rPr>
              <a:t>将其与</a:t>
            </a:r>
            <a:r>
              <a:rPr lang="en-US" altLang="zh-CN" sz="2400" dirty="0" smtClean="0">
                <a:solidFill>
                  <a:schemeClr val="bg1"/>
                </a:solidFill>
              </a:rPr>
              <a:t>A[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2400" dirty="0" smtClean="0">
                <a:solidFill>
                  <a:schemeClr val="bg1"/>
                </a:solidFill>
              </a:rPr>
              <a:t>]</a:t>
            </a:r>
            <a:r>
              <a:rPr lang="zh-CN" altLang="en-US" sz="2400" dirty="0" smtClean="0">
                <a:solidFill>
                  <a:srgbClr val="FFFF00"/>
                </a:solidFill>
              </a:rPr>
              <a:t>交换</a:t>
            </a:r>
            <a:endParaRPr lang="en-US" altLang="zh-CN" sz="2400" dirty="0" smtClean="0">
              <a:solidFill>
                <a:srgbClr val="FFFF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705600" y="4114800"/>
            <a:ext cx="2438400" cy="532453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ym typeface="Wingdings" pitchFamily="2" charset="2"/>
              </a:rPr>
              <a:t> </a:t>
            </a:r>
            <a:r>
              <a:rPr lang="zh-CN" altLang="en-US" sz="2600" dirty="0" smtClean="0">
                <a:sym typeface="Wingdings" pitchFamily="2" charset="2"/>
              </a:rPr>
              <a:t>不</a:t>
            </a:r>
            <a:r>
              <a:rPr lang="zh-CN" altLang="en-US" sz="2600" dirty="0" smtClean="0"/>
              <a:t>稳定</a:t>
            </a:r>
            <a:endParaRPr lang="en-US" altLang="zh-CN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34" grpId="0" animBg="1"/>
      <p:bldP spid="35" grpId="0" animBg="1"/>
      <p:bldP spid="36" grpId="0" animBg="1"/>
      <p:bldP spid="37" grpId="0" animBg="1"/>
      <p:bldP spid="38" grpId="0"/>
      <p:bldP spid="39" grpId="0" animBg="1"/>
      <p:bldP spid="40" grpId="0"/>
      <p:bldP spid="41" grpId="0" animBg="1"/>
      <p:bldP spid="42" grpId="0"/>
      <p:bldP spid="43" grpId="0" animBg="1"/>
      <p:bldP spid="44" grpId="0"/>
      <p:bldP spid="45" grpId="0" animBg="1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8.3.1 </a:t>
            </a:r>
            <a:r>
              <a:rPr lang="zh-CN" altLang="en-US" dirty="0" smtClean="0">
                <a:ea typeface="黑体" pitchFamily="2" charset="-122"/>
              </a:rPr>
              <a:t>直接选择排序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存储结构 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-- 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顺序存储</a:t>
            </a:r>
            <a:endParaRPr lang="en-US" altLang="zh-CN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990099"/>
                </a:solidFill>
                <a:latin typeface="+mn-lt"/>
              </a:rPr>
              <a:t>    </a:t>
            </a:r>
            <a:r>
              <a:rPr lang="en-US" altLang="zh-CN" kern="0" dirty="0" err="1" smtClean="0">
                <a:solidFill>
                  <a:srgbClr val="990099"/>
                </a:solidFill>
                <a:latin typeface="+mn-lt"/>
              </a:rPr>
              <a:t>typedef</a:t>
            </a:r>
            <a:r>
              <a:rPr lang="en-US" altLang="zh-CN" kern="0" dirty="0" smtClean="0">
                <a:solidFill>
                  <a:srgbClr val="990099"/>
                </a:solidFill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struct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{    </a:t>
            </a:r>
            <a:r>
              <a:rPr lang="en-US" altLang="zh-CN" kern="0" dirty="0" err="1" smtClean="0">
                <a:latin typeface="+mn-lt"/>
              </a:rPr>
              <a:t>int</a:t>
            </a:r>
            <a:r>
              <a:rPr lang="en-US" altLang="zh-CN" kern="0" dirty="0" smtClean="0">
                <a:latin typeface="+mn-lt"/>
              </a:rPr>
              <a:t>  key;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char  info;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}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RecordNode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;</a:t>
            </a: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</a:t>
            </a:r>
            <a:r>
              <a:rPr lang="en-US" altLang="zh-CN" kern="0" dirty="0" err="1" smtClean="0">
                <a:latin typeface="+mn-lt"/>
              </a:rPr>
              <a:t>typedef</a:t>
            </a:r>
            <a:r>
              <a:rPr lang="en-US" altLang="zh-CN" kern="0" dirty="0" smtClean="0"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struct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{    </a:t>
            </a:r>
            <a:r>
              <a:rPr lang="en-US" altLang="zh-CN" kern="0" dirty="0" err="1" smtClean="0">
                <a:latin typeface="+mn-lt"/>
              </a:rPr>
              <a:t>int</a:t>
            </a:r>
            <a:r>
              <a:rPr lang="en-US" altLang="zh-CN" kern="0" dirty="0" smtClean="0">
                <a:latin typeface="+mn-lt"/>
              </a:rPr>
              <a:t>  n;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</a:t>
            </a:r>
            <a:r>
              <a:rPr lang="en-US" altLang="zh-CN" kern="0" dirty="0" err="1" smtClean="0">
                <a:latin typeface="+mn-lt"/>
              </a:rPr>
              <a:t>RecordNode</a:t>
            </a:r>
            <a:r>
              <a:rPr lang="en-US" altLang="zh-CN" kern="0" dirty="0" smtClean="0">
                <a:latin typeface="+mn-lt"/>
              </a:rPr>
              <a:t> * record;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}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SortObject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;</a:t>
            </a: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</a:p>
        </p:txBody>
      </p:sp>
      <p:sp>
        <p:nvSpPr>
          <p:cNvPr id="25" name="矩形 24"/>
          <p:cNvSpPr/>
          <p:nvPr/>
        </p:nvSpPr>
        <p:spPr>
          <a:xfrm>
            <a:off x="3246255" y="3200400"/>
            <a:ext cx="2371162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“记录”类型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21817" y="2150730"/>
            <a:ext cx="1890261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排序码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key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379430" y="4284330"/>
            <a:ext cx="2704587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“记录”的个数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07817" y="4800600"/>
            <a:ext cx="3983783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指针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record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指向“记录”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858013" y="5334000"/>
            <a:ext cx="2704587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“记录”表结构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609600"/>
            <a:ext cx="8763000" cy="6248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void</a:t>
            </a:r>
            <a:r>
              <a:rPr lang="en-US" altLang="zh-CN" kern="0" dirty="0" smtClean="0"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selectSort</a:t>
            </a:r>
            <a:r>
              <a:rPr lang="en-US" altLang="zh-CN" kern="0" dirty="0" smtClean="0">
                <a:latin typeface="+mn-lt"/>
              </a:rPr>
              <a:t>(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SortObject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*</a:t>
            </a:r>
            <a:r>
              <a:rPr lang="en-US" altLang="zh-CN" kern="0" dirty="0" smtClean="0"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pvector</a:t>
            </a:r>
            <a:r>
              <a:rPr lang="en-US" altLang="zh-CN" kern="0" dirty="0" smtClean="0">
                <a:latin typeface="+mn-lt"/>
              </a:rPr>
              <a:t>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{ 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int</a:t>
            </a:r>
            <a:r>
              <a:rPr lang="en-US" altLang="zh-CN" kern="0" dirty="0" smtClean="0"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, j, min; 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RecordNode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kern="0" dirty="0" smtClean="0">
                <a:latin typeface="+mn-lt"/>
              </a:rPr>
              <a:t>temp,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*</a:t>
            </a:r>
            <a:r>
              <a:rPr lang="en-US" altLang="zh-CN" kern="0" dirty="0" smtClean="0">
                <a:latin typeface="+mn-lt"/>
              </a:rPr>
              <a:t> data = </a:t>
            </a:r>
            <a:r>
              <a:rPr lang="en-US" altLang="zh-CN" kern="0" dirty="0" err="1" smtClean="0">
                <a:latin typeface="+mn-lt"/>
              </a:rPr>
              <a:t>pvector</a:t>
            </a:r>
            <a:r>
              <a:rPr lang="en-US" altLang="zh-CN" kern="0" dirty="0" smtClean="0">
                <a:latin typeface="+mn-lt"/>
              </a:rPr>
              <a:t>-&gt;record;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for( </a:t>
            </a:r>
            <a:r>
              <a:rPr lang="en-US" altLang="zh-CN" kern="0" dirty="0" err="1" smtClean="0">
                <a:solidFill>
                  <a:srgbClr val="C00000"/>
                </a:solidFill>
                <a:latin typeface="+mn-lt"/>
              </a:rPr>
              <a:t>i</a:t>
            </a:r>
            <a:r>
              <a:rPr lang="en-US" altLang="zh-CN" kern="0" dirty="0" smtClean="0">
                <a:solidFill>
                  <a:srgbClr val="C00000"/>
                </a:solidFill>
                <a:latin typeface="+mn-lt"/>
              </a:rPr>
              <a:t>=0</a:t>
            </a:r>
            <a:r>
              <a:rPr lang="en-US" altLang="zh-CN" kern="0" dirty="0" smtClean="0">
                <a:latin typeface="+mn-lt"/>
              </a:rPr>
              <a:t>;  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&lt;</a:t>
            </a:r>
            <a:r>
              <a:rPr lang="en-US" altLang="zh-CN" kern="0" dirty="0" err="1" smtClean="0">
                <a:latin typeface="+mn-lt"/>
              </a:rPr>
              <a:t>pvector</a:t>
            </a:r>
            <a:r>
              <a:rPr lang="en-US" altLang="zh-CN" kern="0" dirty="0" smtClean="0">
                <a:latin typeface="+mn-lt"/>
              </a:rPr>
              <a:t>-&gt;n-1; 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++)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</a:rPr>
              <a:t>  </a:t>
            </a:r>
            <a:r>
              <a:rPr lang="en-US" altLang="zh-CN" kern="0" dirty="0" smtClean="0">
                <a:latin typeface="+mn-lt"/>
              </a:rPr>
              <a:t>  min=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; 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for( </a:t>
            </a:r>
            <a:r>
              <a:rPr lang="en-US" altLang="zh-CN" kern="0" dirty="0" smtClean="0">
                <a:solidFill>
                  <a:srgbClr val="C00000"/>
                </a:solidFill>
                <a:latin typeface="+mn-lt"/>
              </a:rPr>
              <a:t>j= i+1</a:t>
            </a:r>
            <a:r>
              <a:rPr lang="en-US" altLang="zh-CN" kern="0" dirty="0" smtClean="0">
                <a:latin typeface="+mn-lt"/>
              </a:rPr>
              <a:t>;  j&lt;</a:t>
            </a:r>
            <a:r>
              <a:rPr lang="en-US" altLang="zh-CN" kern="0" dirty="0" err="1" smtClean="0">
                <a:latin typeface="+mn-lt"/>
              </a:rPr>
              <a:t>pvector</a:t>
            </a:r>
            <a:r>
              <a:rPr lang="en-US" altLang="zh-CN" kern="0" dirty="0" smtClean="0">
                <a:latin typeface="+mn-lt"/>
              </a:rPr>
              <a:t>-&gt;n;  j++)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    if( data[ j].key &lt; data[min].key)     min=j;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      if( min !=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i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)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  temp = data[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];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  data[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] = data[min];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  data[min] = temp;</a:t>
            </a:r>
          </a:p>
          <a:p>
            <a:pPr marL="342900" indent="-342900" algn="just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}</a:t>
            </a:r>
          </a:p>
          <a:p>
            <a:pPr marL="342900" indent="-342900" algn="just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</a:rPr>
              <a:t> } </a:t>
            </a:r>
          </a:p>
          <a:p>
            <a:pPr marL="342900" indent="-342900" algn="just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}  </a:t>
            </a:r>
          </a:p>
        </p:txBody>
      </p:sp>
      <p:sp>
        <p:nvSpPr>
          <p:cNvPr id="14" name="矩形 13"/>
          <p:cNvSpPr/>
          <p:nvPr/>
        </p:nvSpPr>
        <p:spPr>
          <a:xfrm>
            <a:off x="685800" y="2393757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FF0000"/>
                </a:solidFill>
              </a:rPr>
              <a:t>{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90600" y="4298757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{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283853" y="2470200"/>
            <a:ext cx="3334567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 min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：最小值的下标</a:t>
            </a:r>
            <a:endParaRPr lang="zh-CN" altLang="en-US" sz="2600" b="1" kern="0" baseline="-25000" dirty="0" smtClean="0">
              <a:solidFill>
                <a:srgbClr val="008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791200" y="2971800"/>
            <a:ext cx="3352800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找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”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剩余中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”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的最小值</a:t>
            </a:r>
            <a:endParaRPr lang="zh-CN" altLang="en-US" sz="2600" b="1" kern="0" baseline="-25000" dirty="0" smtClean="0">
              <a:solidFill>
                <a:srgbClr val="C0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17181" y="1998330"/>
            <a:ext cx="4003019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990099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共</a:t>
            </a:r>
            <a:r>
              <a:rPr lang="en-US" altLang="zh-CN" sz="2600" kern="0" dirty="0" smtClean="0">
                <a:solidFill>
                  <a:srgbClr val="990099"/>
                </a:solidFill>
              </a:rPr>
              <a:t>n-1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趟，选出</a:t>
            </a:r>
            <a:r>
              <a:rPr lang="en-US" altLang="zh-CN" sz="2600" kern="0" dirty="0" smtClean="0">
                <a:solidFill>
                  <a:srgbClr val="990099"/>
                </a:solidFill>
              </a:rPr>
              <a:t>n-1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个最小</a:t>
            </a:r>
            <a:endParaRPr lang="zh-CN" altLang="en-US" sz="2600" b="1" kern="0" baseline="-25000" dirty="0" smtClean="0">
              <a:solidFill>
                <a:srgbClr val="990099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84936" y="4724400"/>
            <a:ext cx="3191899" cy="652486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chemeClr val="bg1"/>
                </a:solidFill>
              </a:rPr>
              <a:t>时间复杂度：</a:t>
            </a:r>
            <a:endParaRPr lang="en-US" altLang="zh-CN" kern="0" dirty="0" smtClean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91400" y="4724400"/>
            <a:ext cx="1037463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i="1" kern="0" dirty="0" smtClean="0">
                <a:solidFill>
                  <a:schemeClr val="bg1"/>
                </a:solidFill>
              </a:rPr>
              <a:t>O</a:t>
            </a:r>
            <a:r>
              <a:rPr lang="en-US" altLang="zh-CN" kern="0" dirty="0" smtClean="0">
                <a:solidFill>
                  <a:schemeClr val="bg1"/>
                </a:solidFill>
              </a:rPr>
              <a:t>(n</a:t>
            </a:r>
            <a:r>
              <a:rPr lang="en-US" altLang="zh-CN" b="1" kern="0" baseline="30000" dirty="0" smtClean="0">
                <a:solidFill>
                  <a:schemeClr val="bg1"/>
                </a:solidFill>
              </a:rPr>
              <a:t>2</a:t>
            </a:r>
            <a:r>
              <a:rPr lang="en-US" altLang="zh-CN" kern="0" dirty="0" smtClean="0">
                <a:solidFill>
                  <a:schemeClr val="bg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8" grpId="0"/>
      <p:bldP spid="19" grpId="0"/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8.3.2 </a:t>
            </a:r>
            <a:r>
              <a:rPr lang="zh-CN" altLang="en-US" dirty="0" smtClean="0">
                <a:ea typeface="黑体" pitchFamily="2" charset="-122"/>
              </a:rPr>
              <a:t>堆排序（</a:t>
            </a:r>
            <a:r>
              <a:rPr lang="en-US" altLang="zh-CN" dirty="0" smtClean="0">
                <a:ea typeface="黑体" pitchFamily="2" charset="-122"/>
              </a:rPr>
              <a:t>Heap Sort</a:t>
            </a:r>
            <a:r>
              <a:rPr lang="zh-CN" altLang="en-US" dirty="0" smtClean="0">
                <a:ea typeface="黑体" pitchFamily="2" charset="-122"/>
              </a:rPr>
              <a:t>）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出发点（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motivation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）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8000"/>
                </a:solidFill>
                <a:latin typeface="+mn-lt"/>
              </a:rPr>
              <a:t>   </a:t>
            </a:r>
            <a:r>
              <a:rPr lang="zh-CN" altLang="en-US" sz="3000" kern="0" dirty="0" smtClean="0">
                <a:latin typeface="+mn-lt"/>
              </a:rPr>
              <a:t>选择排序，每次选出</a:t>
            </a:r>
            <a:r>
              <a:rPr lang="en-US" altLang="zh-CN" sz="3000" kern="0" dirty="0" smtClean="0">
                <a:latin typeface="+mn-lt"/>
              </a:rPr>
              <a:t>1</a:t>
            </a:r>
            <a:r>
              <a:rPr lang="zh-CN" altLang="en-US" sz="3000" kern="0" dirty="0" smtClean="0">
                <a:latin typeface="+mn-lt"/>
              </a:rPr>
              <a:t>个最小值，</a:t>
            </a:r>
            <a:endParaRPr lang="en-US" altLang="zh-CN" sz="3000" kern="0" dirty="0" smtClean="0"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latin typeface="+mn-lt"/>
              </a:rPr>
              <a:t>                     但，每次都</a:t>
            </a:r>
            <a:r>
              <a:rPr lang="zh-CN" altLang="en-US" sz="3000" kern="0" dirty="0" smtClean="0">
                <a:solidFill>
                  <a:srgbClr val="FF0000"/>
                </a:solidFill>
                <a:latin typeface="+mn-lt"/>
              </a:rPr>
              <a:t>“重新”</a:t>
            </a:r>
            <a:r>
              <a:rPr lang="zh-CN" altLang="en-US" sz="3000" kern="0" dirty="0" smtClean="0">
                <a:latin typeface="+mn-lt"/>
              </a:rPr>
              <a:t>开始选择</a:t>
            </a:r>
            <a:endParaRPr lang="en-US" altLang="zh-CN" sz="3000" kern="0" dirty="0" smtClean="0">
              <a:latin typeface="+mn-lt"/>
              <a:sym typeface="Wingdings" pitchFamily="2" charset="2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堆排序，基本方法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1. </a:t>
            </a:r>
            <a:r>
              <a:rPr lang="zh-CN" altLang="en-US" sz="3000" kern="0" dirty="0" smtClean="0">
                <a:latin typeface="+mn-lt"/>
              </a:rPr>
              <a:t>将待排序数据 建立成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大根堆；</a:t>
            </a:r>
            <a:endParaRPr lang="en-US" altLang="zh-CN" sz="3000" kern="0" dirty="0" smtClean="0">
              <a:solidFill>
                <a:srgbClr val="990099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  2. 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重复：</a:t>
            </a:r>
            <a:r>
              <a:rPr lang="zh-CN" altLang="en-US" sz="3000" kern="0" dirty="0" smtClean="0">
                <a:latin typeface="+mn-lt"/>
              </a:rPr>
              <a:t>选出最大值（堆顶）、并调整剩余部分</a:t>
            </a:r>
            <a:endParaRPr lang="en-US" altLang="zh-CN" sz="3000" kern="0" dirty="0" smtClean="0">
              <a:latin typeface="+mn-lt"/>
            </a:endParaRPr>
          </a:p>
        </p:txBody>
      </p:sp>
      <p:sp>
        <p:nvSpPr>
          <p:cNvPr id="7" name="下箭头 6"/>
          <p:cNvSpPr/>
          <p:nvPr/>
        </p:nvSpPr>
        <p:spPr bwMode="auto">
          <a:xfrm>
            <a:off x="4343400" y="4800601"/>
            <a:ext cx="304800" cy="304799"/>
          </a:xfrm>
          <a:prstGeom prst="downArrow">
            <a:avLst/>
          </a:prstGeom>
          <a:solidFill>
            <a:srgbClr val="00B05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52857" y="5029200"/>
            <a:ext cx="182133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>
                <a:sym typeface="Wingdings" pitchFamily="2" charset="2"/>
              </a:rPr>
              <a:t>由大到小</a:t>
            </a:r>
            <a:r>
              <a:rPr lang="en-US" altLang="zh-CN" kern="0" dirty="0" smtClean="0">
                <a:sym typeface="Wingdings" pitchFamily="2" charset="2"/>
              </a:rPr>
              <a:t>?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 bwMode="auto">
          <a:xfrm>
            <a:off x="3564000" y="3690000"/>
            <a:ext cx="2667000" cy="5334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52857" y="5563635"/>
            <a:ext cx="182133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>
                <a:sym typeface="Wingdings" pitchFamily="2" charset="2"/>
              </a:rPr>
              <a:t>由小到大</a:t>
            </a:r>
            <a:r>
              <a:rPr lang="en-US" altLang="zh-CN" kern="0" dirty="0" smtClean="0">
                <a:sym typeface="Wingdings" pitchFamily="2" charset="2"/>
              </a:rPr>
              <a:t>?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802789" y="5334000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>
                <a:sym typeface="Wingdings" pitchFamily="2" charset="2"/>
              </a:rPr>
              <a:t>排序</a:t>
            </a:r>
            <a:endParaRPr lang="zh-CN" altLang="en-US" dirty="0"/>
          </a:p>
        </p:txBody>
      </p:sp>
      <p:sp>
        <p:nvSpPr>
          <p:cNvPr id="12" name="右大括号 11"/>
          <p:cNvSpPr/>
          <p:nvPr/>
        </p:nvSpPr>
        <p:spPr bwMode="auto">
          <a:xfrm>
            <a:off x="5574189" y="5257800"/>
            <a:ext cx="198119" cy="762000"/>
          </a:xfrm>
          <a:prstGeom prst="rightBrace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00400" y="5045111"/>
            <a:ext cx="543739" cy="5936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>
                <a:solidFill>
                  <a:srgbClr val="008000"/>
                </a:solidFill>
                <a:latin typeface="华文琥珀" pitchFamily="2" charset="-122"/>
                <a:ea typeface="华文琥珀" pitchFamily="2" charset="-122"/>
                <a:sym typeface="Wingdings" pitchFamily="2" charset="2"/>
              </a:rPr>
              <a:t>√</a:t>
            </a:r>
            <a:endParaRPr lang="zh-CN" altLang="en-US" dirty="0">
              <a:solidFill>
                <a:srgbClr val="008000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00400" y="5562600"/>
            <a:ext cx="543739" cy="5936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>
                <a:solidFill>
                  <a:srgbClr val="008000"/>
                </a:solidFill>
                <a:latin typeface="华文琥珀" pitchFamily="2" charset="-122"/>
                <a:ea typeface="华文琥珀" pitchFamily="2" charset="-122"/>
                <a:sym typeface="Wingdings" pitchFamily="2" charset="2"/>
              </a:rPr>
              <a:t>√</a:t>
            </a:r>
            <a:endParaRPr lang="zh-CN" altLang="en-US" dirty="0">
              <a:solidFill>
                <a:srgbClr val="008000"/>
              </a:solidFill>
              <a:latin typeface="华文琥珀" pitchFamily="2" charset="-122"/>
              <a:ea typeface="华文琥珀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/>
      <p:bldP spid="12" grpId="0" animBg="1"/>
      <p:bldP spid="13" grpId="0"/>
      <p:bldP spid="14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16981</TotalTime>
  <Words>2904</Words>
  <Application>Microsoft Office PowerPoint</Application>
  <PresentationFormat>全屏显示(4:3)</PresentationFormat>
  <Paragraphs>910</Paragraphs>
  <Slides>33</Slides>
  <Notes>32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默认设计模板</vt:lpstr>
      <vt:lpstr>幻灯片 1</vt:lpstr>
      <vt:lpstr>回顾</vt:lpstr>
      <vt:lpstr>回顾 ---- 插入排序</vt:lpstr>
      <vt:lpstr>8.3 选择排序</vt:lpstr>
      <vt:lpstr>8.3.1 直接选择排序</vt:lpstr>
      <vt:lpstr>8.3.1 直接选择排序</vt:lpstr>
      <vt:lpstr>8.3.1 直接选择排序</vt:lpstr>
      <vt:lpstr>幻灯片 8</vt:lpstr>
      <vt:lpstr>8.3.2 堆排序（Heap Sort）</vt:lpstr>
      <vt:lpstr>1. 建立 大根堆</vt:lpstr>
      <vt:lpstr>1. 建立 大根堆</vt:lpstr>
      <vt:lpstr>1. 建立 大根堆</vt:lpstr>
      <vt:lpstr>1. 建立 大根堆</vt:lpstr>
      <vt:lpstr>1. 建立 大根堆</vt:lpstr>
      <vt:lpstr>1. 建立 大根堆</vt:lpstr>
      <vt:lpstr>1. 建立 大根堆</vt:lpstr>
      <vt:lpstr>1. 建立 大根堆</vt:lpstr>
      <vt:lpstr>2. 排序、调整</vt:lpstr>
      <vt:lpstr>2. 排序、调整</vt:lpstr>
      <vt:lpstr>2. 排序、调整</vt:lpstr>
      <vt:lpstr>2. 排序、调整</vt:lpstr>
      <vt:lpstr>2. 排序、调整</vt:lpstr>
      <vt:lpstr>2. 排序、调整</vt:lpstr>
      <vt:lpstr>2. 排序、调整</vt:lpstr>
      <vt:lpstr>2. 排序、调整</vt:lpstr>
      <vt:lpstr>2. 排序、调整</vt:lpstr>
      <vt:lpstr>2. 排序、调整</vt:lpstr>
      <vt:lpstr>8.3.2 堆排序（Heap Sort）</vt:lpstr>
      <vt:lpstr>8.3.2 堆排序（Heap Sort）</vt:lpstr>
      <vt:lpstr>幻灯片 30</vt:lpstr>
      <vt:lpstr>8.3.2 堆排序（Heap Sort）</vt:lpstr>
      <vt:lpstr>小 结</vt:lpstr>
      <vt:lpstr>作 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lenovo-</dc:creator>
  <cp:lastModifiedBy>lenovo-</cp:lastModifiedBy>
  <cp:revision>3326</cp:revision>
  <cp:lastPrinted>1601-01-01T00:00:00Z</cp:lastPrinted>
  <dcterms:created xsi:type="dcterms:W3CDTF">1601-01-01T00:00:00Z</dcterms:created>
  <dcterms:modified xsi:type="dcterms:W3CDTF">2018-06-06T02:40:01Z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